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334" r:id="rId2"/>
    <p:sldId id="340" r:id="rId3"/>
    <p:sldId id="335" r:id="rId4"/>
    <p:sldId id="312" r:id="rId5"/>
    <p:sldId id="341" r:id="rId6"/>
    <p:sldId id="339" r:id="rId7"/>
    <p:sldId id="336" r:id="rId8"/>
    <p:sldId id="337" r:id="rId9"/>
    <p:sldId id="33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04"/>
    <p:restoredTop sz="94558"/>
  </p:normalViewPr>
  <p:slideViewPr>
    <p:cSldViewPr snapToGrid="0" snapToObjects="1">
      <p:cViewPr varScale="1">
        <p:scale>
          <a:sx n="121" d="100"/>
          <a:sy n="121" d="100"/>
        </p:scale>
        <p:origin x="12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E15B94-D9E4-E149-8081-23A720D1EE5F}" type="datetimeFigureOut">
              <a:rPr lang="en-US" smtClean="0"/>
              <a:t>6/21/21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959602-CC24-7346-B914-9B1E8A8A6B31}" type="slidenum">
              <a:rPr lang="en-US" smtClean="0"/>
              <a:t>‹#›</a:t>
            </a:fld>
            <a:endParaRPr lang="en-US"/>
          </a:p>
        </p:txBody>
      </p:sp>
    </p:spTree>
    <p:extLst>
      <p:ext uri="{BB962C8B-B14F-4D97-AF65-F5344CB8AC3E}">
        <p14:creationId xmlns:p14="http://schemas.microsoft.com/office/powerpoint/2010/main" val="1838789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99F67-75F2-EF4B-9DE0-21FDAEC663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E99639-B854-674D-ACBA-338D63DD4F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8E4296-DC2B-AF42-91B6-17E3997BE2E4}"/>
              </a:ext>
            </a:extLst>
          </p:cNvPr>
          <p:cNvSpPr>
            <a:spLocks noGrp="1"/>
          </p:cNvSpPr>
          <p:nvPr>
            <p:ph type="dt" sz="half" idx="10"/>
          </p:nvPr>
        </p:nvSpPr>
        <p:spPr/>
        <p:txBody>
          <a:bodyPr/>
          <a:lstStyle/>
          <a:p>
            <a:fld id="{FBD852D7-E694-214E-8A12-510E0A0329D2}" type="datetimeFigureOut">
              <a:rPr lang="en-US" smtClean="0"/>
              <a:t>6/21/21</a:t>
            </a:fld>
            <a:endParaRPr lang="en-US"/>
          </a:p>
        </p:txBody>
      </p:sp>
      <p:sp>
        <p:nvSpPr>
          <p:cNvPr id="5" name="Footer Placeholder 4">
            <a:extLst>
              <a:ext uri="{FF2B5EF4-FFF2-40B4-BE49-F238E27FC236}">
                <a16:creationId xmlns:a16="http://schemas.microsoft.com/office/drawing/2014/main" id="{CF880F47-3B0E-704C-82F4-47CA24586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139331-61D1-E44D-8C43-197AE4B19D03}"/>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809790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491E7-7FB4-4546-8157-28938279D4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29B9C2-E777-4348-BBC7-2890721ED3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87FA6D-4975-5148-9D0D-4F743D24F727}"/>
              </a:ext>
            </a:extLst>
          </p:cNvPr>
          <p:cNvSpPr>
            <a:spLocks noGrp="1"/>
          </p:cNvSpPr>
          <p:nvPr>
            <p:ph type="dt" sz="half" idx="10"/>
          </p:nvPr>
        </p:nvSpPr>
        <p:spPr/>
        <p:txBody>
          <a:bodyPr/>
          <a:lstStyle/>
          <a:p>
            <a:fld id="{FBD852D7-E694-214E-8A12-510E0A0329D2}" type="datetimeFigureOut">
              <a:rPr lang="en-US" smtClean="0"/>
              <a:t>6/21/21</a:t>
            </a:fld>
            <a:endParaRPr lang="en-US"/>
          </a:p>
        </p:txBody>
      </p:sp>
      <p:sp>
        <p:nvSpPr>
          <p:cNvPr id="5" name="Footer Placeholder 4">
            <a:extLst>
              <a:ext uri="{FF2B5EF4-FFF2-40B4-BE49-F238E27FC236}">
                <a16:creationId xmlns:a16="http://schemas.microsoft.com/office/drawing/2014/main" id="{6400D166-568E-2649-9F37-88DC38AA8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45E222-16A1-C947-8B1E-3ACF3F5C56E0}"/>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2969412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AC76A-2B25-1A44-91BB-8088E2CC1C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78DD8B-CC03-0745-B893-EEF2A385F39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1F2342-838E-764F-89C0-BB769EE411B2}"/>
              </a:ext>
            </a:extLst>
          </p:cNvPr>
          <p:cNvSpPr>
            <a:spLocks noGrp="1"/>
          </p:cNvSpPr>
          <p:nvPr>
            <p:ph type="dt" sz="half" idx="10"/>
          </p:nvPr>
        </p:nvSpPr>
        <p:spPr/>
        <p:txBody>
          <a:bodyPr/>
          <a:lstStyle/>
          <a:p>
            <a:fld id="{FBD852D7-E694-214E-8A12-510E0A0329D2}" type="datetimeFigureOut">
              <a:rPr lang="en-US" smtClean="0"/>
              <a:t>6/21/21</a:t>
            </a:fld>
            <a:endParaRPr lang="en-US"/>
          </a:p>
        </p:txBody>
      </p:sp>
      <p:sp>
        <p:nvSpPr>
          <p:cNvPr id="5" name="Footer Placeholder 4">
            <a:extLst>
              <a:ext uri="{FF2B5EF4-FFF2-40B4-BE49-F238E27FC236}">
                <a16:creationId xmlns:a16="http://schemas.microsoft.com/office/drawing/2014/main" id="{E10EDFEC-4C70-7847-9681-6C37613117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3DA2E-AD95-AF44-A7A2-7744791955F9}"/>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1693012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43CF-BFB5-3546-88C9-3F4ABDF5B1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C71888-698C-3048-9E3A-79F283DAC52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16CAAE-7E6E-094F-B838-A8D599C7A475}"/>
              </a:ext>
            </a:extLst>
          </p:cNvPr>
          <p:cNvSpPr>
            <a:spLocks noGrp="1"/>
          </p:cNvSpPr>
          <p:nvPr>
            <p:ph type="dt" sz="half" idx="10"/>
          </p:nvPr>
        </p:nvSpPr>
        <p:spPr/>
        <p:txBody>
          <a:bodyPr/>
          <a:lstStyle/>
          <a:p>
            <a:fld id="{FBD852D7-E694-214E-8A12-510E0A0329D2}" type="datetimeFigureOut">
              <a:rPr lang="en-US" smtClean="0"/>
              <a:t>6/21/21</a:t>
            </a:fld>
            <a:endParaRPr lang="en-US"/>
          </a:p>
        </p:txBody>
      </p:sp>
      <p:sp>
        <p:nvSpPr>
          <p:cNvPr id="5" name="Footer Placeholder 4">
            <a:extLst>
              <a:ext uri="{FF2B5EF4-FFF2-40B4-BE49-F238E27FC236}">
                <a16:creationId xmlns:a16="http://schemas.microsoft.com/office/drawing/2014/main" id="{F1236779-3E6E-F94D-A52C-89DB20E896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DD567-48AE-8943-81DD-9156637A4FA5}"/>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2146139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34C6-BE59-C74D-A804-601DBAECC5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495D0D-E2F3-024E-8F35-A32E5235CA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C632F36-110F-AB45-AACD-B967692D6619}"/>
              </a:ext>
            </a:extLst>
          </p:cNvPr>
          <p:cNvSpPr>
            <a:spLocks noGrp="1"/>
          </p:cNvSpPr>
          <p:nvPr>
            <p:ph type="dt" sz="half" idx="10"/>
          </p:nvPr>
        </p:nvSpPr>
        <p:spPr/>
        <p:txBody>
          <a:bodyPr/>
          <a:lstStyle/>
          <a:p>
            <a:fld id="{FBD852D7-E694-214E-8A12-510E0A0329D2}" type="datetimeFigureOut">
              <a:rPr lang="en-US" smtClean="0"/>
              <a:t>6/21/21</a:t>
            </a:fld>
            <a:endParaRPr lang="en-US"/>
          </a:p>
        </p:txBody>
      </p:sp>
      <p:sp>
        <p:nvSpPr>
          <p:cNvPr id="5" name="Footer Placeholder 4">
            <a:extLst>
              <a:ext uri="{FF2B5EF4-FFF2-40B4-BE49-F238E27FC236}">
                <a16:creationId xmlns:a16="http://schemas.microsoft.com/office/drawing/2014/main" id="{43CDE42B-76C3-C74B-87BA-EC1966BCA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22EF09-A125-6A46-98CE-4F27BBF2DF23}"/>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267191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2FF95-09A5-AD4A-BF49-549FDD4AE8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CBA89D-12BA-364D-9D8E-653BBF7F02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5FDF43-F591-C34C-A19D-72C756D41EB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0354CF-BB33-C943-A730-FC383D9A54DB}"/>
              </a:ext>
            </a:extLst>
          </p:cNvPr>
          <p:cNvSpPr>
            <a:spLocks noGrp="1"/>
          </p:cNvSpPr>
          <p:nvPr>
            <p:ph type="dt" sz="half" idx="10"/>
          </p:nvPr>
        </p:nvSpPr>
        <p:spPr/>
        <p:txBody>
          <a:bodyPr/>
          <a:lstStyle/>
          <a:p>
            <a:fld id="{FBD852D7-E694-214E-8A12-510E0A0329D2}" type="datetimeFigureOut">
              <a:rPr lang="en-US" smtClean="0"/>
              <a:t>6/21/21</a:t>
            </a:fld>
            <a:endParaRPr lang="en-US"/>
          </a:p>
        </p:txBody>
      </p:sp>
      <p:sp>
        <p:nvSpPr>
          <p:cNvPr id="6" name="Footer Placeholder 5">
            <a:extLst>
              <a:ext uri="{FF2B5EF4-FFF2-40B4-BE49-F238E27FC236}">
                <a16:creationId xmlns:a16="http://schemas.microsoft.com/office/drawing/2014/main" id="{83A13A25-E3C8-964A-A037-7E3FD27ADB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AB8329-5603-654D-A660-FFCA319FE6B9}"/>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2246430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CAAB5-2A11-8B46-A36E-45DDB8812B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641C71-F1A6-554A-BAD7-8A45038F18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367A02E-E166-EF46-9DEE-108AEC16E0E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33CE42-B52C-2942-9A4A-0E4F45F1D8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58C1D2-B4E4-AD4A-B8B1-F8B44B8785C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72365E-B55D-7344-998C-79153FB40D39}"/>
              </a:ext>
            </a:extLst>
          </p:cNvPr>
          <p:cNvSpPr>
            <a:spLocks noGrp="1"/>
          </p:cNvSpPr>
          <p:nvPr>
            <p:ph type="dt" sz="half" idx="10"/>
          </p:nvPr>
        </p:nvSpPr>
        <p:spPr/>
        <p:txBody>
          <a:bodyPr/>
          <a:lstStyle/>
          <a:p>
            <a:fld id="{FBD852D7-E694-214E-8A12-510E0A0329D2}" type="datetimeFigureOut">
              <a:rPr lang="en-US" smtClean="0"/>
              <a:t>6/21/21</a:t>
            </a:fld>
            <a:endParaRPr lang="en-US"/>
          </a:p>
        </p:txBody>
      </p:sp>
      <p:sp>
        <p:nvSpPr>
          <p:cNvPr id="8" name="Footer Placeholder 7">
            <a:extLst>
              <a:ext uri="{FF2B5EF4-FFF2-40B4-BE49-F238E27FC236}">
                <a16:creationId xmlns:a16="http://schemas.microsoft.com/office/drawing/2014/main" id="{9C75CC9F-B7E5-914A-B6F0-00ADC6CAD9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7BF07D-E313-CA4B-BB34-30A3407DEFE9}"/>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1550940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6C080-AE3B-2D44-8F1B-F94E3E24C5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FEBD38-3EC2-604B-8909-0751DE753FA4}"/>
              </a:ext>
            </a:extLst>
          </p:cNvPr>
          <p:cNvSpPr>
            <a:spLocks noGrp="1"/>
          </p:cNvSpPr>
          <p:nvPr>
            <p:ph type="dt" sz="half" idx="10"/>
          </p:nvPr>
        </p:nvSpPr>
        <p:spPr/>
        <p:txBody>
          <a:bodyPr/>
          <a:lstStyle/>
          <a:p>
            <a:fld id="{FBD852D7-E694-214E-8A12-510E0A0329D2}" type="datetimeFigureOut">
              <a:rPr lang="en-US" smtClean="0"/>
              <a:t>6/21/21</a:t>
            </a:fld>
            <a:endParaRPr lang="en-US"/>
          </a:p>
        </p:txBody>
      </p:sp>
      <p:sp>
        <p:nvSpPr>
          <p:cNvPr id="4" name="Footer Placeholder 3">
            <a:extLst>
              <a:ext uri="{FF2B5EF4-FFF2-40B4-BE49-F238E27FC236}">
                <a16:creationId xmlns:a16="http://schemas.microsoft.com/office/drawing/2014/main" id="{FEF0E821-C95F-7943-8614-AE9CB9DF3C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5A9F50-050E-B643-A486-F0E3400936D8}"/>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1032589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CDF785-C2CE-4F41-9244-07C54AA9035F}"/>
              </a:ext>
            </a:extLst>
          </p:cNvPr>
          <p:cNvSpPr>
            <a:spLocks noGrp="1"/>
          </p:cNvSpPr>
          <p:nvPr>
            <p:ph type="dt" sz="half" idx="10"/>
          </p:nvPr>
        </p:nvSpPr>
        <p:spPr/>
        <p:txBody>
          <a:bodyPr/>
          <a:lstStyle/>
          <a:p>
            <a:fld id="{FBD852D7-E694-214E-8A12-510E0A0329D2}" type="datetimeFigureOut">
              <a:rPr lang="en-US" smtClean="0"/>
              <a:t>6/21/21</a:t>
            </a:fld>
            <a:endParaRPr lang="en-US"/>
          </a:p>
        </p:txBody>
      </p:sp>
      <p:sp>
        <p:nvSpPr>
          <p:cNvPr id="3" name="Footer Placeholder 2">
            <a:extLst>
              <a:ext uri="{FF2B5EF4-FFF2-40B4-BE49-F238E27FC236}">
                <a16:creationId xmlns:a16="http://schemas.microsoft.com/office/drawing/2014/main" id="{FD5C8366-9719-1346-8CA9-FA98FA13A4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4423BB-263D-BA4B-8180-9360C24F3872}"/>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3961936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9E274-4263-3C44-A67A-88743FEA29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F4D437-E545-9241-9B1A-D823486254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325DD7-587D-2243-8C7B-87745F2B63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B965333-9154-4F43-AB04-7653AB8969D0}"/>
              </a:ext>
            </a:extLst>
          </p:cNvPr>
          <p:cNvSpPr>
            <a:spLocks noGrp="1"/>
          </p:cNvSpPr>
          <p:nvPr>
            <p:ph type="dt" sz="half" idx="10"/>
          </p:nvPr>
        </p:nvSpPr>
        <p:spPr/>
        <p:txBody>
          <a:bodyPr/>
          <a:lstStyle/>
          <a:p>
            <a:fld id="{FBD852D7-E694-214E-8A12-510E0A0329D2}" type="datetimeFigureOut">
              <a:rPr lang="en-US" smtClean="0"/>
              <a:t>6/21/21</a:t>
            </a:fld>
            <a:endParaRPr lang="en-US"/>
          </a:p>
        </p:txBody>
      </p:sp>
      <p:sp>
        <p:nvSpPr>
          <p:cNvPr id="6" name="Footer Placeholder 5">
            <a:extLst>
              <a:ext uri="{FF2B5EF4-FFF2-40B4-BE49-F238E27FC236}">
                <a16:creationId xmlns:a16="http://schemas.microsoft.com/office/drawing/2014/main" id="{3A3DF337-B84B-0D43-B9B3-C5C52986D4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3FC9BB-65AC-144D-8509-7666472A5077}"/>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1926376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5F18-71F5-404F-976D-621F648F98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249791-DC9D-A945-8D0D-D4A9079865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5D363C-D267-8D4B-B5E3-457DC9389F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9AEDA4-C4FB-564B-ADE2-E7A907511953}"/>
              </a:ext>
            </a:extLst>
          </p:cNvPr>
          <p:cNvSpPr>
            <a:spLocks noGrp="1"/>
          </p:cNvSpPr>
          <p:nvPr>
            <p:ph type="dt" sz="half" idx="10"/>
          </p:nvPr>
        </p:nvSpPr>
        <p:spPr/>
        <p:txBody>
          <a:bodyPr/>
          <a:lstStyle/>
          <a:p>
            <a:fld id="{FBD852D7-E694-214E-8A12-510E0A0329D2}" type="datetimeFigureOut">
              <a:rPr lang="en-US" smtClean="0"/>
              <a:t>6/21/21</a:t>
            </a:fld>
            <a:endParaRPr lang="en-US"/>
          </a:p>
        </p:txBody>
      </p:sp>
      <p:sp>
        <p:nvSpPr>
          <p:cNvPr id="6" name="Footer Placeholder 5">
            <a:extLst>
              <a:ext uri="{FF2B5EF4-FFF2-40B4-BE49-F238E27FC236}">
                <a16:creationId xmlns:a16="http://schemas.microsoft.com/office/drawing/2014/main" id="{67C4D42D-FF74-9246-94C3-9723BF584E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269DFD-0B4D-FA4F-9E71-D5181F1CBCE0}"/>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3119268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955CD2-8FD3-CA4C-99C9-299FEE54ED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F91F3E-101C-5342-8747-F474CDCDAA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CD303-CF65-3444-86AC-DDE065E379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D852D7-E694-214E-8A12-510E0A0329D2}" type="datetimeFigureOut">
              <a:rPr lang="en-US" smtClean="0"/>
              <a:t>6/21/21</a:t>
            </a:fld>
            <a:endParaRPr lang="en-US"/>
          </a:p>
        </p:txBody>
      </p:sp>
      <p:sp>
        <p:nvSpPr>
          <p:cNvPr id="5" name="Footer Placeholder 4">
            <a:extLst>
              <a:ext uri="{FF2B5EF4-FFF2-40B4-BE49-F238E27FC236}">
                <a16:creationId xmlns:a16="http://schemas.microsoft.com/office/drawing/2014/main" id="{80DBF9CF-381B-8F4B-B04A-1BC917405E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8A368C-50DB-5A48-AFBA-3B62FEFE95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50461C-F457-184F-826F-99E566ED8EE5}" type="slidenum">
              <a:rPr lang="en-US" smtClean="0"/>
              <a:t>‹#›</a:t>
            </a:fld>
            <a:endParaRPr lang="en-US"/>
          </a:p>
        </p:txBody>
      </p:sp>
    </p:spTree>
    <p:extLst>
      <p:ext uri="{BB962C8B-B14F-4D97-AF65-F5344CB8AC3E}">
        <p14:creationId xmlns:p14="http://schemas.microsoft.com/office/powerpoint/2010/main" val="3714234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hyperlink" Target="https://en.wikipedia.org/wiki/A/B_testing" TargetMode="External"/><Relationship Id="rId7" Type="http://schemas.openxmlformats.org/officeDocument/2006/relationships/image" Target="../media/image3.jpeg"/><Relationship Id="rId2" Type="http://schemas.openxmlformats.org/officeDocument/2006/relationships/hyperlink" Target="https://towardsdatascience.com/the-art-of-a-b-testing-5a10c9bb70a4"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towardsdatascience.com/online-controlled-experiment-8-common-pitfalls-and-solutions-ea4488e5a82e" TargetMode="External"/><Relationship Id="rId9"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youtube.com/watch?v=JEAsoUrX6KQ" TargetMode="External"/><Relationship Id="rId1" Type="http://schemas.openxmlformats.org/officeDocument/2006/relationships/slideLayout" Target="../slideLayouts/slideLayout1.xml"/><Relationship Id="rId4" Type="http://schemas.openxmlformats.org/officeDocument/2006/relationships/image" Target="../media/image7.tiff"/></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Z-test" TargetMode="External"/><Relationship Id="rId3" Type="http://schemas.openxmlformats.org/officeDocument/2006/relationships/hyperlink" Target="https://en.wikipedia.org/wiki/Kolmogorov%E2%80%93Smirnov_test" TargetMode="External"/><Relationship Id="rId7" Type="http://schemas.openxmlformats.org/officeDocument/2006/relationships/hyperlink" Target="https://en.wikipedia.org/wiki/Gibbs_sampling" TargetMode="External"/><Relationship Id="rId2" Type="http://schemas.openxmlformats.org/officeDocument/2006/relationships/hyperlink" Target="https://www.kdnuggets.com/tag/ab-testing" TargetMode="External"/><Relationship Id="rId1" Type="http://schemas.openxmlformats.org/officeDocument/2006/relationships/slideLayout" Target="../slideLayouts/slideLayout1.xml"/><Relationship Id="rId6" Type="http://schemas.openxmlformats.org/officeDocument/2006/relationships/hyperlink" Target="https://en.wikipedia.org/wiki/Mann%E2%80%93Whitney_U_test" TargetMode="External"/><Relationship Id="rId5" Type="http://schemas.openxmlformats.org/officeDocument/2006/relationships/hyperlink" Target="https://en.wikipedia.org/wiki/Barnard%27s_test" TargetMode="External"/><Relationship Id="rId4" Type="http://schemas.openxmlformats.org/officeDocument/2006/relationships/hyperlink" Target="https://en.wikipedia.org/wiki/Welch%27s_t-tes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8.tiff"/><Relationship Id="rId1" Type="http://schemas.openxmlformats.org/officeDocument/2006/relationships/slideLayout" Target="../slideLayouts/slideLayout7.xml"/><Relationship Id="rId4" Type="http://schemas.openxmlformats.org/officeDocument/2006/relationships/image" Target="../media/image10.tiff"/></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towardsdatascience.com/online-controlled-experiment-8-common-pitfalls-and-solutions-ea4488e5a82e"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E58F78-8F27-2D4A-BD36-154CD23B3E50}"/>
              </a:ext>
            </a:extLst>
          </p:cNvPr>
          <p:cNvSpPr txBox="1"/>
          <p:nvPr/>
        </p:nvSpPr>
        <p:spPr>
          <a:xfrm>
            <a:off x="-1" y="76402"/>
            <a:ext cx="3705101" cy="523220"/>
          </a:xfrm>
          <a:prstGeom prst="rect">
            <a:avLst/>
          </a:prstGeom>
          <a:noFill/>
        </p:spPr>
        <p:txBody>
          <a:bodyPr wrap="square" rtlCol="0">
            <a:spAutoFit/>
          </a:bodyPr>
          <a:lstStyle/>
          <a:p>
            <a:r>
              <a:rPr lang="en-US" sz="2800" b="1" dirty="0"/>
              <a:t>A/B Split Testing</a:t>
            </a:r>
          </a:p>
        </p:txBody>
      </p:sp>
      <p:sp>
        <p:nvSpPr>
          <p:cNvPr id="5" name="TextBox 4">
            <a:extLst>
              <a:ext uri="{FF2B5EF4-FFF2-40B4-BE49-F238E27FC236}">
                <a16:creationId xmlns:a16="http://schemas.microsoft.com/office/drawing/2014/main" id="{9ECF6344-25D1-214F-A75E-373DADD0E10F}"/>
              </a:ext>
            </a:extLst>
          </p:cNvPr>
          <p:cNvSpPr txBox="1"/>
          <p:nvPr/>
        </p:nvSpPr>
        <p:spPr>
          <a:xfrm>
            <a:off x="13846629" y="6673929"/>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7A5EA9DD-F532-E844-9109-9810BD2F6D66}"/>
              </a:ext>
            </a:extLst>
          </p:cNvPr>
          <p:cNvSpPr txBox="1"/>
          <p:nvPr/>
        </p:nvSpPr>
        <p:spPr>
          <a:xfrm>
            <a:off x="0" y="722733"/>
            <a:ext cx="5655732" cy="5601533"/>
          </a:xfrm>
          <a:prstGeom prst="rect">
            <a:avLst/>
          </a:prstGeom>
          <a:noFill/>
        </p:spPr>
        <p:txBody>
          <a:bodyPr wrap="square" rtlCol="0">
            <a:spAutoFit/>
          </a:bodyPr>
          <a:lstStyle/>
          <a:p>
            <a:r>
              <a:rPr lang="en-US" sz="1400" dirty="0"/>
              <a:t>A/B Split testing (a.k.a. split testing) is a process of comparing two approaches of doing something. For example, you may be comparing two designs of landing web pages, or two advertisings, or two coupons, or two emails, etc. You can run the tests, measure the effectiveness of each approach (using some metric) – and compare them.</a:t>
            </a:r>
          </a:p>
          <a:p>
            <a:endParaRPr lang="en-US" sz="1400" dirty="0"/>
          </a:p>
          <a:p>
            <a:r>
              <a:rPr lang="en-US" sz="1400" dirty="0"/>
              <a:t>A/B Split testing was pioneered in early 1900s in statistics (Student t-test) and in advertising (Claude Hopkins – "Scientific Advertising"), and in other areas.</a:t>
            </a:r>
          </a:p>
          <a:p>
            <a:endParaRPr lang="en-US" sz="1400" dirty="0"/>
          </a:p>
          <a:p>
            <a:r>
              <a:rPr lang="en-US" sz="1600" b="1" dirty="0">
                <a:solidFill>
                  <a:srgbClr val="FF0000"/>
                </a:solidFill>
              </a:rPr>
              <a:t>Importance of A/B Split testing:</a:t>
            </a:r>
          </a:p>
          <a:p>
            <a:endParaRPr lang="en-US" sz="1400" dirty="0"/>
          </a:p>
          <a:p>
            <a:r>
              <a:rPr lang="en-US" sz="1400" dirty="0"/>
              <a:t>In 2012, a </a:t>
            </a:r>
            <a:r>
              <a:rPr lang="en-US" sz="1400" b="1" dirty="0">
                <a:solidFill>
                  <a:srgbClr val="FF0000"/>
                </a:solidFill>
              </a:rPr>
              <a:t>Microsoft</a:t>
            </a:r>
            <a:r>
              <a:rPr lang="en-US" sz="1400" dirty="0"/>
              <a:t> employee working on the search engine </a:t>
            </a:r>
            <a:r>
              <a:rPr lang="en-US" sz="1400" b="1" dirty="0">
                <a:solidFill>
                  <a:srgbClr val="FF0000"/>
                </a:solidFill>
              </a:rPr>
              <a:t>Bing</a:t>
            </a:r>
            <a:r>
              <a:rPr lang="en-US" sz="1400" dirty="0"/>
              <a:t> created an experiment to test different ways of displaying advertising headlines. </a:t>
            </a:r>
          </a:p>
          <a:p>
            <a:endParaRPr lang="en-US" sz="1400" dirty="0"/>
          </a:p>
          <a:p>
            <a:r>
              <a:rPr lang="en-US" sz="1400" dirty="0"/>
              <a:t>Within hours, the alternative format produced a revenue increase of 12% with no impact on user-experience metrics. </a:t>
            </a:r>
          </a:p>
          <a:p>
            <a:endParaRPr lang="en-US" sz="1400" dirty="0"/>
          </a:p>
          <a:p>
            <a:r>
              <a:rPr lang="en-US" sz="1400" dirty="0"/>
              <a:t>Today, companies like Microsoft and Google each conduct over 10,000 A/B tests annually.</a:t>
            </a:r>
          </a:p>
          <a:p>
            <a:endParaRPr lang="en-US" sz="1400" dirty="0"/>
          </a:p>
          <a:p>
            <a:pPr marL="285750" indent="-285750">
              <a:buFont typeface="Arial" panose="020B0604020202020204" pitchFamily="34" charset="0"/>
              <a:buChar char="•"/>
            </a:pPr>
            <a:r>
              <a:rPr lang="en-US" sz="1200" dirty="0">
                <a:hlinkClick r:id="rId2"/>
              </a:rPr>
              <a:t>https://towardsdatascience.com/the-art-of-a-b-testing-5a10c9bb70a4</a:t>
            </a:r>
            <a:r>
              <a:rPr lang="en-US" sz="1200" dirty="0"/>
              <a:t> </a:t>
            </a:r>
          </a:p>
          <a:p>
            <a:pPr marL="285750" indent="-285750">
              <a:buFont typeface="Arial" panose="020B0604020202020204" pitchFamily="34" charset="0"/>
              <a:buChar char="•"/>
            </a:pPr>
            <a:r>
              <a:rPr lang="en-US" sz="1200" dirty="0">
                <a:hlinkClick r:id="rId3"/>
              </a:rPr>
              <a:t>https://en.wikipedia.org/wiki/A/B_testing</a:t>
            </a:r>
            <a:r>
              <a:rPr lang="en-US" sz="1200" dirty="0"/>
              <a:t> </a:t>
            </a:r>
          </a:p>
          <a:p>
            <a:pPr marL="285750" indent="-285750">
              <a:buFont typeface="Arial" panose="020B0604020202020204" pitchFamily="34" charset="0"/>
              <a:buChar char="•"/>
            </a:pPr>
            <a:r>
              <a:rPr lang="en-US" sz="1200" dirty="0">
                <a:hlinkClick r:id="rId4"/>
              </a:rPr>
              <a:t>https://towardsdatascience.com/online-controlled-experiment-8-common-pitfalls-and-solutions-ea4488e5a82e</a:t>
            </a:r>
            <a:endParaRPr lang="en-US" sz="1200" dirty="0"/>
          </a:p>
          <a:p>
            <a:endParaRPr lang="en-US" sz="1400" dirty="0"/>
          </a:p>
        </p:txBody>
      </p:sp>
      <p:pic>
        <p:nvPicPr>
          <p:cNvPr id="1026" name="Picture 2" descr="25 ways to split (A/B) test your emails | ClickDimensions Blog">
            <a:extLst>
              <a:ext uri="{FF2B5EF4-FFF2-40B4-BE49-F238E27FC236}">
                <a16:creationId xmlns:a16="http://schemas.microsoft.com/office/drawing/2014/main" id="{C79F1130-56EB-0044-97DF-8A2648B7D62E}"/>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612083" y="3166791"/>
            <a:ext cx="2740590" cy="14826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A/B Testing and How can Dropshipping Sellers Use it? - Topdser">
            <a:extLst>
              <a:ext uri="{FF2B5EF4-FFF2-40B4-BE49-F238E27FC236}">
                <a16:creationId xmlns:a16="http://schemas.microsoft.com/office/drawing/2014/main" id="{139F44DC-CBF2-2C4A-8DAB-FCE649CC92C3}"/>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7315032" y="4958566"/>
            <a:ext cx="3873501" cy="17312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py Chat: A Lesson From Legend Claude C. Hopkins">
            <a:extLst>
              <a:ext uri="{FF2B5EF4-FFF2-40B4-BE49-F238E27FC236}">
                <a16:creationId xmlns:a16="http://schemas.microsoft.com/office/drawing/2014/main" id="{74AC9BEB-B02A-A346-BFF4-6D81BC189BD2}"/>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6096000" y="76402"/>
            <a:ext cx="1649470" cy="2095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48FFD93-E1A1-F146-B4D8-70CD8D47A287}"/>
              </a:ext>
            </a:extLst>
          </p:cNvPr>
          <p:cNvSpPr txBox="1"/>
          <p:nvPr/>
        </p:nvSpPr>
        <p:spPr>
          <a:xfrm>
            <a:off x="6036629" y="2148152"/>
            <a:ext cx="1768216" cy="738664"/>
          </a:xfrm>
          <a:prstGeom prst="rect">
            <a:avLst/>
          </a:prstGeom>
          <a:noFill/>
        </p:spPr>
        <p:txBody>
          <a:bodyPr wrap="square" rtlCol="0">
            <a:spAutoFit/>
          </a:bodyPr>
          <a:lstStyle/>
          <a:p>
            <a:pPr algn="ctr"/>
            <a:r>
              <a:rPr lang="en-US" sz="1400" dirty="0"/>
              <a:t>Claude C. Hopkins</a:t>
            </a:r>
          </a:p>
          <a:p>
            <a:pPr algn="ctr"/>
            <a:r>
              <a:rPr lang="en-US" sz="1400" dirty="0"/>
              <a:t>(1866–1932)</a:t>
            </a:r>
          </a:p>
          <a:p>
            <a:pPr algn="ctr"/>
            <a:r>
              <a:rPr lang="en-US" sz="1400" dirty="0"/>
              <a:t>Scientific Advertising</a:t>
            </a:r>
          </a:p>
        </p:txBody>
      </p:sp>
      <p:pic>
        <p:nvPicPr>
          <p:cNvPr id="1034" name="Picture 10" descr="Scientific Advertising by Claude C. Hopkins">
            <a:extLst>
              <a:ext uri="{FF2B5EF4-FFF2-40B4-BE49-F238E27FC236}">
                <a16:creationId xmlns:a16="http://schemas.microsoft.com/office/drawing/2014/main" id="{AA7053A3-250C-6541-B6EC-AC9E28DBD5C7}"/>
              </a:ext>
            </a:extLst>
          </p:cNvPr>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8015772" y="76402"/>
            <a:ext cx="1382893" cy="20717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ow a student of Guinness became 'the Faraday of statistics'">
            <a:extLst>
              <a:ext uri="{FF2B5EF4-FFF2-40B4-BE49-F238E27FC236}">
                <a16:creationId xmlns:a16="http://schemas.microsoft.com/office/drawing/2014/main" id="{7250BE29-CAD5-894B-AD5A-DA63B88541FF}"/>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10148454" y="76402"/>
            <a:ext cx="1675163" cy="1675163"/>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03EE9665-EE03-4B41-B8C4-F86F1981240F}"/>
              </a:ext>
            </a:extLst>
          </p:cNvPr>
          <p:cNvSpPr txBox="1"/>
          <p:nvPr/>
        </p:nvSpPr>
        <p:spPr>
          <a:xfrm>
            <a:off x="10101927" y="1802570"/>
            <a:ext cx="1768216" cy="1169551"/>
          </a:xfrm>
          <a:prstGeom prst="rect">
            <a:avLst/>
          </a:prstGeom>
          <a:noFill/>
        </p:spPr>
        <p:txBody>
          <a:bodyPr wrap="square" rtlCol="0">
            <a:spAutoFit/>
          </a:bodyPr>
          <a:lstStyle/>
          <a:p>
            <a:pPr algn="ctr"/>
            <a:r>
              <a:rPr lang="en-US" sz="1400" dirty="0"/>
              <a:t>William Sealy </a:t>
            </a:r>
            <a:r>
              <a:rPr lang="en-US" sz="1400" dirty="0" err="1"/>
              <a:t>Gosset</a:t>
            </a:r>
            <a:r>
              <a:rPr lang="en-US" sz="1400" dirty="0"/>
              <a:t> (aka Student)</a:t>
            </a:r>
          </a:p>
          <a:p>
            <a:pPr algn="ctr"/>
            <a:r>
              <a:rPr lang="en-US" sz="1400" dirty="0"/>
              <a:t>(1876-1937)</a:t>
            </a:r>
          </a:p>
          <a:p>
            <a:pPr algn="ctr"/>
            <a:r>
              <a:rPr lang="en-US" sz="1400" dirty="0"/>
              <a:t>t-test</a:t>
            </a:r>
          </a:p>
          <a:p>
            <a:pPr algn="ctr"/>
            <a:r>
              <a:rPr lang="en-US" sz="1400" dirty="0"/>
              <a:t>(1907-1908)</a:t>
            </a:r>
          </a:p>
        </p:txBody>
      </p:sp>
    </p:spTree>
    <p:extLst>
      <p:ext uri="{BB962C8B-B14F-4D97-AF65-F5344CB8AC3E}">
        <p14:creationId xmlns:p14="http://schemas.microsoft.com/office/powerpoint/2010/main" val="410025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E58F78-8F27-2D4A-BD36-154CD23B3E50}"/>
              </a:ext>
            </a:extLst>
          </p:cNvPr>
          <p:cNvSpPr txBox="1"/>
          <p:nvPr/>
        </p:nvSpPr>
        <p:spPr>
          <a:xfrm>
            <a:off x="0" y="76402"/>
            <a:ext cx="4669862" cy="523220"/>
          </a:xfrm>
          <a:prstGeom prst="rect">
            <a:avLst/>
          </a:prstGeom>
          <a:noFill/>
        </p:spPr>
        <p:txBody>
          <a:bodyPr wrap="square" rtlCol="0">
            <a:spAutoFit/>
          </a:bodyPr>
          <a:lstStyle/>
          <a:p>
            <a:r>
              <a:rPr lang="en-US" sz="2800" b="1" dirty="0"/>
              <a:t>How many points you need?</a:t>
            </a:r>
          </a:p>
        </p:txBody>
      </p:sp>
      <p:sp>
        <p:nvSpPr>
          <p:cNvPr id="5" name="TextBox 4">
            <a:extLst>
              <a:ext uri="{FF2B5EF4-FFF2-40B4-BE49-F238E27FC236}">
                <a16:creationId xmlns:a16="http://schemas.microsoft.com/office/drawing/2014/main" id="{9ECF6344-25D1-214F-A75E-373DADD0E10F}"/>
              </a:ext>
            </a:extLst>
          </p:cNvPr>
          <p:cNvSpPr txBox="1"/>
          <p:nvPr/>
        </p:nvSpPr>
        <p:spPr>
          <a:xfrm>
            <a:off x="13846629" y="6673929"/>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F715B8E9-39AB-D945-BE08-302996794FCE}"/>
              </a:ext>
            </a:extLst>
          </p:cNvPr>
          <p:cNvSpPr txBox="1"/>
          <p:nvPr/>
        </p:nvSpPr>
        <p:spPr>
          <a:xfrm>
            <a:off x="6796334" y="291624"/>
            <a:ext cx="5369256" cy="2985433"/>
          </a:xfrm>
          <a:prstGeom prst="rect">
            <a:avLst/>
          </a:prstGeom>
          <a:noFill/>
        </p:spPr>
        <p:txBody>
          <a:bodyPr wrap="square" rtlCol="0">
            <a:spAutoFit/>
          </a:bodyPr>
          <a:lstStyle/>
          <a:p>
            <a:r>
              <a:rPr lang="en-US" b="1" dirty="0">
                <a:solidFill>
                  <a:srgbClr val="00B050"/>
                </a:solidFill>
              </a:rPr>
              <a:t>How big should be number of points </a:t>
            </a:r>
          </a:p>
          <a:p>
            <a:r>
              <a:rPr lang="en-US" b="1" dirty="0">
                <a:solidFill>
                  <a:srgbClr val="00B050"/>
                </a:solidFill>
              </a:rPr>
              <a:t>so that we can say that the means differ? </a:t>
            </a:r>
          </a:p>
          <a:p>
            <a:r>
              <a:rPr lang="en-US" sz="1400" b="1" dirty="0"/>
              <a:t>Here is a 3-minute explanation:</a:t>
            </a:r>
          </a:p>
          <a:p>
            <a:r>
              <a:rPr lang="en-US" sz="1400" b="1" dirty="0"/>
              <a:t> - </a:t>
            </a:r>
            <a:r>
              <a:rPr lang="en-US" sz="1400" b="1" dirty="0">
                <a:solidFill>
                  <a:srgbClr val="00B050"/>
                </a:solidFill>
                <a:hlinkClick r:id="rId2"/>
              </a:rPr>
              <a:t>https://www.youtube.com/watch?v=JEAsoUrX6KQ</a:t>
            </a:r>
            <a:r>
              <a:rPr lang="en-US" sz="1400" b="1" dirty="0">
                <a:solidFill>
                  <a:srgbClr val="00B050"/>
                </a:solidFill>
              </a:rPr>
              <a:t> </a:t>
            </a:r>
          </a:p>
          <a:p>
            <a:endParaRPr lang="en-US" sz="1400" dirty="0"/>
          </a:p>
          <a:p>
            <a:r>
              <a:rPr lang="en-US" sz="1400" dirty="0"/>
              <a:t>We can demand that we have </a:t>
            </a:r>
            <a:r>
              <a:rPr lang="en-US" sz="1400" b="1" dirty="0">
                <a:solidFill>
                  <a:srgbClr val="00B050"/>
                </a:solidFill>
              </a:rPr>
              <a:t>4 "</a:t>
            </a:r>
            <a:r>
              <a:rPr lang="en-US" sz="1400" b="1" dirty="0" err="1">
                <a:solidFill>
                  <a:srgbClr val="00B050"/>
                </a:solidFill>
              </a:rPr>
              <a:t>sigmas</a:t>
            </a:r>
            <a:r>
              <a:rPr lang="en-US" sz="1400" b="1" dirty="0">
                <a:solidFill>
                  <a:srgbClr val="00B050"/>
                </a:solidFill>
              </a:rPr>
              <a:t>"</a:t>
            </a:r>
            <a:r>
              <a:rPr lang="en-US" sz="1400" dirty="0"/>
              <a:t> between them</a:t>
            </a:r>
          </a:p>
          <a:p>
            <a:endParaRPr lang="en-US" sz="1400" dirty="0"/>
          </a:p>
          <a:p>
            <a:r>
              <a:rPr lang="en-US" sz="1400" dirty="0"/>
              <a:t>                </a:t>
            </a:r>
            <a:r>
              <a:rPr lang="el-GR" sz="2000" b="1" dirty="0">
                <a:solidFill>
                  <a:srgbClr val="FF0000"/>
                </a:solidFill>
              </a:rPr>
              <a:t>δ </a:t>
            </a:r>
            <a:r>
              <a:rPr lang="en-US" sz="2000" b="1" dirty="0">
                <a:solidFill>
                  <a:srgbClr val="FF0000"/>
                </a:solidFill>
              </a:rPr>
              <a:t>  </a:t>
            </a:r>
            <a:r>
              <a:rPr lang="el-GR" sz="2000" b="1" dirty="0">
                <a:solidFill>
                  <a:srgbClr val="FF0000"/>
                </a:solidFill>
              </a:rPr>
              <a:t>=</a:t>
            </a:r>
            <a:r>
              <a:rPr lang="en-US" sz="2000" b="1" dirty="0">
                <a:solidFill>
                  <a:srgbClr val="FF0000"/>
                </a:solidFill>
              </a:rPr>
              <a:t>  </a:t>
            </a:r>
            <a:r>
              <a:rPr lang="el-GR" sz="2000" b="1" dirty="0">
                <a:solidFill>
                  <a:srgbClr val="FF0000"/>
                </a:solidFill>
              </a:rPr>
              <a:t> |</a:t>
            </a:r>
            <a:r>
              <a:rPr lang="en-US" sz="2000" b="1" dirty="0">
                <a:solidFill>
                  <a:srgbClr val="FF0000"/>
                </a:solidFill>
              </a:rPr>
              <a:t>m</a:t>
            </a:r>
            <a:r>
              <a:rPr lang="en-US" sz="2000" b="1" baseline="-25000" dirty="0">
                <a:solidFill>
                  <a:srgbClr val="FF0000"/>
                </a:solidFill>
              </a:rPr>
              <a:t>A</a:t>
            </a:r>
            <a:r>
              <a:rPr lang="en-US" sz="2000" b="1" dirty="0">
                <a:solidFill>
                  <a:srgbClr val="FF0000"/>
                </a:solidFill>
              </a:rPr>
              <a:t> - </a:t>
            </a:r>
            <a:r>
              <a:rPr lang="en-US" sz="2000" b="1" dirty="0" err="1">
                <a:solidFill>
                  <a:srgbClr val="FF0000"/>
                </a:solidFill>
              </a:rPr>
              <a:t>m</a:t>
            </a:r>
            <a:r>
              <a:rPr lang="en-US" sz="2000" b="1" baseline="-25000" dirty="0" err="1">
                <a:solidFill>
                  <a:srgbClr val="FF0000"/>
                </a:solidFill>
              </a:rPr>
              <a:t>B</a:t>
            </a:r>
            <a:r>
              <a:rPr lang="en-US" sz="2000" b="1" dirty="0">
                <a:solidFill>
                  <a:srgbClr val="FF0000"/>
                </a:solidFill>
              </a:rPr>
              <a:t>|   &gt;=   4*</a:t>
            </a:r>
            <a:r>
              <a:rPr lang="en-US" sz="2000" b="1" dirty="0" err="1">
                <a:solidFill>
                  <a:srgbClr val="FF0000"/>
                </a:solidFill>
              </a:rPr>
              <a:t>sem</a:t>
            </a:r>
            <a:r>
              <a:rPr lang="en-US" sz="2000" b="1" dirty="0">
                <a:solidFill>
                  <a:srgbClr val="FF0000"/>
                </a:solidFill>
              </a:rPr>
              <a:t>   =   4s/sqrt(n)</a:t>
            </a:r>
          </a:p>
          <a:p>
            <a:endParaRPr lang="en-US" sz="1400" b="1" dirty="0">
              <a:solidFill>
                <a:srgbClr val="FF0000"/>
              </a:solidFill>
            </a:endParaRPr>
          </a:p>
          <a:p>
            <a:r>
              <a:rPr lang="en-US" sz="1400" dirty="0"/>
              <a:t>Or</a:t>
            </a:r>
          </a:p>
          <a:p>
            <a:endParaRPr lang="en-US" sz="1400" dirty="0"/>
          </a:p>
          <a:p>
            <a:r>
              <a:rPr lang="en-US" sz="1400" dirty="0"/>
              <a:t>      </a:t>
            </a:r>
            <a:r>
              <a:rPr lang="en-US" sz="1400" b="1" dirty="0">
                <a:solidFill>
                  <a:srgbClr val="FF0000"/>
                </a:solidFill>
              </a:rPr>
              <a:t>         </a:t>
            </a:r>
            <a:r>
              <a:rPr lang="en-US" sz="2000" b="1" dirty="0">
                <a:solidFill>
                  <a:srgbClr val="FF0000"/>
                </a:solidFill>
              </a:rPr>
              <a:t> n   &gt;=   16s</a:t>
            </a:r>
            <a:r>
              <a:rPr lang="en-US" sz="2000" b="1" baseline="30000" dirty="0">
                <a:solidFill>
                  <a:srgbClr val="FF0000"/>
                </a:solidFill>
              </a:rPr>
              <a:t>2</a:t>
            </a:r>
            <a:r>
              <a:rPr lang="en-US" sz="2000" b="1" dirty="0">
                <a:solidFill>
                  <a:srgbClr val="FF0000"/>
                </a:solidFill>
              </a:rPr>
              <a:t>/</a:t>
            </a:r>
            <a:r>
              <a:rPr lang="el-GR" sz="2000" b="1" dirty="0">
                <a:solidFill>
                  <a:srgbClr val="FF0000"/>
                </a:solidFill>
              </a:rPr>
              <a:t>δ</a:t>
            </a:r>
            <a:r>
              <a:rPr lang="el-GR" sz="2000" b="1" baseline="30000" dirty="0">
                <a:solidFill>
                  <a:srgbClr val="FF0000"/>
                </a:solidFill>
              </a:rPr>
              <a:t>2</a:t>
            </a:r>
            <a:endParaRPr lang="en-US" sz="2000" b="1" baseline="30000" dirty="0">
              <a:solidFill>
                <a:srgbClr val="FF0000"/>
              </a:solidFill>
            </a:endParaRPr>
          </a:p>
        </p:txBody>
      </p:sp>
      <p:grpSp>
        <p:nvGrpSpPr>
          <p:cNvPr id="11" name="Group 10">
            <a:extLst>
              <a:ext uri="{FF2B5EF4-FFF2-40B4-BE49-F238E27FC236}">
                <a16:creationId xmlns:a16="http://schemas.microsoft.com/office/drawing/2014/main" id="{E693E1B1-6206-BF48-82D5-04C79E9CC4FA}"/>
              </a:ext>
            </a:extLst>
          </p:cNvPr>
          <p:cNvGrpSpPr/>
          <p:nvPr/>
        </p:nvGrpSpPr>
        <p:grpSpPr>
          <a:xfrm>
            <a:off x="2221044" y="4061220"/>
            <a:ext cx="2448817" cy="1458655"/>
            <a:chOff x="529389" y="4535701"/>
            <a:chExt cx="2448817" cy="1458655"/>
          </a:xfrm>
        </p:grpSpPr>
        <p:sp>
          <p:nvSpPr>
            <p:cNvPr id="12" name="Freeform 11">
              <a:extLst>
                <a:ext uri="{FF2B5EF4-FFF2-40B4-BE49-F238E27FC236}">
                  <a16:creationId xmlns:a16="http://schemas.microsoft.com/office/drawing/2014/main" id="{A58B545B-5321-DD40-90AA-F902759D511F}"/>
                </a:ext>
              </a:extLst>
            </p:cNvPr>
            <p:cNvSpPr/>
            <p:nvPr/>
          </p:nvSpPr>
          <p:spPr>
            <a:xfrm>
              <a:off x="529389" y="4550566"/>
              <a:ext cx="1828800" cy="1443790"/>
            </a:xfrm>
            <a:custGeom>
              <a:avLst/>
              <a:gdLst>
                <a:gd name="connsiteX0" fmla="*/ 0 w 1828800"/>
                <a:gd name="connsiteY0" fmla="*/ 1443790 h 1443790"/>
                <a:gd name="connsiteX1" fmla="*/ 112295 w 1828800"/>
                <a:gd name="connsiteY1" fmla="*/ 1411706 h 1443790"/>
                <a:gd name="connsiteX2" fmla="*/ 160422 w 1828800"/>
                <a:gd name="connsiteY2" fmla="*/ 1395664 h 1443790"/>
                <a:gd name="connsiteX3" fmla="*/ 256674 w 1828800"/>
                <a:gd name="connsiteY3" fmla="*/ 1347537 h 1443790"/>
                <a:gd name="connsiteX4" fmla="*/ 320843 w 1828800"/>
                <a:gd name="connsiteY4" fmla="*/ 1251285 h 1443790"/>
                <a:gd name="connsiteX5" fmla="*/ 352927 w 1828800"/>
                <a:gd name="connsiteY5" fmla="*/ 1219200 h 1443790"/>
                <a:gd name="connsiteX6" fmla="*/ 417095 w 1828800"/>
                <a:gd name="connsiteY6" fmla="*/ 1122948 h 1443790"/>
                <a:gd name="connsiteX7" fmla="*/ 449179 w 1828800"/>
                <a:gd name="connsiteY7" fmla="*/ 1074821 h 1443790"/>
                <a:gd name="connsiteX8" fmla="*/ 497306 w 1828800"/>
                <a:gd name="connsiteY8" fmla="*/ 978569 h 1443790"/>
                <a:gd name="connsiteX9" fmla="*/ 561474 w 1828800"/>
                <a:gd name="connsiteY9" fmla="*/ 866274 h 1443790"/>
                <a:gd name="connsiteX10" fmla="*/ 609600 w 1828800"/>
                <a:gd name="connsiteY10" fmla="*/ 705853 h 1443790"/>
                <a:gd name="connsiteX11" fmla="*/ 625643 w 1828800"/>
                <a:gd name="connsiteY11" fmla="*/ 657727 h 1443790"/>
                <a:gd name="connsiteX12" fmla="*/ 657727 w 1828800"/>
                <a:gd name="connsiteY12" fmla="*/ 625642 h 1443790"/>
                <a:gd name="connsiteX13" fmla="*/ 689811 w 1828800"/>
                <a:gd name="connsiteY13" fmla="*/ 465221 h 1443790"/>
                <a:gd name="connsiteX14" fmla="*/ 721895 w 1828800"/>
                <a:gd name="connsiteY14" fmla="*/ 368969 h 1443790"/>
                <a:gd name="connsiteX15" fmla="*/ 737937 w 1828800"/>
                <a:gd name="connsiteY15" fmla="*/ 320842 h 1443790"/>
                <a:gd name="connsiteX16" fmla="*/ 770022 w 1828800"/>
                <a:gd name="connsiteY16" fmla="*/ 224590 h 1443790"/>
                <a:gd name="connsiteX17" fmla="*/ 834190 w 1828800"/>
                <a:gd name="connsiteY17" fmla="*/ 128337 h 1443790"/>
                <a:gd name="connsiteX18" fmla="*/ 850232 w 1828800"/>
                <a:gd name="connsiteY18" fmla="*/ 80211 h 1443790"/>
                <a:gd name="connsiteX19" fmla="*/ 914400 w 1828800"/>
                <a:gd name="connsiteY19" fmla="*/ 0 h 1443790"/>
                <a:gd name="connsiteX20" fmla="*/ 1026695 w 1828800"/>
                <a:gd name="connsiteY20" fmla="*/ 16042 h 1443790"/>
                <a:gd name="connsiteX21" fmla="*/ 1058779 w 1828800"/>
                <a:gd name="connsiteY21" fmla="*/ 112295 h 1443790"/>
                <a:gd name="connsiteX22" fmla="*/ 1106906 w 1828800"/>
                <a:gd name="connsiteY22" fmla="*/ 256674 h 1443790"/>
                <a:gd name="connsiteX23" fmla="*/ 1122948 w 1828800"/>
                <a:gd name="connsiteY23" fmla="*/ 304800 h 1443790"/>
                <a:gd name="connsiteX24" fmla="*/ 1155032 w 1828800"/>
                <a:gd name="connsiteY24" fmla="*/ 336885 h 1443790"/>
                <a:gd name="connsiteX25" fmla="*/ 1203158 w 1828800"/>
                <a:gd name="connsiteY25" fmla="*/ 481264 h 1443790"/>
                <a:gd name="connsiteX26" fmla="*/ 1219200 w 1828800"/>
                <a:gd name="connsiteY26" fmla="*/ 529390 h 1443790"/>
                <a:gd name="connsiteX27" fmla="*/ 1251285 w 1828800"/>
                <a:gd name="connsiteY27" fmla="*/ 657727 h 1443790"/>
                <a:gd name="connsiteX28" fmla="*/ 1267327 w 1828800"/>
                <a:gd name="connsiteY28" fmla="*/ 705853 h 1443790"/>
                <a:gd name="connsiteX29" fmla="*/ 1283369 w 1828800"/>
                <a:gd name="connsiteY29" fmla="*/ 770021 h 1443790"/>
                <a:gd name="connsiteX30" fmla="*/ 1299411 w 1828800"/>
                <a:gd name="connsiteY30" fmla="*/ 818148 h 1443790"/>
                <a:gd name="connsiteX31" fmla="*/ 1347537 w 1828800"/>
                <a:gd name="connsiteY31" fmla="*/ 978569 h 1443790"/>
                <a:gd name="connsiteX32" fmla="*/ 1379622 w 1828800"/>
                <a:gd name="connsiteY32" fmla="*/ 1010653 h 1443790"/>
                <a:gd name="connsiteX33" fmla="*/ 1411706 w 1828800"/>
                <a:gd name="connsiteY33" fmla="*/ 1106906 h 1443790"/>
                <a:gd name="connsiteX34" fmla="*/ 1443790 w 1828800"/>
                <a:gd name="connsiteY34" fmla="*/ 1155032 h 1443790"/>
                <a:gd name="connsiteX35" fmla="*/ 1459832 w 1828800"/>
                <a:gd name="connsiteY35" fmla="*/ 1203158 h 1443790"/>
                <a:gd name="connsiteX36" fmla="*/ 1540043 w 1828800"/>
                <a:gd name="connsiteY36" fmla="*/ 1283369 h 1443790"/>
                <a:gd name="connsiteX37" fmla="*/ 1620253 w 1828800"/>
                <a:gd name="connsiteY37" fmla="*/ 1363579 h 1443790"/>
                <a:gd name="connsiteX38" fmla="*/ 1764632 w 1828800"/>
                <a:gd name="connsiteY38" fmla="*/ 1411706 h 1443790"/>
                <a:gd name="connsiteX39" fmla="*/ 1828800 w 1828800"/>
                <a:gd name="connsiteY39" fmla="*/ 1443790 h 144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828800" h="1443790">
                  <a:moveTo>
                    <a:pt x="0" y="1443790"/>
                  </a:moveTo>
                  <a:lnTo>
                    <a:pt x="112295" y="1411706"/>
                  </a:lnTo>
                  <a:cubicBezTo>
                    <a:pt x="128492" y="1406847"/>
                    <a:pt x="145297" y="1403226"/>
                    <a:pt x="160422" y="1395664"/>
                  </a:cubicBezTo>
                  <a:cubicBezTo>
                    <a:pt x="284817" y="1333466"/>
                    <a:pt x="135705" y="1387860"/>
                    <a:pt x="256674" y="1347537"/>
                  </a:cubicBezTo>
                  <a:cubicBezTo>
                    <a:pt x="278064" y="1315453"/>
                    <a:pt x="293577" y="1278552"/>
                    <a:pt x="320843" y="1251285"/>
                  </a:cubicBezTo>
                  <a:cubicBezTo>
                    <a:pt x="331538" y="1240590"/>
                    <a:pt x="343852" y="1231300"/>
                    <a:pt x="352927" y="1219200"/>
                  </a:cubicBezTo>
                  <a:cubicBezTo>
                    <a:pt x="376063" y="1188352"/>
                    <a:pt x="395706" y="1155032"/>
                    <a:pt x="417095" y="1122948"/>
                  </a:cubicBezTo>
                  <a:cubicBezTo>
                    <a:pt x="427790" y="1106906"/>
                    <a:pt x="443082" y="1093112"/>
                    <a:pt x="449179" y="1074821"/>
                  </a:cubicBezTo>
                  <a:cubicBezTo>
                    <a:pt x="478594" y="986581"/>
                    <a:pt x="447547" y="1065647"/>
                    <a:pt x="497306" y="978569"/>
                  </a:cubicBezTo>
                  <a:cubicBezTo>
                    <a:pt x="578718" y="836096"/>
                    <a:pt x="483307" y="983525"/>
                    <a:pt x="561474" y="866274"/>
                  </a:cubicBezTo>
                  <a:cubicBezTo>
                    <a:pt x="585717" y="769303"/>
                    <a:pt x="570547" y="823011"/>
                    <a:pt x="609600" y="705853"/>
                  </a:cubicBezTo>
                  <a:cubicBezTo>
                    <a:pt x="614947" y="689811"/>
                    <a:pt x="613686" y="669684"/>
                    <a:pt x="625643" y="657727"/>
                  </a:cubicBezTo>
                  <a:lnTo>
                    <a:pt x="657727" y="625642"/>
                  </a:lnTo>
                  <a:cubicBezTo>
                    <a:pt x="668567" y="560602"/>
                    <a:pt x="671863" y="525047"/>
                    <a:pt x="689811" y="465221"/>
                  </a:cubicBezTo>
                  <a:cubicBezTo>
                    <a:pt x="699529" y="432828"/>
                    <a:pt x="711200" y="401053"/>
                    <a:pt x="721895" y="368969"/>
                  </a:cubicBezTo>
                  <a:lnTo>
                    <a:pt x="737937" y="320842"/>
                  </a:lnTo>
                  <a:cubicBezTo>
                    <a:pt x="737939" y="320837"/>
                    <a:pt x="770019" y="224594"/>
                    <a:pt x="770022" y="224590"/>
                  </a:cubicBezTo>
                  <a:cubicBezTo>
                    <a:pt x="791411" y="192506"/>
                    <a:pt x="821996" y="164919"/>
                    <a:pt x="834190" y="128337"/>
                  </a:cubicBezTo>
                  <a:cubicBezTo>
                    <a:pt x="839537" y="112295"/>
                    <a:pt x="842670" y="95336"/>
                    <a:pt x="850232" y="80211"/>
                  </a:cubicBezTo>
                  <a:cubicBezTo>
                    <a:pt x="870468" y="39739"/>
                    <a:pt x="884559" y="29842"/>
                    <a:pt x="914400" y="0"/>
                  </a:cubicBezTo>
                  <a:cubicBezTo>
                    <a:pt x="951832" y="5347"/>
                    <a:pt x="996848" y="-7172"/>
                    <a:pt x="1026695" y="16042"/>
                  </a:cubicBezTo>
                  <a:cubicBezTo>
                    <a:pt x="1053391" y="36805"/>
                    <a:pt x="1048084" y="80211"/>
                    <a:pt x="1058779" y="112295"/>
                  </a:cubicBezTo>
                  <a:lnTo>
                    <a:pt x="1106906" y="256674"/>
                  </a:lnTo>
                  <a:cubicBezTo>
                    <a:pt x="1112253" y="272716"/>
                    <a:pt x="1110991" y="292843"/>
                    <a:pt x="1122948" y="304800"/>
                  </a:cubicBezTo>
                  <a:lnTo>
                    <a:pt x="1155032" y="336885"/>
                  </a:lnTo>
                  <a:lnTo>
                    <a:pt x="1203158" y="481264"/>
                  </a:lnTo>
                  <a:cubicBezTo>
                    <a:pt x="1208505" y="497306"/>
                    <a:pt x="1215099" y="512985"/>
                    <a:pt x="1219200" y="529390"/>
                  </a:cubicBezTo>
                  <a:cubicBezTo>
                    <a:pt x="1229895" y="572169"/>
                    <a:pt x="1237341" y="615894"/>
                    <a:pt x="1251285" y="657727"/>
                  </a:cubicBezTo>
                  <a:cubicBezTo>
                    <a:pt x="1256632" y="673769"/>
                    <a:pt x="1262682" y="689594"/>
                    <a:pt x="1267327" y="705853"/>
                  </a:cubicBezTo>
                  <a:cubicBezTo>
                    <a:pt x="1273384" y="727052"/>
                    <a:pt x="1277312" y="748822"/>
                    <a:pt x="1283369" y="770021"/>
                  </a:cubicBezTo>
                  <a:cubicBezTo>
                    <a:pt x="1288015" y="786280"/>
                    <a:pt x="1294765" y="801889"/>
                    <a:pt x="1299411" y="818148"/>
                  </a:cubicBezTo>
                  <a:cubicBezTo>
                    <a:pt x="1308135" y="848682"/>
                    <a:pt x="1332289" y="963321"/>
                    <a:pt x="1347537" y="978569"/>
                  </a:cubicBezTo>
                  <a:lnTo>
                    <a:pt x="1379622" y="1010653"/>
                  </a:lnTo>
                  <a:cubicBezTo>
                    <a:pt x="1390317" y="1042737"/>
                    <a:pt x="1392946" y="1078766"/>
                    <a:pt x="1411706" y="1106906"/>
                  </a:cubicBezTo>
                  <a:cubicBezTo>
                    <a:pt x="1422401" y="1122948"/>
                    <a:pt x="1435168" y="1137787"/>
                    <a:pt x="1443790" y="1155032"/>
                  </a:cubicBezTo>
                  <a:cubicBezTo>
                    <a:pt x="1451352" y="1170157"/>
                    <a:pt x="1449686" y="1189630"/>
                    <a:pt x="1459832" y="1203158"/>
                  </a:cubicBezTo>
                  <a:cubicBezTo>
                    <a:pt x="1482519" y="1233407"/>
                    <a:pt x="1519069" y="1251908"/>
                    <a:pt x="1540043" y="1283369"/>
                  </a:cubicBezTo>
                  <a:cubicBezTo>
                    <a:pt x="1569313" y="1327274"/>
                    <a:pt x="1569594" y="1341064"/>
                    <a:pt x="1620253" y="1363579"/>
                  </a:cubicBezTo>
                  <a:cubicBezTo>
                    <a:pt x="1620260" y="1363582"/>
                    <a:pt x="1740565" y="1403684"/>
                    <a:pt x="1764632" y="1411706"/>
                  </a:cubicBezTo>
                  <a:cubicBezTo>
                    <a:pt x="1819932" y="1430139"/>
                    <a:pt x="1800801" y="1415791"/>
                    <a:pt x="1828800" y="1443790"/>
                  </a:cubicBezTo>
                </a:path>
              </a:pathLst>
            </a:cu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81D80834-2FB3-7142-949B-7DE699C83799}"/>
                </a:ext>
              </a:extLst>
            </p:cNvPr>
            <p:cNvSpPr/>
            <p:nvPr/>
          </p:nvSpPr>
          <p:spPr>
            <a:xfrm>
              <a:off x="1149406" y="4550566"/>
              <a:ext cx="1828800" cy="1443790"/>
            </a:xfrm>
            <a:custGeom>
              <a:avLst/>
              <a:gdLst>
                <a:gd name="connsiteX0" fmla="*/ 0 w 1828800"/>
                <a:gd name="connsiteY0" fmla="*/ 1443790 h 1443790"/>
                <a:gd name="connsiteX1" fmla="*/ 112295 w 1828800"/>
                <a:gd name="connsiteY1" fmla="*/ 1411706 h 1443790"/>
                <a:gd name="connsiteX2" fmla="*/ 160422 w 1828800"/>
                <a:gd name="connsiteY2" fmla="*/ 1395664 h 1443790"/>
                <a:gd name="connsiteX3" fmla="*/ 256674 w 1828800"/>
                <a:gd name="connsiteY3" fmla="*/ 1347537 h 1443790"/>
                <a:gd name="connsiteX4" fmla="*/ 320843 w 1828800"/>
                <a:gd name="connsiteY4" fmla="*/ 1251285 h 1443790"/>
                <a:gd name="connsiteX5" fmla="*/ 352927 w 1828800"/>
                <a:gd name="connsiteY5" fmla="*/ 1219200 h 1443790"/>
                <a:gd name="connsiteX6" fmla="*/ 417095 w 1828800"/>
                <a:gd name="connsiteY6" fmla="*/ 1122948 h 1443790"/>
                <a:gd name="connsiteX7" fmla="*/ 449179 w 1828800"/>
                <a:gd name="connsiteY7" fmla="*/ 1074821 h 1443790"/>
                <a:gd name="connsiteX8" fmla="*/ 497306 w 1828800"/>
                <a:gd name="connsiteY8" fmla="*/ 978569 h 1443790"/>
                <a:gd name="connsiteX9" fmla="*/ 561474 w 1828800"/>
                <a:gd name="connsiteY9" fmla="*/ 866274 h 1443790"/>
                <a:gd name="connsiteX10" fmla="*/ 609600 w 1828800"/>
                <a:gd name="connsiteY10" fmla="*/ 705853 h 1443790"/>
                <a:gd name="connsiteX11" fmla="*/ 625643 w 1828800"/>
                <a:gd name="connsiteY11" fmla="*/ 657727 h 1443790"/>
                <a:gd name="connsiteX12" fmla="*/ 657727 w 1828800"/>
                <a:gd name="connsiteY12" fmla="*/ 625642 h 1443790"/>
                <a:gd name="connsiteX13" fmla="*/ 689811 w 1828800"/>
                <a:gd name="connsiteY13" fmla="*/ 465221 h 1443790"/>
                <a:gd name="connsiteX14" fmla="*/ 721895 w 1828800"/>
                <a:gd name="connsiteY14" fmla="*/ 368969 h 1443790"/>
                <a:gd name="connsiteX15" fmla="*/ 737937 w 1828800"/>
                <a:gd name="connsiteY15" fmla="*/ 320842 h 1443790"/>
                <a:gd name="connsiteX16" fmla="*/ 770022 w 1828800"/>
                <a:gd name="connsiteY16" fmla="*/ 224590 h 1443790"/>
                <a:gd name="connsiteX17" fmla="*/ 834190 w 1828800"/>
                <a:gd name="connsiteY17" fmla="*/ 128337 h 1443790"/>
                <a:gd name="connsiteX18" fmla="*/ 850232 w 1828800"/>
                <a:gd name="connsiteY18" fmla="*/ 80211 h 1443790"/>
                <a:gd name="connsiteX19" fmla="*/ 914400 w 1828800"/>
                <a:gd name="connsiteY19" fmla="*/ 0 h 1443790"/>
                <a:gd name="connsiteX20" fmla="*/ 1026695 w 1828800"/>
                <a:gd name="connsiteY20" fmla="*/ 16042 h 1443790"/>
                <a:gd name="connsiteX21" fmla="*/ 1058779 w 1828800"/>
                <a:gd name="connsiteY21" fmla="*/ 112295 h 1443790"/>
                <a:gd name="connsiteX22" fmla="*/ 1106906 w 1828800"/>
                <a:gd name="connsiteY22" fmla="*/ 256674 h 1443790"/>
                <a:gd name="connsiteX23" fmla="*/ 1122948 w 1828800"/>
                <a:gd name="connsiteY23" fmla="*/ 304800 h 1443790"/>
                <a:gd name="connsiteX24" fmla="*/ 1155032 w 1828800"/>
                <a:gd name="connsiteY24" fmla="*/ 336885 h 1443790"/>
                <a:gd name="connsiteX25" fmla="*/ 1203158 w 1828800"/>
                <a:gd name="connsiteY25" fmla="*/ 481264 h 1443790"/>
                <a:gd name="connsiteX26" fmla="*/ 1219200 w 1828800"/>
                <a:gd name="connsiteY26" fmla="*/ 529390 h 1443790"/>
                <a:gd name="connsiteX27" fmla="*/ 1251285 w 1828800"/>
                <a:gd name="connsiteY27" fmla="*/ 657727 h 1443790"/>
                <a:gd name="connsiteX28" fmla="*/ 1267327 w 1828800"/>
                <a:gd name="connsiteY28" fmla="*/ 705853 h 1443790"/>
                <a:gd name="connsiteX29" fmla="*/ 1283369 w 1828800"/>
                <a:gd name="connsiteY29" fmla="*/ 770021 h 1443790"/>
                <a:gd name="connsiteX30" fmla="*/ 1299411 w 1828800"/>
                <a:gd name="connsiteY30" fmla="*/ 818148 h 1443790"/>
                <a:gd name="connsiteX31" fmla="*/ 1347537 w 1828800"/>
                <a:gd name="connsiteY31" fmla="*/ 978569 h 1443790"/>
                <a:gd name="connsiteX32" fmla="*/ 1379622 w 1828800"/>
                <a:gd name="connsiteY32" fmla="*/ 1010653 h 1443790"/>
                <a:gd name="connsiteX33" fmla="*/ 1411706 w 1828800"/>
                <a:gd name="connsiteY33" fmla="*/ 1106906 h 1443790"/>
                <a:gd name="connsiteX34" fmla="*/ 1443790 w 1828800"/>
                <a:gd name="connsiteY34" fmla="*/ 1155032 h 1443790"/>
                <a:gd name="connsiteX35" fmla="*/ 1459832 w 1828800"/>
                <a:gd name="connsiteY35" fmla="*/ 1203158 h 1443790"/>
                <a:gd name="connsiteX36" fmla="*/ 1540043 w 1828800"/>
                <a:gd name="connsiteY36" fmla="*/ 1283369 h 1443790"/>
                <a:gd name="connsiteX37" fmla="*/ 1620253 w 1828800"/>
                <a:gd name="connsiteY37" fmla="*/ 1363579 h 1443790"/>
                <a:gd name="connsiteX38" fmla="*/ 1764632 w 1828800"/>
                <a:gd name="connsiteY38" fmla="*/ 1411706 h 1443790"/>
                <a:gd name="connsiteX39" fmla="*/ 1828800 w 1828800"/>
                <a:gd name="connsiteY39" fmla="*/ 1443790 h 144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828800" h="1443790">
                  <a:moveTo>
                    <a:pt x="0" y="1443790"/>
                  </a:moveTo>
                  <a:lnTo>
                    <a:pt x="112295" y="1411706"/>
                  </a:lnTo>
                  <a:cubicBezTo>
                    <a:pt x="128492" y="1406847"/>
                    <a:pt x="145297" y="1403226"/>
                    <a:pt x="160422" y="1395664"/>
                  </a:cubicBezTo>
                  <a:cubicBezTo>
                    <a:pt x="284817" y="1333466"/>
                    <a:pt x="135705" y="1387860"/>
                    <a:pt x="256674" y="1347537"/>
                  </a:cubicBezTo>
                  <a:cubicBezTo>
                    <a:pt x="278064" y="1315453"/>
                    <a:pt x="293577" y="1278552"/>
                    <a:pt x="320843" y="1251285"/>
                  </a:cubicBezTo>
                  <a:cubicBezTo>
                    <a:pt x="331538" y="1240590"/>
                    <a:pt x="343852" y="1231300"/>
                    <a:pt x="352927" y="1219200"/>
                  </a:cubicBezTo>
                  <a:cubicBezTo>
                    <a:pt x="376063" y="1188352"/>
                    <a:pt x="395706" y="1155032"/>
                    <a:pt x="417095" y="1122948"/>
                  </a:cubicBezTo>
                  <a:cubicBezTo>
                    <a:pt x="427790" y="1106906"/>
                    <a:pt x="443082" y="1093112"/>
                    <a:pt x="449179" y="1074821"/>
                  </a:cubicBezTo>
                  <a:cubicBezTo>
                    <a:pt x="478594" y="986581"/>
                    <a:pt x="447547" y="1065647"/>
                    <a:pt x="497306" y="978569"/>
                  </a:cubicBezTo>
                  <a:cubicBezTo>
                    <a:pt x="578718" y="836096"/>
                    <a:pt x="483307" y="983525"/>
                    <a:pt x="561474" y="866274"/>
                  </a:cubicBezTo>
                  <a:cubicBezTo>
                    <a:pt x="585717" y="769303"/>
                    <a:pt x="570547" y="823011"/>
                    <a:pt x="609600" y="705853"/>
                  </a:cubicBezTo>
                  <a:cubicBezTo>
                    <a:pt x="614947" y="689811"/>
                    <a:pt x="613686" y="669684"/>
                    <a:pt x="625643" y="657727"/>
                  </a:cubicBezTo>
                  <a:lnTo>
                    <a:pt x="657727" y="625642"/>
                  </a:lnTo>
                  <a:cubicBezTo>
                    <a:pt x="668567" y="560602"/>
                    <a:pt x="671863" y="525047"/>
                    <a:pt x="689811" y="465221"/>
                  </a:cubicBezTo>
                  <a:cubicBezTo>
                    <a:pt x="699529" y="432828"/>
                    <a:pt x="711200" y="401053"/>
                    <a:pt x="721895" y="368969"/>
                  </a:cubicBezTo>
                  <a:lnTo>
                    <a:pt x="737937" y="320842"/>
                  </a:lnTo>
                  <a:cubicBezTo>
                    <a:pt x="737939" y="320837"/>
                    <a:pt x="770019" y="224594"/>
                    <a:pt x="770022" y="224590"/>
                  </a:cubicBezTo>
                  <a:cubicBezTo>
                    <a:pt x="791411" y="192506"/>
                    <a:pt x="821996" y="164919"/>
                    <a:pt x="834190" y="128337"/>
                  </a:cubicBezTo>
                  <a:cubicBezTo>
                    <a:pt x="839537" y="112295"/>
                    <a:pt x="842670" y="95336"/>
                    <a:pt x="850232" y="80211"/>
                  </a:cubicBezTo>
                  <a:cubicBezTo>
                    <a:pt x="870468" y="39739"/>
                    <a:pt x="884559" y="29842"/>
                    <a:pt x="914400" y="0"/>
                  </a:cubicBezTo>
                  <a:cubicBezTo>
                    <a:pt x="951832" y="5347"/>
                    <a:pt x="996848" y="-7172"/>
                    <a:pt x="1026695" y="16042"/>
                  </a:cubicBezTo>
                  <a:cubicBezTo>
                    <a:pt x="1053391" y="36805"/>
                    <a:pt x="1048084" y="80211"/>
                    <a:pt x="1058779" y="112295"/>
                  </a:cubicBezTo>
                  <a:lnTo>
                    <a:pt x="1106906" y="256674"/>
                  </a:lnTo>
                  <a:cubicBezTo>
                    <a:pt x="1112253" y="272716"/>
                    <a:pt x="1110991" y="292843"/>
                    <a:pt x="1122948" y="304800"/>
                  </a:cubicBezTo>
                  <a:lnTo>
                    <a:pt x="1155032" y="336885"/>
                  </a:lnTo>
                  <a:lnTo>
                    <a:pt x="1203158" y="481264"/>
                  </a:lnTo>
                  <a:cubicBezTo>
                    <a:pt x="1208505" y="497306"/>
                    <a:pt x="1215099" y="512985"/>
                    <a:pt x="1219200" y="529390"/>
                  </a:cubicBezTo>
                  <a:cubicBezTo>
                    <a:pt x="1229895" y="572169"/>
                    <a:pt x="1237341" y="615894"/>
                    <a:pt x="1251285" y="657727"/>
                  </a:cubicBezTo>
                  <a:cubicBezTo>
                    <a:pt x="1256632" y="673769"/>
                    <a:pt x="1262682" y="689594"/>
                    <a:pt x="1267327" y="705853"/>
                  </a:cubicBezTo>
                  <a:cubicBezTo>
                    <a:pt x="1273384" y="727052"/>
                    <a:pt x="1277312" y="748822"/>
                    <a:pt x="1283369" y="770021"/>
                  </a:cubicBezTo>
                  <a:cubicBezTo>
                    <a:pt x="1288015" y="786280"/>
                    <a:pt x="1294765" y="801889"/>
                    <a:pt x="1299411" y="818148"/>
                  </a:cubicBezTo>
                  <a:cubicBezTo>
                    <a:pt x="1308135" y="848682"/>
                    <a:pt x="1332289" y="963321"/>
                    <a:pt x="1347537" y="978569"/>
                  </a:cubicBezTo>
                  <a:lnTo>
                    <a:pt x="1379622" y="1010653"/>
                  </a:lnTo>
                  <a:cubicBezTo>
                    <a:pt x="1390317" y="1042737"/>
                    <a:pt x="1392946" y="1078766"/>
                    <a:pt x="1411706" y="1106906"/>
                  </a:cubicBezTo>
                  <a:cubicBezTo>
                    <a:pt x="1422401" y="1122948"/>
                    <a:pt x="1435168" y="1137787"/>
                    <a:pt x="1443790" y="1155032"/>
                  </a:cubicBezTo>
                  <a:cubicBezTo>
                    <a:pt x="1451352" y="1170157"/>
                    <a:pt x="1449686" y="1189630"/>
                    <a:pt x="1459832" y="1203158"/>
                  </a:cubicBezTo>
                  <a:cubicBezTo>
                    <a:pt x="1482519" y="1233407"/>
                    <a:pt x="1519069" y="1251908"/>
                    <a:pt x="1540043" y="1283369"/>
                  </a:cubicBezTo>
                  <a:cubicBezTo>
                    <a:pt x="1569313" y="1327274"/>
                    <a:pt x="1569594" y="1341064"/>
                    <a:pt x="1620253" y="1363579"/>
                  </a:cubicBezTo>
                  <a:cubicBezTo>
                    <a:pt x="1620260" y="1363582"/>
                    <a:pt x="1740565" y="1403684"/>
                    <a:pt x="1764632" y="1411706"/>
                  </a:cubicBezTo>
                  <a:cubicBezTo>
                    <a:pt x="1819932" y="1430139"/>
                    <a:pt x="1800801" y="1415791"/>
                    <a:pt x="1828800" y="1443790"/>
                  </a:cubicBezTo>
                </a:path>
              </a:pathLst>
            </a:cu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72BA7204-8495-D045-9258-8F533DC86B62}"/>
                </a:ext>
              </a:extLst>
            </p:cNvPr>
            <p:cNvSpPr/>
            <p:nvPr/>
          </p:nvSpPr>
          <p:spPr>
            <a:xfrm>
              <a:off x="1328104" y="4550566"/>
              <a:ext cx="323238" cy="1443790"/>
            </a:xfrm>
            <a:custGeom>
              <a:avLst/>
              <a:gdLst>
                <a:gd name="connsiteX0" fmla="*/ 0 w 1828800"/>
                <a:gd name="connsiteY0" fmla="*/ 1443790 h 1443790"/>
                <a:gd name="connsiteX1" fmla="*/ 112295 w 1828800"/>
                <a:gd name="connsiteY1" fmla="*/ 1411706 h 1443790"/>
                <a:gd name="connsiteX2" fmla="*/ 160422 w 1828800"/>
                <a:gd name="connsiteY2" fmla="*/ 1395664 h 1443790"/>
                <a:gd name="connsiteX3" fmla="*/ 256674 w 1828800"/>
                <a:gd name="connsiteY3" fmla="*/ 1347537 h 1443790"/>
                <a:gd name="connsiteX4" fmla="*/ 320843 w 1828800"/>
                <a:gd name="connsiteY4" fmla="*/ 1251285 h 1443790"/>
                <a:gd name="connsiteX5" fmla="*/ 352927 w 1828800"/>
                <a:gd name="connsiteY5" fmla="*/ 1219200 h 1443790"/>
                <a:gd name="connsiteX6" fmla="*/ 417095 w 1828800"/>
                <a:gd name="connsiteY6" fmla="*/ 1122948 h 1443790"/>
                <a:gd name="connsiteX7" fmla="*/ 449179 w 1828800"/>
                <a:gd name="connsiteY7" fmla="*/ 1074821 h 1443790"/>
                <a:gd name="connsiteX8" fmla="*/ 497306 w 1828800"/>
                <a:gd name="connsiteY8" fmla="*/ 978569 h 1443790"/>
                <a:gd name="connsiteX9" fmla="*/ 561474 w 1828800"/>
                <a:gd name="connsiteY9" fmla="*/ 866274 h 1443790"/>
                <a:gd name="connsiteX10" fmla="*/ 609600 w 1828800"/>
                <a:gd name="connsiteY10" fmla="*/ 705853 h 1443790"/>
                <a:gd name="connsiteX11" fmla="*/ 625643 w 1828800"/>
                <a:gd name="connsiteY11" fmla="*/ 657727 h 1443790"/>
                <a:gd name="connsiteX12" fmla="*/ 657727 w 1828800"/>
                <a:gd name="connsiteY12" fmla="*/ 625642 h 1443790"/>
                <a:gd name="connsiteX13" fmla="*/ 689811 w 1828800"/>
                <a:gd name="connsiteY13" fmla="*/ 465221 h 1443790"/>
                <a:gd name="connsiteX14" fmla="*/ 721895 w 1828800"/>
                <a:gd name="connsiteY14" fmla="*/ 368969 h 1443790"/>
                <a:gd name="connsiteX15" fmla="*/ 737937 w 1828800"/>
                <a:gd name="connsiteY15" fmla="*/ 320842 h 1443790"/>
                <a:gd name="connsiteX16" fmla="*/ 770022 w 1828800"/>
                <a:gd name="connsiteY16" fmla="*/ 224590 h 1443790"/>
                <a:gd name="connsiteX17" fmla="*/ 834190 w 1828800"/>
                <a:gd name="connsiteY17" fmla="*/ 128337 h 1443790"/>
                <a:gd name="connsiteX18" fmla="*/ 850232 w 1828800"/>
                <a:gd name="connsiteY18" fmla="*/ 80211 h 1443790"/>
                <a:gd name="connsiteX19" fmla="*/ 914400 w 1828800"/>
                <a:gd name="connsiteY19" fmla="*/ 0 h 1443790"/>
                <a:gd name="connsiteX20" fmla="*/ 1026695 w 1828800"/>
                <a:gd name="connsiteY20" fmla="*/ 16042 h 1443790"/>
                <a:gd name="connsiteX21" fmla="*/ 1058779 w 1828800"/>
                <a:gd name="connsiteY21" fmla="*/ 112295 h 1443790"/>
                <a:gd name="connsiteX22" fmla="*/ 1106906 w 1828800"/>
                <a:gd name="connsiteY22" fmla="*/ 256674 h 1443790"/>
                <a:gd name="connsiteX23" fmla="*/ 1122948 w 1828800"/>
                <a:gd name="connsiteY23" fmla="*/ 304800 h 1443790"/>
                <a:gd name="connsiteX24" fmla="*/ 1155032 w 1828800"/>
                <a:gd name="connsiteY24" fmla="*/ 336885 h 1443790"/>
                <a:gd name="connsiteX25" fmla="*/ 1203158 w 1828800"/>
                <a:gd name="connsiteY25" fmla="*/ 481264 h 1443790"/>
                <a:gd name="connsiteX26" fmla="*/ 1219200 w 1828800"/>
                <a:gd name="connsiteY26" fmla="*/ 529390 h 1443790"/>
                <a:gd name="connsiteX27" fmla="*/ 1251285 w 1828800"/>
                <a:gd name="connsiteY27" fmla="*/ 657727 h 1443790"/>
                <a:gd name="connsiteX28" fmla="*/ 1267327 w 1828800"/>
                <a:gd name="connsiteY28" fmla="*/ 705853 h 1443790"/>
                <a:gd name="connsiteX29" fmla="*/ 1283369 w 1828800"/>
                <a:gd name="connsiteY29" fmla="*/ 770021 h 1443790"/>
                <a:gd name="connsiteX30" fmla="*/ 1299411 w 1828800"/>
                <a:gd name="connsiteY30" fmla="*/ 818148 h 1443790"/>
                <a:gd name="connsiteX31" fmla="*/ 1347537 w 1828800"/>
                <a:gd name="connsiteY31" fmla="*/ 978569 h 1443790"/>
                <a:gd name="connsiteX32" fmla="*/ 1379622 w 1828800"/>
                <a:gd name="connsiteY32" fmla="*/ 1010653 h 1443790"/>
                <a:gd name="connsiteX33" fmla="*/ 1411706 w 1828800"/>
                <a:gd name="connsiteY33" fmla="*/ 1106906 h 1443790"/>
                <a:gd name="connsiteX34" fmla="*/ 1443790 w 1828800"/>
                <a:gd name="connsiteY34" fmla="*/ 1155032 h 1443790"/>
                <a:gd name="connsiteX35" fmla="*/ 1459832 w 1828800"/>
                <a:gd name="connsiteY35" fmla="*/ 1203158 h 1443790"/>
                <a:gd name="connsiteX36" fmla="*/ 1540043 w 1828800"/>
                <a:gd name="connsiteY36" fmla="*/ 1283369 h 1443790"/>
                <a:gd name="connsiteX37" fmla="*/ 1620253 w 1828800"/>
                <a:gd name="connsiteY37" fmla="*/ 1363579 h 1443790"/>
                <a:gd name="connsiteX38" fmla="*/ 1764632 w 1828800"/>
                <a:gd name="connsiteY38" fmla="*/ 1411706 h 1443790"/>
                <a:gd name="connsiteX39" fmla="*/ 1828800 w 1828800"/>
                <a:gd name="connsiteY39" fmla="*/ 1443790 h 144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828800" h="1443790">
                  <a:moveTo>
                    <a:pt x="0" y="1443790"/>
                  </a:moveTo>
                  <a:lnTo>
                    <a:pt x="112295" y="1411706"/>
                  </a:lnTo>
                  <a:cubicBezTo>
                    <a:pt x="128492" y="1406847"/>
                    <a:pt x="145297" y="1403226"/>
                    <a:pt x="160422" y="1395664"/>
                  </a:cubicBezTo>
                  <a:cubicBezTo>
                    <a:pt x="284817" y="1333466"/>
                    <a:pt x="135705" y="1387860"/>
                    <a:pt x="256674" y="1347537"/>
                  </a:cubicBezTo>
                  <a:cubicBezTo>
                    <a:pt x="278064" y="1315453"/>
                    <a:pt x="293577" y="1278552"/>
                    <a:pt x="320843" y="1251285"/>
                  </a:cubicBezTo>
                  <a:cubicBezTo>
                    <a:pt x="331538" y="1240590"/>
                    <a:pt x="343852" y="1231300"/>
                    <a:pt x="352927" y="1219200"/>
                  </a:cubicBezTo>
                  <a:cubicBezTo>
                    <a:pt x="376063" y="1188352"/>
                    <a:pt x="395706" y="1155032"/>
                    <a:pt x="417095" y="1122948"/>
                  </a:cubicBezTo>
                  <a:cubicBezTo>
                    <a:pt x="427790" y="1106906"/>
                    <a:pt x="443082" y="1093112"/>
                    <a:pt x="449179" y="1074821"/>
                  </a:cubicBezTo>
                  <a:cubicBezTo>
                    <a:pt x="478594" y="986581"/>
                    <a:pt x="447547" y="1065647"/>
                    <a:pt x="497306" y="978569"/>
                  </a:cubicBezTo>
                  <a:cubicBezTo>
                    <a:pt x="578718" y="836096"/>
                    <a:pt x="483307" y="983525"/>
                    <a:pt x="561474" y="866274"/>
                  </a:cubicBezTo>
                  <a:cubicBezTo>
                    <a:pt x="585717" y="769303"/>
                    <a:pt x="570547" y="823011"/>
                    <a:pt x="609600" y="705853"/>
                  </a:cubicBezTo>
                  <a:cubicBezTo>
                    <a:pt x="614947" y="689811"/>
                    <a:pt x="613686" y="669684"/>
                    <a:pt x="625643" y="657727"/>
                  </a:cubicBezTo>
                  <a:lnTo>
                    <a:pt x="657727" y="625642"/>
                  </a:lnTo>
                  <a:cubicBezTo>
                    <a:pt x="668567" y="560602"/>
                    <a:pt x="671863" y="525047"/>
                    <a:pt x="689811" y="465221"/>
                  </a:cubicBezTo>
                  <a:cubicBezTo>
                    <a:pt x="699529" y="432828"/>
                    <a:pt x="711200" y="401053"/>
                    <a:pt x="721895" y="368969"/>
                  </a:cubicBezTo>
                  <a:lnTo>
                    <a:pt x="737937" y="320842"/>
                  </a:lnTo>
                  <a:cubicBezTo>
                    <a:pt x="737939" y="320837"/>
                    <a:pt x="770019" y="224594"/>
                    <a:pt x="770022" y="224590"/>
                  </a:cubicBezTo>
                  <a:cubicBezTo>
                    <a:pt x="791411" y="192506"/>
                    <a:pt x="821996" y="164919"/>
                    <a:pt x="834190" y="128337"/>
                  </a:cubicBezTo>
                  <a:cubicBezTo>
                    <a:pt x="839537" y="112295"/>
                    <a:pt x="842670" y="95336"/>
                    <a:pt x="850232" y="80211"/>
                  </a:cubicBezTo>
                  <a:cubicBezTo>
                    <a:pt x="870468" y="39739"/>
                    <a:pt x="884559" y="29842"/>
                    <a:pt x="914400" y="0"/>
                  </a:cubicBezTo>
                  <a:cubicBezTo>
                    <a:pt x="951832" y="5347"/>
                    <a:pt x="996848" y="-7172"/>
                    <a:pt x="1026695" y="16042"/>
                  </a:cubicBezTo>
                  <a:cubicBezTo>
                    <a:pt x="1053391" y="36805"/>
                    <a:pt x="1048084" y="80211"/>
                    <a:pt x="1058779" y="112295"/>
                  </a:cubicBezTo>
                  <a:lnTo>
                    <a:pt x="1106906" y="256674"/>
                  </a:lnTo>
                  <a:cubicBezTo>
                    <a:pt x="1112253" y="272716"/>
                    <a:pt x="1110991" y="292843"/>
                    <a:pt x="1122948" y="304800"/>
                  </a:cubicBezTo>
                  <a:lnTo>
                    <a:pt x="1155032" y="336885"/>
                  </a:lnTo>
                  <a:lnTo>
                    <a:pt x="1203158" y="481264"/>
                  </a:lnTo>
                  <a:cubicBezTo>
                    <a:pt x="1208505" y="497306"/>
                    <a:pt x="1215099" y="512985"/>
                    <a:pt x="1219200" y="529390"/>
                  </a:cubicBezTo>
                  <a:cubicBezTo>
                    <a:pt x="1229895" y="572169"/>
                    <a:pt x="1237341" y="615894"/>
                    <a:pt x="1251285" y="657727"/>
                  </a:cubicBezTo>
                  <a:cubicBezTo>
                    <a:pt x="1256632" y="673769"/>
                    <a:pt x="1262682" y="689594"/>
                    <a:pt x="1267327" y="705853"/>
                  </a:cubicBezTo>
                  <a:cubicBezTo>
                    <a:pt x="1273384" y="727052"/>
                    <a:pt x="1277312" y="748822"/>
                    <a:pt x="1283369" y="770021"/>
                  </a:cubicBezTo>
                  <a:cubicBezTo>
                    <a:pt x="1288015" y="786280"/>
                    <a:pt x="1294765" y="801889"/>
                    <a:pt x="1299411" y="818148"/>
                  </a:cubicBezTo>
                  <a:cubicBezTo>
                    <a:pt x="1308135" y="848682"/>
                    <a:pt x="1332289" y="963321"/>
                    <a:pt x="1347537" y="978569"/>
                  </a:cubicBezTo>
                  <a:lnTo>
                    <a:pt x="1379622" y="1010653"/>
                  </a:lnTo>
                  <a:cubicBezTo>
                    <a:pt x="1390317" y="1042737"/>
                    <a:pt x="1392946" y="1078766"/>
                    <a:pt x="1411706" y="1106906"/>
                  </a:cubicBezTo>
                  <a:cubicBezTo>
                    <a:pt x="1422401" y="1122948"/>
                    <a:pt x="1435168" y="1137787"/>
                    <a:pt x="1443790" y="1155032"/>
                  </a:cubicBezTo>
                  <a:cubicBezTo>
                    <a:pt x="1451352" y="1170157"/>
                    <a:pt x="1449686" y="1189630"/>
                    <a:pt x="1459832" y="1203158"/>
                  </a:cubicBezTo>
                  <a:cubicBezTo>
                    <a:pt x="1482519" y="1233407"/>
                    <a:pt x="1519069" y="1251908"/>
                    <a:pt x="1540043" y="1283369"/>
                  </a:cubicBezTo>
                  <a:cubicBezTo>
                    <a:pt x="1569313" y="1327274"/>
                    <a:pt x="1569594" y="1341064"/>
                    <a:pt x="1620253" y="1363579"/>
                  </a:cubicBezTo>
                  <a:cubicBezTo>
                    <a:pt x="1620260" y="1363582"/>
                    <a:pt x="1740565" y="1403684"/>
                    <a:pt x="1764632" y="1411706"/>
                  </a:cubicBezTo>
                  <a:cubicBezTo>
                    <a:pt x="1819932" y="1430139"/>
                    <a:pt x="1800801" y="1415791"/>
                    <a:pt x="1828800" y="1443790"/>
                  </a:cubicBezTo>
                </a:path>
              </a:pathLst>
            </a:cu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a:extLst>
                <a:ext uri="{FF2B5EF4-FFF2-40B4-BE49-F238E27FC236}">
                  <a16:creationId xmlns:a16="http://schemas.microsoft.com/office/drawing/2014/main" id="{A418E3F3-A30D-8049-81AC-2959A0592DD8}"/>
                </a:ext>
              </a:extLst>
            </p:cNvPr>
            <p:cNvSpPr/>
            <p:nvPr/>
          </p:nvSpPr>
          <p:spPr>
            <a:xfrm>
              <a:off x="1937961" y="4535701"/>
              <a:ext cx="323238" cy="1443790"/>
            </a:xfrm>
            <a:custGeom>
              <a:avLst/>
              <a:gdLst>
                <a:gd name="connsiteX0" fmla="*/ 0 w 1828800"/>
                <a:gd name="connsiteY0" fmla="*/ 1443790 h 1443790"/>
                <a:gd name="connsiteX1" fmla="*/ 112295 w 1828800"/>
                <a:gd name="connsiteY1" fmla="*/ 1411706 h 1443790"/>
                <a:gd name="connsiteX2" fmla="*/ 160422 w 1828800"/>
                <a:gd name="connsiteY2" fmla="*/ 1395664 h 1443790"/>
                <a:gd name="connsiteX3" fmla="*/ 256674 w 1828800"/>
                <a:gd name="connsiteY3" fmla="*/ 1347537 h 1443790"/>
                <a:gd name="connsiteX4" fmla="*/ 320843 w 1828800"/>
                <a:gd name="connsiteY4" fmla="*/ 1251285 h 1443790"/>
                <a:gd name="connsiteX5" fmla="*/ 352927 w 1828800"/>
                <a:gd name="connsiteY5" fmla="*/ 1219200 h 1443790"/>
                <a:gd name="connsiteX6" fmla="*/ 417095 w 1828800"/>
                <a:gd name="connsiteY6" fmla="*/ 1122948 h 1443790"/>
                <a:gd name="connsiteX7" fmla="*/ 449179 w 1828800"/>
                <a:gd name="connsiteY7" fmla="*/ 1074821 h 1443790"/>
                <a:gd name="connsiteX8" fmla="*/ 497306 w 1828800"/>
                <a:gd name="connsiteY8" fmla="*/ 978569 h 1443790"/>
                <a:gd name="connsiteX9" fmla="*/ 561474 w 1828800"/>
                <a:gd name="connsiteY9" fmla="*/ 866274 h 1443790"/>
                <a:gd name="connsiteX10" fmla="*/ 609600 w 1828800"/>
                <a:gd name="connsiteY10" fmla="*/ 705853 h 1443790"/>
                <a:gd name="connsiteX11" fmla="*/ 625643 w 1828800"/>
                <a:gd name="connsiteY11" fmla="*/ 657727 h 1443790"/>
                <a:gd name="connsiteX12" fmla="*/ 657727 w 1828800"/>
                <a:gd name="connsiteY12" fmla="*/ 625642 h 1443790"/>
                <a:gd name="connsiteX13" fmla="*/ 689811 w 1828800"/>
                <a:gd name="connsiteY13" fmla="*/ 465221 h 1443790"/>
                <a:gd name="connsiteX14" fmla="*/ 721895 w 1828800"/>
                <a:gd name="connsiteY14" fmla="*/ 368969 h 1443790"/>
                <a:gd name="connsiteX15" fmla="*/ 737937 w 1828800"/>
                <a:gd name="connsiteY15" fmla="*/ 320842 h 1443790"/>
                <a:gd name="connsiteX16" fmla="*/ 770022 w 1828800"/>
                <a:gd name="connsiteY16" fmla="*/ 224590 h 1443790"/>
                <a:gd name="connsiteX17" fmla="*/ 834190 w 1828800"/>
                <a:gd name="connsiteY17" fmla="*/ 128337 h 1443790"/>
                <a:gd name="connsiteX18" fmla="*/ 850232 w 1828800"/>
                <a:gd name="connsiteY18" fmla="*/ 80211 h 1443790"/>
                <a:gd name="connsiteX19" fmla="*/ 914400 w 1828800"/>
                <a:gd name="connsiteY19" fmla="*/ 0 h 1443790"/>
                <a:gd name="connsiteX20" fmla="*/ 1026695 w 1828800"/>
                <a:gd name="connsiteY20" fmla="*/ 16042 h 1443790"/>
                <a:gd name="connsiteX21" fmla="*/ 1058779 w 1828800"/>
                <a:gd name="connsiteY21" fmla="*/ 112295 h 1443790"/>
                <a:gd name="connsiteX22" fmla="*/ 1106906 w 1828800"/>
                <a:gd name="connsiteY22" fmla="*/ 256674 h 1443790"/>
                <a:gd name="connsiteX23" fmla="*/ 1122948 w 1828800"/>
                <a:gd name="connsiteY23" fmla="*/ 304800 h 1443790"/>
                <a:gd name="connsiteX24" fmla="*/ 1155032 w 1828800"/>
                <a:gd name="connsiteY24" fmla="*/ 336885 h 1443790"/>
                <a:gd name="connsiteX25" fmla="*/ 1203158 w 1828800"/>
                <a:gd name="connsiteY25" fmla="*/ 481264 h 1443790"/>
                <a:gd name="connsiteX26" fmla="*/ 1219200 w 1828800"/>
                <a:gd name="connsiteY26" fmla="*/ 529390 h 1443790"/>
                <a:gd name="connsiteX27" fmla="*/ 1251285 w 1828800"/>
                <a:gd name="connsiteY27" fmla="*/ 657727 h 1443790"/>
                <a:gd name="connsiteX28" fmla="*/ 1267327 w 1828800"/>
                <a:gd name="connsiteY28" fmla="*/ 705853 h 1443790"/>
                <a:gd name="connsiteX29" fmla="*/ 1283369 w 1828800"/>
                <a:gd name="connsiteY29" fmla="*/ 770021 h 1443790"/>
                <a:gd name="connsiteX30" fmla="*/ 1299411 w 1828800"/>
                <a:gd name="connsiteY30" fmla="*/ 818148 h 1443790"/>
                <a:gd name="connsiteX31" fmla="*/ 1347537 w 1828800"/>
                <a:gd name="connsiteY31" fmla="*/ 978569 h 1443790"/>
                <a:gd name="connsiteX32" fmla="*/ 1379622 w 1828800"/>
                <a:gd name="connsiteY32" fmla="*/ 1010653 h 1443790"/>
                <a:gd name="connsiteX33" fmla="*/ 1411706 w 1828800"/>
                <a:gd name="connsiteY33" fmla="*/ 1106906 h 1443790"/>
                <a:gd name="connsiteX34" fmla="*/ 1443790 w 1828800"/>
                <a:gd name="connsiteY34" fmla="*/ 1155032 h 1443790"/>
                <a:gd name="connsiteX35" fmla="*/ 1459832 w 1828800"/>
                <a:gd name="connsiteY35" fmla="*/ 1203158 h 1443790"/>
                <a:gd name="connsiteX36" fmla="*/ 1540043 w 1828800"/>
                <a:gd name="connsiteY36" fmla="*/ 1283369 h 1443790"/>
                <a:gd name="connsiteX37" fmla="*/ 1620253 w 1828800"/>
                <a:gd name="connsiteY37" fmla="*/ 1363579 h 1443790"/>
                <a:gd name="connsiteX38" fmla="*/ 1764632 w 1828800"/>
                <a:gd name="connsiteY38" fmla="*/ 1411706 h 1443790"/>
                <a:gd name="connsiteX39" fmla="*/ 1828800 w 1828800"/>
                <a:gd name="connsiteY39" fmla="*/ 1443790 h 144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828800" h="1443790">
                  <a:moveTo>
                    <a:pt x="0" y="1443790"/>
                  </a:moveTo>
                  <a:lnTo>
                    <a:pt x="112295" y="1411706"/>
                  </a:lnTo>
                  <a:cubicBezTo>
                    <a:pt x="128492" y="1406847"/>
                    <a:pt x="145297" y="1403226"/>
                    <a:pt x="160422" y="1395664"/>
                  </a:cubicBezTo>
                  <a:cubicBezTo>
                    <a:pt x="284817" y="1333466"/>
                    <a:pt x="135705" y="1387860"/>
                    <a:pt x="256674" y="1347537"/>
                  </a:cubicBezTo>
                  <a:cubicBezTo>
                    <a:pt x="278064" y="1315453"/>
                    <a:pt x="293577" y="1278552"/>
                    <a:pt x="320843" y="1251285"/>
                  </a:cubicBezTo>
                  <a:cubicBezTo>
                    <a:pt x="331538" y="1240590"/>
                    <a:pt x="343852" y="1231300"/>
                    <a:pt x="352927" y="1219200"/>
                  </a:cubicBezTo>
                  <a:cubicBezTo>
                    <a:pt x="376063" y="1188352"/>
                    <a:pt x="395706" y="1155032"/>
                    <a:pt x="417095" y="1122948"/>
                  </a:cubicBezTo>
                  <a:cubicBezTo>
                    <a:pt x="427790" y="1106906"/>
                    <a:pt x="443082" y="1093112"/>
                    <a:pt x="449179" y="1074821"/>
                  </a:cubicBezTo>
                  <a:cubicBezTo>
                    <a:pt x="478594" y="986581"/>
                    <a:pt x="447547" y="1065647"/>
                    <a:pt x="497306" y="978569"/>
                  </a:cubicBezTo>
                  <a:cubicBezTo>
                    <a:pt x="578718" y="836096"/>
                    <a:pt x="483307" y="983525"/>
                    <a:pt x="561474" y="866274"/>
                  </a:cubicBezTo>
                  <a:cubicBezTo>
                    <a:pt x="585717" y="769303"/>
                    <a:pt x="570547" y="823011"/>
                    <a:pt x="609600" y="705853"/>
                  </a:cubicBezTo>
                  <a:cubicBezTo>
                    <a:pt x="614947" y="689811"/>
                    <a:pt x="613686" y="669684"/>
                    <a:pt x="625643" y="657727"/>
                  </a:cubicBezTo>
                  <a:lnTo>
                    <a:pt x="657727" y="625642"/>
                  </a:lnTo>
                  <a:cubicBezTo>
                    <a:pt x="668567" y="560602"/>
                    <a:pt x="671863" y="525047"/>
                    <a:pt x="689811" y="465221"/>
                  </a:cubicBezTo>
                  <a:cubicBezTo>
                    <a:pt x="699529" y="432828"/>
                    <a:pt x="711200" y="401053"/>
                    <a:pt x="721895" y="368969"/>
                  </a:cubicBezTo>
                  <a:lnTo>
                    <a:pt x="737937" y="320842"/>
                  </a:lnTo>
                  <a:cubicBezTo>
                    <a:pt x="737939" y="320837"/>
                    <a:pt x="770019" y="224594"/>
                    <a:pt x="770022" y="224590"/>
                  </a:cubicBezTo>
                  <a:cubicBezTo>
                    <a:pt x="791411" y="192506"/>
                    <a:pt x="821996" y="164919"/>
                    <a:pt x="834190" y="128337"/>
                  </a:cubicBezTo>
                  <a:cubicBezTo>
                    <a:pt x="839537" y="112295"/>
                    <a:pt x="842670" y="95336"/>
                    <a:pt x="850232" y="80211"/>
                  </a:cubicBezTo>
                  <a:cubicBezTo>
                    <a:pt x="870468" y="39739"/>
                    <a:pt x="884559" y="29842"/>
                    <a:pt x="914400" y="0"/>
                  </a:cubicBezTo>
                  <a:cubicBezTo>
                    <a:pt x="951832" y="5347"/>
                    <a:pt x="996848" y="-7172"/>
                    <a:pt x="1026695" y="16042"/>
                  </a:cubicBezTo>
                  <a:cubicBezTo>
                    <a:pt x="1053391" y="36805"/>
                    <a:pt x="1048084" y="80211"/>
                    <a:pt x="1058779" y="112295"/>
                  </a:cubicBezTo>
                  <a:lnTo>
                    <a:pt x="1106906" y="256674"/>
                  </a:lnTo>
                  <a:cubicBezTo>
                    <a:pt x="1112253" y="272716"/>
                    <a:pt x="1110991" y="292843"/>
                    <a:pt x="1122948" y="304800"/>
                  </a:cubicBezTo>
                  <a:lnTo>
                    <a:pt x="1155032" y="336885"/>
                  </a:lnTo>
                  <a:lnTo>
                    <a:pt x="1203158" y="481264"/>
                  </a:lnTo>
                  <a:cubicBezTo>
                    <a:pt x="1208505" y="497306"/>
                    <a:pt x="1215099" y="512985"/>
                    <a:pt x="1219200" y="529390"/>
                  </a:cubicBezTo>
                  <a:cubicBezTo>
                    <a:pt x="1229895" y="572169"/>
                    <a:pt x="1237341" y="615894"/>
                    <a:pt x="1251285" y="657727"/>
                  </a:cubicBezTo>
                  <a:cubicBezTo>
                    <a:pt x="1256632" y="673769"/>
                    <a:pt x="1262682" y="689594"/>
                    <a:pt x="1267327" y="705853"/>
                  </a:cubicBezTo>
                  <a:cubicBezTo>
                    <a:pt x="1273384" y="727052"/>
                    <a:pt x="1277312" y="748822"/>
                    <a:pt x="1283369" y="770021"/>
                  </a:cubicBezTo>
                  <a:cubicBezTo>
                    <a:pt x="1288015" y="786280"/>
                    <a:pt x="1294765" y="801889"/>
                    <a:pt x="1299411" y="818148"/>
                  </a:cubicBezTo>
                  <a:cubicBezTo>
                    <a:pt x="1308135" y="848682"/>
                    <a:pt x="1332289" y="963321"/>
                    <a:pt x="1347537" y="978569"/>
                  </a:cubicBezTo>
                  <a:lnTo>
                    <a:pt x="1379622" y="1010653"/>
                  </a:lnTo>
                  <a:cubicBezTo>
                    <a:pt x="1390317" y="1042737"/>
                    <a:pt x="1392946" y="1078766"/>
                    <a:pt x="1411706" y="1106906"/>
                  </a:cubicBezTo>
                  <a:cubicBezTo>
                    <a:pt x="1422401" y="1122948"/>
                    <a:pt x="1435168" y="1137787"/>
                    <a:pt x="1443790" y="1155032"/>
                  </a:cubicBezTo>
                  <a:cubicBezTo>
                    <a:pt x="1451352" y="1170157"/>
                    <a:pt x="1449686" y="1189630"/>
                    <a:pt x="1459832" y="1203158"/>
                  </a:cubicBezTo>
                  <a:cubicBezTo>
                    <a:pt x="1482519" y="1233407"/>
                    <a:pt x="1519069" y="1251908"/>
                    <a:pt x="1540043" y="1283369"/>
                  </a:cubicBezTo>
                  <a:cubicBezTo>
                    <a:pt x="1569313" y="1327274"/>
                    <a:pt x="1569594" y="1341064"/>
                    <a:pt x="1620253" y="1363579"/>
                  </a:cubicBezTo>
                  <a:cubicBezTo>
                    <a:pt x="1620260" y="1363582"/>
                    <a:pt x="1740565" y="1403684"/>
                    <a:pt x="1764632" y="1411706"/>
                  </a:cubicBezTo>
                  <a:cubicBezTo>
                    <a:pt x="1819932" y="1430139"/>
                    <a:pt x="1800801" y="1415791"/>
                    <a:pt x="1828800" y="1443790"/>
                  </a:cubicBezTo>
                </a:path>
              </a:pathLst>
            </a:cu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00547DEF-8605-3046-917E-52225B3D0EF5}"/>
              </a:ext>
            </a:extLst>
          </p:cNvPr>
          <p:cNvSpPr txBox="1"/>
          <p:nvPr/>
        </p:nvSpPr>
        <p:spPr>
          <a:xfrm>
            <a:off x="1247582" y="5258106"/>
            <a:ext cx="949490" cy="738664"/>
          </a:xfrm>
          <a:prstGeom prst="rect">
            <a:avLst/>
          </a:prstGeom>
          <a:noFill/>
        </p:spPr>
        <p:txBody>
          <a:bodyPr wrap="square" rtlCol="0">
            <a:spAutoFit/>
          </a:bodyPr>
          <a:lstStyle/>
          <a:p>
            <a:pPr algn="ctr"/>
            <a:r>
              <a:rPr lang="en-US" sz="1400" dirty="0"/>
              <a:t>Standard </a:t>
            </a:r>
          </a:p>
          <a:p>
            <a:pPr algn="ctr"/>
            <a:r>
              <a:rPr lang="en-US" sz="1400" dirty="0"/>
              <a:t>Deviation</a:t>
            </a:r>
          </a:p>
          <a:p>
            <a:pPr algn="ctr"/>
            <a:r>
              <a:rPr lang="en-US" sz="1400" dirty="0"/>
              <a:t>(blue)</a:t>
            </a:r>
          </a:p>
        </p:txBody>
      </p:sp>
      <p:sp>
        <p:nvSpPr>
          <p:cNvPr id="17" name="TextBox 16">
            <a:extLst>
              <a:ext uri="{FF2B5EF4-FFF2-40B4-BE49-F238E27FC236}">
                <a16:creationId xmlns:a16="http://schemas.microsoft.com/office/drawing/2014/main" id="{7913E6B1-7F5C-9849-AF72-0A4118C2F778}"/>
              </a:ext>
            </a:extLst>
          </p:cNvPr>
          <p:cNvSpPr txBox="1"/>
          <p:nvPr/>
        </p:nvSpPr>
        <p:spPr>
          <a:xfrm>
            <a:off x="2970708" y="6119336"/>
            <a:ext cx="1276190" cy="738664"/>
          </a:xfrm>
          <a:prstGeom prst="rect">
            <a:avLst/>
          </a:prstGeom>
          <a:noFill/>
        </p:spPr>
        <p:txBody>
          <a:bodyPr wrap="square" rtlCol="0">
            <a:spAutoFit/>
          </a:bodyPr>
          <a:lstStyle/>
          <a:p>
            <a:pPr algn="ctr"/>
            <a:r>
              <a:rPr lang="en-US" sz="1400" dirty="0"/>
              <a:t>Standard Error of the Mean</a:t>
            </a:r>
          </a:p>
          <a:p>
            <a:pPr algn="ctr"/>
            <a:r>
              <a:rPr lang="en-US" sz="1400" dirty="0"/>
              <a:t>(orange)</a:t>
            </a:r>
          </a:p>
        </p:txBody>
      </p:sp>
      <p:sp>
        <p:nvSpPr>
          <p:cNvPr id="18" name="Down Arrow 17">
            <a:extLst>
              <a:ext uri="{FF2B5EF4-FFF2-40B4-BE49-F238E27FC236}">
                <a16:creationId xmlns:a16="http://schemas.microsoft.com/office/drawing/2014/main" id="{FC6BD108-DAEA-BF47-B01A-E4EC375F3965}"/>
              </a:ext>
            </a:extLst>
          </p:cNvPr>
          <p:cNvSpPr/>
          <p:nvPr/>
        </p:nvSpPr>
        <p:spPr>
          <a:xfrm rot="9442603">
            <a:off x="3302891" y="5636610"/>
            <a:ext cx="141171" cy="467360"/>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own Arrow 18">
            <a:extLst>
              <a:ext uri="{FF2B5EF4-FFF2-40B4-BE49-F238E27FC236}">
                <a16:creationId xmlns:a16="http://schemas.microsoft.com/office/drawing/2014/main" id="{FC7DB8A0-2D06-1247-847E-3891FF9F78F2}"/>
              </a:ext>
            </a:extLst>
          </p:cNvPr>
          <p:cNvSpPr/>
          <p:nvPr/>
        </p:nvSpPr>
        <p:spPr>
          <a:xfrm rot="11812451">
            <a:off x="3549927" y="5627940"/>
            <a:ext cx="141171" cy="467360"/>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298C06C2-82BB-AA4C-83EB-97D3BE4F4252}"/>
              </a:ext>
            </a:extLst>
          </p:cNvPr>
          <p:cNvSpPr txBox="1"/>
          <p:nvPr/>
        </p:nvSpPr>
        <p:spPr>
          <a:xfrm>
            <a:off x="2753494" y="3506813"/>
            <a:ext cx="1462186" cy="584775"/>
          </a:xfrm>
          <a:prstGeom prst="rect">
            <a:avLst/>
          </a:prstGeom>
          <a:noFill/>
        </p:spPr>
        <p:txBody>
          <a:bodyPr wrap="square" rtlCol="0">
            <a:spAutoFit/>
          </a:bodyPr>
          <a:lstStyle/>
          <a:p>
            <a:pPr algn="ctr"/>
            <a:r>
              <a:rPr lang="en-US" sz="3200" b="1" dirty="0">
                <a:solidFill>
                  <a:srgbClr val="FF0000"/>
                </a:solidFill>
              </a:rPr>
              <a:t> A   B</a:t>
            </a:r>
          </a:p>
        </p:txBody>
      </p:sp>
      <p:pic>
        <p:nvPicPr>
          <p:cNvPr id="1027" name="Picture 3" descr="Formula">
            <a:extLst>
              <a:ext uri="{FF2B5EF4-FFF2-40B4-BE49-F238E27FC236}">
                <a16:creationId xmlns:a16="http://schemas.microsoft.com/office/drawing/2014/main" id="{D09CFC74-D803-1043-AE3D-38F0A5D75C02}"/>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9264730" y="4140570"/>
            <a:ext cx="1450536" cy="118361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5330FEFD-2DC4-CE46-B5F4-22F4B0BCD30E}"/>
              </a:ext>
            </a:extLst>
          </p:cNvPr>
          <p:cNvSpPr txBox="1"/>
          <p:nvPr/>
        </p:nvSpPr>
        <p:spPr>
          <a:xfrm>
            <a:off x="8536596" y="4501441"/>
            <a:ext cx="728134" cy="584775"/>
          </a:xfrm>
          <a:prstGeom prst="rect">
            <a:avLst/>
          </a:prstGeom>
          <a:noFill/>
        </p:spPr>
        <p:txBody>
          <a:bodyPr wrap="square" rtlCol="0">
            <a:spAutoFit/>
          </a:bodyPr>
          <a:lstStyle/>
          <a:p>
            <a:r>
              <a:rPr lang="en-US" sz="3200" b="1" dirty="0"/>
              <a:t>n &gt;</a:t>
            </a:r>
          </a:p>
        </p:txBody>
      </p:sp>
      <p:pic>
        <p:nvPicPr>
          <p:cNvPr id="22" name="Picture 21">
            <a:extLst>
              <a:ext uri="{FF2B5EF4-FFF2-40B4-BE49-F238E27FC236}">
                <a16:creationId xmlns:a16="http://schemas.microsoft.com/office/drawing/2014/main" id="{0A5ACC3B-32DB-2F4E-9438-BAE4840C957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692284" y="4189844"/>
            <a:ext cx="1809750" cy="1200150"/>
          </a:xfrm>
          <a:prstGeom prst="rect">
            <a:avLst/>
          </a:prstGeom>
        </p:spPr>
      </p:pic>
      <p:sp>
        <p:nvSpPr>
          <p:cNvPr id="24" name="Left Brace 23">
            <a:extLst>
              <a:ext uri="{FF2B5EF4-FFF2-40B4-BE49-F238E27FC236}">
                <a16:creationId xmlns:a16="http://schemas.microsoft.com/office/drawing/2014/main" id="{73B7F054-9992-3646-8121-AAD83B09326C}"/>
              </a:ext>
            </a:extLst>
          </p:cNvPr>
          <p:cNvSpPr/>
          <p:nvPr/>
        </p:nvSpPr>
        <p:spPr>
          <a:xfrm rot="16200000">
            <a:off x="6521803" y="5144604"/>
            <a:ext cx="174462" cy="75841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8DE89DD9-5126-6341-ADA0-EB750DB7E2D9}"/>
              </a:ext>
            </a:extLst>
          </p:cNvPr>
          <p:cNvSpPr txBox="1"/>
          <p:nvPr/>
        </p:nvSpPr>
        <p:spPr>
          <a:xfrm>
            <a:off x="6316910" y="5549737"/>
            <a:ext cx="585770" cy="369332"/>
          </a:xfrm>
          <a:prstGeom prst="rect">
            <a:avLst/>
          </a:prstGeom>
          <a:noFill/>
        </p:spPr>
        <p:txBody>
          <a:bodyPr wrap="square" rtlCol="0">
            <a:spAutoFit/>
          </a:bodyPr>
          <a:lstStyle/>
          <a:p>
            <a:pPr algn="ctr"/>
            <a:r>
              <a:rPr lang="en-US" b="1" dirty="0">
                <a:solidFill>
                  <a:srgbClr val="FF0000"/>
                </a:solidFill>
              </a:rPr>
              <a:t>4</a:t>
            </a:r>
            <a:r>
              <a:rPr lang="el-GR" b="1" dirty="0">
                <a:solidFill>
                  <a:srgbClr val="FF0000"/>
                </a:solidFill>
              </a:rPr>
              <a:t>σ</a:t>
            </a:r>
            <a:endParaRPr lang="en-US" dirty="0"/>
          </a:p>
        </p:txBody>
      </p:sp>
      <p:sp>
        <p:nvSpPr>
          <p:cNvPr id="23" name="TextBox 22">
            <a:extLst>
              <a:ext uri="{FF2B5EF4-FFF2-40B4-BE49-F238E27FC236}">
                <a16:creationId xmlns:a16="http://schemas.microsoft.com/office/drawing/2014/main" id="{57D5790E-8D2A-1F4D-A13D-0C5CC7ADE36A}"/>
              </a:ext>
            </a:extLst>
          </p:cNvPr>
          <p:cNvSpPr txBox="1"/>
          <p:nvPr/>
        </p:nvSpPr>
        <p:spPr>
          <a:xfrm>
            <a:off x="211386" y="709667"/>
            <a:ext cx="5369256" cy="2339102"/>
          </a:xfrm>
          <a:prstGeom prst="rect">
            <a:avLst/>
          </a:prstGeom>
          <a:noFill/>
        </p:spPr>
        <p:txBody>
          <a:bodyPr wrap="square" rtlCol="0">
            <a:spAutoFit/>
          </a:bodyPr>
          <a:lstStyle/>
          <a:p>
            <a:r>
              <a:rPr lang="en-US" sz="1400" dirty="0"/>
              <a:t>Suppose we have two samples A and B, </a:t>
            </a:r>
          </a:p>
          <a:p>
            <a:r>
              <a:rPr lang="en-US" sz="1400" dirty="0"/>
              <a:t>each has "n" points, where n is relatively large (100+ points), </a:t>
            </a:r>
          </a:p>
          <a:p>
            <a:r>
              <a:rPr lang="en-US" sz="1400" dirty="0"/>
              <a:t>and distributions on both sides have "normal" shape </a:t>
            </a:r>
          </a:p>
          <a:p>
            <a:r>
              <a:rPr lang="en-US" sz="1400" dirty="0"/>
              <a:t>with same sample standard deviation "</a:t>
            </a:r>
            <a:r>
              <a:rPr lang="en-US" sz="1400" b="1" dirty="0">
                <a:solidFill>
                  <a:srgbClr val="FF0000"/>
                </a:solidFill>
              </a:rPr>
              <a:t>s</a:t>
            </a:r>
            <a:r>
              <a:rPr lang="en-US" sz="1400" dirty="0"/>
              <a:t>".</a:t>
            </a:r>
          </a:p>
          <a:p>
            <a:endParaRPr lang="en-US" sz="1400" dirty="0"/>
          </a:p>
          <a:p>
            <a:r>
              <a:rPr lang="en-US" sz="1400" dirty="0"/>
              <a:t>The mean values are </a:t>
            </a:r>
            <a:r>
              <a:rPr lang="en-US" sz="1400" b="1" dirty="0">
                <a:solidFill>
                  <a:srgbClr val="FF0000"/>
                </a:solidFill>
              </a:rPr>
              <a:t>m</a:t>
            </a:r>
            <a:r>
              <a:rPr lang="en-US" sz="1400" b="1" baseline="-25000" dirty="0">
                <a:solidFill>
                  <a:srgbClr val="FF0000"/>
                </a:solidFill>
              </a:rPr>
              <a:t>A</a:t>
            </a:r>
            <a:r>
              <a:rPr lang="en-US" sz="1400" dirty="0"/>
              <a:t> and </a:t>
            </a:r>
            <a:r>
              <a:rPr lang="en-US" sz="1400" b="1" dirty="0" err="1">
                <a:solidFill>
                  <a:srgbClr val="FF0000"/>
                </a:solidFill>
              </a:rPr>
              <a:t>m</a:t>
            </a:r>
            <a:r>
              <a:rPr lang="en-US" sz="1400" b="1" baseline="-25000" dirty="0" err="1">
                <a:solidFill>
                  <a:srgbClr val="FF0000"/>
                </a:solidFill>
              </a:rPr>
              <a:t>B</a:t>
            </a:r>
            <a:endParaRPr lang="en-US" sz="1400" b="1" baseline="-25000" dirty="0">
              <a:solidFill>
                <a:srgbClr val="FF0000"/>
              </a:solidFill>
            </a:endParaRPr>
          </a:p>
          <a:p>
            <a:endParaRPr lang="en-US" sz="1400" dirty="0"/>
          </a:p>
          <a:p>
            <a:r>
              <a:rPr lang="en-US" sz="1400" dirty="0"/>
              <a:t>The standard error of the mean (</a:t>
            </a:r>
            <a:r>
              <a:rPr lang="en-US" sz="1400" dirty="0" err="1"/>
              <a:t>sem</a:t>
            </a:r>
            <a:r>
              <a:rPr lang="en-US" sz="1400" dirty="0"/>
              <a:t>):</a:t>
            </a:r>
          </a:p>
          <a:p>
            <a:endParaRPr lang="en-US" sz="1400" dirty="0"/>
          </a:p>
          <a:p>
            <a:r>
              <a:rPr lang="en-US" sz="1400" dirty="0"/>
              <a:t>                </a:t>
            </a:r>
            <a:r>
              <a:rPr lang="en-US" sz="2000" b="1" dirty="0" err="1">
                <a:solidFill>
                  <a:srgbClr val="FF0000"/>
                </a:solidFill>
              </a:rPr>
              <a:t>sem</a:t>
            </a:r>
            <a:r>
              <a:rPr lang="en-US" sz="2000" b="1" dirty="0">
                <a:solidFill>
                  <a:srgbClr val="FF0000"/>
                </a:solidFill>
              </a:rPr>
              <a:t> = s/sqrt(n)</a:t>
            </a:r>
          </a:p>
        </p:txBody>
      </p:sp>
    </p:spTree>
    <p:extLst>
      <p:ext uri="{BB962C8B-B14F-4D97-AF65-F5344CB8AC3E}">
        <p14:creationId xmlns:p14="http://schemas.microsoft.com/office/powerpoint/2010/main" val="3713684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CF6344-25D1-214F-A75E-373DADD0E10F}"/>
              </a:ext>
            </a:extLst>
          </p:cNvPr>
          <p:cNvSpPr txBox="1"/>
          <p:nvPr/>
        </p:nvSpPr>
        <p:spPr>
          <a:xfrm>
            <a:off x="13846629" y="6673929"/>
            <a:ext cx="184731" cy="369332"/>
          </a:xfrm>
          <a:prstGeom prst="rect">
            <a:avLst/>
          </a:prstGeom>
          <a:noFill/>
        </p:spPr>
        <p:txBody>
          <a:bodyPr wrap="none" rtlCol="0">
            <a:spAutoFit/>
          </a:bodyPr>
          <a:lstStyle/>
          <a:p>
            <a:endParaRPr lang="en-US" dirty="0"/>
          </a:p>
        </p:txBody>
      </p:sp>
      <p:graphicFrame>
        <p:nvGraphicFramePr>
          <p:cNvPr id="2" name="Table 1">
            <a:extLst>
              <a:ext uri="{FF2B5EF4-FFF2-40B4-BE49-F238E27FC236}">
                <a16:creationId xmlns:a16="http://schemas.microsoft.com/office/drawing/2014/main" id="{BDB40528-5D60-204B-B343-7C8B467B559D}"/>
              </a:ext>
            </a:extLst>
          </p:cNvPr>
          <p:cNvGraphicFramePr>
            <a:graphicFrameLocks noGrp="1"/>
          </p:cNvGraphicFramePr>
          <p:nvPr>
            <p:extLst>
              <p:ext uri="{D42A27DB-BD31-4B8C-83A1-F6EECF244321}">
                <p14:modId xmlns:p14="http://schemas.microsoft.com/office/powerpoint/2010/main" val="2110162394"/>
              </p:ext>
            </p:extLst>
          </p:nvPr>
        </p:nvGraphicFramePr>
        <p:xfrm>
          <a:off x="1591294" y="1386840"/>
          <a:ext cx="8768609" cy="2042160"/>
        </p:xfrm>
        <a:graphic>
          <a:graphicData uri="http://schemas.openxmlformats.org/drawingml/2006/table">
            <a:tbl>
              <a:tblPr/>
              <a:tblGrid>
                <a:gridCol w="2192153">
                  <a:extLst>
                    <a:ext uri="{9D8B030D-6E8A-4147-A177-3AD203B41FA5}">
                      <a16:colId xmlns:a16="http://schemas.microsoft.com/office/drawing/2014/main" val="511701535"/>
                    </a:ext>
                  </a:extLst>
                </a:gridCol>
                <a:gridCol w="2485818">
                  <a:extLst>
                    <a:ext uri="{9D8B030D-6E8A-4147-A177-3AD203B41FA5}">
                      <a16:colId xmlns:a16="http://schemas.microsoft.com/office/drawing/2014/main" val="673333880"/>
                    </a:ext>
                  </a:extLst>
                </a:gridCol>
                <a:gridCol w="2640259">
                  <a:extLst>
                    <a:ext uri="{9D8B030D-6E8A-4147-A177-3AD203B41FA5}">
                      <a16:colId xmlns:a16="http://schemas.microsoft.com/office/drawing/2014/main" val="3311816561"/>
                    </a:ext>
                  </a:extLst>
                </a:gridCol>
                <a:gridCol w="1450379">
                  <a:extLst>
                    <a:ext uri="{9D8B030D-6E8A-4147-A177-3AD203B41FA5}">
                      <a16:colId xmlns:a16="http://schemas.microsoft.com/office/drawing/2014/main" val="2056402211"/>
                    </a:ext>
                  </a:extLst>
                </a:gridCol>
              </a:tblGrid>
              <a:tr h="243327">
                <a:tc>
                  <a:txBody>
                    <a:bodyPr/>
                    <a:lstStyle/>
                    <a:p>
                      <a:pPr algn="r" fontAlgn="ctr"/>
                      <a:r>
                        <a:rPr lang="en-US" sz="1400" b="1">
                          <a:effectLst/>
                        </a:rPr>
                        <a:t>Assumed Distribution</a:t>
                      </a:r>
                    </a:p>
                  </a:txBody>
                  <a:tcPr anchor="ctr">
                    <a:lnL>
                      <a:noFill/>
                    </a:lnL>
                    <a:lnR>
                      <a:noFill/>
                    </a:lnR>
                    <a:lnT>
                      <a:noFill/>
                    </a:lnT>
                    <a:lnB>
                      <a:noFill/>
                    </a:lnB>
                    <a:solidFill>
                      <a:srgbClr val="FFFFFF"/>
                    </a:solidFill>
                  </a:tcPr>
                </a:tc>
                <a:tc>
                  <a:txBody>
                    <a:bodyPr/>
                    <a:lstStyle/>
                    <a:p>
                      <a:pPr algn="r" fontAlgn="ctr"/>
                      <a:r>
                        <a:rPr lang="en-US" sz="1400" b="1">
                          <a:effectLst/>
                        </a:rPr>
                        <a:t>Example Case</a:t>
                      </a:r>
                    </a:p>
                  </a:txBody>
                  <a:tcPr anchor="ctr">
                    <a:lnL>
                      <a:noFill/>
                    </a:lnL>
                    <a:lnR>
                      <a:noFill/>
                    </a:lnR>
                    <a:lnT>
                      <a:noFill/>
                    </a:lnT>
                    <a:lnB>
                      <a:noFill/>
                    </a:lnB>
                    <a:solidFill>
                      <a:srgbClr val="FFFFFF"/>
                    </a:solidFill>
                  </a:tcPr>
                </a:tc>
                <a:tc>
                  <a:txBody>
                    <a:bodyPr/>
                    <a:lstStyle/>
                    <a:p>
                      <a:pPr algn="r" fontAlgn="ctr"/>
                      <a:r>
                        <a:rPr lang="en-US" sz="1400" b="1">
                          <a:effectLst/>
                        </a:rPr>
                        <a:t>Standard Test</a:t>
                      </a:r>
                    </a:p>
                  </a:txBody>
                  <a:tcPr anchor="ctr">
                    <a:lnL>
                      <a:noFill/>
                    </a:lnL>
                    <a:lnR>
                      <a:noFill/>
                    </a:lnR>
                    <a:lnT>
                      <a:noFill/>
                    </a:lnT>
                    <a:lnB>
                      <a:noFill/>
                    </a:lnB>
                    <a:solidFill>
                      <a:srgbClr val="FFFFFF"/>
                    </a:solidFill>
                  </a:tcPr>
                </a:tc>
                <a:tc>
                  <a:txBody>
                    <a:bodyPr/>
                    <a:lstStyle/>
                    <a:p>
                      <a:pPr algn="r" fontAlgn="ctr"/>
                      <a:r>
                        <a:rPr lang="en-US" sz="1400" b="1">
                          <a:effectLst/>
                        </a:rPr>
                        <a:t>Alternative Test</a:t>
                      </a:r>
                    </a:p>
                  </a:txBody>
                  <a:tcPr anchor="ctr">
                    <a:lnL>
                      <a:noFill/>
                    </a:lnL>
                    <a:lnR>
                      <a:noFill/>
                    </a:lnR>
                    <a:lnT>
                      <a:noFill/>
                    </a:lnT>
                    <a:lnB>
                      <a:noFill/>
                    </a:lnB>
                    <a:solidFill>
                      <a:srgbClr val="FFFFFF"/>
                    </a:solidFill>
                  </a:tcPr>
                </a:tc>
                <a:extLst>
                  <a:ext uri="{0D108BD9-81ED-4DB2-BD59-A6C34878D82A}">
                    <a16:rowId xmlns:a16="http://schemas.microsoft.com/office/drawing/2014/main" val="41315281"/>
                  </a:ext>
                </a:extLst>
              </a:tr>
              <a:tr h="297638">
                <a:tc>
                  <a:txBody>
                    <a:bodyPr/>
                    <a:lstStyle/>
                    <a:p>
                      <a:pPr algn="r" fontAlgn="ctr"/>
                      <a:r>
                        <a:rPr lang="en-US" sz="1400">
                          <a:effectLst/>
                        </a:rPr>
                        <a:t>Gaussian</a:t>
                      </a:r>
                    </a:p>
                  </a:txBody>
                  <a:tcPr anchor="ctr">
                    <a:lnL>
                      <a:noFill/>
                    </a:lnL>
                    <a:lnR>
                      <a:noFill/>
                    </a:lnR>
                    <a:lnT>
                      <a:noFill/>
                    </a:lnT>
                    <a:lnB>
                      <a:noFill/>
                    </a:lnB>
                    <a:solidFill>
                      <a:srgbClr val="F5F5F5"/>
                    </a:solidFill>
                  </a:tcPr>
                </a:tc>
                <a:tc>
                  <a:txBody>
                    <a:bodyPr/>
                    <a:lstStyle/>
                    <a:p>
                      <a:pPr algn="r" fontAlgn="ctr"/>
                      <a:r>
                        <a:rPr lang="en-US" sz="1400" dirty="0">
                          <a:effectLst/>
                        </a:rPr>
                        <a:t>Average revenue per user</a:t>
                      </a:r>
                    </a:p>
                  </a:txBody>
                  <a:tcPr anchor="ctr">
                    <a:lnL>
                      <a:noFill/>
                    </a:lnL>
                    <a:lnR>
                      <a:noFill/>
                    </a:lnR>
                    <a:lnT>
                      <a:noFill/>
                    </a:lnT>
                    <a:lnB>
                      <a:noFill/>
                    </a:lnB>
                    <a:solidFill>
                      <a:srgbClr val="F5F5F5"/>
                    </a:solidFill>
                  </a:tcPr>
                </a:tc>
                <a:tc>
                  <a:txBody>
                    <a:bodyPr/>
                    <a:lstStyle/>
                    <a:p>
                      <a:pPr algn="r" fontAlgn="ctr"/>
                      <a:r>
                        <a:rPr lang="en-US" sz="1400" dirty="0">
                          <a:effectLst/>
                        </a:rPr>
                        <a:t>Welch's t-test (Unpaired t-test)</a:t>
                      </a:r>
                    </a:p>
                  </a:txBody>
                  <a:tcPr anchor="ctr">
                    <a:lnL>
                      <a:noFill/>
                    </a:lnL>
                    <a:lnR>
                      <a:noFill/>
                    </a:lnR>
                    <a:lnT>
                      <a:noFill/>
                    </a:lnT>
                    <a:lnB>
                      <a:noFill/>
                    </a:lnB>
                    <a:solidFill>
                      <a:srgbClr val="F5F5F5"/>
                    </a:solidFill>
                  </a:tcPr>
                </a:tc>
                <a:tc>
                  <a:txBody>
                    <a:bodyPr/>
                    <a:lstStyle/>
                    <a:p>
                      <a:pPr algn="r" fontAlgn="ctr"/>
                      <a:r>
                        <a:rPr lang="en-US" sz="1400" dirty="0">
                          <a:effectLst/>
                        </a:rPr>
                        <a:t>Student's t-test</a:t>
                      </a:r>
                    </a:p>
                  </a:txBody>
                  <a:tcPr anchor="ctr">
                    <a:lnL>
                      <a:noFill/>
                    </a:lnL>
                    <a:lnR>
                      <a:noFill/>
                    </a:lnR>
                    <a:lnT>
                      <a:noFill/>
                    </a:lnT>
                    <a:lnB>
                      <a:noFill/>
                    </a:lnB>
                    <a:solidFill>
                      <a:srgbClr val="F5F5F5"/>
                    </a:solidFill>
                  </a:tcPr>
                </a:tc>
                <a:extLst>
                  <a:ext uri="{0D108BD9-81ED-4DB2-BD59-A6C34878D82A}">
                    <a16:rowId xmlns:a16="http://schemas.microsoft.com/office/drawing/2014/main" val="3156921847"/>
                  </a:ext>
                </a:extLst>
              </a:tr>
              <a:tr h="243327">
                <a:tc>
                  <a:txBody>
                    <a:bodyPr/>
                    <a:lstStyle/>
                    <a:p>
                      <a:pPr algn="r" fontAlgn="ctr"/>
                      <a:r>
                        <a:rPr lang="en-US" sz="1400">
                          <a:effectLst/>
                        </a:rPr>
                        <a:t>Binomial</a:t>
                      </a:r>
                    </a:p>
                  </a:txBody>
                  <a:tcPr anchor="ctr">
                    <a:lnL>
                      <a:noFill/>
                    </a:lnL>
                    <a:lnR>
                      <a:noFill/>
                    </a:lnR>
                    <a:lnT>
                      <a:noFill/>
                    </a:lnT>
                    <a:lnB>
                      <a:noFill/>
                    </a:lnB>
                    <a:solidFill>
                      <a:srgbClr val="FFFFFF"/>
                    </a:solidFill>
                  </a:tcPr>
                </a:tc>
                <a:tc>
                  <a:txBody>
                    <a:bodyPr/>
                    <a:lstStyle/>
                    <a:p>
                      <a:pPr algn="r" fontAlgn="ctr"/>
                      <a:r>
                        <a:rPr lang="en-US" sz="1400" dirty="0">
                          <a:effectLst/>
                        </a:rPr>
                        <a:t>Click-through rate</a:t>
                      </a:r>
                    </a:p>
                  </a:txBody>
                  <a:tcPr anchor="ctr">
                    <a:lnL>
                      <a:noFill/>
                    </a:lnL>
                    <a:lnR>
                      <a:noFill/>
                    </a:lnR>
                    <a:lnT>
                      <a:noFill/>
                    </a:lnT>
                    <a:lnB>
                      <a:noFill/>
                    </a:lnB>
                    <a:solidFill>
                      <a:srgbClr val="FFFFFF"/>
                    </a:solidFill>
                  </a:tcPr>
                </a:tc>
                <a:tc>
                  <a:txBody>
                    <a:bodyPr/>
                    <a:lstStyle/>
                    <a:p>
                      <a:pPr algn="r" fontAlgn="ctr"/>
                      <a:r>
                        <a:rPr lang="en-US" sz="1400" dirty="0">
                          <a:effectLst/>
                        </a:rPr>
                        <a:t>Fisher's exact test</a:t>
                      </a:r>
                    </a:p>
                  </a:txBody>
                  <a:tcPr anchor="ctr">
                    <a:lnL>
                      <a:noFill/>
                    </a:lnL>
                    <a:lnR>
                      <a:noFill/>
                    </a:lnR>
                    <a:lnT>
                      <a:noFill/>
                    </a:lnT>
                    <a:lnB>
                      <a:noFill/>
                    </a:lnB>
                    <a:solidFill>
                      <a:srgbClr val="FFFFFF"/>
                    </a:solidFill>
                  </a:tcPr>
                </a:tc>
                <a:tc>
                  <a:txBody>
                    <a:bodyPr/>
                    <a:lstStyle/>
                    <a:p>
                      <a:pPr algn="r" fontAlgn="ctr"/>
                      <a:r>
                        <a:rPr lang="en-US" sz="1400">
                          <a:effectLst/>
                        </a:rPr>
                        <a:t>Barnard's test</a:t>
                      </a:r>
                    </a:p>
                  </a:txBody>
                  <a:tcPr anchor="ctr">
                    <a:lnL>
                      <a:noFill/>
                    </a:lnL>
                    <a:lnR>
                      <a:noFill/>
                    </a:lnR>
                    <a:lnT>
                      <a:noFill/>
                    </a:lnT>
                    <a:lnB>
                      <a:noFill/>
                    </a:lnB>
                    <a:solidFill>
                      <a:srgbClr val="FFFFFF"/>
                    </a:solidFill>
                  </a:tcPr>
                </a:tc>
                <a:extLst>
                  <a:ext uri="{0D108BD9-81ED-4DB2-BD59-A6C34878D82A}">
                    <a16:rowId xmlns:a16="http://schemas.microsoft.com/office/drawing/2014/main" val="175650949"/>
                  </a:ext>
                </a:extLst>
              </a:tr>
              <a:tr h="297638">
                <a:tc>
                  <a:txBody>
                    <a:bodyPr/>
                    <a:lstStyle/>
                    <a:p>
                      <a:pPr algn="r" fontAlgn="ctr"/>
                      <a:r>
                        <a:rPr lang="en-US" sz="1400">
                          <a:effectLst/>
                        </a:rPr>
                        <a:t>Poisson</a:t>
                      </a:r>
                    </a:p>
                  </a:txBody>
                  <a:tcPr anchor="ctr">
                    <a:lnL>
                      <a:noFill/>
                    </a:lnL>
                    <a:lnR>
                      <a:noFill/>
                    </a:lnR>
                    <a:lnT>
                      <a:noFill/>
                    </a:lnT>
                    <a:lnB>
                      <a:noFill/>
                    </a:lnB>
                    <a:solidFill>
                      <a:srgbClr val="F5F5F5"/>
                    </a:solidFill>
                  </a:tcPr>
                </a:tc>
                <a:tc>
                  <a:txBody>
                    <a:bodyPr/>
                    <a:lstStyle/>
                    <a:p>
                      <a:pPr algn="r" fontAlgn="ctr"/>
                      <a:r>
                        <a:rPr lang="en-US" sz="1400" dirty="0">
                          <a:effectLst/>
                        </a:rPr>
                        <a:t>Transactions per paying user</a:t>
                      </a:r>
                    </a:p>
                  </a:txBody>
                  <a:tcPr anchor="ctr">
                    <a:lnL>
                      <a:noFill/>
                    </a:lnL>
                    <a:lnR>
                      <a:noFill/>
                    </a:lnR>
                    <a:lnT>
                      <a:noFill/>
                    </a:lnT>
                    <a:lnB>
                      <a:noFill/>
                    </a:lnB>
                    <a:solidFill>
                      <a:srgbClr val="F5F5F5"/>
                    </a:solidFill>
                  </a:tcPr>
                </a:tc>
                <a:tc>
                  <a:txBody>
                    <a:bodyPr/>
                    <a:lstStyle/>
                    <a:p>
                      <a:pPr algn="r" fontAlgn="ctr"/>
                      <a:r>
                        <a:rPr lang="en-US" sz="1400" dirty="0">
                          <a:effectLst/>
                        </a:rPr>
                        <a:t>E-test</a:t>
                      </a:r>
                    </a:p>
                  </a:txBody>
                  <a:tcPr anchor="ctr">
                    <a:lnL>
                      <a:noFill/>
                    </a:lnL>
                    <a:lnR>
                      <a:noFill/>
                    </a:lnR>
                    <a:lnT>
                      <a:noFill/>
                    </a:lnT>
                    <a:lnB>
                      <a:noFill/>
                    </a:lnB>
                    <a:solidFill>
                      <a:srgbClr val="F5F5F5"/>
                    </a:solidFill>
                  </a:tcPr>
                </a:tc>
                <a:tc>
                  <a:txBody>
                    <a:bodyPr/>
                    <a:lstStyle/>
                    <a:p>
                      <a:pPr algn="r" fontAlgn="ctr"/>
                      <a:r>
                        <a:rPr lang="en-US" sz="1400">
                          <a:effectLst/>
                        </a:rPr>
                        <a:t>C-test</a:t>
                      </a:r>
                    </a:p>
                  </a:txBody>
                  <a:tcPr anchor="ctr">
                    <a:lnL>
                      <a:noFill/>
                    </a:lnL>
                    <a:lnR>
                      <a:noFill/>
                    </a:lnR>
                    <a:lnT>
                      <a:noFill/>
                    </a:lnT>
                    <a:lnB>
                      <a:noFill/>
                    </a:lnB>
                    <a:solidFill>
                      <a:srgbClr val="F5F5F5"/>
                    </a:solidFill>
                  </a:tcPr>
                </a:tc>
                <a:extLst>
                  <a:ext uri="{0D108BD9-81ED-4DB2-BD59-A6C34878D82A}">
                    <a16:rowId xmlns:a16="http://schemas.microsoft.com/office/drawing/2014/main" val="77978518"/>
                  </a:ext>
                </a:extLst>
              </a:tr>
              <a:tr h="413656">
                <a:tc>
                  <a:txBody>
                    <a:bodyPr/>
                    <a:lstStyle/>
                    <a:p>
                      <a:pPr algn="r" fontAlgn="ctr"/>
                      <a:r>
                        <a:rPr lang="en-US" sz="1400">
                          <a:effectLst/>
                        </a:rPr>
                        <a:t>Multinomial</a:t>
                      </a:r>
                    </a:p>
                  </a:txBody>
                  <a:tcPr anchor="ctr">
                    <a:lnL>
                      <a:noFill/>
                    </a:lnL>
                    <a:lnR>
                      <a:noFill/>
                    </a:lnR>
                    <a:lnT>
                      <a:noFill/>
                    </a:lnT>
                    <a:lnB>
                      <a:noFill/>
                    </a:lnB>
                    <a:solidFill>
                      <a:srgbClr val="FFFFFF"/>
                    </a:solidFill>
                  </a:tcPr>
                </a:tc>
                <a:tc>
                  <a:txBody>
                    <a:bodyPr/>
                    <a:lstStyle/>
                    <a:p>
                      <a:pPr algn="r" fontAlgn="ctr"/>
                      <a:r>
                        <a:rPr lang="en-US" sz="1400">
                          <a:effectLst/>
                        </a:rPr>
                        <a:t>Number of each product purchased</a:t>
                      </a:r>
                    </a:p>
                  </a:txBody>
                  <a:tcPr anchor="ctr">
                    <a:lnL>
                      <a:noFill/>
                    </a:lnL>
                    <a:lnR>
                      <a:noFill/>
                    </a:lnR>
                    <a:lnT>
                      <a:noFill/>
                    </a:lnT>
                    <a:lnB>
                      <a:noFill/>
                    </a:lnB>
                    <a:solidFill>
                      <a:srgbClr val="FFFFFF"/>
                    </a:solidFill>
                  </a:tcPr>
                </a:tc>
                <a:tc>
                  <a:txBody>
                    <a:bodyPr/>
                    <a:lstStyle/>
                    <a:p>
                      <a:pPr algn="r" fontAlgn="ctr"/>
                      <a:r>
                        <a:rPr lang="en-US" sz="1400">
                          <a:effectLst/>
                        </a:rPr>
                        <a:t>Chi-squared test</a:t>
                      </a:r>
                    </a:p>
                  </a:txBody>
                  <a:tcPr anchor="ctr">
                    <a:lnL>
                      <a:noFill/>
                    </a:lnL>
                    <a:lnR>
                      <a:noFill/>
                    </a:lnR>
                    <a:lnT>
                      <a:noFill/>
                    </a:lnT>
                    <a:lnB>
                      <a:noFill/>
                    </a:lnB>
                    <a:solidFill>
                      <a:srgbClr val="FFFFFF"/>
                    </a:solidFill>
                  </a:tcPr>
                </a:tc>
                <a:tc>
                  <a:txBody>
                    <a:bodyPr/>
                    <a:lstStyle/>
                    <a:p>
                      <a:pPr algn="r" fontAlgn="ctr"/>
                      <a:endParaRPr lang="en-US" sz="140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462306248"/>
                  </a:ext>
                </a:extLst>
              </a:tr>
              <a:tr h="243327">
                <a:tc>
                  <a:txBody>
                    <a:bodyPr/>
                    <a:lstStyle/>
                    <a:p>
                      <a:pPr algn="r" fontAlgn="ctr"/>
                      <a:r>
                        <a:rPr lang="en-US" sz="1400">
                          <a:effectLst/>
                        </a:rPr>
                        <a:t>Unknown</a:t>
                      </a:r>
                    </a:p>
                  </a:txBody>
                  <a:tcPr anchor="ctr">
                    <a:lnL>
                      <a:noFill/>
                    </a:lnL>
                    <a:lnR>
                      <a:noFill/>
                    </a:lnR>
                    <a:lnT>
                      <a:noFill/>
                    </a:lnT>
                    <a:lnB>
                      <a:noFill/>
                    </a:lnB>
                    <a:solidFill>
                      <a:srgbClr val="F5F5F5"/>
                    </a:solidFill>
                  </a:tcPr>
                </a:tc>
                <a:tc>
                  <a:txBody>
                    <a:bodyPr/>
                    <a:lstStyle/>
                    <a:p>
                      <a:pPr algn="r" fontAlgn="ctr"/>
                      <a:endParaRPr lang="en-US" sz="1400">
                        <a:effectLst/>
                      </a:endParaRPr>
                    </a:p>
                  </a:txBody>
                  <a:tcPr anchor="ctr">
                    <a:lnL>
                      <a:noFill/>
                    </a:lnL>
                    <a:lnR>
                      <a:noFill/>
                    </a:lnR>
                    <a:lnT>
                      <a:noFill/>
                    </a:lnT>
                    <a:lnB>
                      <a:noFill/>
                    </a:lnB>
                    <a:solidFill>
                      <a:srgbClr val="F5F5F5"/>
                    </a:solidFill>
                  </a:tcPr>
                </a:tc>
                <a:tc>
                  <a:txBody>
                    <a:bodyPr/>
                    <a:lstStyle/>
                    <a:p>
                      <a:pPr algn="r" fontAlgn="ctr"/>
                      <a:r>
                        <a:rPr lang="en-US" sz="1400">
                          <a:effectLst/>
                        </a:rPr>
                        <a:t>Mann–Whitney U test</a:t>
                      </a:r>
                    </a:p>
                  </a:txBody>
                  <a:tcPr anchor="ctr">
                    <a:lnL>
                      <a:noFill/>
                    </a:lnL>
                    <a:lnR>
                      <a:noFill/>
                    </a:lnR>
                    <a:lnT>
                      <a:noFill/>
                    </a:lnT>
                    <a:lnB>
                      <a:noFill/>
                    </a:lnB>
                    <a:solidFill>
                      <a:srgbClr val="F5F5F5"/>
                    </a:solidFill>
                  </a:tcPr>
                </a:tc>
                <a:tc>
                  <a:txBody>
                    <a:bodyPr/>
                    <a:lstStyle/>
                    <a:p>
                      <a:pPr algn="r" fontAlgn="ctr"/>
                      <a:r>
                        <a:rPr lang="en-US" sz="1400" dirty="0">
                          <a:effectLst/>
                        </a:rPr>
                        <a:t>Gibbs sampling</a:t>
                      </a:r>
                    </a:p>
                  </a:txBody>
                  <a:tcPr anchor="ctr">
                    <a:lnL>
                      <a:noFill/>
                    </a:lnL>
                    <a:lnR>
                      <a:noFill/>
                    </a:lnR>
                    <a:lnT>
                      <a:noFill/>
                    </a:lnT>
                    <a:lnB>
                      <a:noFill/>
                    </a:lnB>
                    <a:solidFill>
                      <a:srgbClr val="F5F5F5"/>
                    </a:solidFill>
                  </a:tcPr>
                </a:tc>
                <a:extLst>
                  <a:ext uri="{0D108BD9-81ED-4DB2-BD59-A6C34878D82A}">
                    <a16:rowId xmlns:a16="http://schemas.microsoft.com/office/drawing/2014/main" val="3703399585"/>
                  </a:ext>
                </a:extLst>
              </a:tr>
            </a:tbl>
          </a:graphicData>
        </a:graphic>
      </p:graphicFrame>
      <p:sp>
        <p:nvSpPr>
          <p:cNvPr id="8" name="TextBox 7">
            <a:extLst>
              <a:ext uri="{FF2B5EF4-FFF2-40B4-BE49-F238E27FC236}">
                <a16:creationId xmlns:a16="http://schemas.microsoft.com/office/drawing/2014/main" id="{3790BE65-37E1-E345-AB83-E3F456BE5694}"/>
              </a:ext>
            </a:extLst>
          </p:cNvPr>
          <p:cNvSpPr txBox="1"/>
          <p:nvPr/>
        </p:nvSpPr>
        <p:spPr>
          <a:xfrm>
            <a:off x="-1" y="76402"/>
            <a:ext cx="4726379" cy="523220"/>
          </a:xfrm>
          <a:prstGeom prst="rect">
            <a:avLst/>
          </a:prstGeom>
          <a:noFill/>
        </p:spPr>
        <p:txBody>
          <a:bodyPr wrap="square" rtlCol="0">
            <a:spAutoFit/>
          </a:bodyPr>
          <a:lstStyle/>
          <a:p>
            <a:r>
              <a:rPr lang="en-US" sz="2800" b="1" dirty="0"/>
              <a:t>Non-Gaussian Distributions</a:t>
            </a:r>
          </a:p>
        </p:txBody>
      </p:sp>
      <p:sp>
        <p:nvSpPr>
          <p:cNvPr id="9" name="TextBox 8">
            <a:extLst>
              <a:ext uri="{FF2B5EF4-FFF2-40B4-BE49-F238E27FC236}">
                <a16:creationId xmlns:a16="http://schemas.microsoft.com/office/drawing/2014/main" id="{A143F425-25C9-0341-B33B-E448627E4753}"/>
              </a:ext>
            </a:extLst>
          </p:cNvPr>
          <p:cNvSpPr txBox="1"/>
          <p:nvPr/>
        </p:nvSpPr>
        <p:spPr>
          <a:xfrm>
            <a:off x="0" y="599622"/>
            <a:ext cx="4726378" cy="584775"/>
          </a:xfrm>
          <a:prstGeom prst="rect">
            <a:avLst/>
          </a:prstGeom>
          <a:noFill/>
        </p:spPr>
        <p:txBody>
          <a:bodyPr wrap="square" rtlCol="0">
            <a:spAutoFit/>
          </a:bodyPr>
          <a:lstStyle/>
          <a:p>
            <a:r>
              <a:rPr lang="en-US" sz="1600" dirty="0"/>
              <a:t>What methods of testing should we use </a:t>
            </a:r>
          </a:p>
          <a:p>
            <a:r>
              <a:rPr lang="en-US" sz="1600" dirty="0"/>
              <a:t>if distributions of data for A and B are not Gaussian?</a:t>
            </a:r>
          </a:p>
        </p:txBody>
      </p:sp>
      <p:sp>
        <p:nvSpPr>
          <p:cNvPr id="11" name="TextBox 10">
            <a:extLst>
              <a:ext uri="{FF2B5EF4-FFF2-40B4-BE49-F238E27FC236}">
                <a16:creationId xmlns:a16="http://schemas.microsoft.com/office/drawing/2014/main" id="{55D514B8-788D-4A47-B18D-E513192EAA1B}"/>
              </a:ext>
            </a:extLst>
          </p:cNvPr>
          <p:cNvSpPr txBox="1"/>
          <p:nvPr/>
        </p:nvSpPr>
        <p:spPr>
          <a:xfrm>
            <a:off x="1294410" y="3807802"/>
            <a:ext cx="9607136" cy="2000548"/>
          </a:xfrm>
          <a:prstGeom prst="rect">
            <a:avLst/>
          </a:prstGeom>
          <a:noFill/>
        </p:spPr>
        <p:txBody>
          <a:bodyPr wrap="square" rtlCol="0">
            <a:spAutoFit/>
          </a:bodyPr>
          <a:lstStyle/>
          <a:p>
            <a:r>
              <a:rPr lang="en-US" dirty="0"/>
              <a:t>Some links :</a:t>
            </a:r>
          </a:p>
          <a:p>
            <a:endParaRPr lang="en-US" sz="800" dirty="0"/>
          </a:p>
          <a:p>
            <a:pPr marL="285750" indent="-285750">
              <a:buFont typeface="Arial" panose="020B0604020202020204" pitchFamily="34" charset="0"/>
              <a:buChar char="•"/>
            </a:pPr>
            <a:r>
              <a:rPr lang="en-US" sz="1400" dirty="0">
                <a:hlinkClick r:id="rId2"/>
              </a:rPr>
              <a:t>https://www.kdnuggets.com/tag/ab-testing</a:t>
            </a:r>
            <a:r>
              <a:rPr lang="en-US" sz="1400" dirty="0"/>
              <a:t> - </a:t>
            </a:r>
            <a:endParaRPr lang="en-US" sz="1400" dirty="0">
              <a:hlinkClick r:id="rId3"/>
            </a:endParaRPr>
          </a:p>
          <a:p>
            <a:pPr marL="285750" indent="-285750">
              <a:buFont typeface="Arial" panose="020B0604020202020204" pitchFamily="34" charset="0"/>
              <a:buChar char="•"/>
            </a:pPr>
            <a:r>
              <a:rPr lang="en-US" sz="1400" dirty="0">
                <a:hlinkClick r:id="rId4"/>
              </a:rPr>
              <a:t>https://en.wikipedia.org/wiki/Welch%27s_t-test</a:t>
            </a:r>
            <a:r>
              <a:rPr lang="en-US" sz="1400" dirty="0"/>
              <a:t> -</a:t>
            </a:r>
          </a:p>
          <a:p>
            <a:pPr marL="285750" indent="-285750">
              <a:buFont typeface="Arial" panose="020B0604020202020204" pitchFamily="34" charset="0"/>
              <a:buChar char="•"/>
            </a:pPr>
            <a:r>
              <a:rPr lang="en-US" sz="1400" dirty="0">
                <a:hlinkClick r:id="rId5"/>
              </a:rPr>
              <a:t>https://en.wikipedia.org/wiki/Barnard%27s_test</a:t>
            </a:r>
            <a:r>
              <a:rPr lang="en-US" sz="1400" dirty="0"/>
              <a:t> -</a:t>
            </a:r>
          </a:p>
          <a:p>
            <a:pPr marL="285750" indent="-285750">
              <a:buFont typeface="Arial" panose="020B0604020202020204" pitchFamily="34" charset="0"/>
              <a:buChar char="•"/>
            </a:pPr>
            <a:r>
              <a:rPr lang="en-US" sz="1400" dirty="0">
                <a:hlinkClick r:id="rId6"/>
              </a:rPr>
              <a:t>https://en.wikipedia.org/wiki/Mann%E2%80%93Whitney_U_test</a:t>
            </a:r>
            <a:r>
              <a:rPr lang="en-US" sz="1400" dirty="0"/>
              <a:t> -</a:t>
            </a:r>
          </a:p>
          <a:p>
            <a:pPr marL="285750" indent="-285750">
              <a:buFont typeface="Arial" panose="020B0604020202020204" pitchFamily="34" charset="0"/>
              <a:buChar char="•"/>
            </a:pPr>
            <a:r>
              <a:rPr lang="en-US" sz="1400" dirty="0">
                <a:hlinkClick r:id="rId7"/>
              </a:rPr>
              <a:t>https://en.wikipedia.org/wiki/Gibbs_sampling</a:t>
            </a:r>
            <a:r>
              <a:rPr lang="en-US" sz="1400" dirty="0"/>
              <a:t> -</a:t>
            </a:r>
          </a:p>
          <a:p>
            <a:pPr marL="285750" indent="-285750">
              <a:buFont typeface="Arial" panose="020B0604020202020204" pitchFamily="34" charset="0"/>
              <a:buChar char="•"/>
            </a:pPr>
            <a:r>
              <a:rPr lang="en-US" sz="1400" dirty="0">
                <a:hlinkClick r:id="rId8"/>
              </a:rPr>
              <a:t>https://en.wikipedia.org/wiki/Z-test</a:t>
            </a:r>
            <a:r>
              <a:rPr lang="en-US" sz="1400" dirty="0"/>
              <a:t> -</a:t>
            </a:r>
          </a:p>
          <a:p>
            <a:pPr marL="285750" indent="-285750">
              <a:buFont typeface="Arial" panose="020B0604020202020204" pitchFamily="34" charset="0"/>
              <a:buChar char="•"/>
            </a:pPr>
            <a:r>
              <a:rPr lang="en-US" sz="1400" dirty="0">
                <a:hlinkClick r:id="rId3"/>
              </a:rPr>
              <a:t>https://en.wikipedia.org/wiki/Kolmogorov%E2%80%93Smirnov_test</a:t>
            </a:r>
            <a:r>
              <a:rPr lang="en-US" sz="1400" dirty="0"/>
              <a:t> - test of the equality of 1-dim probability distributions</a:t>
            </a:r>
          </a:p>
        </p:txBody>
      </p:sp>
    </p:spTree>
    <p:extLst>
      <p:ext uri="{BB962C8B-B14F-4D97-AF65-F5344CB8AC3E}">
        <p14:creationId xmlns:p14="http://schemas.microsoft.com/office/powerpoint/2010/main" val="562934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755FE-9EC5-2243-8B9B-E4A9E7CEC3D9}"/>
              </a:ext>
            </a:extLst>
          </p:cNvPr>
          <p:cNvSpPr txBox="1"/>
          <p:nvPr/>
        </p:nvSpPr>
        <p:spPr>
          <a:xfrm>
            <a:off x="0" y="0"/>
            <a:ext cx="5833241" cy="830997"/>
          </a:xfrm>
          <a:prstGeom prst="rect">
            <a:avLst/>
          </a:prstGeom>
          <a:noFill/>
        </p:spPr>
        <p:txBody>
          <a:bodyPr wrap="square" rtlCol="0">
            <a:spAutoFit/>
          </a:bodyPr>
          <a:lstStyle/>
          <a:p>
            <a:r>
              <a:rPr lang="en-US" sz="2400" b="1" dirty="0"/>
              <a:t>If A/B difference statistically significant?</a:t>
            </a:r>
            <a:br>
              <a:rPr lang="en-US" sz="2400" b="1" dirty="0"/>
            </a:br>
            <a:r>
              <a:rPr lang="en-US" sz="2400" b="1" dirty="0"/>
              <a:t>Answer Using Shuffling (hacking !!)</a:t>
            </a:r>
          </a:p>
        </p:txBody>
      </p:sp>
      <p:sp>
        <p:nvSpPr>
          <p:cNvPr id="3" name="TextBox 2">
            <a:extLst>
              <a:ext uri="{FF2B5EF4-FFF2-40B4-BE49-F238E27FC236}">
                <a16:creationId xmlns:a16="http://schemas.microsoft.com/office/drawing/2014/main" id="{B4214305-FB5A-AA42-89E0-5393ADEB579E}"/>
              </a:ext>
            </a:extLst>
          </p:cNvPr>
          <p:cNvSpPr txBox="1"/>
          <p:nvPr/>
        </p:nvSpPr>
        <p:spPr>
          <a:xfrm>
            <a:off x="31775" y="922609"/>
            <a:ext cx="8417282"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Shuffling works when the Null Hypothesis assumes two groups are equivalent</a:t>
            </a:r>
          </a:p>
          <a:p>
            <a:pPr marL="285750" indent="-285750">
              <a:buFont typeface="Arial" panose="020B0604020202020204" pitchFamily="34" charset="0"/>
              <a:buChar char="•"/>
            </a:pPr>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Only works when there is no selection biases</a:t>
            </a:r>
          </a:p>
          <a:p>
            <a:pPr marL="285750" indent="-285750">
              <a:buFont typeface="Arial" panose="020B0604020202020204" pitchFamily="34" charset="0"/>
              <a:buChar char="•"/>
            </a:pPr>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The trials must be independent (!)</a:t>
            </a:r>
          </a:p>
        </p:txBody>
      </p:sp>
      <p:sp>
        <p:nvSpPr>
          <p:cNvPr id="4" name="TextBox 3">
            <a:extLst>
              <a:ext uri="{FF2B5EF4-FFF2-40B4-BE49-F238E27FC236}">
                <a16:creationId xmlns:a16="http://schemas.microsoft.com/office/drawing/2014/main" id="{70E595A3-403F-6749-95B4-96B9355C9FC4}"/>
              </a:ext>
            </a:extLst>
          </p:cNvPr>
          <p:cNvSpPr txBox="1"/>
          <p:nvPr/>
        </p:nvSpPr>
        <p:spPr>
          <a:xfrm>
            <a:off x="1160734" y="1769600"/>
            <a:ext cx="3566009" cy="369332"/>
          </a:xfrm>
          <a:prstGeom prst="rect">
            <a:avLst/>
          </a:prstGeom>
          <a:noFill/>
        </p:spPr>
        <p:txBody>
          <a:bodyPr wrap="square" rtlCol="0">
            <a:spAutoFit/>
          </a:bodyPr>
          <a:lstStyle/>
          <a:p>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Example</a:t>
            </a:r>
            <a:r>
              <a:rPr lang="en-US" sz="1800" dirty="0">
                <a:solidFill>
                  <a:srgbClr val="0070C0"/>
                </a:solidFill>
                <a:latin typeface="Menlo" panose="020B0609030804020204" pitchFamily="49" charset="0"/>
                <a:ea typeface="Menlo" panose="020B0609030804020204" pitchFamily="49" charset="0"/>
                <a:cs typeface="Menlo" panose="020B0609030804020204" pitchFamily="49" charset="0"/>
              </a:rPr>
              <a:t>: A/B Split Test</a:t>
            </a:r>
          </a:p>
        </p:txBody>
      </p:sp>
      <p:pic>
        <p:nvPicPr>
          <p:cNvPr id="5" name="Picture 4">
            <a:extLst>
              <a:ext uri="{FF2B5EF4-FFF2-40B4-BE49-F238E27FC236}">
                <a16:creationId xmlns:a16="http://schemas.microsoft.com/office/drawing/2014/main" id="{44670FF3-E80B-EB4A-8B34-22B9059C788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2857" y="2166917"/>
            <a:ext cx="2079355" cy="1046718"/>
          </a:xfrm>
          <a:prstGeom prst="rect">
            <a:avLst/>
          </a:prstGeom>
        </p:spPr>
      </p:pic>
      <p:pic>
        <p:nvPicPr>
          <p:cNvPr id="6" name="Picture 5">
            <a:extLst>
              <a:ext uri="{FF2B5EF4-FFF2-40B4-BE49-F238E27FC236}">
                <a16:creationId xmlns:a16="http://schemas.microsoft.com/office/drawing/2014/main" id="{5996D345-1AD7-C44B-A5D5-92104089260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773051" y="2166917"/>
            <a:ext cx="2079355" cy="1046718"/>
          </a:xfrm>
          <a:prstGeom prst="rect">
            <a:avLst/>
          </a:prstGeom>
        </p:spPr>
      </p:pic>
      <p:sp>
        <p:nvSpPr>
          <p:cNvPr id="7" name="TextBox 6">
            <a:extLst>
              <a:ext uri="{FF2B5EF4-FFF2-40B4-BE49-F238E27FC236}">
                <a16:creationId xmlns:a16="http://schemas.microsoft.com/office/drawing/2014/main" id="{BA7671ED-AC2B-434A-B53F-6906D1E2DAB3}"/>
              </a:ext>
            </a:extLst>
          </p:cNvPr>
          <p:cNvSpPr txBox="1"/>
          <p:nvPr/>
        </p:nvSpPr>
        <p:spPr>
          <a:xfrm>
            <a:off x="153198" y="2492287"/>
            <a:ext cx="411405" cy="369332"/>
          </a:xfrm>
          <a:prstGeom prst="rect">
            <a:avLst/>
          </a:prstGeom>
          <a:noFill/>
        </p:spPr>
        <p:txBody>
          <a:bodyPr wrap="square" rtlCol="0">
            <a:spAutoFit/>
          </a:bodyPr>
          <a:lstStyle/>
          <a:p>
            <a:r>
              <a:rPr lang="en-US" sz="1800" b="1" dirty="0">
                <a:solidFill>
                  <a:srgbClr val="00B050"/>
                </a:solidFill>
                <a:latin typeface="Menlo" panose="020B0609030804020204" pitchFamily="49" charset="0"/>
                <a:ea typeface="Menlo" panose="020B0609030804020204" pitchFamily="49" charset="0"/>
                <a:cs typeface="Menlo" panose="020B0609030804020204" pitchFamily="49" charset="0"/>
              </a:rPr>
              <a:t>A</a:t>
            </a:r>
          </a:p>
        </p:txBody>
      </p:sp>
      <p:sp>
        <p:nvSpPr>
          <p:cNvPr id="8" name="TextBox 7">
            <a:extLst>
              <a:ext uri="{FF2B5EF4-FFF2-40B4-BE49-F238E27FC236}">
                <a16:creationId xmlns:a16="http://schemas.microsoft.com/office/drawing/2014/main" id="{FEEB07CE-582A-044D-9FC6-EF4B1DC52B88}"/>
              </a:ext>
            </a:extLst>
          </p:cNvPr>
          <p:cNvSpPr txBox="1"/>
          <p:nvPr/>
        </p:nvSpPr>
        <p:spPr>
          <a:xfrm>
            <a:off x="4962134" y="2492287"/>
            <a:ext cx="411405" cy="369332"/>
          </a:xfrm>
          <a:prstGeom prst="rect">
            <a:avLst/>
          </a:prstGeom>
          <a:noFill/>
        </p:spPr>
        <p:txBody>
          <a:bodyPr wrap="square" rtlCol="0">
            <a:spAutoFit/>
          </a:bodyPr>
          <a:lstStyle/>
          <a:p>
            <a:r>
              <a:rPr lang="en-US" sz="1800" b="1" dirty="0">
                <a:solidFill>
                  <a:srgbClr val="00B050"/>
                </a:solidFill>
                <a:latin typeface="Menlo" panose="020B0609030804020204" pitchFamily="49" charset="0"/>
                <a:ea typeface="Menlo" panose="020B0609030804020204" pitchFamily="49" charset="0"/>
                <a:cs typeface="Menlo" panose="020B0609030804020204" pitchFamily="49" charset="0"/>
              </a:rPr>
              <a:t>B</a:t>
            </a:r>
          </a:p>
        </p:txBody>
      </p:sp>
      <p:sp>
        <p:nvSpPr>
          <p:cNvPr id="10" name="Rectangle 9">
            <a:extLst>
              <a:ext uri="{FF2B5EF4-FFF2-40B4-BE49-F238E27FC236}">
                <a16:creationId xmlns:a16="http://schemas.microsoft.com/office/drawing/2014/main" id="{9CD7ACBE-9D26-1F4C-A0EA-9DEA5B58888A}"/>
              </a:ext>
            </a:extLst>
          </p:cNvPr>
          <p:cNvSpPr/>
          <p:nvPr/>
        </p:nvSpPr>
        <p:spPr>
          <a:xfrm>
            <a:off x="7074665" y="1675006"/>
            <a:ext cx="5158912" cy="5170646"/>
          </a:xfrm>
          <a:prstGeom prst="rect">
            <a:avLst/>
          </a:prstGeom>
        </p:spPr>
        <p:txBody>
          <a:bodyPr wrap="square">
            <a:spAutoFit/>
          </a:bodyPr>
          <a:lstStyle/>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N=10000</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 =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np.random.exponential</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(scale=2.0, size=N)</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B =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np.random.exponential</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(scale=2.4, size=N)</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C =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np.concatenate</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((A,B))</a:t>
            </a:r>
            <a:r>
              <a:rPr lang="en-US" sz="1100" dirty="0">
                <a:solidFill>
                  <a:srgbClr val="00B050"/>
                </a:solidFill>
                <a:latin typeface="Menlo" panose="020B0609030804020204" pitchFamily="49" charset="0"/>
                <a:ea typeface="Menlo" panose="020B0609030804020204" pitchFamily="49" charset="0"/>
                <a:cs typeface="Menlo" panose="020B0609030804020204" pitchFamily="49" charset="0"/>
              </a:rPr>
              <a:t> # Combined</a:t>
            </a:r>
          </a:p>
          <a:p>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diff_AB</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np.mean</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 -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np.mean</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(B)</a:t>
            </a:r>
          </a:p>
          <a:p>
            <a:endParaRPr lang="en-US" sz="11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N_shuf</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 5000</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counter = 1</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diffs =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np.zeros</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N_shuf</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dtype</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=float)</a:t>
            </a:r>
          </a:p>
          <a:p>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rng</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np.random.default_rng</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for ii in range(</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N_shuf</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rng.shuffle</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(C, axis = 0)</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split1 = C[:N]</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split2 = C[N:]</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diffs[ii] =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np.mean</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(split2) -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np.mean</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(split1)</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if diffs[ii] &lt;=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diff_AB</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counter += 1</a:t>
            </a:r>
          </a:p>
          <a:p>
            <a:endParaRPr lang="en-US" sz="11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diffs_mean</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np.mean</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(diffs)   </a:t>
            </a:r>
          </a:p>
          <a:p>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diffs_std</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np.std</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(diffs)</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print(</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f"diff_AB</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 {diff_AB:.5f}")   </a:t>
            </a:r>
            <a:r>
              <a:rPr lang="en-US" sz="1100" dirty="0">
                <a:solidFill>
                  <a:srgbClr val="00B050"/>
                </a:solidFill>
                <a:latin typeface="Menlo" panose="020B0609030804020204" pitchFamily="49" charset="0"/>
                <a:ea typeface="Menlo" panose="020B0609030804020204" pitchFamily="49" charset="0"/>
                <a:cs typeface="Menlo" panose="020B0609030804020204" pitchFamily="49" charset="0"/>
              </a:rPr>
              <a:t>  # 0.4</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print(</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f"diffs</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mean = {diffs_mean:.5f}")</a:t>
            </a:r>
            <a:r>
              <a:rPr lang="en-US" sz="1100" dirty="0">
                <a:solidFill>
                  <a:srgbClr val="00B050"/>
                </a:solidFill>
                <a:latin typeface="Menlo" panose="020B0609030804020204" pitchFamily="49" charset="0"/>
                <a:ea typeface="Menlo" panose="020B0609030804020204" pitchFamily="49" charset="0"/>
                <a:cs typeface="Menlo" panose="020B0609030804020204" pitchFamily="49" charset="0"/>
              </a:rPr>
              <a:t>  # 0</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print(</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f"diffs</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std  = {diffs_std:.5f}") </a:t>
            </a:r>
            <a:r>
              <a:rPr lang="en-US" sz="1100" dirty="0">
                <a:solidFill>
                  <a:srgbClr val="00B050"/>
                </a:solidFill>
                <a:latin typeface="Menlo" panose="020B0609030804020204" pitchFamily="49" charset="0"/>
                <a:ea typeface="Menlo" panose="020B0609030804020204" pitchFamily="49" charset="0"/>
                <a:cs typeface="Menlo" panose="020B0609030804020204" pitchFamily="49" charset="0"/>
              </a:rPr>
              <a:t>  # 0.03</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print(</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f"P</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-value    = {counter/</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N_shuf</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100" dirty="0">
                <a:solidFill>
                  <a:srgbClr val="00B050"/>
                </a:solidFill>
                <a:latin typeface="Menlo" panose="020B0609030804020204" pitchFamily="49" charset="0"/>
                <a:ea typeface="Menlo" panose="020B0609030804020204" pitchFamily="49" charset="0"/>
                <a:cs typeface="Menlo" panose="020B0609030804020204" pitchFamily="49" charset="0"/>
              </a:rPr>
              <a:t> # 0.0002</a:t>
            </a:r>
          </a:p>
          <a:p>
            <a:endParaRPr lang="en-US" sz="11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plt.rcParams</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figure.figsize</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 (8, 4) </a:t>
            </a:r>
            <a:r>
              <a:rPr lang="en-US" sz="1100" dirty="0">
                <a:solidFill>
                  <a:srgbClr val="00B050"/>
                </a:solidFill>
                <a:latin typeface="Menlo" panose="020B0609030804020204" pitchFamily="49" charset="0"/>
                <a:ea typeface="Menlo" panose="020B0609030804020204" pitchFamily="49" charset="0"/>
                <a:cs typeface="Menlo" panose="020B0609030804020204" pitchFamily="49" charset="0"/>
              </a:rPr>
              <a:t># (width, height)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fig, ax =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plt.subplots</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nrows</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=1,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ncols</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=1)</a:t>
            </a:r>
          </a:p>
          <a:p>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ax.hist</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diffs,bins</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=100)</a:t>
            </a:r>
          </a:p>
          <a:p>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ax.set_xlim</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(left=0,right=0.2)</a:t>
            </a:r>
          </a:p>
          <a:p>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plt.show</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p>
        </p:txBody>
      </p:sp>
      <p:pic>
        <p:nvPicPr>
          <p:cNvPr id="11" name="Picture 10">
            <a:extLst>
              <a:ext uri="{FF2B5EF4-FFF2-40B4-BE49-F238E27FC236}">
                <a16:creationId xmlns:a16="http://schemas.microsoft.com/office/drawing/2014/main" id="{819CECB9-FA40-2B4A-8E80-911C091D3BD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707699" y="3579188"/>
            <a:ext cx="2130703" cy="1072566"/>
          </a:xfrm>
          <a:prstGeom prst="rect">
            <a:avLst/>
          </a:prstGeom>
        </p:spPr>
      </p:pic>
      <p:sp>
        <p:nvSpPr>
          <p:cNvPr id="12" name="TextBox 11">
            <a:extLst>
              <a:ext uri="{FF2B5EF4-FFF2-40B4-BE49-F238E27FC236}">
                <a16:creationId xmlns:a16="http://schemas.microsoft.com/office/drawing/2014/main" id="{99770D08-03F1-D24C-A73C-37974E179C5F}"/>
              </a:ext>
            </a:extLst>
          </p:cNvPr>
          <p:cNvSpPr txBox="1"/>
          <p:nvPr/>
        </p:nvSpPr>
        <p:spPr>
          <a:xfrm>
            <a:off x="977854" y="3242523"/>
            <a:ext cx="3566009" cy="307777"/>
          </a:xfrm>
          <a:prstGeom prst="rect">
            <a:avLst/>
          </a:prstGeom>
          <a:noFill/>
        </p:spPr>
        <p:txBody>
          <a:bodyPr wrap="square" rtlCol="0">
            <a:spAutoFit/>
          </a:bodyPr>
          <a:lstStyle/>
          <a:p>
            <a:pPr algn="ctr"/>
            <a:r>
              <a:rPr lang="en-US" dirty="0">
                <a:solidFill>
                  <a:srgbClr val="0070C0"/>
                </a:solidFill>
                <a:latin typeface="+mj-lt"/>
                <a:ea typeface="Menlo" panose="020B0609030804020204" pitchFamily="49" charset="0"/>
                <a:cs typeface="Menlo" panose="020B0609030804020204" pitchFamily="49" charset="0"/>
              </a:rPr>
              <a:t>Distribution of diffs of shuffled parts</a:t>
            </a:r>
          </a:p>
        </p:txBody>
      </p:sp>
      <p:sp>
        <p:nvSpPr>
          <p:cNvPr id="13" name="TextBox 12">
            <a:extLst>
              <a:ext uri="{FF2B5EF4-FFF2-40B4-BE49-F238E27FC236}">
                <a16:creationId xmlns:a16="http://schemas.microsoft.com/office/drawing/2014/main" id="{86023C08-35C4-CF4E-B4AF-CFB2312D7594}"/>
              </a:ext>
            </a:extLst>
          </p:cNvPr>
          <p:cNvSpPr txBox="1"/>
          <p:nvPr/>
        </p:nvSpPr>
        <p:spPr>
          <a:xfrm>
            <a:off x="5520585" y="4322989"/>
            <a:ext cx="1625766" cy="461665"/>
          </a:xfrm>
          <a:prstGeom prst="rect">
            <a:avLst/>
          </a:prstGeom>
          <a:noFill/>
        </p:spPr>
        <p:txBody>
          <a:bodyPr wrap="none" rtlCol="0">
            <a:spAutoFit/>
          </a:bodyPr>
          <a:lstStyle/>
          <a:p>
            <a:r>
              <a:rPr lang="en-US" sz="1200" dirty="0">
                <a:solidFill>
                  <a:srgbClr val="00B050"/>
                </a:solidFill>
              </a:rPr>
              <a:t>P-value is estimated </a:t>
            </a:r>
          </a:p>
          <a:p>
            <a:r>
              <a:rPr lang="en-US" sz="1200" dirty="0">
                <a:solidFill>
                  <a:srgbClr val="00B050"/>
                </a:solidFill>
              </a:rPr>
              <a:t>by counting</a:t>
            </a:r>
          </a:p>
        </p:txBody>
      </p:sp>
      <p:sp>
        <p:nvSpPr>
          <p:cNvPr id="14" name="Right Arrow 13">
            <a:extLst>
              <a:ext uri="{FF2B5EF4-FFF2-40B4-BE49-F238E27FC236}">
                <a16:creationId xmlns:a16="http://schemas.microsoft.com/office/drawing/2014/main" id="{36A8D943-90BE-FB4B-B711-182B969661B6}"/>
              </a:ext>
            </a:extLst>
          </p:cNvPr>
          <p:cNvSpPr/>
          <p:nvPr/>
        </p:nvSpPr>
        <p:spPr>
          <a:xfrm>
            <a:off x="6946317" y="4443055"/>
            <a:ext cx="457532" cy="178375"/>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5A62F9F1-3396-C540-ACEF-C2F3ECF4FAA2}"/>
              </a:ext>
            </a:extLst>
          </p:cNvPr>
          <p:cNvSpPr txBox="1"/>
          <p:nvPr/>
        </p:nvSpPr>
        <p:spPr>
          <a:xfrm>
            <a:off x="85344" y="4734342"/>
            <a:ext cx="4904156" cy="2123658"/>
          </a:xfrm>
          <a:prstGeom prst="rect">
            <a:avLst/>
          </a:prstGeom>
          <a:noFill/>
        </p:spPr>
        <p:txBody>
          <a:bodyPr wrap="square" rtlCol="0">
            <a:spAutoFit/>
          </a:bodyPr>
          <a:lstStyle/>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import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numpy</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as np </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from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sklearn.model_selection</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import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train_test_split</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data =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np.random.random</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(2*N)</a:t>
            </a:r>
          </a:p>
          <a:p>
            <a:endParaRPr lang="en-US" sz="11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rgbClr val="00B050"/>
                </a:solidFill>
                <a:latin typeface="Menlo" panose="020B0609030804020204" pitchFamily="49" charset="0"/>
                <a:ea typeface="Menlo" panose="020B0609030804020204" pitchFamily="49" charset="0"/>
                <a:cs typeface="Menlo" panose="020B0609030804020204" pitchFamily="49" charset="0"/>
              </a:rPr>
              <a:t># how to shuffle using </a:t>
            </a:r>
            <a:r>
              <a:rPr lang="en-US" sz="1100" dirty="0" err="1">
                <a:solidFill>
                  <a:srgbClr val="00B050"/>
                </a:solidFill>
                <a:latin typeface="Menlo" panose="020B0609030804020204" pitchFamily="49" charset="0"/>
                <a:ea typeface="Menlo" panose="020B0609030804020204" pitchFamily="49" charset="0"/>
                <a:cs typeface="Menlo" panose="020B0609030804020204" pitchFamily="49" charset="0"/>
              </a:rPr>
              <a:t>sklearn</a:t>
            </a:r>
            <a:r>
              <a:rPr lang="en-US" sz="1100" dirty="0">
                <a:solidFill>
                  <a:srgbClr val="00B050"/>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rgbClr val="00B050"/>
                </a:solidFill>
                <a:latin typeface="Menlo" panose="020B0609030804020204" pitchFamily="49" charset="0"/>
                <a:ea typeface="Menlo" panose="020B0609030804020204" pitchFamily="49" charset="0"/>
                <a:cs typeface="Menlo" panose="020B0609030804020204" pitchFamily="49" charset="0"/>
              </a:rPr>
              <a:t>train_test_split</a:t>
            </a:r>
            <a:r>
              <a:rPr lang="en-US" sz="1100" dirty="0">
                <a:solidFill>
                  <a:srgbClr val="00B05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X1, X2 =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train_test_split</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(data,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test_size</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=N)</a:t>
            </a:r>
          </a:p>
          <a:p>
            <a:endParaRPr lang="en-US" sz="11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rgbClr val="00B050"/>
                </a:solidFill>
                <a:latin typeface="Menlo" panose="020B0609030804020204" pitchFamily="49" charset="0"/>
                <a:ea typeface="Menlo" panose="020B0609030804020204" pitchFamily="49" charset="0"/>
                <a:cs typeface="Menlo" panose="020B0609030804020204" pitchFamily="49" charset="0"/>
              </a:rPr>
              <a:t># how to shuffle using only </a:t>
            </a:r>
            <a:r>
              <a:rPr lang="en-US" sz="1100" dirty="0" err="1">
                <a:solidFill>
                  <a:srgbClr val="00B050"/>
                </a:solidFill>
                <a:latin typeface="Menlo" panose="020B0609030804020204" pitchFamily="49" charset="0"/>
                <a:ea typeface="Menlo" panose="020B0609030804020204" pitchFamily="49" charset="0"/>
                <a:cs typeface="Menlo" panose="020B0609030804020204" pitchFamily="49" charset="0"/>
              </a:rPr>
              <a:t>Numpy</a:t>
            </a:r>
            <a:r>
              <a:rPr lang="en-US" sz="1100" dirty="0">
                <a:solidFill>
                  <a:srgbClr val="00B05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s1 =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np.random.choice</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(2*N, N, replace=False)</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s2 = list( set(range(2*N)) - set(s1) )</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split1 = data[s1]</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split2 = data[s2]</a:t>
            </a:r>
          </a:p>
        </p:txBody>
      </p:sp>
    </p:spTree>
    <p:extLst>
      <p:ext uri="{BB962C8B-B14F-4D97-AF65-F5344CB8AC3E}">
        <p14:creationId xmlns:p14="http://schemas.microsoft.com/office/powerpoint/2010/main" val="274343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BE1FBD-C5C8-E14F-8F2D-9F5BCABFDD7C}"/>
              </a:ext>
            </a:extLst>
          </p:cNvPr>
          <p:cNvSpPr txBox="1"/>
          <p:nvPr/>
        </p:nvSpPr>
        <p:spPr>
          <a:xfrm>
            <a:off x="605642" y="1459230"/>
            <a:ext cx="7445828" cy="3939540"/>
          </a:xfrm>
          <a:prstGeom prst="rect">
            <a:avLst/>
          </a:prstGeom>
          <a:noFill/>
        </p:spPr>
        <p:txBody>
          <a:bodyPr wrap="square" rtlCol="0">
            <a:spAutoFit/>
          </a:bodyPr>
          <a:lstStyle/>
          <a:p>
            <a:pPr marL="342900" indent="-342900">
              <a:buFont typeface="+mj-lt"/>
              <a:buAutoNum type="arabicPeriod"/>
            </a:pPr>
            <a:r>
              <a:rPr lang="en-US" sz="1600" dirty="0"/>
              <a:t>Ending the experiment prematurely (not getting enough data points)</a:t>
            </a:r>
          </a:p>
          <a:p>
            <a:pPr marL="342900" indent="-342900">
              <a:buFont typeface="+mj-lt"/>
              <a:buAutoNum type="arabicPeriod"/>
            </a:pPr>
            <a:r>
              <a:rPr lang="en-US" sz="1600" dirty="0"/>
              <a:t>Non-consistent (not truly random) cluster assignment</a:t>
            </a:r>
          </a:p>
          <a:p>
            <a:pPr marL="342900" indent="-342900">
              <a:buFont typeface="+mj-lt"/>
              <a:buAutoNum type="arabicPeriod"/>
            </a:pPr>
            <a:r>
              <a:rPr lang="en-US" sz="1600" dirty="0"/>
              <a:t>A random assignment fails to distribute heavy users equally. </a:t>
            </a:r>
            <a:br>
              <a:rPr lang="en-US" sz="1600" dirty="0"/>
            </a:br>
            <a:r>
              <a:rPr lang="en-US" sz="1600" dirty="0"/>
              <a:t>A/A test to check consistency</a:t>
            </a:r>
          </a:p>
          <a:p>
            <a:pPr marL="342900" indent="-342900">
              <a:buFont typeface="+mj-lt"/>
              <a:buAutoNum type="arabicPeriod"/>
            </a:pPr>
            <a:r>
              <a:rPr lang="en-US" sz="1600" dirty="0"/>
              <a:t>Fail to check the Ceteris Paribus assumption ("all other things being equal" – Latin)</a:t>
            </a:r>
          </a:p>
          <a:p>
            <a:pPr marL="342900" indent="-342900">
              <a:buFont typeface="+mj-lt"/>
              <a:buAutoNum type="arabicPeriod"/>
            </a:pPr>
            <a:r>
              <a:rPr lang="en-US" sz="1600" dirty="0"/>
              <a:t>Cross-contamination between the treatment and control groups</a:t>
            </a:r>
          </a:p>
          <a:p>
            <a:pPr marL="342900" indent="-342900">
              <a:buFont typeface="+mj-lt"/>
              <a:buAutoNum type="arabicPeriod"/>
            </a:pPr>
            <a:r>
              <a:rPr lang="en-US" sz="1600" dirty="0"/>
              <a:t>Get fouled by False Positives while making multiple comparisons </a:t>
            </a:r>
            <a:br>
              <a:rPr lang="en-US" sz="1600" dirty="0"/>
            </a:br>
            <a:r>
              <a:rPr lang="en-US" sz="1600" dirty="0"/>
              <a:t>(use the Bonferroni correction to correct)</a:t>
            </a:r>
          </a:p>
          <a:p>
            <a:pPr marL="342900" indent="-342900">
              <a:buFont typeface="+mj-lt"/>
              <a:buAutoNum type="arabicPeriod"/>
            </a:pPr>
            <a:r>
              <a:rPr lang="en-US" sz="1600" dirty="0"/>
              <a:t>Individual and aggregated patterns look different for ramp-up experiments</a:t>
            </a:r>
            <a:br>
              <a:rPr lang="en-US" sz="1600" dirty="0"/>
            </a:br>
            <a:r>
              <a:rPr lang="en-US" sz="1600" dirty="0"/>
              <a:t>(</a:t>
            </a:r>
            <a:r>
              <a:rPr lang="en-US" sz="1600" b="1" dirty="0">
                <a:solidFill>
                  <a:srgbClr val="FF0000"/>
                </a:solidFill>
              </a:rPr>
              <a:t>Simpson's paradox</a:t>
            </a:r>
            <a:r>
              <a:rPr lang="en-US" sz="1600" dirty="0"/>
              <a:t>). Three solutions: (1) use paired t-tests (test before and after); (2) use the weighted sum to adjust for the different ratios; (3) throw away the data from the ramp-up period. </a:t>
            </a:r>
          </a:p>
          <a:p>
            <a:pPr marL="342900" indent="-342900">
              <a:buFont typeface="+mj-lt"/>
              <a:buAutoNum type="arabicPeriod"/>
            </a:pPr>
            <a:r>
              <a:rPr lang="en-US" sz="1600" dirty="0"/>
              <a:t>Fail to check the primacy and novelty effects</a:t>
            </a:r>
          </a:p>
          <a:p>
            <a:pPr marL="342900" indent="-342900">
              <a:buFont typeface="+mj-lt"/>
              <a:buAutoNum type="arabicPeriod"/>
            </a:pPr>
            <a:endParaRPr lang="en-US" dirty="0"/>
          </a:p>
          <a:p>
            <a:pPr marL="342900" indent="-342900">
              <a:buFont typeface="+mj-lt"/>
              <a:buAutoNum type="arabicPeriod"/>
            </a:pPr>
            <a:endParaRPr lang="en-US" sz="1200" dirty="0"/>
          </a:p>
          <a:p>
            <a:r>
              <a:rPr lang="en-US" sz="1200" dirty="0">
                <a:hlinkClick r:id="rId2"/>
              </a:rPr>
              <a:t>https://towardsdatascience.com/online-controlled-experiment-8-common-pitfalls-and-solutions-ea4488e5a82e</a:t>
            </a:r>
            <a:r>
              <a:rPr lang="en-US" sz="1200" dirty="0"/>
              <a:t> </a:t>
            </a:r>
          </a:p>
        </p:txBody>
      </p:sp>
      <p:sp>
        <p:nvSpPr>
          <p:cNvPr id="3" name="TextBox 2">
            <a:extLst>
              <a:ext uri="{FF2B5EF4-FFF2-40B4-BE49-F238E27FC236}">
                <a16:creationId xmlns:a16="http://schemas.microsoft.com/office/drawing/2014/main" id="{9D2F077A-2E03-EB49-8EF9-9D436252504D}"/>
              </a:ext>
            </a:extLst>
          </p:cNvPr>
          <p:cNvSpPr txBox="1"/>
          <p:nvPr/>
        </p:nvSpPr>
        <p:spPr>
          <a:xfrm>
            <a:off x="0" y="119559"/>
            <a:ext cx="5985164" cy="523220"/>
          </a:xfrm>
          <a:prstGeom prst="rect">
            <a:avLst/>
          </a:prstGeom>
          <a:noFill/>
        </p:spPr>
        <p:txBody>
          <a:bodyPr wrap="square" rtlCol="0">
            <a:spAutoFit/>
          </a:bodyPr>
          <a:lstStyle/>
          <a:p>
            <a:r>
              <a:rPr lang="en-US" sz="2800" b="1" dirty="0"/>
              <a:t>8 Common Pitfalls of A/B Split Testing</a:t>
            </a:r>
          </a:p>
        </p:txBody>
      </p:sp>
      <p:pic>
        <p:nvPicPr>
          <p:cNvPr id="2050" name="Picture 2">
            <a:extLst>
              <a:ext uri="{FF2B5EF4-FFF2-40B4-BE49-F238E27FC236}">
                <a16:creationId xmlns:a16="http://schemas.microsoft.com/office/drawing/2014/main" id="{5F9B9272-7B54-3945-AAF1-0264787029C6}"/>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9092869" y="1339438"/>
            <a:ext cx="2794000" cy="1866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8BA55EB-04A6-594B-B052-252EF52A6171}"/>
              </a:ext>
            </a:extLst>
          </p:cNvPr>
          <p:cNvSpPr txBox="1"/>
          <p:nvPr/>
        </p:nvSpPr>
        <p:spPr>
          <a:xfrm>
            <a:off x="9429008" y="3206338"/>
            <a:ext cx="2624116" cy="1569660"/>
          </a:xfrm>
          <a:prstGeom prst="rect">
            <a:avLst/>
          </a:prstGeom>
          <a:noFill/>
        </p:spPr>
        <p:txBody>
          <a:bodyPr wrap="square" rtlCol="0">
            <a:spAutoFit/>
          </a:bodyPr>
          <a:lstStyle/>
          <a:p>
            <a:r>
              <a:rPr lang="en-US" sz="1600" b="1" dirty="0">
                <a:solidFill>
                  <a:srgbClr val="FF0000"/>
                </a:solidFill>
              </a:rPr>
              <a:t>Simpson's paradox</a:t>
            </a:r>
            <a:r>
              <a:rPr lang="en-US" sz="1600" dirty="0"/>
              <a:t>: a positive trend appears for two separate groups, whereas a negative trend appears when the groups are combined.</a:t>
            </a:r>
          </a:p>
        </p:txBody>
      </p:sp>
    </p:spTree>
    <p:extLst>
      <p:ext uri="{BB962C8B-B14F-4D97-AF65-F5344CB8AC3E}">
        <p14:creationId xmlns:p14="http://schemas.microsoft.com/office/powerpoint/2010/main" val="418583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CF6344-25D1-214F-A75E-373DADD0E10F}"/>
              </a:ext>
            </a:extLst>
          </p:cNvPr>
          <p:cNvSpPr txBox="1"/>
          <p:nvPr/>
        </p:nvSpPr>
        <p:spPr>
          <a:xfrm>
            <a:off x="13846629" y="6673929"/>
            <a:ext cx="184731" cy="369332"/>
          </a:xfrm>
          <a:prstGeom prst="rect">
            <a:avLst/>
          </a:prstGeom>
          <a:noFill/>
        </p:spPr>
        <p:txBody>
          <a:bodyPr wrap="none" rtlCol="0">
            <a:spAutoFit/>
          </a:bodyPr>
          <a:lstStyle/>
          <a:p>
            <a:endParaRPr lang="en-US" dirty="0"/>
          </a:p>
        </p:txBody>
      </p:sp>
      <p:sp>
        <p:nvSpPr>
          <p:cNvPr id="8" name="TextBox 7">
            <a:extLst>
              <a:ext uri="{FF2B5EF4-FFF2-40B4-BE49-F238E27FC236}">
                <a16:creationId xmlns:a16="http://schemas.microsoft.com/office/drawing/2014/main" id="{3790BE65-37E1-E345-AB83-E3F456BE5694}"/>
              </a:ext>
            </a:extLst>
          </p:cNvPr>
          <p:cNvSpPr txBox="1"/>
          <p:nvPr/>
        </p:nvSpPr>
        <p:spPr>
          <a:xfrm>
            <a:off x="29980" y="31432"/>
            <a:ext cx="1019332" cy="523220"/>
          </a:xfrm>
          <a:prstGeom prst="rect">
            <a:avLst/>
          </a:prstGeom>
          <a:noFill/>
        </p:spPr>
        <p:txBody>
          <a:bodyPr wrap="square" rtlCol="0">
            <a:spAutoFit/>
          </a:bodyPr>
          <a:lstStyle/>
          <a:p>
            <a:r>
              <a:rPr lang="en-US" sz="2800" b="1" dirty="0"/>
              <a:t>Bias</a:t>
            </a:r>
          </a:p>
        </p:txBody>
      </p:sp>
      <p:sp>
        <p:nvSpPr>
          <p:cNvPr id="11" name="TextBox 10">
            <a:extLst>
              <a:ext uri="{FF2B5EF4-FFF2-40B4-BE49-F238E27FC236}">
                <a16:creationId xmlns:a16="http://schemas.microsoft.com/office/drawing/2014/main" id="{55D514B8-788D-4A47-B18D-E513192EAA1B}"/>
              </a:ext>
            </a:extLst>
          </p:cNvPr>
          <p:cNvSpPr txBox="1"/>
          <p:nvPr/>
        </p:nvSpPr>
        <p:spPr>
          <a:xfrm>
            <a:off x="1156190" y="800424"/>
            <a:ext cx="8104422" cy="2031325"/>
          </a:xfrm>
          <a:prstGeom prst="rect">
            <a:avLst/>
          </a:prstGeom>
          <a:noFill/>
        </p:spPr>
        <p:txBody>
          <a:bodyPr wrap="square" rtlCol="0">
            <a:spAutoFit/>
          </a:bodyPr>
          <a:lstStyle/>
          <a:p>
            <a:pPr marL="285750" indent="-285750">
              <a:buFont typeface="Arial" panose="020B0604020202020204" pitchFamily="34" charset="0"/>
              <a:buChar char="•"/>
            </a:pPr>
            <a:r>
              <a:rPr lang="en-US" dirty="0"/>
              <a:t>You need to make sure you are comparing "apples to apples".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Buckets should be same size, same composition.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Only include people who could've been affected.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A/B split test may give different or opposite results for different segments.</a:t>
            </a:r>
          </a:p>
        </p:txBody>
      </p:sp>
      <p:pic>
        <p:nvPicPr>
          <p:cNvPr id="1026" name="Picture 2" descr="Bias AB testing">
            <a:extLst>
              <a:ext uri="{FF2B5EF4-FFF2-40B4-BE49-F238E27FC236}">
                <a16:creationId xmlns:a16="http://schemas.microsoft.com/office/drawing/2014/main" id="{2D950953-48A6-B744-88C6-768ACA4DA70D}"/>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727325" y="3819107"/>
            <a:ext cx="6737350" cy="2617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612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CF6344-25D1-214F-A75E-373DADD0E10F}"/>
              </a:ext>
            </a:extLst>
          </p:cNvPr>
          <p:cNvSpPr txBox="1"/>
          <p:nvPr/>
        </p:nvSpPr>
        <p:spPr>
          <a:xfrm>
            <a:off x="13846629" y="6673929"/>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F715B8E9-39AB-D945-BE08-302996794FCE}"/>
              </a:ext>
            </a:extLst>
          </p:cNvPr>
          <p:cNvSpPr txBox="1"/>
          <p:nvPr/>
        </p:nvSpPr>
        <p:spPr>
          <a:xfrm>
            <a:off x="74950" y="743510"/>
            <a:ext cx="6257925" cy="4832092"/>
          </a:xfrm>
          <a:prstGeom prst="rect">
            <a:avLst/>
          </a:prstGeom>
          <a:noFill/>
        </p:spPr>
        <p:txBody>
          <a:bodyPr wrap="square" rtlCol="0">
            <a:spAutoFit/>
          </a:bodyPr>
          <a:lstStyle/>
          <a:p>
            <a:r>
              <a:rPr lang="en-US" sz="1400" dirty="0"/>
              <a:t>We randomly select users for A &amp; B groups.</a:t>
            </a:r>
          </a:p>
          <a:p>
            <a:r>
              <a:rPr lang="en-US" sz="1400" dirty="0"/>
              <a:t>We expect each user is independent and no interference between A &amp; B.</a:t>
            </a:r>
          </a:p>
          <a:p>
            <a:r>
              <a:rPr lang="en-US" sz="1400" dirty="0"/>
              <a:t>But in some situations there may be interference.</a:t>
            </a:r>
          </a:p>
          <a:p>
            <a:r>
              <a:rPr lang="en-US" sz="1400" dirty="0"/>
              <a:t>For example, for social media like Facebook, </a:t>
            </a:r>
            <a:r>
              <a:rPr lang="en-US" sz="1400" dirty="0" err="1"/>
              <a:t>Linkedin</a:t>
            </a:r>
            <a:r>
              <a:rPr lang="en-US" sz="1400" dirty="0"/>
              <a:t>, and Twitter,</a:t>
            </a:r>
          </a:p>
          <a:p>
            <a:r>
              <a:rPr lang="en-US" sz="1400" dirty="0"/>
              <a:t>or two-sided markets like Uber, Lyft, and Airbnb</a:t>
            </a:r>
          </a:p>
          <a:p>
            <a:endParaRPr lang="en-US" sz="1400" dirty="0"/>
          </a:p>
          <a:p>
            <a:r>
              <a:rPr lang="en-US" sz="1400" b="1" dirty="0">
                <a:solidFill>
                  <a:srgbClr val="FF0000"/>
                </a:solidFill>
              </a:rPr>
              <a:t>One-sided markets</a:t>
            </a:r>
          </a:p>
          <a:p>
            <a:r>
              <a:rPr lang="en-US" sz="1400" dirty="0"/>
              <a:t>For example, if you testing a new feature on Facebook, and get 1% difference between A &amp; B,</a:t>
            </a:r>
          </a:p>
          <a:p>
            <a:r>
              <a:rPr lang="en-US" sz="1400" dirty="0"/>
              <a:t>what do you expect to happen after the new feature is launched to all users? </a:t>
            </a:r>
          </a:p>
          <a:p>
            <a:r>
              <a:rPr lang="en-US" sz="1400" dirty="0"/>
              <a:t>You can actually expect a value larger than 1%, because users’ behavior may be</a:t>
            </a:r>
          </a:p>
          <a:p>
            <a:r>
              <a:rPr lang="en-US" sz="1400" dirty="0"/>
              <a:t>impacted by that of people in their social circles. That is called a network effect. </a:t>
            </a:r>
          </a:p>
          <a:p>
            <a:r>
              <a:rPr lang="en-US" sz="1400" dirty="0"/>
              <a:t>It is "cooperation" effect.</a:t>
            </a:r>
          </a:p>
          <a:p>
            <a:endParaRPr lang="en-US" sz="1400" dirty="0"/>
          </a:p>
          <a:p>
            <a:r>
              <a:rPr lang="en-US" sz="1400" b="1" dirty="0">
                <a:solidFill>
                  <a:srgbClr val="FF0000"/>
                </a:solidFill>
              </a:rPr>
              <a:t>For two-sided markets</a:t>
            </a:r>
          </a:p>
          <a:p>
            <a:r>
              <a:rPr lang="en-US" sz="1400" dirty="0"/>
              <a:t>(Uber, Lyft, </a:t>
            </a:r>
            <a:r>
              <a:rPr lang="en-US" sz="1400" dirty="0" err="1"/>
              <a:t>ebay</a:t>
            </a:r>
            <a:r>
              <a:rPr lang="en-US" sz="1400" dirty="0"/>
              <a:t>, and Airbnb) the effect may be opposite ("competition" effect).</a:t>
            </a:r>
          </a:p>
          <a:p>
            <a:r>
              <a:rPr lang="en-US" sz="1400" dirty="0"/>
              <a:t>This is because resources are shared among control and treatment groups, </a:t>
            </a:r>
          </a:p>
          <a:p>
            <a:r>
              <a:rPr lang="en-US" sz="1400" dirty="0"/>
              <a:t>meaning that control and treatment groups will compete for the same resources.</a:t>
            </a:r>
          </a:p>
          <a:p>
            <a:endParaRPr lang="en-US" sz="1400" dirty="0"/>
          </a:p>
          <a:p>
            <a:r>
              <a:rPr lang="en-US" sz="1400" dirty="0"/>
              <a:t>Unlike social networks where the treatment effect underestimates the real benefit of a new product, in two-sided markets, the treatment effect overestimates the actual effect.</a:t>
            </a:r>
          </a:p>
        </p:txBody>
      </p:sp>
      <p:sp>
        <p:nvSpPr>
          <p:cNvPr id="6" name="TextBox 5">
            <a:extLst>
              <a:ext uri="{FF2B5EF4-FFF2-40B4-BE49-F238E27FC236}">
                <a16:creationId xmlns:a16="http://schemas.microsoft.com/office/drawing/2014/main" id="{B04F5605-7E99-674E-BDB8-617462202A59}"/>
              </a:ext>
            </a:extLst>
          </p:cNvPr>
          <p:cNvSpPr txBox="1"/>
          <p:nvPr/>
        </p:nvSpPr>
        <p:spPr>
          <a:xfrm>
            <a:off x="0" y="0"/>
            <a:ext cx="4404239" cy="523220"/>
          </a:xfrm>
          <a:prstGeom prst="rect">
            <a:avLst/>
          </a:prstGeom>
          <a:noFill/>
        </p:spPr>
        <p:txBody>
          <a:bodyPr wrap="square" rtlCol="0">
            <a:spAutoFit/>
          </a:bodyPr>
          <a:lstStyle/>
          <a:p>
            <a:r>
              <a:rPr lang="en-US" sz="2800" b="1" dirty="0"/>
              <a:t>Interference between A &amp; B</a:t>
            </a:r>
          </a:p>
        </p:txBody>
      </p:sp>
      <p:sp>
        <p:nvSpPr>
          <p:cNvPr id="7" name="TextBox 6">
            <a:extLst>
              <a:ext uri="{FF2B5EF4-FFF2-40B4-BE49-F238E27FC236}">
                <a16:creationId xmlns:a16="http://schemas.microsoft.com/office/drawing/2014/main" id="{A8ADE1E5-660F-B646-9B16-50348AFCB746}"/>
              </a:ext>
            </a:extLst>
          </p:cNvPr>
          <p:cNvSpPr txBox="1"/>
          <p:nvPr/>
        </p:nvSpPr>
        <p:spPr>
          <a:xfrm>
            <a:off x="7052405" y="1005056"/>
            <a:ext cx="4404239" cy="830997"/>
          </a:xfrm>
          <a:prstGeom prst="rect">
            <a:avLst/>
          </a:prstGeom>
          <a:noFill/>
        </p:spPr>
        <p:txBody>
          <a:bodyPr wrap="square" rtlCol="0">
            <a:spAutoFit/>
          </a:bodyPr>
          <a:lstStyle/>
          <a:p>
            <a:r>
              <a:rPr lang="en-US" sz="2400" dirty="0"/>
              <a:t>How to avoid interference? </a:t>
            </a:r>
          </a:p>
          <a:p>
            <a:r>
              <a:rPr lang="en-US" sz="2400" dirty="0"/>
              <a:t>How to avoid spillover?</a:t>
            </a:r>
          </a:p>
        </p:txBody>
      </p:sp>
      <p:sp>
        <p:nvSpPr>
          <p:cNvPr id="8" name="TextBox 7">
            <a:extLst>
              <a:ext uri="{FF2B5EF4-FFF2-40B4-BE49-F238E27FC236}">
                <a16:creationId xmlns:a16="http://schemas.microsoft.com/office/drawing/2014/main" id="{D89364DC-BBFC-A44C-A7F3-F9A0F21D1E95}"/>
              </a:ext>
            </a:extLst>
          </p:cNvPr>
          <p:cNvSpPr txBox="1"/>
          <p:nvPr/>
        </p:nvSpPr>
        <p:spPr>
          <a:xfrm>
            <a:off x="6925457" y="2243073"/>
            <a:ext cx="5146623"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t>Identify </a:t>
            </a:r>
            <a:r>
              <a:rPr lang="en-US" sz="1400" b="1" dirty="0">
                <a:solidFill>
                  <a:srgbClr val="FF0000"/>
                </a:solidFill>
              </a:rPr>
              <a:t>groups (clusters)</a:t>
            </a:r>
            <a:r>
              <a:rPr lang="en-US" sz="1400" dirty="0"/>
              <a:t> of users who are more likely to interact only withing the group. Split into A &amp; B groups.</a:t>
            </a:r>
          </a:p>
          <a:p>
            <a:endParaRPr lang="en-US" sz="1400" dirty="0"/>
          </a:p>
          <a:p>
            <a:pPr marL="285750" indent="-285750">
              <a:buFont typeface="Arial" panose="020B0604020202020204" pitchFamily="34" charset="0"/>
              <a:buChar char="•"/>
            </a:pPr>
            <a:r>
              <a:rPr lang="en-US" sz="1400" b="1" dirty="0">
                <a:solidFill>
                  <a:srgbClr val="FF0000"/>
                </a:solidFill>
              </a:rPr>
              <a:t>Ego-cluster randomization </a:t>
            </a:r>
            <a:r>
              <a:rPr lang="en-US" sz="1400" dirty="0"/>
              <a:t>(</a:t>
            </a:r>
            <a:r>
              <a:rPr lang="en-US" sz="1400" dirty="0" err="1"/>
              <a:t>Linkedin</a:t>
            </a:r>
            <a:r>
              <a:rPr lang="en-US" sz="1400" dirty="0"/>
              <a:t>). Measuring the one-out network effect, meaning the effect of a user’s immediate connection’s treatment on that user, then each user either has the feature or does not.</a:t>
            </a:r>
          </a:p>
        </p:txBody>
      </p:sp>
      <p:sp>
        <p:nvSpPr>
          <p:cNvPr id="2" name="TextBox 1">
            <a:extLst>
              <a:ext uri="{FF2B5EF4-FFF2-40B4-BE49-F238E27FC236}">
                <a16:creationId xmlns:a16="http://schemas.microsoft.com/office/drawing/2014/main" id="{10DA02E6-5C7C-F347-B61D-9911EA3FE9CD}"/>
              </a:ext>
            </a:extLst>
          </p:cNvPr>
          <p:cNvSpPr txBox="1"/>
          <p:nvPr/>
        </p:nvSpPr>
        <p:spPr>
          <a:xfrm>
            <a:off x="6925457" y="4037062"/>
            <a:ext cx="5146623" cy="2031325"/>
          </a:xfrm>
          <a:prstGeom prst="rect">
            <a:avLst/>
          </a:prstGeom>
          <a:noFill/>
        </p:spPr>
        <p:txBody>
          <a:bodyPr wrap="square" rtlCol="0">
            <a:spAutoFit/>
          </a:bodyPr>
          <a:lstStyle/>
          <a:p>
            <a:pPr marL="285750" indent="-285750">
              <a:buFont typeface="Arial" panose="020B0604020202020204" pitchFamily="34" charset="0"/>
              <a:buChar char="•"/>
            </a:pPr>
            <a:r>
              <a:rPr lang="en-US" sz="1400" b="1" dirty="0">
                <a:solidFill>
                  <a:srgbClr val="FF0000"/>
                </a:solidFill>
              </a:rPr>
              <a:t>Geo-based randomization</a:t>
            </a:r>
            <a:r>
              <a:rPr lang="en-US" sz="1400" dirty="0"/>
              <a:t>. For example A – in New York, B – in San Francisco Bay Area. This pitfall of this approach - each market is unique in certain ways through things such as the customer’s behavior, competitors, etc.</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solidFill>
                  <a:srgbClr val="FF0000"/>
                </a:solidFill>
              </a:rPr>
              <a:t>Time-based randomization</a:t>
            </a:r>
            <a:r>
              <a:rPr lang="en-US" sz="1400" dirty="0"/>
              <a:t>. We select a random time, for example, a day of a week, and assign all users to either A or B. It works when the treatment effect only lasts for a short amount of time. </a:t>
            </a:r>
          </a:p>
        </p:txBody>
      </p:sp>
    </p:spTree>
    <p:extLst>
      <p:ext uri="{BB962C8B-B14F-4D97-AF65-F5344CB8AC3E}">
        <p14:creationId xmlns:p14="http://schemas.microsoft.com/office/powerpoint/2010/main" val="2296993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CF6344-25D1-214F-A75E-373DADD0E10F}"/>
              </a:ext>
            </a:extLst>
          </p:cNvPr>
          <p:cNvSpPr txBox="1"/>
          <p:nvPr/>
        </p:nvSpPr>
        <p:spPr>
          <a:xfrm>
            <a:off x="13846629" y="6673929"/>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F715B8E9-39AB-D945-BE08-302996794FCE}"/>
              </a:ext>
            </a:extLst>
          </p:cNvPr>
          <p:cNvSpPr txBox="1"/>
          <p:nvPr/>
        </p:nvSpPr>
        <p:spPr>
          <a:xfrm>
            <a:off x="869427" y="743510"/>
            <a:ext cx="6235909" cy="5755422"/>
          </a:xfrm>
          <a:prstGeom prst="rect">
            <a:avLst/>
          </a:prstGeom>
          <a:noFill/>
        </p:spPr>
        <p:txBody>
          <a:bodyPr wrap="square" rtlCol="0">
            <a:spAutoFit/>
          </a:bodyPr>
          <a:lstStyle/>
          <a:p>
            <a:r>
              <a:rPr lang="en-US" sz="1400" dirty="0"/>
              <a:t>When there’s a change in the product, people react differently:</a:t>
            </a:r>
          </a:p>
          <a:p>
            <a:endParaRPr lang="en-US" sz="1400" dirty="0"/>
          </a:p>
          <a:p>
            <a:pPr marL="285750" indent="-285750">
              <a:buFont typeface="Arial" panose="020B0604020202020204" pitchFamily="34" charset="0"/>
              <a:buChar char="•"/>
            </a:pPr>
            <a:r>
              <a:rPr lang="en-US" sz="1400" dirty="0"/>
              <a:t>some people welcome changes (novelty effect) </a:t>
            </a:r>
          </a:p>
          <a:p>
            <a:pPr marL="285750" indent="-285750">
              <a:buFont typeface="Arial" panose="020B0604020202020204" pitchFamily="34" charset="0"/>
              <a:buChar char="•"/>
            </a:pPr>
            <a:r>
              <a:rPr lang="en-US" sz="1400" dirty="0"/>
              <a:t>some people don't like change (primacy effect or change aversion)</a:t>
            </a:r>
          </a:p>
          <a:p>
            <a:pPr marL="285750" indent="-285750">
              <a:buFont typeface="Arial" panose="020B0604020202020204" pitchFamily="34" charset="0"/>
              <a:buChar char="•"/>
            </a:pPr>
            <a:endParaRPr lang="en-US" sz="1400" dirty="0"/>
          </a:p>
          <a:p>
            <a:r>
              <a:rPr lang="en-US" sz="1400" dirty="0"/>
              <a:t>For example, the test may show positive effect simply because of the novelty effect (or exclusivity). The effect may completely disappear over time after rolling it out to everyone.</a:t>
            </a:r>
          </a:p>
          <a:p>
            <a:endParaRPr lang="en-US" sz="1400" dirty="0"/>
          </a:p>
          <a:p>
            <a:r>
              <a:rPr lang="en-US" sz="1400" dirty="0"/>
              <a:t>How to deal with effects?</a:t>
            </a:r>
          </a:p>
          <a:p>
            <a:endParaRPr lang="en-US" sz="1400" dirty="0"/>
          </a:p>
          <a:p>
            <a:r>
              <a:rPr lang="en-US" sz="1400" dirty="0"/>
              <a:t>Novelty effect and primacy effect only apply to existing users who react to change.</a:t>
            </a:r>
          </a:p>
          <a:p>
            <a:r>
              <a:rPr lang="en-US" sz="1400" dirty="0"/>
              <a:t>So we could run tests only on new users - to them these effects do not apply.</a:t>
            </a:r>
          </a:p>
          <a:p>
            <a:endParaRPr lang="en-US" sz="1400" dirty="0"/>
          </a:p>
          <a:p>
            <a:r>
              <a:rPr lang="en-US" sz="1400" dirty="0"/>
              <a:t>Or we can compare "new" and "old" separately:</a:t>
            </a:r>
          </a:p>
          <a:p>
            <a:endParaRPr lang="en-US" sz="1400" dirty="0"/>
          </a:p>
          <a:p>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A_new</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B_new</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A_old</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B_old</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We can compare:</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      :  B</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A_new</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B_new</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A_old</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B_old</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A_new</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A_old</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B_new</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B_old</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p:txBody>
      </p:sp>
      <p:sp>
        <p:nvSpPr>
          <p:cNvPr id="6" name="TextBox 5">
            <a:extLst>
              <a:ext uri="{FF2B5EF4-FFF2-40B4-BE49-F238E27FC236}">
                <a16:creationId xmlns:a16="http://schemas.microsoft.com/office/drawing/2014/main" id="{B04F5605-7E99-674E-BDB8-617462202A59}"/>
              </a:ext>
            </a:extLst>
          </p:cNvPr>
          <p:cNvSpPr txBox="1"/>
          <p:nvPr/>
        </p:nvSpPr>
        <p:spPr>
          <a:xfrm>
            <a:off x="0" y="0"/>
            <a:ext cx="4404239" cy="523220"/>
          </a:xfrm>
          <a:prstGeom prst="rect">
            <a:avLst/>
          </a:prstGeom>
          <a:noFill/>
        </p:spPr>
        <p:txBody>
          <a:bodyPr wrap="square" rtlCol="0">
            <a:spAutoFit/>
          </a:bodyPr>
          <a:lstStyle/>
          <a:p>
            <a:r>
              <a:rPr lang="en-US" sz="2800" b="1" dirty="0"/>
              <a:t>Novelty and Primacy Effects</a:t>
            </a:r>
          </a:p>
        </p:txBody>
      </p:sp>
    </p:spTree>
    <p:extLst>
      <p:ext uri="{BB962C8B-B14F-4D97-AF65-F5344CB8AC3E}">
        <p14:creationId xmlns:p14="http://schemas.microsoft.com/office/powerpoint/2010/main" val="569212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CF6344-25D1-214F-A75E-373DADD0E10F}"/>
              </a:ext>
            </a:extLst>
          </p:cNvPr>
          <p:cNvSpPr txBox="1"/>
          <p:nvPr/>
        </p:nvSpPr>
        <p:spPr>
          <a:xfrm>
            <a:off x="13846629" y="6673929"/>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F715B8E9-39AB-D945-BE08-302996794FCE}"/>
              </a:ext>
            </a:extLst>
          </p:cNvPr>
          <p:cNvSpPr txBox="1"/>
          <p:nvPr/>
        </p:nvSpPr>
        <p:spPr>
          <a:xfrm>
            <a:off x="354701" y="689788"/>
            <a:ext cx="6235909" cy="5478423"/>
          </a:xfrm>
          <a:prstGeom prst="rect">
            <a:avLst/>
          </a:prstGeom>
          <a:noFill/>
        </p:spPr>
        <p:txBody>
          <a:bodyPr wrap="square" rtlCol="0">
            <a:spAutoFit/>
          </a:bodyPr>
          <a:lstStyle/>
          <a:p>
            <a:r>
              <a:rPr lang="en-US" sz="1400" dirty="0"/>
              <a:t>Multivariate testing (MVT)—Full and Functional Factorial Design</a:t>
            </a:r>
          </a:p>
          <a:p>
            <a:endParaRPr lang="en-US" sz="1400" dirty="0"/>
          </a:p>
          <a:p>
            <a:r>
              <a:rPr lang="en-US" sz="1400" dirty="0"/>
              <a:t>We run multiple tests (not just two (A &amp; B) but more (A,B,C,D,...).</a:t>
            </a:r>
          </a:p>
          <a:p>
            <a:r>
              <a:rPr lang="en-US" sz="1400" dirty="0"/>
              <a:t>For example, we test different colors – to select the best one.</a:t>
            </a:r>
          </a:p>
          <a:p>
            <a:r>
              <a:rPr lang="en-US" sz="1400" dirty="0"/>
              <a:t>Or 10 versions of the same web page.</a:t>
            </a:r>
          </a:p>
          <a:p>
            <a:endParaRPr lang="en-US" sz="1400" dirty="0"/>
          </a:p>
          <a:p>
            <a:r>
              <a:rPr lang="en-US" sz="1400" b="1" dirty="0">
                <a:solidFill>
                  <a:srgbClr val="FF0000"/>
                </a:solidFill>
              </a:rPr>
              <a:t>Bonferroni correction</a:t>
            </a:r>
          </a:p>
          <a:p>
            <a:r>
              <a:rPr lang="en-US" sz="1400" dirty="0"/>
              <a:t>When comparing these cases the 0.05 test is not enough. </a:t>
            </a:r>
          </a:p>
          <a:p>
            <a:r>
              <a:rPr lang="en-US" sz="1400" dirty="0"/>
              <a:t>We need to adjust for multitude of cases.</a:t>
            </a:r>
          </a:p>
          <a:p>
            <a:r>
              <a:rPr lang="en-US" sz="1400" dirty="0"/>
              <a:t>For example, use Bonferroni correction – and require 0.05/10 = 0.005</a:t>
            </a:r>
          </a:p>
          <a:p>
            <a:endParaRPr lang="en-US" sz="1400" dirty="0"/>
          </a:p>
          <a:p>
            <a:r>
              <a:rPr lang="en-US" sz="1400" b="1" dirty="0">
                <a:solidFill>
                  <a:srgbClr val="FF0000"/>
                </a:solidFill>
              </a:rPr>
              <a:t>FDR</a:t>
            </a:r>
          </a:p>
          <a:p>
            <a:r>
              <a:rPr lang="en-US" sz="1400" dirty="0"/>
              <a:t>Another method is to control the false discovery rate (FDR):</a:t>
            </a:r>
          </a:p>
          <a:p>
            <a:r>
              <a:rPr lang="en-US" sz="1400" dirty="0"/>
              <a:t>    FDR = E[# of false positive / # of rejections]</a:t>
            </a:r>
          </a:p>
          <a:p>
            <a:endParaRPr lang="en-US" sz="1400" dirty="0"/>
          </a:p>
          <a:p>
            <a:r>
              <a:rPr lang="en-US" sz="1400" dirty="0"/>
              <a:t>It measures out of </a:t>
            </a:r>
            <a:r>
              <a:rPr lang="en-US" sz="1400" b="1" dirty="0">
                <a:solidFill>
                  <a:srgbClr val="0070C0"/>
                </a:solidFill>
              </a:rPr>
              <a:t>all of the rejections of the null hypothesis</a:t>
            </a:r>
            <a:r>
              <a:rPr lang="en-US" sz="1400" dirty="0"/>
              <a:t>, that is, all the metrics that you declare to have a statistically significant difference. </a:t>
            </a:r>
          </a:p>
          <a:p>
            <a:r>
              <a:rPr lang="en-US" sz="1400" dirty="0"/>
              <a:t>How many of them had a real difference as opposed to how many were false positives. </a:t>
            </a:r>
          </a:p>
          <a:p>
            <a:endParaRPr lang="en-US" sz="1400" dirty="0"/>
          </a:p>
          <a:p>
            <a:r>
              <a:rPr lang="en-US" sz="1400" dirty="0"/>
              <a:t>This only makes sense if you have a huge number of metrics, say hundreds. </a:t>
            </a:r>
          </a:p>
          <a:p>
            <a:endParaRPr lang="en-US" sz="1400" dirty="0"/>
          </a:p>
          <a:p>
            <a:r>
              <a:rPr lang="en-US" sz="1400" dirty="0"/>
              <a:t>Suppose we have 200 metrics and cap FDR at 0.05. </a:t>
            </a:r>
          </a:p>
          <a:p>
            <a:r>
              <a:rPr lang="en-US" sz="1400" dirty="0"/>
              <a:t>This means we’re okay with seeing false positives 5 of the time. </a:t>
            </a:r>
          </a:p>
          <a:p>
            <a:r>
              <a:rPr lang="en-US" sz="1400" dirty="0"/>
              <a:t>We will observe at least 10 false positive in those 200 metrics every time.</a:t>
            </a:r>
          </a:p>
        </p:txBody>
      </p:sp>
      <p:sp>
        <p:nvSpPr>
          <p:cNvPr id="6" name="TextBox 5">
            <a:extLst>
              <a:ext uri="{FF2B5EF4-FFF2-40B4-BE49-F238E27FC236}">
                <a16:creationId xmlns:a16="http://schemas.microsoft.com/office/drawing/2014/main" id="{B04F5605-7E99-674E-BDB8-617462202A59}"/>
              </a:ext>
            </a:extLst>
          </p:cNvPr>
          <p:cNvSpPr txBox="1"/>
          <p:nvPr/>
        </p:nvSpPr>
        <p:spPr>
          <a:xfrm>
            <a:off x="0" y="0"/>
            <a:ext cx="4404239" cy="523220"/>
          </a:xfrm>
          <a:prstGeom prst="rect">
            <a:avLst/>
          </a:prstGeom>
          <a:noFill/>
        </p:spPr>
        <p:txBody>
          <a:bodyPr wrap="square" rtlCol="0">
            <a:spAutoFit/>
          </a:bodyPr>
          <a:lstStyle/>
          <a:p>
            <a:r>
              <a:rPr lang="en-US" sz="2800" b="1" dirty="0"/>
              <a:t>Multiple testing problem</a:t>
            </a:r>
          </a:p>
        </p:txBody>
      </p:sp>
      <p:sp>
        <p:nvSpPr>
          <p:cNvPr id="7" name="TextBox 6">
            <a:extLst>
              <a:ext uri="{FF2B5EF4-FFF2-40B4-BE49-F238E27FC236}">
                <a16:creationId xmlns:a16="http://schemas.microsoft.com/office/drawing/2014/main" id="{49DCA09C-42E8-204F-BE23-2C1BE74889EE}"/>
              </a:ext>
            </a:extLst>
          </p:cNvPr>
          <p:cNvSpPr txBox="1"/>
          <p:nvPr/>
        </p:nvSpPr>
        <p:spPr>
          <a:xfrm>
            <a:off x="7562603" y="24770"/>
            <a:ext cx="4404239" cy="523220"/>
          </a:xfrm>
          <a:prstGeom prst="rect">
            <a:avLst/>
          </a:prstGeom>
          <a:noFill/>
        </p:spPr>
        <p:txBody>
          <a:bodyPr wrap="square" rtlCol="0">
            <a:spAutoFit/>
          </a:bodyPr>
          <a:lstStyle/>
          <a:p>
            <a:r>
              <a:rPr lang="en-US" sz="2800" b="1" dirty="0"/>
              <a:t>Multivariate Testing (MVT)</a:t>
            </a:r>
          </a:p>
        </p:txBody>
      </p:sp>
      <p:pic>
        <p:nvPicPr>
          <p:cNvPr id="8" name="Picture 7" descr="Diagram&#10;&#10;Description automatically generated">
            <a:extLst>
              <a:ext uri="{FF2B5EF4-FFF2-40B4-BE49-F238E27FC236}">
                <a16:creationId xmlns:a16="http://schemas.microsoft.com/office/drawing/2014/main" id="{6E59FC09-4BD3-0147-8298-919C2958C28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562603" y="3383742"/>
            <a:ext cx="4162634" cy="2451962"/>
          </a:xfrm>
          <a:prstGeom prst="rect">
            <a:avLst/>
          </a:prstGeom>
        </p:spPr>
      </p:pic>
      <p:sp>
        <p:nvSpPr>
          <p:cNvPr id="2" name="TextBox 1">
            <a:extLst>
              <a:ext uri="{FF2B5EF4-FFF2-40B4-BE49-F238E27FC236}">
                <a16:creationId xmlns:a16="http://schemas.microsoft.com/office/drawing/2014/main" id="{375DC493-AA58-FF40-9569-43AEB17F5125}"/>
              </a:ext>
            </a:extLst>
          </p:cNvPr>
          <p:cNvSpPr txBox="1"/>
          <p:nvPr/>
        </p:nvSpPr>
        <p:spPr>
          <a:xfrm>
            <a:off x="7562603" y="1022296"/>
            <a:ext cx="4205844" cy="1600438"/>
          </a:xfrm>
          <a:prstGeom prst="rect">
            <a:avLst/>
          </a:prstGeom>
          <a:noFill/>
        </p:spPr>
        <p:txBody>
          <a:bodyPr wrap="square" rtlCol="0">
            <a:spAutoFit/>
          </a:bodyPr>
          <a:lstStyle/>
          <a:p>
            <a:r>
              <a:rPr lang="en-US" sz="1400" dirty="0"/>
              <a:t>Multivariate testing is a technique for testing a  hypothesis in which multiple variables are modified.</a:t>
            </a:r>
          </a:p>
          <a:p>
            <a:endParaRPr lang="en-US" sz="1400" dirty="0"/>
          </a:p>
          <a:p>
            <a:r>
              <a:rPr lang="en-US" sz="1400" dirty="0"/>
              <a:t>The goal of multivariate testing is to determine which combination of variations</a:t>
            </a:r>
          </a:p>
          <a:p>
            <a:r>
              <a:rPr lang="en-US" sz="1400" dirty="0"/>
              <a:t>performs the best out of all of the possible</a:t>
            </a:r>
          </a:p>
          <a:p>
            <a:r>
              <a:rPr lang="en-US" sz="1400" dirty="0"/>
              <a:t>Combinations</a:t>
            </a:r>
          </a:p>
        </p:txBody>
      </p:sp>
    </p:spTree>
    <p:extLst>
      <p:ext uri="{BB962C8B-B14F-4D97-AF65-F5344CB8AC3E}">
        <p14:creationId xmlns:p14="http://schemas.microsoft.com/office/powerpoint/2010/main" val="2302599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1531</TotalTime>
  <Words>2118</Words>
  <Application>Microsoft Macintosh PowerPoint</Application>
  <PresentationFormat>Widescreen</PresentationFormat>
  <Paragraphs>246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186</cp:revision>
  <dcterms:created xsi:type="dcterms:W3CDTF">2018-10-10T17:24:46Z</dcterms:created>
  <dcterms:modified xsi:type="dcterms:W3CDTF">2021-06-21T23:13:47Z</dcterms:modified>
</cp:coreProperties>
</file>