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60" r:id="rId2"/>
    <p:sldId id="289" r:id="rId3"/>
    <p:sldId id="276" r:id="rId4"/>
    <p:sldId id="261" r:id="rId5"/>
    <p:sldId id="286" r:id="rId6"/>
    <p:sldId id="290" r:id="rId7"/>
    <p:sldId id="277" r:id="rId8"/>
    <p:sldId id="288" r:id="rId9"/>
    <p:sldId id="287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618C5A-BF4F-44D7-ADB2-C5301EF81F8A}">
  <a:tblStyle styleId="{B1618C5A-BF4F-44D7-ADB2-C5301EF81F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71"/>
    <p:restoredTop sz="92177"/>
  </p:normalViewPr>
  <p:slideViewPr>
    <p:cSldViewPr snapToGrid="0" snapToObjects="1">
      <p:cViewPr varScale="1">
        <p:scale>
          <a:sx n="117" d="100"/>
          <a:sy n="117" d="100"/>
        </p:scale>
        <p:origin x="1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03061e4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03061e44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603061e44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03061e4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03061e44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603061e44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400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0bda0dc2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0bda0dc20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60bda0dc20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0bda0dc2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0bda0dc20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60bda0dc20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9215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03061e4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03061e44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603061e44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0175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03061e4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03061e44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603061e44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999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jpeg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625202/derivation-x2-pdf-chi-square-for-k-degrees-of-freedo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hyperlink" Target="https://stattrek.com/chi-square-test/goodness-of-fit.aspx" TargetMode="External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9" Type="http://schemas.openxmlformats.org/officeDocument/2006/relationships/image" Target="../media/image10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trek.com/chi-square-test/goodness-of-fit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wmopen-concepts-statistics/chapter/test-of-homogeneit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hyperlink" Target="https://arxiv.org/pdf/1808.0917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128894" y="812563"/>
            <a:ext cx="4647159" cy="25545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If Z</a:t>
            </a:r>
            <a:r>
              <a:rPr lang="en-US" baseline="-25000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, ...,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baseline="-25000" dirty="0" err="1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are independent, standard normal (Gaussian)  </a:t>
            </a:r>
          </a:p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random variables, then the sum of their squares:</a:t>
            </a:r>
          </a:p>
          <a:p>
            <a:pPr lvl="0"/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US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b="1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en-US" b="1" baseline="-25000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(Z</a:t>
            </a:r>
            <a:r>
              <a:rPr lang="en-US" b="1" baseline="-25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b="1" baseline="30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</a:p>
          <a:p>
            <a:pPr lvl="0"/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is distributed as   </a:t>
            </a:r>
          </a:p>
          <a:p>
            <a:pPr lvl="0"/>
            <a:endParaRPr lang="en-US" b="1" i="1" dirty="0">
              <a:solidFill>
                <a:srgbClr val="222222"/>
              </a:solidFill>
              <a:highlight>
                <a:srgbClr val="FFFFFF"/>
              </a:highlight>
              <a:latin typeface="Calibri"/>
              <a:ea typeface="Times New Roman"/>
              <a:cs typeface="Calibri"/>
              <a:sym typeface="Calibri"/>
            </a:endParaRPr>
          </a:p>
          <a:p>
            <a:pPr lvl="0"/>
            <a:r>
              <a:rPr lang="en-US" b="1" i="1" dirty="0">
                <a:solidFill>
                  <a:srgbClr val="222222"/>
                </a:solidFill>
                <a:latin typeface="Calibri"/>
                <a:ea typeface="Times New Roman"/>
                <a:cs typeface="Calibri"/>
                <a:sym typeface="Calibri"/>
              </a:rPr>
              <a:t>                </a:t>
            </a:r>
            <a:r>
              <a:rPr lang="en-US" i="1" dirty="0">
                <a:solidFill>
                  <a:srgbClr val="00B050"/>
                </a:solidFill>
                <a:latin typeface="Calibri"/>
                <a:ea typeface="Times New Roman"/>
                <a:cs typeface="Calibri"/>
                <a:sym typeface="Calibri"/>
              </a:rPr>
              <a:t> </a:t>
            </a:r>
            <a:r>
              <a:rPr lang="en-US" i="1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χ</a:t>
            </a:r>
            <a:r>
              <a:rPr lang="en-US" baseline="30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with "k" degrees of freedom   </a:t>
            </a:r>
          </a:p>
          <a:p>
            <a:pPr lvl="0"/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Mean = K</a:t>
            </a:r>
          </a:p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Variance = 2K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43259A-84B7-A947-B03A-FA281D7DCF9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7089" y="0"/>
            <a:ext cx="4918815" cy="32792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187E63-B4D5-0F43-9AE3-9EC2B686E8C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9530" y="3279210"/>
            <a:ext cx="4229100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F2274A-BB8F-1545-9ABD-918EB81DE13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4704" y="5676900"/>
            <a:ext cx="1905000" cy="40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F91468-EDEB-7347-8DA1-1E8304ECCBD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4704" y="6083300"/>
            <a:ext cx="4521200" cy="77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5E384D-49FA-A04A-B728-CFF37C292B58}"/>
              </a:ext>
            </a:extLst>
          </p:cNvPr>
          <p:cNvSpPr txBox="1"/>
          <p:nvPr/>
        </p:nvSpPr>
        <p:spPr>
          <a:xfrm>
            <a:off x="7518504" y="5289366"/>
            <a:ext cx="2661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Where Gamma Function:</a:t>
            </a:r>
          </a:p>
        </p:txBody>
      </p:sp>
      <p:sp>
        <p:nvSpPr>
          <p:cNvPr id="8" name="Google Shape;121;p17">
            <a:extLst>
              <a:ext uri="{FF2B5EF4-FFF2-40B4-BE49-F238E27FC236}">
                <a16:creationId xmlns:a16="http://schemas.microsoft.com/office/drawing/2014/main" id="{331C0FCF-128D-0A4B-AF05-73724EE6701E}"/>
              </a:ext>
            </a:extLst>
          </p:cNvPr>
          <p:cNvSpPr txBox="1"/>
          <p:nvPr/>
        </p:nvSpPr>
        <p:spPr>
          <a:xfrm>
            <a:off x="128893" y="3869760"/>
            <a:ext cx="4647160" cy="20620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800" b="1" dirty="0">
                <a:solidFill>
                  <a:srgbClr val="0070C0"/>
                </a:solidFill>
              </a:rPr>
              <a:t>Why is it called </a:t>
            </a:r>
            <a:r>
              <a:rPr lang="en-US" sz="1800" b="1" i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χ</a:t>
            </a:r>
            <a:r>
              <a:rPr lang="en-US" sz="1800" b="1" dirty="0">
                <a:solidFill>
                  <a:srgbClr val="0070C0"/>
                </a:solidFill>
                <a:sym typeface="Times New Roman"/>
              </a:rPr>
              <a:t>2</a:t>
            </a:r>
            <a:r>
              <a:rPr lang="en-US" sz="1800" b="1" dirty="0">
                <a:solidFill>
                  <a:srgbClr val="0070C0"/>
                </a:solidFill>
                <a:sym typeface="Calibri"/>
              </a:rPr>
              <a:t>  ?</a:t>
            </a:r>
          </a:p>
          <a:p>
            <a:pPr lvl="0"/>
            <a:endParaRPr lang="en-US" dirty="0">
              <a:sym typeface="Calibri"/>
            </a:endParaRPr>
          </a:p>
          <a:p>
            <a:pPr lvl="0"/>
            <a:r>
              <a:rPr lang="en-US" dirty="0"/>
              <a:t>Greek character Chi ( </a:t>
            </a:r>
            <a:r>
              <a:rPr lang="en-US" b="1" i="1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χ</a:t>
            </a:r>
            <a:r>
              <a:rPr lang="en-US" b="1" i="1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/>
              <a:t>) appears to be the notation </a:t>
            </a:r>
          </a:p>
          <a:p>
            <a:pPr lvl="0"/>
            <a:r>
              <a:rPr lang="en-US" dirty="0"/>
              <a:t>used by Karl Pearson in 1900:</a:t>
            </a:r>
          </a:p>
          <a:p>
            <a:pPr lvl="0"/>
            <a:endParaRPr lang="en-US" dirty="0">
              <a:sym typeface="Calibri"/>
            </a:endParaRPr>
          </a:p>
          <a:p>
            <a:pPr lvl="0"/>
            <a:r>
              <a:rPr lang="en-US" sz="1200" dirty="0">
                <a:solidFill>
                  <a:srgbClr val="0070C0"/>
                </a:solidFill>
                <a:sym typeface="Calibri"/>
              </a:rPr>
              <a:t>“On the Criterion that a Given System of Deviations from the Probable in the Case of a Correlated System of Variables is such that it can be Reasonably Supposed to have Arisen from Random Sampling,” Philosophical Magazine, 50, (1900), 157-175.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0C014-BE18-4A4F-8461-E27FF75CF98F}"/>
              </a:ext>
            </a:extLst>
          </p:cNvPr>
          <p:cNvSpPr txBox="1"/>
          <p:nvPr/>
        </p:nvSpPr>
        <p:spPr>
          <a:xfrm>
            <a:off x="4994912" y="3318708"/>
            <a:ext cx="2160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Karl Pearson</a:t>
            </a:r>
          </a:p>
          <a:p>
            <a:pPr algn="ctr"/>
            <a:r>
              <a:rPr lang="en-US" dirty="0"/>
              <a:t>1857 – 1936</a:t>
            </a:r>
          </a:p>
          <a:p>
            <a:pPr algn="ctr"/>
            <a:r>
              <a:rPr lang="en-US" dirty="0"/>
              <a:t>English mathematician and biostatistician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B0CFAA-60E2-7940-A536-D2EEEBDD99C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9700" y="2009210"/>
            <a:ext cx="1270000" cy="1270000"/>
          </a:xfrm>
          <a:prstGeom prst="rect">
            <a:avLst/>
          </a:prstGeom>
        </p:spPr>
      </p:pic>
      <p:sp>
        <p:nvSpPr>
          <p:cNvPr id="11" name="Google Shape;121;p17">
            <a:extLst>
              <a:ext uri="{FF2B5EF4-FFF2-40B4-BE49-F238E27FC236}">
                <a16:creationId xmlns:a16="http://schemas.microsoft.com/office/drawing/2014/main" id="{0AA96B65-CF57-9512-E67C-E3AE83E390DB}"/>
              </a:ext>
            </a:extLst>
          </p:cNvPr>
          <p:cNvSpPr txBox="1"/>
          <p:nvPr/>
        </p:nvSpPr>
        <p:spPr>
          <a:xfrm>
            <a:off x="1" y="7312"/>
            <a:ext cx="42682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0" rIns="91425" bIns="4572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Chi-Square  </a:t>
            </a:r>
            <a:r>
              <a:rPr lang="en-US" sz="2800" b="1" i="1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χ</a:t>
            </a:r>
            <a:r>
              <a:rPr lang="en-US" sz="2800" b="1" baseline="300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  Distribution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9B49878-9922-89F4-A533-F0C60213C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24744" y="1046593"/>
            <a:ext cx="7311572" cy="452999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15E970-6911-E8FE-7186-BC9F1A554DCA}"/>
              </a:ext>
            </a:extLst>
          </p:cNvPr>
          <p:cNvSpPr txBox="1"/>
          <p:nvPr/>
        </p:nvSpPr>
        <p:spPr>
          <a:xfrm>
            <a:off x="2403930" y="5804130"/>
            <a:ext cx="65532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Note: The fact that the sum of "n" Gamma(1/2,1/2) RVs is a Gamma(n/2,1/2) can be proved using the change of variable formula for joint distributions.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205D1-C60C-5DE7-2F97-271F8F7949F2}"/>
              </a:ext>
            </a:extLst>
          </p:cNvPr>
          <p:cNvSpPr txBox="1"/>
          <p:nvPr/>
        </p:nvSpPr>
        <p:spPr>
          <a:xfrm>
            <a:off x="0" y="0"/>
            <a:ext cx="7903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Simple Derivation of  </a:t>
            </a:r>
            <a:r>
              <a:rPr lang="en-US" sz="2800" b="1" i="1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χ</a:t>
            </a:r>
            <a:r>
              <a:rPr lang="en-US" sz="2800" b="1" baseline="300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/>
              <a:t> distribution formula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1A3E7-369D-AA49-1D78-E68938B622EA}"/>
              </a:ext>
            </a:extLst>
          </p:cNvPr>
          <p:cNvSpPr txBox="1"/>
          <p:nvPr/>
        </p:nvSpPr>
        <p:spPr>
          <a:xfrm>
            <a:off x="0" y="454046"/>
            <a:ext cx="8675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3"/>
              </a:rPr>
              <a:t>https://math.stackexchange.com/questions/625202/derivation-x2-pdf-chi-square-for-k-degrees-of-freedom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2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34735" y="534427"/>
            <a:ext cx="6020184" cy="373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dirty="0">
                <a:solidFill>
                  <a:schemeClr val="hlink"/>
                </a:solidFill>
                <a:hlinkClick r:id="rId3"/>
              </a:rPr>
              <a:t>https://stattrek.com/chi-square-test/goodness-of-fit.aspx</a:t>
            </a: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Pearson, 1900.</a:t>
            </a:r>
            <a:endParaRPr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Suppose we have k mutually-exclusive classes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N - total number of all observations,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baseline="-25000" dirty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- hypothetical probability of each class (null hypothesis).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        sum(p</a:t>
            </a:r>
            <a:r>
              <a:rPr lang="en-US" baseline="-25000" dirty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) = 1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baseline="-25000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- number of observations for each class (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=1,2,...k)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baseline="-25000" dirty="0"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- expected value of observations  m</a:t>
            </a:r>
            <a:r>
              <a:rPr lang="en-US" baseline="-25000" dirty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=N*p</a:t>
            </a:r>
            <a:r>
              <a:rPr lang="en-US" baseline="-25000" dirty="0">
                <a:latin typeface="Calibri"/>
                <a:ea typeface="Calibri"/>
                <a:cs typeface="Calibri"/>
                <a:sym typeface="Calibri"/>
              </a:rPr>
              <a:t>i</a:t>
            </a:r>
            <a:endParaRPr baseline="-25000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        sum(m</a:t>
            </a:r>
            <a:r>
              <a:rPr lang="en-US" baseline="-25000" dirty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) = N*sum(p</a:t>
            </a:r>
            <a:r>
              <a:rPr lang="en-US" baseline="-25000" dirty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) = N = sum(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baseline="-25000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Karl Pearson has proposed that as N gets bigger, the sum below converges to </a:t>
            </a:r>
            <a:r>
              <a:rPr lang="en-US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χ</a:t>
            </a:r>
            <a:r>
              <a:rPr lang="en-US" b="1" baseline="300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b="1" baseline="30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= sum((</a:t>
            </a:r>
            <a:r>
              <a:rPr lang="en-US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b="1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-m</a:t>
            </a:r>
            <a:r>
              <a:rPr lang="en-US" b="1" baseline="-2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b="1" baseline="30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/m</a:t>
            </a:r>
            <a:r>
              <a:rPr lang="en-US" b="1" baseline="-2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    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--&gt;       </a:t>
            </a:r>
            <a:r>
              <a:rPr lang="en-US" b="1" i="1" dirty="0">
                <a:solidFill>
                  <a:srgbClr val="0070C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χ</a:t>
            </a:r>
            <a:r>
              <a:rPr lang="en-US" b="1" baseline="30000" dirty="0">
                <a:solidFill>
                  <a:srgbClr val="0070C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distribution with (k − 1) degrees of freedom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sum( (observed – model)</a:t>
            </a:r>
            <a:r>
              <a:rPr lang="en-US" baseline="30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/model )</a:t>
            </a:r>
          </a:p>
          <a:p>
            <a:r>
              <a:rPr lang="en-US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sum( (observed – expected)</a:t>
            </a:r>
            <a:r>
              <a:rPr lang="en-US" baseline="30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/expected)</a:t>
            </a: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5638" y="882850"/>
            <a:ext cx="5135778" cy="392809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7590587" y="85886"/>
            <a:ext cx="437280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0" rIns="91425" bIns="4572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Chi-squared test, showing χ2 on the x-axis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and p-value on the y-axis.</a:t>
            </a:r>
            <a:endParaRPr sz="18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7487701" y="5082117"/>
            <a:ext cx="4328146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 practice we calculate value X</a:t>
            </a:r>
            <a:r>
              <a:rPr lang="en-US" sz="1600" baseline="30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from our data,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then use </a:t>
            </a:r>
            <a:r>
              <a:rPr lang="en-US" sz="1600" i="1" dirty="0">
                <a:solidFill>
                  <a:srgbClr val="00B05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χ</a:t>
            </a:r>
            <a:r>
              <a:rPr lang="en-US" sz="1600" baseline="30000" dirty="0">
                <a:solidFill>
                  <a:srgbClr val="00B05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6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distribution to estimate the P-value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(the probability that a chi-square statistic is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more extreme than X</a:t>
            </a:r>
            <a:r>
              <a:rPr lang="en-US" sz="1600" baseline="30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value that we have.</a:t>
            </a:r>
            <a:endParaRPr sz="16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Object 3" descr="An equation reads, chi square equals summation of open parenthesis f subscript o minus f subscript e close parenthesis whole square divided by f subscript e.">
            <a:extLst>
              <a:ext uri="{FF2B5EF4-FFF2-40B4-BE49-F238E27FC236}">
                <a16:creationId xmlns:a16="http://schemas.microsoft.com/office/drawing/2014/main" id="{B9B48759-0086-7746-85F6-5DCACC2761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061290"/>
              </p:ext>
            </p:extLst>
          </p:nvPr>
        </p:nvGraphicFramePr>
        <p:xfrm>
          <a:off x="333841" y="6097780"/>
          <a:ext cx="1807389" cy="706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517600" imgH="10363200" progId="Equation.3">
                  <p:embed/>
                </p:oleObj>
              </mc:Choice>
              <mc:Fallback>
                <p:oleObj name="Equation" r:id="rId5" imgW="26517600" imgH="10363200" progId="Equation.3">
                  <p:embed/>
                  <p:pic>
                    <p:nvPicPr>
                      <p:cNvPr id="6" name="Object 3" descr="An equation reads, chi square equals summation of open parenthesis f subscript o minus f subscript e close parenthesis whole square divided by f subscript e.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41" y="6097780"/>
                        <a:ext cx="1807389" cy="706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F1998B0-BC0F-7C43-A052-ACBE11FFC8B5}"/>
              </a:ext>
            </a:extLst>
          </p:cNvPr>
          <p:cNvSpPr txBox="1"/>
          <p:nvPr/>
        </p:nvSpPr>
        <p:spPr>
          <a:xfrm>
            <a:off x="104925" y="4767626"/>
            <a:ext cx="339404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Notation</a:t>
            </a:r>
          </a:p>
          <a:p>
            <a:r>
              <a:rPr lang="en-US" dirty="0"/>
              <a:t>      </a:t>
            </a:r>
            <a:r>
              <a:rPr lang="el-GR" dirty="0"/>
              <a:t>χ2 </a:t>
            </a:r>
            <a:r>
              <a:rPr lang="en-US" dirty="0"/>
              <a:t>is the lower-case Greek letter Chi</a:t>
            </a:r>
          </a:p>
          <a:p>
            <a:r>
              <a:rPr lang="en-US" dirty="0"/>
              <a:t>      </a:t>
            </a:r>
            <a:r>
              <a:rPr lang="en-US" dirty="0" err="1"/>
              <a:t>f</a:t>
            </a:r>
            <a:r>
              <a:rPr lang="en-US" baseline="-25000" dirty="0" err="1"/>
              <a:t>o</a:t>
            </a:r>
            <a:r>
              <a:rPr lang="en-US" dirty="0"/>
              <a:t>  is the Observed Frequency</a:t>
            </a:r>
          </a:p>
          <a:p>
            <a:r>
              <a:rPr lang="en-US" dirty="0"/>
              <a:t>      </a:t>
            </a:r>
            <a:r>
              <a:rPr lang="en-US" dirty="0" err="1"/>
              <a:t>f</a:t>
            </a:r>
            <a:r>
              <a:rPr lang="en-US" baseline="-25000" dirty="0" err="1"/>
              <a:t>e</a:t>
            </a:r>
            <a:r>
              <a:rPr lang="en-US" dirty="0"/>
              <a:t>  is the Expected Frequency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0C421-392B-1749-80A3-D11522326D23}"/>
              </a:ext>
            </a:extLst>
          </p:cNvPr>
          <p:cNvSpPr txBox="1"/>
          <p:nvPr/>
        </p:nvSpPr>
        <p:spPr>
          <a:xfrm>
            <a:off x="104925" y="5749248"/>
            <a:ext cx="248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</a:rPr>
              <a:t>Chi-Square Statistic</a:t>
            </a:r>
          </a:p>
        </p:txBody>
      </p:sp>
      <p:graphicFrame>
        <p:nvGraphicFramePr>
          <p:cNvPr id="9" name="Object 3" descr="An equation reads, f subscript e equals the product of f subscript c and f subscript r divided by n.">
            <a:extLst>
              <a:ext uri="{FF2B5EF4-FFF2-40B4-BE49-F238E27FC236}">
                <a16:creationId xmlns:a16="http://schemas.microsoft.com/office/drawing/2014/main" id="{FA9B782C-7DD3-804F-BCA2-27EA4BDF4F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603216"/>
              </p:ext>
            </p:extLst>
          </p:nvPr>
        </p:nvGraphicFramePr>
        <p:xfrm>
          <a:off x="4211360" y="6097780"/>
          <a:ext cx="966146" cy="596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325600" imgH="8839200" progId="Equation.3">
                  <p:embed/>
                </p:oleObj>
              </mc:Choice>
              <mc:Fallback>
                <p:oleObj name="Equation" r:id="rId7" imgW="14325600" imgH="8839200" progId="Equation.3">
                  <p:embed/>
                  <p:pic>
                    <p:nvPicPr>
                      <p:cNvPr id="8" name="Object 3" descr="An equation reads, f subscript e equals the product of f subscript c and f subscript r divided by n.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360" y="6097780"/>
                        <a:ext cx="966146" cy="596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1C7BAF5-0BE6-204E-8B1D-ECC10C276C69}"/>
              </a:ext>
            </a:extLst>
          </p:cNvPr>
          <p:cNvSpPr txBox="1"/>
          <p:nvPr/>
        </p:nvSpPr>
        <p:spPr>
          <a:xfrm>
            <a:off x="3651180" y="5082117"/>
            <a:ext cx="29936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Computing Expected Frequencies</a:t>
            </a:r>
          </a:p>
          <a:p>
            <a:r>
              <a:rPr lang="en-US" dirty="0"/>
              <a:t>fc - frequency total for the column</a:t>
            </a:r>
          </a:p>
          <a:p>
            <a:r>
              <a:rPr lang="en-US" dirty="0" err="1"/>
              <a:t>fr</a:t>
            </a:r>
            <a:r>
              <a:rPr lang="en-US" dirty="0"/>
              <a:t> - frequency total for the row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CE6E80-A67B-8B48-9C30-66B7C14B6A73}"/>
              </a:ext>
            </a:extLst>
          </p:cNvPr>
          <p:cNvCxnSpPr/>
          <p:nvPr/>
        </p:nvCxnSpPr>
        <p:spPr>
          <a:xfrm flipV="1">
            <a:off x="6760431" y="221673"/>
            <a:ext cx="0" cy="658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C916A8-701E-8740-87BA-006D21B77C70}"/>
              </a:ext>
            </a:extLst>
          </p:cNvPr>
          <p:cNvCxnSpPr>
            <a:cxnSpLocks/>
          </p:cNvCxnSpPr>
          <p:nvPr/>
        </p:nvCxnSpPr>
        <p:spPr>
          <a:xfrm flipV="1">
            <a:off x="3507291" y="4824798"/>
            <a:ext cx="0" cy="199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8C6E30C-58FF-5242-B79A-6066F6367E73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5501" y="3957282"/>
            <a:ext cx="1778000" cy="736600"/>
          </a:xfrm>
          <a:prstGeom prst="rect">
            <a:avLst/>
          </a:prstGeom>
        </p:spPr>
      </p:pic>
      <p:sp>
        <p:nvSpPr>
          <p:cNvPr id="14" name="Google Shape;121;p17">
            <a:extLst>
              <a:ext uri="{FF2B5EF4-FFF2-40B4-BE49-F238E27FC236}">
                <a16:creationId xmlns:a16="http://schemas.microsoft.com/office/drawing/2014/main" id="{2C5A2837-5A1D-D44E-B194-FD6A1E727365}"/>
              </a:ext>
            </a:extLst>
          </p:cNvPr>
          <p:cNvSpPr txBox="1"/>
          <p:nvPr/>
        </p:nvSpPr>
        <p:spPr>
          <a:xfrm>
            <a:off x="0" y="11207"/>
            <a:ext cx="602018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0" rIns="91425" bIns="4572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Chi-Square  </a:t>
            </a:r>
            <a:r>
              <a:rPr lang="en-US" sz="2800" b="1" i="1" dirty="0">
                <a:solidFill>
                  <a:srgbClr val="222222"/>
                </a:solidFill>
                <a:highlight>
                  <a:srgbClr val="FFFFFF"/>
                </a:highlight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χ</a:t>
            </a:r>
            <a:r>
              <a:rPr lang="en-US" sz="2800" b="1" baseline="30000" dirty="0">
                <a:solidFill>
                  <a:srgbClr val="222222"/>
                </a:solidFill>
                <a:highlight>
                  <a:srgbClr val="FFFFFF"/>
                </a:highlight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2</a:t>
            </a:r>
            <a:r>
              <a:rPr lang="en-US" sz="28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Goodness of Fit Test</a:t>
            </a:r>
            <a:endParaRPr sz="2800" b="1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77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76200" y="76200"/>
            <a:ext cx="6059557" cy="6447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Example of </a:t>
            </a:r>
            <a:r>
              <a:rPr lang="en-US" sz="3000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χ</a:t>
            </a:r>
            <a:r>
              <a:rPr lang="en-US" sz="3000" b="1" baseline="300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 test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>
                <a:latin typeface="Calibri"/>
                <a:cs typeface="Calibri"/>
                <a:sym typeface="Calibri"/>
              </a:rPr>
              <a:t> - goodness of fit</a:t>
            </a:r>
            <a:br>
              <a:rPr lang="en-US" sz="1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( from </a:t>
            </a:r>
            <a:r>
              <a:rPr lang="en-US" sz="1300" u="sng" dirty="0">
                <a:solidFill>
                  <a:schemeClr val="hlink"/>
                </a:solidFill>
                <a:hlinkClick r:id="rId3"/>
              </a:rPr>
              <a:t>https://stattrek.com/chi-square-test/goodness-of-fit.aspx</a:t>
            </a: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 )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13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300" b="1" u="sng" dirty="0">
                <a:latin typeface="Calibri"/>
                <a:ea typeface="Calibri"/>
                <a:cs typeface="Calibri"/>
                <a:sym typeface="Calibri"/>
              </a:rPr>
              <a:t>Problem:</a:t>
            </a:r>
            <a:endParaRPr sz="13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We have 3 types of cards (T1,T2,T3) with theoretical frequency of (30%, 60%, 10%).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We have a random sample of 100 cards with counts (50, 45, 5).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Is this sample consistent with theory? Use a 0.05 level of significance.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u="sng" dirty="0">
                <a:latin typeface="Calibri"/>
                <a:ea typeface="Calibri"/>
                <a:cs typeface="Calibri"/>
                <a:sym typeface="Calibri"/>
              </a:rPr>
              <a:t>Solution:</a:t>
            </a:r>
            <a:endParaRPr sz="13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Null hypothesis: The proportions are </a:t>
            </a: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(30%, 60%, 10%)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Alternative hypothesis: At least one of the proportions in the null hypothesis is false.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Degrees of Freedom DF = k-1 = 3-1 = 2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Expected values: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300" baseline="-25000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 = 100*0.3 = 30, E</a:t>
            </a:r>
            <a:r>
              <a:rPr lang="en-US" sz="1300" baseline="-25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 = 100*0.6 = 60, E</a:t>
            </a:r>
            <a:r>
              <a:rPr lang="en-US" sz="1300" baseline="-25000" dirty="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* 0.10 = 10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Χ</a:t>
            </a:r>
            <a:r>
              <a:rPr lang="en-US" sz="13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300" dirty="0" err="1"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 [ (O</a:t>
            </a:r>
            <a:r>
              <a:rPr lang="en-US" sz="1300" baseline="-25000" dirty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300" dirty="0" err="1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300" baseline="-25000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3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sz="1300" dirty="0" err="1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300" baseline="-25000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 ] =  [ (50 - 30)</a:t>
            </a:r>
            <a:r>
              <a:rPr lang="en-US" sz="13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 / 30 ] + [ (45 - 60)</a:t>
            </a:r>
            <a:r>
              <a:rPr lang="en-US" sz="13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 / 60 ] + [ (5 - 10)</a:t>
            </a:r>
            <a:r>
              <a:rPr lang="en-US" sz="13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 / 10 ] = 19.58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The P-value is the probability that a chi-square statistic having 2 degrees of freedom is more extreme than 19.58.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Using Chi-Square Distribution we find P(Χ2 &gt; 19.58) = 0.0001.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Since the P-value (0.0001) is less than the significance level (0.05),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we reject the null hypothesis.</a:t>
            </a:r>
            <a:endParaRPr sz="13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Note: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If you use this approach on an exam, you may also want to mention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why this approach is appropriate. 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Specifically, the approach is appropriate because the sampling method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was simple random sampling, the variable under study was categorical,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and each level of the categorical variable had an expected frequency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count of at least 5.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347DA3A-32DC-7DA1-6002-19E25D5DC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10052"/>
              </p:ext>
            </p:extLst>
          </p:nvPr>
        </p:nvGraphicFramePr>
        <p:xfrm>
          <a:off x="7358743" y="1198637"/>
          <a:ext cx="3857172" cy="741680"/>
        </p:xfrm>
        <a:graphic>
          <a:graphicData uri="http://schemas.openxmlformats.org/drawingml/2006/table">
            <a:tbl>
              <a:tblPr firstRow="1" bandRow="1">
                <a:tableStyleId>{B1618C5A-BF4F-44D7-ADB2-C5301EF81F8A}</a:tableStyleId>
              </a:tblPr>
              <a:tblGrid>
                <a:gridCol w="964293">
                  <a:extLst>
                    <a:ext uri="{9D8B030D-6E8A-4147-A177-3AD203B41FA5}">
                      <a16:colId xmlns:a16="http://schemas.microsoft.com/office/drawing/2014/main" val="4038950123"/>
                    </a:ext>
                  </a:extLst>
                </a:gridCol>
                <a:gridCol w="964293">
                  <a:extLst>
                    <a:ext uri="{9D8B030D-6E8A-4147-A177-3AD203B41FA5}">
                      <a16:colId xmlns:a16="http://schemas.microsoft.com/office/drawing/2014/main" val="210633472"/>
                    </a:ext>
                  </a:extLst>
                </a:gridCol>
                <a:gridCol w="964293">
                  <a:extLst>
                    <a:ext uri="{9D8B030D-6E8A-4147-A177-3AD203B41FA5}">
                      <a16:colId xmlns:a16="http://schemas.microsoft.com/office/drawing/2014/main" val="1796097782"/>
                    </a:ext>
                  </a:extLst>
                </a:gridCol>
                <a:gridCol w="964293">
                  <a:extLst>
                    <a:ext uri="{9D8B030D-6E8A-4147-A177-3AD203B41FA5}">
                      <a16:colId xmlns:a16="http://schemas.microsoft.com/office/drawing/2014/main" val="581269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Theory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70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7441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F8DF0C4-DFD4-E8E4-BE0A-350A732C396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88415" y="3067112"/>
            <a:ext cx="4049486" cy="18505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30975A-9990-EB1B-6724-A2D84A6BB3F1}"/>
              </a:ext>
            </a:extLst>
          </p:cNvPr>
          <p:cNvSpPr txBox="1"/>
          <p:nvPr/>
        </p:nvSpPr>
        <p:spPr>
          <a:xfrm>
            <a:off x="8666843" y="2759335"/>
            <a:ext cx="1240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222222"/>
                </a:solidFill>
                <a:highlight>
                  <a:srgbClr val="FFFFFF"/>
                </a:highlight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χ</a:t>
            </a:r>
            <a:r>
              <a:rPr lang="en-US" b="1" baseline="30000" dirty="0">
                <a:solidFill>
                  <a:srgbClr val="222222"/>
                </a:solidFill>
                <a:highlight>
                  <a:srgbClr val="FFFFFF"/>
                </a:highlight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2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test table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CCAE9B-5A4D-EB4D-C1CB-5CE3AABA2E43}"/>
              </a:ext>
            </a:extLst>
          </p:cNvPr>
          <p:cNvCxnSpPr/>
          <p:nvPr/>
        </p:nvCxnSpPr>
        <p:spPr>
          <a:xfrm>
            <a:off x="6803571" y="3810000"/>
            <a:ext cx="4909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Arrow 7">
            <a:extLst>
              <a:ext uri="{FF2B5EF4-FFF2-40B4-BE49-F238E27FC236}">
                <a16:creationId xmlns:a16="http://schemas.microsoft.com/office/drawing/2014/main" id="{6904C6A5-D69E-EE56-3576-45CFE1EFB93B}"/>
              </a:ext>
            </a:extLst>
          </p:cNvPr>
          <p:cNvSpPr/>
          <p:nvPr/>
        </p:nvSpPr>
        <p:spPr>
          <a:xfrm>
            <a:off x="11408229" y="3733800"/>
            <a:ext cx="3048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A6D418-6244-7E46-A338-319C049D58A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52" y="0"/>
            <a:ext cx="404948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EA6E13-B307-E34F-8448-40B8F44769FF}"/>
              </a:ext>
            </a:extLst>
          </p:cNvPr>
          <p:cNvSpPr txBox="1"/>
          <p:nvPr/>
        </p:nvSpPr>
        <p:spPr>
          <a:xfrm>
            <a:off x="3701146" y="212257"/>
            <a:ext cx="808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χ</a:t>
            </a:r>
            <a:r>
              <a:rPr lang="en-US" sz="4000" b="1" baseline="300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lang="en-US" sz="4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89DFE9-84FE-F548-A27E-08482FAA3C39}"/>
              </a:ext>
            </a:extLst>
          </p:cNvPr>
          <p:cNvSpPr/>
          <p:nvPr/>
        </p:nvSpPr>
        <p:spPr>
          <a:xfrm>
            <a:off x="3352800" y="119269"/>
            <a:ext cx="1169981" cy="9806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0;p18">
            <a:extLst>
              <a:ext uri="{FF2B5EF4-FFF2-40B4-BE49-F238E27FC236}">
                <a16:creationId xmlns:a16="http://schemas.microsoft.com/office/drawing/2014/main" id="{B91C97CA-E596-D14D-8D2B-679B5C2D3B30}"/>
              </a:ext>
            </a:extLst>
          </p:cNvPr>
          <p:cNvSpPr txBox="1"/>
          <p:nvPr/>
        </p:nvSpPr>
        <p:spPr>
          <a:xfrm>
            <a:off x="0" y="0"/>
            <a:ext cx="485408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0" rIns="91425" bIns="4572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Example of </a:t>
            </a:r>
            <a:r>
              <a:rPr kumimoji="0" lang="en-US" sz="3000" b="1" i="1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χ</a:t>
            </a:r>
            <a:r>
              <a:rPr kumimoji="0" lang="en-US" sz="3000" b="1" i="0" u="none" strike="noStrike" kern="0" cap="none" spc="0" normalizeH="0" baseline="3000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test – coin flip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F0CEDA-213A-9EED-A234-FCF50111C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020375"/>
              </p:ext>
            </p:extLst>
          </p:nvPr>
        </p:nvGraphicFramePr>
        <p:xfrm>
          <a:off x="6923314" y="2461380"/>
          <a:ext cx="2892879" cy="782563"/>
        </p:xfrm>
        <a:graphic>
          <a:graphicData uri="http://schemas.openxmlformats.org/drawingml/2006/table">
            <a:tbl>
              <a:tblPr firstRow="1" bandRow="1">
                <a:tableStyleId>{B1618C5A-BF4F-44D7-ADB2-C5301EF81F8A}</a:tableStyleId>
              </a:tblPr>
              <a:tblGrid>
                <a:gridCol w="964293">
                  <a:extLst>
                    <a:ext uri="{9D8B030D-6E8A-4147-A177-3AD203B41FA5}">
                      <a16:colId xmlns:a16="http://schemas.microsoft.com/office/drawing/2014/main" val="4038950123"/>
                    </a:ext>
                  </a:extLst>
                </a:gridCol>
                <a:gridCol w="964293">
                  <a:extLst>
                    <a:ext uri="{9D8B030D-6E8A-4147-A177-3AD203B41FA5}">
                      <a16:colId xmlns:a16="http://schemas.microsoft.com/office/drawing/2014/main" val="210633472"/>
                    </a:ext>
                  </a:extLst>
                </a:gridCol>
                <a:gridCol w="964293">
                  <a:extLst>
                    <a:ext uri="{9D8B030D-6E8A-4147-A177-3AD203B41FA5}">
                      <a16:colId xmlns:a16="http://schemas.microsoft.com/office/drawing/2014/main" val="1796097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Theory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709351"/>
                  </a:ext>
                </a:extLst>
              </a:tr>
              <a:tr h="411723">
                <a:tc>
                  <a:txBody>
                    <a:bodyPr/>
                    <a:lstStyle/>
                    <a:p>
                      <a:r>
                        <a:rPr lang="en-US"/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74416"/>
                  </a:ext>
                </a:extLst>
              </a:tr>
            </a:tbl>
          </a:graphicData>
        </a:graphic>
      </p:graphicFrame>
      <p:sp>
        <p:nvSpPr>
          <p:cNvPr id="5" name="Google Shape;130;p18">
            <a:extLst>
              <a:ext uri="{FF2B5EF4-FFF2-40B4-BE49-F238E27FC236}">
                <a16:creationId xmlns:a16="http://schemas.microsoft.com/office/drawing/2014/main" id="{74058EBB-98F8-FD1F-DA15-7B55AFA5F450}"/>
              </a:ext>
            </a:extLst>
          </p:cNvPr>
          <p:cNvSpPr txBox="1"/>
          <p:nvPr/>
        </p:nvSpPr>
        <p:spPr>
          <a:xfrm>
            <a:off x="859971" y="1198637"/>
            <a:ext cx="3994111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0" rIns="91425" bIns="4572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Problem:</a:t>
            </a:r>
            <a:endParaRPr kumimoji="0" sz="1300" b="1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We want to test a null hypothesis that the coin is fair.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We flip the coin N times and got H heads.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So number of observed tails T = N-H.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Expected values are N/2 for heads and for tails.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X2 = sum( (observed – expected)</a:t>
            </a:r>
            <a:r>
              <a:rPr kumimoji="0" lang="en-US" sz="1300" b="1" i="0" u="none" strike="noStrike" kern="0" cap="none" spc="0" normalizeH="0" baseline="30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/expected)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=  [ (H– N/2)</a:t>
            </a:r>
            <a:r>
              <a:rPr kumimoji="0" lang="en-US" sz="1300" b="1" i="0" u="none" strike="noStrike" kern="0" cap="none" spc="0" normalizeH="0" baseline="30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/ (N/2) ] + [ (T – N/2)</a:t>
            </a:r>
            <a:r>
              <a:rPr kumimoji="0" lang="en-US" sz="1300" b="1" i="0" u="none" strike="noStrike" kern="0" cap="none" spc="0" normalizeH="0" baseline="30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/ (N/2) ]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The P-value is the probability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that a chi-square statistic with one degree of freedom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is more extreme than that value.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B2A3FA-AD18-FEE9-A001-340759E524C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8486" y="522549"/>
            <a:ext cx="28448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4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137583" y="1219169"/>
            <a:ext cx="5697160" cy="41857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spcFirstLastPara="1" wrap="square" lIns="91425" tIns="45720" rIns="91440" bIns="4572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Test for Independence evaluates the relationship between two variables.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It is a non-parametric test, performed on categorical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500 boys and girls are asked which is their favorite color: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blue, green, or pink (see results).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Using alpha = 0.05, would you conclude that there is a relationship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between gender and favorite color?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Solution: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Degrees of Freedom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= (rows-1)(columns-1) = (2-1)(3-1) =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i="1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χ</a:t>
            </a:r>
            <a:r>
              <a:rPr lang="en-US" baseline="300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 table the value for alpha=0.05 and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=2 is 5.99</a:t>
            </a:r>
          </a:p>
          <a:p>
            <a:pPr lvl="0"/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Calculate statistics: </a:t>
            </a:r>
            <a:r>
              <a:rPr lang="en-US" i="1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χ</a:t>
            </a:r>
            <a:r>
              <a:rPr lang="en-US" baseline="300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= sum [(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baseline="-25000" dirty="0" err="1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baseline="-25000" dirty="0" err="1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baseline="-25000" dirty="0" err="1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]  =  170.14   &gt;&gt; 5.99</a:t>
            </a:r>
          </a:p>
          <a:p>
            <a:pPr lvl="0"/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Conclusion: </a:t>
            </a:r>
            <a:r>
              <a:rPr lang="en-US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yes, there is a relationship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A8ABD7D5-C144-9947-B0DE-C631CEB6E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51256"/>
              </p:ext>
            </p:extLst>
          </p:nvPr>
        </p:nvGraphicFramePr>
        <p:xfrm>
          <a:off x="6785809" y="1966944"/>
          <a:ext cx="4697665" cy="1219200"/>
        </p:xfrm>
        <a:graphic>
          <a:graphicData uri="http://schemas.openxmlformats.org/drawingml/2006/table">
            <a:tbl>
              <a:tblPr firstRow="1" bandRow="1">
                <a:tableStyleId>{B1618C5A-BF4F-44D7-ADB2-C5301EF81F8A}</a:tableStyleId>
              </a:tblPr>
              <a:tblGrid>
                <a:gridCol w="1010653">
                  <a:extLst>
                    <a:ext uri="{9D8B030D-6E8A-4147-A177-3AD203B41FA5}">
                      <a16:colId xmlns:a16="http://schemas.microsoft.com/office/drawing/2014/main" val="2202365553"/>
                    </a:ext>
                  </a:extLst>
                </a:gridCol>
                <a:gridCol w="868413">
                  <a:extLst>
                    <a:ext uri="{9D8B030D-6E8A-4147-A177-3AD203B41FA5}">
                      <a16:colId xmlns:a16="http://schemas.microsoft.com/office/drawing/2014/main" val="1122966939"/>
                    </a:ext>
                  </a:extLst>
                </a:gridCol>
                <a:gridCol w="939533">
                  <a:extLst>
                    <a:ext uri="{9D8B030D-6E8A-4147-A177-3AD203B41FA5}">
                      <a16:colId xmlns:a16="http://schemas.microsoft.com/office/drawing/2014/main" val="358273407"/>
                    </a:ext>
                  </a:extLst>
                </a:gridCol>
                <a:gridCol w="939533">
                  <a:extLst>
                    <a:ext uri="{9D8B030D-6E8A-4147-A177-3AD203B41FA5}">
                      <a16:colId xmlns:a16="http://schemas.microsoft.com/office/drawing/2014/main" val="1495441672"/>
                    </a:ext>
                  </a:extLst>
                </a:gridCol>
                <a:gridCol w="939533">
                  <a:extLst>
                    <a:ext uri="{9D8B030D-6E8A-4147-A177-3AD203B41FA5}">
                      <a16:colId xmlns:a16="http://schemas.microsoft.com/office/drawing/2014/main" val="2908043202"/>
                    </a:ext>
                  </a:extLst>
                </a:gridCol>
              </a:tblGrid>
              <a:tr h="24996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0000"/>
                          </a:solidFill>
                        </a:rPr>
                        <a:t>Observed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Blue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Green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Pink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Total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729440"/>
                  </a:ext>
                </a:extLst>
              </a:tr>
              <a:tr h="249967">
                <a:tc>
                  <a:txBody>
                    <a:bodyPr/>
                    <a:lstStyle/>
                    <a:p>
                      <a:r>
                        <a:rPr lang="en-US"/>
                        <a:t>Boys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70C0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70C0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03900"/>
                  </a:ext>
                </a:extLst>
              </a:tr>
              <a:tr h="249967">
                <a:tc>
                  <a:txBody>
                    <a:bodyPr/>
                    <a:lstStyle/>
                    <a:p>
                      <a:r>
                        <a:rPr lang="en-US"/>
                        <a:t>Girls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70C0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70C0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34640"/>
                  </a:ext>
                </a:extLst>
              </a:tr>
              <a:tr h="249967">
                <a:tc>
                  <a:txBody>
                    <a:bodyPr/>
                    <a:lstStyle/>
                    <a:p>
                      <a:r>
                        <a:rPr lang="en-US"/>
                        <a:t>Total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120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180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N=500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30088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1A6F061-1CFD-B042-8D6F-9C4DA902A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095283"/>
              </p:ext>
            </p:extLst>
          </p:nvPr>
        </p:nvGraphicFramePr>
        <p:xfrm>
          <a:off x="6785808" y="3850644"/>
          <a:ext cx="4697665" cy="1219200"/>
        </p:xfrm>
        <a:graphic>
          <a:graphicData uri="http://schemas.openxmlformats.org/drawingml/2006/table">
            <a:tbl>
              <a:tblPr firstRow="1" bandRow="1">
                <a:tableStyleId>{B1618C5A-BF4F-44D7-ADB2-C5301EF81F8A}</a:tableStyleId>
              </a:tblPr>
              <a:tblGrid>
                <a:gridCol w="1010653">
                  <a:extLst>
                    <a:ext uri="{9D8B030D-6E8A-4147-A177-3AD203B41FA5}">
                      <a16:colId xmlns:a16="http://schemas.microsoft.com/office/drawing/2014/main" val="2202365553"/>
                    </a:ext>
                  </a:extLst>
                </a:gridCol>
                <a:gridCol w="868413">
                  <a:extLst>
                    <a:ext uri="{9D8B030D-6E8A-4147-A177-3AD203B41FA5}">
                      <a16:colId xmlns:a16="http://schemas.microsoft.com/office/drawing/2014/main" val="1122966939"/>
                    </a:ext>
                  </a:extLst>
                </a:gridCol>
                <a:gridCol w="939533">
                  <a:extLst>
                    <a:ext uri="{9D8B030D-6E8A-4147-A177-3AD203B41FA5}">
                      <a16:colId xmlns:a16="http://schemas.microsoft.com/office/drawing/2014/main" val="358273407"/>
                    </a:ext>
                  </a:extLst>
                </a:gridCol>
                <a:gridCol w="939533">
                  <a:extLst>
                    <a:ext uri="{9D8B030D-6E8A-4147-A177-3AD203B41FA5}">
                      <a16:colId xmlns:a16="http://schemas.microsoft.com/office/drawing/2014/main" val="1495441672"/>
                    </a:ext>
                  </a:extLst>
                </a:gridCol>
                <a:gridCol w="939533">
                  <a:extLst>
                    <a:ext uri="{9D8B030D-6E8A-4147-A177-3AD203B41FA5}">
                      <a16:colId xmlns:a16="http://schemas.microsoft.com/office/drawing/2014/main" val="2908043202"/>
                    </a:ext>
                  </a:extLst>
                </a:gridCol>
              </a:tblGrid>
              <a:tr h="24996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0000"/>
                          </a:solidFill>
                        </a:rPr>
                        <a:t>Expected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Blue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Green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Pink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Total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729440"/>
                  </a:ext>
                </a:extLst>
              </a:tr>
              <a:tr h="249967">
                <a:tc>
                  <a:txBody>
                    <a:bodyPr/>
                    <a:lstStyle/>
                    <a:p>
                      <a:r>
                        <a:rPr lang="en-US"/>
                        <a:t>Boys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70C0"/>
                          </a:solidFill>
                        </a:rPr>
                        <a:t>72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70C0"/>
                          </a:solidFill>
                        </a:rPr>
                        <a:t>108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70C0"/>
                          </a:solidFill>
                        </a:rPr>
                        <a:t>120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03900"/>
                  </a:ext>
                </a:extLst>
              </a:tr>
              <a:tr h="249967">
                <a:tc>
                  <a:txBody>
                    <a:bodyPr/>
                    <a:lstStyle/>
                    <a:p>
                      <a:r>
                        <a:rPr lang="en-US"/>
                        <a:t>Girls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70C0"/>
                          </a:solidFill>
                        </a:rPr>
                        <a:t>48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70C0"/>
                          </a:solidFill>
                        </a:rPr>
                        <a:t>72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70C0"/>
                          </a:solidFill>
                        </a:rPr>
                        <a:t>80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34640"/>
                  </a:ext>
                </a:extLst>
              </a:tr>
              <a:tr h="249967">
                <a:tc>
                  <a:txBody>
                    <a:bodyPr/>
                    <a:lstStyle/>
                    <a:p>
                      <a:r>
                        <a:rPr lang="en-US"/>
                        <a:t>Total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120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180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N=500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30088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F5FECCA-DFCA-7CF7-097D-253CE1268149}"/>
              </a:ext>
            </a:extLst>
          </p:cNvPr>
          <p:cNvSpPr txBox="1"/>
          <p:nvPr/>
        </p:nvSpPr>
        <p:spPr>
          <a:xfrm>
            <a:off x="0" y="87086"/>
            <a:ext cx="6096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Chi-Square  </a:t>
            </a:r>
            <a:r>
              <a:rPr lang="en-US" sz="2800" b="1" i="1" dirty="0">
                <a:solidFill>
                  <a:srgbClr val="222222"/>
                </a:solidFill>
                <a:highlight>
                  <a:srgbClr val="FFFFFF"/>
                </a:highlight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χ</a:t>
            </a:r>
            <a:r>
              <a:rPr lang="en-US" sz="2800" b="1" baseline="30000" dirty="0">
                <a:solidFill>
                  <a:srgbClr val="222222"/>
                </a:solidFill>
                <a:highlight>
                  <a:srgbClr val="FFFFFF"/>
                </a:highlight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2</a:t>
            </a:r>
            <a:r>
              <a:rPr lang="en-US" sz="28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Test for Independence </a:t>
            </a:r>
            <a:br>
              <a:rPr lang="en-US" sz="28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</a:br>
            <a:r>
              <a:rPr lang="en-US" sz="18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(two-way tables, association)</a:t>
            </a:r>
          </a:p>
        </p:txBody>
      </p:sp>
    </p:spTree>
    <p:extLst>
      <p:ext uri="{BB962C8B-B14F-4D97-AF65-F5344CB8AC3E}">
        <p14:creationId xmlns:p14="http://schemas.microsoft.com/office/powerpoint/2010/main" val="353769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104925" y="105600"/>
            <a:ext cx="6332451" cy="462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Chi-Square  </a:t>
            </a:r>
            <a:r>
              <a:rPr lang="en-US" sz="3000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χ</a:t>
            </a:r>
            <a:r>
              <a:rPr lang="en-US" sz="3000" b="1" baseline="300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  Test of Homogeneity</a:t>
            </a:r>
            <a:br>
              <a:rPr lang="en-US" sz="30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b="1" dirty="0"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1000" b="1" dirty="0">
                <a:latin typeface="Calibri"/>
                <a:ea typeface="Calibri"/>
                <a:cs typeface="Calibri"/>
                <a:sym typeface="Calibri"/>
                <a:hlinkClick r:id="rId3"/>
              </a:rPr>
              <a:t>https://courses.lumenlearning.com/wmopen-concepts-statistics/chapter/test-of-homogeneity/</a:t>
            </a:r>
            <a:r>
              <a:rPr lang="en-US" sz="1000" b="1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Null hypothesis:</a:t>
            </a:r>
          </a:p>
          <a:p>
            <a:pPr lvl="0"/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  steroid use doesn't differ between divisions.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Degrees of Freedom </a:t>
            </a:r>
            <a:r>
              <a:rPr lang="en-US" b="1" dirty="0" err="1"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 = (rows-1)(columns-1) = (2-1)(3-1) =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χ</a:t>
            </a:r>
            <a:r>
              <a:rPr lang="en-US" b="1" baseline="300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  table looking for value for (alpha=0.05 and df=2):   </a:t>
            </a:r>
            <a:r>
              <a:rPr lang="en-US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χ</a:t>
            </a:r>
            <a:r>
              <a:rPr lang="en-US" b="1" baseline="300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  = 5.99</a:t>
            </a:r>
          </a:p>
          <a:p>
            <a:pPr lvl="0"/>
            <a:endParaRPr lang="en-US" b="1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Calculate statistics: </a:t>
            </a:r>
            <a:r>
              <a:rPr lang="en-US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χ</a:t>
            </a:r>
            <a:r>
              <a:rPr lang="en-US" b="1" baseline="300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 = sum (</a:t>
            </a:r>
            <a:r>
              <a:rPr lang="en-US" b="1" dirty="0" err="1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b="1" baseline="-25000" dirty="0" err="1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b="1" dirty="0" err="1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b="1" baseline="-25000" dirty="0" err="1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b="1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b="1" dirty="0" err="1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b="1" baseline="-25000" dirty="0" err="1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    =  1.57 </a:t>
            </a:r>
          </a:p>
          <a:p>
            <a:pPr lvl="0"/>
            <a:endParaRPr lang="en-US" b="1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The smaller is the experimental chi-square statistics – the larger is P-value.</a:t>
            </a:r>
          </a:p>
          <a:p>
            <a:pPr lvl="0"/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(P-value =  0.4561 for </a:t>
            </a:r>
            <a:r>
              <a:rPr lang="en-US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χ</a:t>
            </a:r>
            <a:r>
              <a:rPr lang="en-US" b="1" baseline="300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 = 1.57)</a:t>
            </a:r>
          </a:p>
          <a:p>
            <a:pPr lvl="0"/>
            <a:endParaRPr lang="en-US" b="1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So, as 1.57 &lt; 5.99, we conclude that we can not reject the null hypothesis.</a:t>
            </a:r>
          </a:p>
          <a:p>
            <a:pPr lvl="0"/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The data does not provide strong enough evidence to conclude that steroid use differs in the three divisions (P-value = 0.4561).</a:t>
            </a:r>
          </a:p>
          <a:p>
            <a:pPr lvl="0"/>
            <a:endParaRPr lang="en-US" b="1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6" name="Picture 2" descr="Observed data for the amount of athletes in each division who do and do not admit to steroid use">
            <a:extLst>
              <a:ext uri="{FF2B5EF4-FFF2-40B4-BE49-F238E27FC236}">
                <a16:creationId xmlns:a16="http://schemas.microsoft.com/office/drawing/2014/main" id="{98F56375-DF0B-704B-BB36-70BDCD108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39838" y="367030"/>
            <a:ext cx="33401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Expected counts">
            <a:extLst>
              <a:ext uri="{FF2B5EF4-FFF2-40B4-BE49-F238E27FC236}">
                <a16:creationId xmlns:a16="http://schemas.microsoft.com/office/drawing/2014/main" id="{E539680D-A949-F84E-8699-53A3C27E5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0300" y="1712722"/>
            <a:ext cx="5981700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he chi-square value is 1.57">
            <a:extLst>
              <a:ext uri="{FF2B5EF4-FFF2-40B4-BE49-F238E27FC236}">
                <a16:creationId xmlns:a16="http://schemas.microsoft.com/office/drawing/2014/main" id="{5E8D19C2-8188-2146-B973-39CDD08B1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5152" y="5119370"/>
            <a:ext cx="8636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01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B03E2C-8287-F94C-8BC4-C728F9F2CB6B}"/>
              </a:ext>
            </a:extLst>
          </p:cNvPr>
          <p:cNvSpPr txBox="1"/>
          <p:nvPr/>
        </p:nvSpPr>
        <p:spPr>
          <a:xfrm>
            <a:off x="117905" y="2232210"/>
            <a:ext cx="645770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Example: we have black and white balls.</a:t>
            </a:r>
          </a:p>
          <a:p>
            <a:pPr fontAlgn="base"/>
            <a:r>
              <a:rPr lang="en-US" dirty="0"/>
              <a:t>The null hypothesis is that the probability of white balls is p (and black is (1-p)).</a:t>
            </a:r>
          </a:p>
          <a:p>
            <a:pPr fontAlgn="base"/>
            <a:r>
              <a:rPr lang="en-US" dirty="0"/>
              <a:t>You have drawn a sample of n balls and observed k white balls.</a:t>
            </a:r>
          </a:p>
          <a:p>
            <a:pPr fontAlgn="base"/>
            <a:r>
              <a:rPr lang="en-US" dirty="0"/>
              <a:t>The exact binomial probability of obtaining k white balls from n is 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 P(K=k | </a:t>
            </a:r>
            <a:r>
              <a:rPr lang="en-US" dirty="0" err="1">
                <a:solidFill>
                  <a:srgbClr val="0070C0"/>
                </a:solidFill>
              </a:rPr>
              <a:t>n,p</a:t>
            </a:r>
            <a:r>
              <a:rPr lang="en-US" dirty="0">
                <a:solidFill>
                  <a:srgbClr val="0070C0"/>
                </a:solidFill>
              </a:rPr>
              <a:t>) = bin(</a:t>
            </a:r>
            <a:r>
              <a:rPr lang="en-US" dirty="0" err="1">
                <a:solidFill>
                  <a:srgbClr val="0070C0"/>
                </a:solidFill>
              </a:rPr>
              <a:t>n,k</a:t>
            </a:r>
            <a:r>
              <a:rPr lang="en-US" dirty="0">
                <a:solidFill>
                  <a:srgbClr val="0070C0"/>
                </a:solidFill>
              </a:rPr>
              <a:t>)p</a:t>
            </a:r>
            <a:r>
              <a:rPr lang="en-US" baseline="30000" dirty="0">
                <a:solidFill>
                  <a:srgbClr val="0070C0"/>
                </a:solidFill>
              </a:rPr>
              <a:t>k</a:t>
            </a:r>
            <a:r>
              <a:rPr lang="en-US" dirty="0">
                <a:solidFill>
                  <a:srgbClr val="0070C0"/>
                </a:solidFill>
              </a:rPr>
              <a:t>(1−p)</a:t>
            </a:r>
            <a:r>
              <a:rPr lang="en-US" baseline="30000" dirty="0">
                <a:solidFill>
                  <a:srgbClr val="0070C0"/>
                </a:solidFill>
              </a:rPr>
              <a:t>n−k</a:t>
            </a:r>
            <a:r>
              <a:rPr lang="en-US" dirty="0">
                <a:solidFill>
                  <a:srgbClr val="0070C0"/>
                </a:solidFill>
              </a:rPr>
              <a:t>  , where bin(</a:t>
            </a:r>
            <a:r>
              <a:rPr lang="en-US" dirty="0" err="1">
                <a:solidFill>
                  <a:srgbClr val="0070C0"/>
                </a:solidFill>
              </a:rPr>
              <a:t>n,k</a:t>
            </a:r>
            <a:r>
              <a:rPr lang="en-US" dirty="0">
                <a:solidFill>
                  <a:srgbClr val="0070C0"/>
                </a:solidFill>
              </a:rPr>
              <a:t>) is the binomial coefficient.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Now you can approximate the probability by calculating the z-score. </a:t>
            </a:r>
          </a:p>
          <a:p>
            <a:pPr fontAlgn="base"/>
            <a:r>
              <a:rPr lang="en-US" dirty="0"/>
              <a:t>The mean of the binomial distribution is </a:t>
            </a:r>
            <a:r>
              <a:rPr lang="en-US" b="1" dirty="0">
                <a:solidFill>
                  <a:srgbClr val="0070C0"/>
                </a:solidFill>
              </a:rPr>
              <a:t>nq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and standard deviation </a:t>
            </a:r>
            <a:r>
              <a:rPr lang="en-US" b="1" dirty="0">
                <a:solidFill>
                  <a:srgbClr val="0070C0"/>
                </a:solidFill>
              </a:rPr>
              <a:t>s = sqrt(np(1−p))</a:t>
            </a:r>
            <a:r>
              <a:rPr lang="en-US" dirty="0"/>
              <a:t>. </a:t>
            </a:r>
          </a:p>
          <a:p>
            <a:pPr fontAlgn="base"/>
            <a:r>
              <a:rPr lang="en-US" dirty="0"/>
              <a:t>So the z-score is </a:t>
            </a:r>
            <a:r>
              <a:rPr lang="en-US" b="1" dirty="0">
                <a:solidFill>
                  <a:srgbClr val="0070C0"/>
                </a:solidFill>
              </a:rPr>
              <a:t>z=(k−np)/s</a:t>
            </a:r>
            <a:r>
              <a:rPr lang="en-US" dirty="0"/>
              <a:t> and it follows standard normal distribution.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On the other hand, a squared normally distributed variable (or their sum) </a:t>
            </a:r>
          </a:p>
          <a:p>
            <a:pPr fontAlgn="base"/>
            <a:r>
              <a:rPr lang="en-US" dirty="0"/>
              <a:t>follows a 𝜒2</a:t>
            </a:r>
            <a:r>
              <a:rPr lang="el-GR" dirty="0"/>
              <a:t>-</a:t>
            </a:r>
            <a:r>
              <a:rPr lang="en-US" dirty="0"/>
              <a:t>distribution. </a:t>
            </a:r>
          </a:p>
          <a:p>
            <a:pPr fontAlgn="base"/>
            <a:r>
              <a:rPr lang="en-US" dirty="0"/>
              <a:t>So, in this case the square z</a:t>
            </a:r>
            <a:r>
              <a:rPr lang="en-US" baseline="30000" dirty="0"/>
              <a:t>2</a:t>
            </a:r>
            <a:r>
              <a:rPr lang="en-US" dirty="0"/>
              <a:t> is 𝜒2</a:t>
            </a:r>
            <a:r>
              <a:rPr lang="el-GR" dirty="0"/>
              <a:t>-</a:t>
            </a:r>
            <a:r>
              <a:rPr lang="en-US" dirty="0"/>
              <a:t>distributed (with 1 degree of freedom).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Note that z</a:t>
            </a:r>
            <a:r>
              <a:rPr lang="en-US" baseline="30000" dirty="0"/>
              <a:t>2</a:t>
            </a:r>
            <a:r>
              <a:rPr lang="en-US" dirty="0"/>
              <a:t> can be expressed as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which is a more familiar expression for the 𝜒2</a:t>
            </a:r>
            <a:r>
              <a:rPr lang="el-GR" dirty="0"/>
              <a:t>-</a:t>
            </a:r>
            <a:r>
              <a:rPr lang="en-US" dirty="0"/>
              <a:t>statistic.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0C3F17-1A6E-6D4A-B615-BD6CC5474BFB}"/>
              </a:ext>
            </a:extLst>
          </p:cNvPr>
          <p:cNvSpPr txBox="1"/>
          <p:nvPr/>
        </p:nvSpPr>
        <p:spPr>
          <a:xfrm>
            <a:off x="212034" y="251792"/>
            <a:ext cx="75537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Proof and Intuition </a:t>
            </a:r>
          </a:p>
          <a:p>
            <a:r>
              <a:rPr lang="en-US" sz="2800" b="1" dirty="0"/>
              <a:t>for Chi-squared test</a:t>
            </a:r>
          </a:p>
          <a:p>
            <a:endParaRPr lang="en-US" dirty="0"/>
          </a:p>
          <a:p>
            <a:r>
              <a:rPr lang="en-US" dirty="0"/>
              <a:t>Seven proofs of the Pearson Chi-squared independence test and its graphical </a:t>
            </a:r>
          </a:p>
          <a:p>
            <a:r>
              <a:rPr lang="en-US" dirty="0"/>
              <a:t>interpretation – by Eric </a:t>
            </a:r>
            <a:r>
              <a:rPr lang="en-US" dirty="0" err="1"/>
              <a:t>Benhamou</a:t>
            </a:r>
            <a:r>
              <a:rPr lang="en-US" dirty="0"/>
              <a:t> &amp; Valentin </a:t>
            </a:r>
            <a:r>
              <a:rPr lang="en-US" dirty="0" err="1"/>
              <a:t>Melot</a:t>
            </a:r>
            <a:r>
              <a:rPr lang="en-US" dirty="0"/>
              <a:t> , 2018.</a:t>
            </a:r>
          </a:p>
          <a:p>
            <a:r>
              <a:rPr lang="en-US" dirty="0"/>
              <a:t> -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arxiv.org</a:t>
            </a:r>
            <a:r>
              <a:rPr lang="en-US" dirty="0">
                <a:hlinkClick r:id="rId2"/>
              </a:rPr>
              <a:t>/pdf/1808.09171.pdf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5ED34-0071-1A4A-983C-C4565B9B2DD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17724" y="5602822"/>
            <a:ext cx="2211603" cy="436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65C5C2-3329-1B40-B366-E01D184F0538}"/>
              </a:ext>
            </a:extLst>
          </p:cNvPr>
          <p:cNvSpPr txBox="1"/>
          <p:nvPr/>
        </p:nvSpPr>
        <p:spPr>
          <a:xfrm>
            <a:off x="7402943" y="5264718"/>
            <a:ext cx="241365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for white balls:</a:t>
            </a:r>
          </a:p>
          <a:p>
            <a:r>
              <a:rPr lang="en-US" sz="1200" dirty="0"/>
              <a:t>   np = expected value</a:t>
            </a:r>
          </a:p>
          <a:p>
            <a:r>
              <a:rPr lang="en-US" sz="1200" dirty="0"/>
              <a:t>   k    = observed value</a:t>
            </a:r>
          </a:p>
          <a:p>
            <a:r>
              <a:rPr lang="en-US" sz="1200" dirty="0"/>
              <a:t>for black balls:</a:t>
            </a:r>
          </a:p>
          <a:p>
            <a:r>
              <a:rPr lang="en-US" sz="1200" dirty="0"/>
              <a:t>   n(1-p) = expected value</a:t>
            </a:r>
          </a:p>
          <a:p>
            <a:r>
              <a:rPr lang="en-US" sz="1200" dirty="0"/>
              <a:t>   n-k = observed value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F0B7228-4740-A241-80AE-1111B048119C}"/>
              </a:ext>
            </a:extLst>
          </p:cNvPr>
          <p:cNvSpPr/>
          <p:nvPr/>
        </p:nvSpPr>
        <p:spPr>
          <a:xfrm rot="10800000">
            <a:off x="5527666" y="5711788"/>
            <a:ext cx="1867516" cy="29968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2914F4-1562-A544-AF39-FE33F7A0EAF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0675" y="40341"/>
            <a:ext cx="5411251" cy="45986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F20C75-EA93-B340-A0A6-B71E1F218F42}"/>
              </a:ext>
            </a:extLst>
          </p:cNvPr>
          <p:cNvSpPr txBox="1"/>
          <p:nvPr/>
        </p:nvSpPr>
        <p:spPr>
          <a:xfrm>
            <a:off x="9917728" y="3983055"/>
            <a:ext cx="2018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Chi-squared with 1 degree of freedom</a:t>
            </a:r>
          </a:p>
        </p:txBody>
      </p:sp>
    </p:spTree>
    <p:extLst>
      <p:ext uri="{BB962C8B-B14F-4D97-AF65-F5344CB8AC3E}">
        <p14:creationId xmlns:p14="http://schemas.microsoft.com/office/powerpoint/2010/main" val="88484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3023</TotalTime>
  <Words>1500</Words>
  <Application>Microsoft Macintosh PowerPoint</Application>
  <PresentationFormat>Widescreen</PresentationFormat>
  <Paragraphs>231</Paragraphs>
  <Slides>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289</cp:revision>
  <cp:lastPrinted>2020-09-21T17:22:59Z</cp:lastPrinted>
  <dcterms:modified xsi:type="dcterms:W3CDTF">2022-06-28T23:11:31Z</dcterms:modified>
</cp:coreProperties>
</file>