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75" r:id="rId2"/>
    <p:sldId id="280" r:id="rId3"/>
    <p:sldId id="281" r:id="rId4"/>
    <p:sldId id="288" r:id="rId5"/>
    <p:sldId id="293" r:id="rId6"/>
    <p:sldId id="292" r:id="rId7"/>
    <p:sldId id="290" r:id="rId8"/>
    <p:sldId id="289" r:id="rId9"/>
    <p:sldId id="282" r:id="rId10"/>
    <p:sldId id="283" r:id="rId11"/>
    <p:sldId id="28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5"/>
    <p:restoredTop sz="92170"/>
  </p:normalViewPr>
  <p:slideViewPr>
    <p:cSldViewPr snapToGrid="0" snapToObjects="1">
      <p:cViewPr varScale="1">
        <p:scale>
          <a:sx n="130" d="100"/>
          <a:sy n="130" d="100"/>
        </p:scale>
        <p:origin x="13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265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hyperlink" Target="https://en.wikipedia.org/wiki/Student%27s_t-distribution" TargetMode="Externa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jpeg"/><Relationship Id="rId10" Type="http://schemas.openxmlformats.org/officeDocument/2006/relationships/image" Target="../media/image8.tiff"/><Relationship Id="rId4" Type="http://schemas.openxmlformats.org/officeDocument/2006/relationships/image" Target="../media/image2.tiff"/><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wmf"/><Relationship Id="rId11" Type="http://schemas.openxmlformats.org/officeDocument/2006/relationships/hyperlink" Target="https://en.wikipedia.org/wiki/Levene%27s_test" TargetMode="External"/><Relationship Id="rId5" Type="http://schemas.openxmlformats.org/officeDocument/2006/relationships/oleObject" Target="../embeddings/oleObject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39.wmf"/><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11.bin"/><Relationship Id="rId14" Type="http://schemas.openxmlformats.org/officeDocument/2006/relationships/image" Target="../media/image40.wmf"/></Relationships>
</file>

<file path=ppt/slides/_rels/slide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6.tiff"/><Relationship Id="rId1" Type="http://schemas.openxmlformats.org/officeDocument/2006/relationships/slideLayout" Target="../slideLayouts/slideLayout1.xml"/><Relationship Id="rId4" Type="http://schemas.openxmlformats.org/officeDocument/2006/relationships/image" Target="../media/image10.tiff"/></Relationships>
</file>

<file path=ppt/slides/_rels/slide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hyperlink" Target="https://www.statisticshowto.com/one-sample-t-t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youtube.com/watch?v=1Qr7xW-xDQM" TargetMode="External"/><Relationship Id="rId7" Type="http://schemas.openxmlformats.org/officeDocument/2006/relationships/hyperlink" Target="https://www.youtube.com/watch?v=Q0V7WpzICI8" TargetMode="External"/><Relationship Id="rId12" Type="http://schemas.openxmlformats.org/officeDocument/2006/relationships/hyperlink" Target="https://www.jmp.com/en_us/statistics-knowledge-portal/t-test/paired-t-test.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youtube.com/watch?v=_7IW2PUqe64" TargetMode="External"/><Relationship Id="rId11" Type="http://schemas.openxmlformats.org/officeDocument/2006/relationships/image" Target="../media/image18.png"/><Relationship Id="rId5" Type="http://schemas.openxmlformats.org/officeDocument/2006/relationships/hyperlink" Target="https://www.youtube.com/watch?v=AGh66ZPpOSQ" TargetMode="External"/><Relationship Id="rId10" Type="http://schemas.openxmlformats.org/officeDocument/2006/relationships/image" Target="../media/image17.png"/><Relationship Id="rId4" Type="http://schemas.openxmlformats.org/officeDocument/2006/relationships/hyperlink" Target="https://www.youtube.com/watch?v=JiQR0lHLe74" TargetMode="Externa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8.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2.xml"/><Relationship Id="rId5" Type="http://schemas.openxmlformats.org/officeDocument/2006/relationships/image" Target="../media/image25.tiff"/><Relationship Id="rId4" Type="http://schemas.openxmlformats.org/officeDocument/2006/relationships/image" Target="../media/image24.tiff"/></Relationships>
</file>

<file path=ppt/slides/_rels/slide9.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9989AD-B381-BE48-B1F5-DEF24A56DF43}"/>
              </a:ext>
            </a:extLst>
          </p:cNvPr>
          <p:cNvSpPr txBox="1"/>
          <p:nvPr/>
        </p:nvSpPr>
        <p:spPr>
          <a:xfrm>
            <a:off x="109728" y="519719"/>
            <a:ext cx="5364480" cy="224676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latin typeface="Calibri" panose="020F0502020204030204" pitchFamily="34" charset="0"/>
                <a:cs typeface="Calibri" panose="020F0502020204030204" pitchFamily="34" charset="0"/>
                <a:hlinkClick r:id="rId2"/>
              </a:rPr>
              <a:t>https://en.wikipedia.org/wiki/Student%27s_t-distribution</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Student's t-distribution (or simply the t-distribution) </a:t>
            </a:r>
          </a:p>
          <a:p>
            <a:r>
              <a:rPr lang="en-US" dirty="0">
                <a:latin typeface="Calibri" panose="020F0502020204030204" pitchFamily="34" charset="0"/>
                <a:cs typeface="Calibri" panose="020F0502020204030204" pitchFamily="34" charset="0"/>
              </a:rPr>
              <a:t>is any member of a family of continuous probability distributions that arises when </a:t>
            </a:r>
            <a:r>
              <a:rPr lang="en-US" b="1" dirty="0">
                <a:solidFill>
                  <a:srgbClr val="0070C0"/>
                </a:solidFill>
                <a:latin typeface="Calibri" panose="020F0502020204030204" pitchFamily="34" charset="0"/>
                <a:cs typeface="Calibri" panose="020F0502020204030204" pitchFamily="34" charset="0"/>
              </a:rPr>
              <a:t>estimating the mean of a </a:t>
            </a:r>
            <a:r>
              <a:rPr lang="en-US" b="1" dirty="0">
                <a:solidFill>
                  <a:srgbClr val="00B050"/>
                </a:solidFill>
                <a:latin typeface="Calibri" panose="020F0502020204030204" pitchFamily="34" charset="0"/>
                <a:cs typeface="Calibri" panose="020F0502020204030204" pitchFamily="34" charset="0"/>
              </a:rPr>
              <a:t>normally distributed population</a:t>
            </a:r>
            <a:r>
              <a:rPr lang="en-US" b="1" dirty="0">
                <a:solidFill>
                  <a:srgbClr val="0070C0"/>
                </a:solidFill>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in situations </a:t>
            </a:r>
            <a:r>
              <a:rPr lang="en-US" b="1" dirty="0">
                <a:solidFill>
                  <a:srgbClr val="00B050"/>
                </a:solidFill>
                <a:latin typeface="Calibri" panose="020F0502020204030204" pitchFamily="34" charset="0"/>
                <a:cs typeface="Calibri" panose="020F0502020204030204" pitchFamily="34" charset="0"/>
              </a:rPr>
              <a:t>where the sample size is small </a:t>
            </a:r>
          </a:p>
          <a:p>
            <a:r>
              <a:rPr lang="en-US" dirty="0">
                <a:latin typeface="Calibri" panose="020F0502020204030204" pitchFamily="34" charset="0"/>
                <a:cs typeface="Calibri" panose="020F0502020204030204" pitchFamily="34" charset="0"/>
              </a:rPr>
              <a:t>and the population standard deviation is unknown.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was developed by </a:t>
            </a:r>
            <a:r>
              <a:rPr lang="en-US" b="1" dirty="0">
                <a:solidFill>
                  <a:srgbClr val="0070C0"/>
                </a:solidFill>
                <a:latin typeface="Calibri" panose="020F0502020204030204" pitchFamily="34" charset="0"/>
                <a:cs typeface="Calibri" panose="020F0502020204030204" pitchFamily="34" charset="0"/>
              </a:rPr>
              <a:t>William Sealy </a:t>
            </a:r>
            <a:r>
              <a:rPr lang="en-US" b="1" dirty="0" err="1">
                <a:solidFill>
                  <a:srgbClr val="0070C0"/>
                </a:solidFill>
                <a:latin typeface="Calibri" panose="020F0502020204030204" pitchFamily="34" charset="0"/>
                <a:cs typeface="Calibri" panose="020F0502020204030204" pitchFamily="34" charset="0"/>
              </a:rPr>
              <a:t>Gosset</a:t>
            </a:r>
            <a:r>
              <a:rPr lang="en-US" b="1" dirty="0">
                <a:solidFill>
                  <a:srgbClr val="0070C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(1908)</a:t>
            </a:r>
          </a:p>
          <a:p>
            <a:r>
              <a:rPr lang="en-US" dirty="0">
                <a:latin typeface="Calibri" panose="020F0502020204030204" pitchFamily="34" charset="0"/>
                <a:cs typeface="Calibri" panose="020F0502020204030204" pitchFamily="34" charset="0"/>
              </a:rPr>
              <a:t>under the pseudonym </a:t>
            </a:r>
            <a:r>
              <a:rPr lang="en-US" b="1" dirty="0">
                <a:solidFill>
                  <a:srgbClr val="0070C0"/>
                </a:solidFill>
                <a:latin typeface="Calibri" panose="020F0502020204030204" pitchFamily="34" charset="0"/>
                <a:cs typeface="Calibri" panose="020F0502020204030204" pitchFamily="34" charset="0"/>
              </a:rPr>
              <a:t>Student</a:t>
            </a:r>
            <a:r>
              <a:rPr lang="en-US" dirty="0">
                <a:latin typeface="Calibri" panose="020F0502020204030204" pitchFamily="34" charset="0"/>
                <a:cs typeface="Calibri" panose="020F0502020204030204" pitchFamily="34" charset="0"/>
              </a:rPr>
              <a:t>, when he worked with </a:t>
            </a:r>
            <a:r>
              <a:rPr lang="en-US" b="1" dirty="0">
                <a:solidFill>
                  <a:srgbClr val="0070C0"/>
                </a:solidFill>
                <a:latin typeface="Calibri" panose="020F0502020204030204" pitchFamily="34" charset="0"/>
                <a:cs typeface="Calibri" panose="020F0502020204030204" pitchFamily="34" charset="0"/>
              </a:rPr>
              <a:t>Karl Pearson</a:t>
            </a:r>
            <a:r>
              <a:rPr lang="en-US" dirty="0">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68240771-AF9B-7A4E-AC57-79B1658958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4500" y="7937"/>
            <a:ext cx="4127500" cy="3302000"/>
          </a:xfrm>
          <a:prstGeom prst="rect">
            <a:avLst/>
          </a:prstGeom>
        </p:spPr>
      </p:pic>
      <p:pic>
        <p:nvPicPr>
          <p:cNvPr id="7" name="Picture 6">
            <a:extLst>
              <a:ext uri="{FF2B5EF4-FFF2-40B4-BE49-F238E27FC236}">
                <a16:creationId xmlns:a16="http://schemas.microsoft.com/office/drawing/2014/main" id="{B921A455-CB47-6341-8361-A435C147E04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98740" y="3253749"/>
            <a:ext cx="3561509" cy="1090712"/>
          </a:xfrm>
          <a:prstGeom prst="rect">
            <a:avLst/>
          </a:prstGeom>
        </p:spPr>
      </p:pic>
      <p:pic>
        <p:nvPicPr>
          <p:cNvPr id="8" name="Picture 7">
            <a:extLst>
              <a:ext uri="{FF2B5EF4-FFF2-40B4-BE49-F238E27FC236}">
                <a16:creationId xmlns:a16="http://schemas.microsoft.com/office/drawing/2014/main" id="{E93B6F64-8303-CB4E-BE24-FB13FBF443D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676650" y="160337"/>
            <a:ext cx="1744578" cy="2587083"/>
          </a:xfrm>
          <a:prstGeom prst="rect">
            <a:avLst/>
          </a:prstGeom>
        </p:spPr>
      </p:pic>
      <p:sp>
        <p:nvSpPr>
          <p:cNvPr id="9" name="TextBox 8">
            <a:extLst>
              <a:ext uri="{FF2B5EF4-FFF2-40B4-BE49-F238E27FC236}">
                <a16:creationId xmlns:a16="http://schemas.microsoft.com/office/drawing/2014/main" id="{2BAA1AF7-2EFA-4940-AA88-B4782CE05245}"/>
              </a:ext>
            </a:extLst>
          </p:cNvPr>
          <p:cNvSpPr txBox="1"/>
          <p:nvPr/>
        </p:nvSpPr>
        <p:spPr>
          <a:xfrm>
            <a:off x="4885696" y="2786322"/>
            <a:ext cx="3326486" cy="1815882"/>
          </a:xfrm>
          <a:prstGeom prst="rect">
            <a:avLst/>
          </a:prstGeom>
          <a:noFill/>
        </p:spPr>
        <p:txBody>
          <a:bodyPr wrap="square" rtlCol="0">
            <a:spAutoFit/>
          </a:bodyPr>
          <a:lstStyle/>
          <a:p>
            <a:pPr algn="ctr"/>
            <a:r>
              <a:rPr lang="en-US" b="1" dirty="0">
                <a:solidFill>
                  <a:srgbClr val="0070C0"/>
                </a:solidFill>
                <a:latin typeface="Calibri" panose="020F0502020204030204" pitchFamily="34" charset="0"/>
                <a:cs typeface="Calibri" panose="020F0502020204030204" pitchFamily="34" charset="0"/>
              </a:rPr>
              <a:t>William Sealy </a:t>
            </a:r>
            <a:r>
              <a:rPr lang="en-US" b="1" dirty="0" err="1">
                <a:solidFill>
                  <a:srgbClr val="0070C0"/>
                </a:solidFill>
                <a:latin typeface="Calibri" panose="020F0502020204030204" pitchFamily="34" charset="0"/>
                <a:cs typeface="Calibri" panose="020F0502020204030204" pitchFamily="34" charset="0"/>
              </a:rPr>
              <a:t>Gosset</a:t>
            </a:r>
            <a:r>
              <a:rPr lang="en-US" dirty="0">
                <a:latin typeface="Calibri" panose="020F0502020204030204" pitchFamily="34" charset="0"/>
                <a:cs typeface="Calibri" panose="020F0502020204030204" pitchFamily="34" charset="0"/>
              </a:rPr>
              <a:t> </a:t>
            </a:r>
          </a:p>
          <a:p>
            <a:pPr algn="ctr"/>
            <a:r>
              <a:rPr lang="en-US" dirty="0">
                <a:latin typeface="Calibri" panose="020F0502020204030204" pitchFamily="34" charset="0"/>
                <a:cs typeface="Calibri" panose="020F0502020204030204" pitchFamily="34" charset="0"/>
              </a:rPr>
              <a:t>used pseudonym "</a:t>
            </a:r>
            <a:r>
              <a:rPr lang="en-US" b="1" dirty="0">
                <a:solidFill>
                  <a:srgbClr val="00B050"/>
                </a:solidFill>
                <a:latin typeface="Calibri" panose="020F0502020204030204" pitchFamily="34" charset="0"/>
                <a:cs typeface="Calibri" panose="020F0502020204030204" pitchFamily="34" charset="0"/>
              </a:rPr>
              <a:t>Student</a:t>
            </a:r>
            <a:r>
              <a:rPr lang="en-US" dirty="0">
                <a:latin typeface="Calibri" panose="020F0502020204030204" pitchFamily="34" charset="0"/>
                <a:cs typeface="Calibri" panose="020F0502020204030204" pitchFamily="34" charset="0"/>
              </a:rPr>
              <a:t>" </a:t>
            </a:r>
          </a:p>
          <a:p>
            <a:pPr algn="ctr"/>
            <a:r>
              <a:rPr lang="en-US" dirty="0">
                <a:latin typeface="Calibri" panose="020F0502020204030204" pitchFamily="34" charset="0"/>
                <a:cs typeface="Calibri" panose="020F0502020204030204" pitchFamily="34" charset="0"/>
              </a:rPr>
              <a:t>because he was working for </a:t>
            </a:r>
            <a:r>
              <a:rPr lang="en-US" b="1" dirty="0">
                <a:solidFill>
                  <a:srgbClr val="0070C0"/>
                </a:solidFill>
                <a:latin typeface="Calibri" panose="020F0502020204030204" pitchFamily="34" charset="0"/>
                <a:cs typeface="Calibri" panose="020F0502020204030204" pitchFamily="34" charset="0"/>
              </a:rPr>
              <a:t>Guinness Beer Company</a:t>
            </a:r>
            <a:r>
              <a:rPr lang="en-US" dirty="0">
                <a:latin typeface="Calibri" panose="020F0502020204030204" pitchFamily="34" charset="0"/>
                <a:cs typeface="Calibri" panose="020F0502020204030204" pitchFamily="34" charset="0"/>
              </a:rPr>
              <a:t> in England </a:t>
            </a:r>
          </a:p>
          <a:p>
            <a:pPr algn="ctr"/>
            <a:r>
              <a:rPr lang="en-US" dirty="0">
                <a:latin typeface="Calibri" panose="020F0502020204030204" pitchFamily="34" charset="0"/>
                <a:cs typeface="Calibri" panose="020F0502020204030204" pitchFamily="34" charset="0"/>
              </a:rPr>
              <a:t>as a "</a:t>
            </a:r>
            <a:r>
              <a:rPr lang="en-US" b="1" dirty="0">
                <a:solidFill>
                  <a:srgbClr val="0070C0"/>
                </a:solidFill>
                <a:latin typeface="Calibri" panose="020F0502020204030204" pitchFamily="34" charset="0"/>
                <a:cs typeface="Calibri" panose="020F0502020204030204" pitchFamily="34" charset="0"/>
              </a:rPr>
              <a:t>Head Experimental Brewer</a:t>
            </a:r>
            <a:r>
              <a:rPr lang="en-US" dirty="0">
                <a:latin typeface="Calibri" panose="020F0502020204030204" pitchFamily="34" charset="0"/>
                <a:cs typeface="Calibri" panose="020F0502020204030204" pitchFamily="34" charset="0"/>
              </a:rPr>
              <a:t>"  (working on cultivating barley), </a:t>
            </a:r>
          </a:p>
          <a:p>
            <a:pPr algn="ctr"/>
            <a:r>
              <a:rPr lang="en-US" dirty="0">
                <a:latin typeface="Calibri" panose="020F0502020204030204" pitchFamily="34" charset="0"/>
                <a:cs typeface="Calibri" panose="020F0502020204030204" pitchFamily="34" charset="0"/>
              </a:rPr>
              <a:t>and the company didn't allow him to publish under his own name.</a:t>
            </a:r>
          </a:p>
        </p:txBody>
      </p:sp>
      <p:pic>
        <p:nvPicPr>
          <p:cNvPr id="10" name="Picture 9">
            <a:extLst>
              <a:ext uri="{FF2B5EF4-FFF2-40B4-BE49-F238E27FC236}">
                <a16:creationId xmlns:a16="http://schemas.microsoft.com/office/drawing/2014/main" id="{8A960005-DB86-C24B-9D90-977F32065D1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6875" y="3596516"/>
            <a:ext cx="1331161" cy="612140"/>
          </a:xfrm>
          <a:prstGeom prst="rect">
            <a:avLst/>
          </a:prstGeom>
        </p:spPr>
      </p:pic>
      <p:pic>
        <p:nvPicPr>
          <p:cNvPr id="11" name="Picture 10">
            <a:extLst>
              <a:ext uri="{FF2B5EF4-FFF2-40B4-BE49-F238E27FC236}">
                <a16:creationId xmlns:a16="http://schemas.microsoft.com/office/drawing/2014/main" id="{D72A8B16-E053-C44F-856E-288817E7574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6875" y="4248957"/>
            <a:ext cx="2377908" cy="613968"/>
          </a:xfrm>
          <a:prstGeom prst="rect">
            <a:avLst/>
          </a:prstGeom>
        </p:spPr>
      </p:pic>
      <p:pic>
        <p:nvPicPr>
          <p:cNvPr id="12" name="Picture 11">
            <a:extLst>
              <a:ext uri="{FF2B5EF4-FFF2-40B4-BE49-F238E27FC236}">
                <a16:creationId xmlns:a16="http://schemas.microsoft.com/office/drawing/2014/main" id="{4E967733-FA99-CD47-8F9D-1E8B70BFC5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12820" y="5102941"/>
            <a:ext cx="702080" cy="616692"/>
          </a:xfrm>
          <a:prstGeom prst="rect">
            <a:avLst/>
          </a:prstGeom>
        </p:spPr>
      </p:pic>
      <p:pic>
        <p:nvPicPr>
          <p:cNvPr id="13" name="Picture 12">
            <a:extLst>
              <a:ext uri="{FF2B5EF4-FFF2-40B4-BE49-F238E27FC236}">
                <a16:creationId xmlns:a16="http://schemas.microsoft.com/office/drawing/2014/main" id="{6440922B-2E80-EF43-A53B-34AEA43D38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12820" y="5959649"/>
            <a:ext cx="582886" cy="565991"/>
          </a:xfrm>
          <a:prstGeom prst="rect">
            <a:avLst/>
          </a:prstGeom>
        </p:spPr>
      </p:pic>
      <p:sp>
        <p:nvSpPr>
          <p:cNvPr id="14" name="TextBox 13">
            <a:extLst>
              <a:ext uri="{FF2B5EF4-FFF2-40B4-BE49-F238E27FC236}">
                <a16:creationId xmlns:a16="http://schemas.microsoft.com/office/drawing/2014/main" id="{C0D5B479-BD94-1741-AA72-3918F30A6760}"/>
              </a:ext>
            </a:extLst>
          </p:cNvPr>
          <p:cNvSpPr txBox="1"/>
          <p:nvPr/>
        </p:nvSpPr>
        <p:spPr>
          <a:xfrm>
            <a:off x="17842" y="2823509"/>
            <a:ext cx="3756694"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Let X</a:t>
            </a:r>
            <a:r>
              <a:rPr lang="en-US" baseline="-250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be independently and identically drawn from the normal distribution with expected mean value</a:t>
            </a:r>
            <a:r>
              <a:rPr lang="el-GR" dirty="0">
                <a:latin typeface="Calibri" panose="020F0502020204030204" pitchFamily="34" charset="0"/>
                <a:cs typeface="Calibri" panose="020F0502020204030204" pitchFamily="34" charset="0"/>
              </a:rPr>
              <a:t> </a:t>
            </a:r>
            <a:r>
              <a:rPr lang="el-GR" b="1" dirty="0">
                <a:solidFill>
                  <a:srgbClr val="0070C0"/>
                </a:solidFill>
                <a:latin typeface="Calibri" panose="020F0502020204030204" pitchFamily="34" charset="0"/>
                <a:cs typeface="Calibri" panose="020F0502020204030204" pitchFamily="34" charset="0"/>
              </a:rPr>
              <a:t>μ</a:t>
            </a:r>
            <a:r>
              <a:rPr lang="en-US" dirty="0">
                <a:latin typeface="Calibri" panose="020F0502020204030204" pitchFamily="34" charset="0"/>
                <a:cs typeface="Calibri" panose="020F0502020204030204" pitchFamily="34" charset="0"/>
              </a:rPr>
              <a:t> and variance </a:t>
            </a:r>
            <a:r>
              <a:rPr lang="el-GR" b="1" dirty="0">
                <a:solidFill>
                  <a:srgbClr val="0070C0"/>
                </a:solidFill>
                <a:latin typeface="Calibri" panose="020F0502020204030204" pitchFamily="34" charset="0"/>
                <a:cs typeface="Calibri" panose="020F0502020204030204" pitchFamily="34" charset="0"/>
              </a:rPr>
              <a:t>σ</a:t>
            </a:r>
            <a:r>
              <a:rPr lang="en-US" b="1" baseline="30000" dirty="0">
                <a:solidFill>
                  <a:srgbClr val="0070C0"/>
                </a:solidFill>
                <a:latin typeface="Calibri" panose="020F0502020204030204" pitchFamily="34" charset="0"/>
                <a:cs typeface="Calibri" panose="020F0502020204030204" pitchFamily="34" charset="0"/>
              </a:rPr>
              <a:t>2</a:t>
            </a:r>
            <a:r>
              <a:rPr lang="en-US" baseline="30000"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16" name="AutoShape 2" descr="{\textstyle X_{1},\ldots ,X_{n}}">
            <a:extLst>
              <a:ext uri="{FF2B5EF4-FFF2-40B4-BE49-F238E27FC236}">
                <a16:creationId xmlns:a16="http://schemas.microsoft.com/office/drawing/2014/main" id="{07D7F508-2895-A94E-9E0B-E77CD726ECDF}"/>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AutoShape 3" descr="N(\mu ,\sigma ^{2})">
            <a:extLst>
              <a:ext uri="{FF2B5EF4-FFF2-40B4-BE49-F238E27FC236}">
                <a16:creationId xmlns:a16="http://schemas.microsoft.com/office/drawing/2014/main" id="{EE5C68D6-4509-A54A-A822-1CFBC52801DA}"/>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8" name="AutoShape 4" descr="n">
            <a:extLst>
              <a:ext uri="{FF2B5EF4-FFF2-40B4-BE49-F238E27FC236}">
                <a16:creationId xmlns:a16="http://schemas.microsoft.com/office/drawing/2014/main" id="{D0A4039C-E933-6445-A80D-09E2AEB93AC6}"/>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9" name="AutoShape 5" descr="\mu ">
            <a:extLst>
              <a:ext uri="{FF2B5EF4-FFF2-40B4-BE49-F238E27FC236}">
                <a16:creationId xmlns:a16="http://schemas.microsoft.com/office/drawing/2014/main" id="{501FB6EB-157D-BD4B-8779-3E4C3FBC047F}"/>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0" name="AutoShape 6" descr="\sigma ^{2}">
            <a:extLst>
              <a:ext uri="{FF2B5EF4-FFF2-40B4-BE49-F238E27FC236}">
                <a16:creationId xmlns:a16="http://schemas.microsoft.com/office/drawing/2014/main" id="{5301A393-B93D-AC48-9A19-60E0D81E0733}"/>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2" name="AutoShape 8" descr="{\textstyle X_{1},\ldots ,X_{n}}">
            <a:extLst>
              <a:ext uri="{FF2B5EF4-FFF2-40B4-BE49-F238E27FC236}">
                <a16:creationId xmlns:a16="http://schemas.microsoft.com/office/drawing/2014/main" id="{248AC373-9C4F-EB4C-A2E6-D66AD78D10B4}"/>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3" name="AutoShape 9" descr="N(\mu ,\sigma ^{2})">
            <a:extLst>
              <a:ext uri="{FF2B5EF4-FFF2-40B4-BE49-F238E27FC236}">
                <a16:creationId xmlns:a16="http://schemas.microsoft.com/office/drawing/2014/main" id="{008618B9-6A7E-134E-A649-35D5383829ED}"/>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4" name="AutoShape 10" descr="n">
            <a:extLst>
              <a:ext uri="{FF2B5EF4-FFF2-40B4-BE49-F238E27FC236}">
                <a16:creationId xmlns:a16="http://schemas.microsoft.com/office/drawing/2014/main" id="{CA603317-BFE0-7749-AB48-553CFC6CD063}"/>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5" name="AutoShape 11" descr="\mu ">
            <a:extLst>
              <a:ext uri="{FF2B5EF4-FFF2-40B4-BE49-F238E27FC236}">
                <a16:creationId xmlns:a16="http://schemas.microsoft.com/office/drawing/2014/main" id="{C0FD514A-0A73-7843-A5FA-74ABF61E7511}"/>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6" name="AutoShape 12" descr="\sigma ^{2}">
            <a:extLst>
              <a:ext uri="{FF2B5EF4-FFF2-40B4-BE49-F238E27FC236}">
                <a16:creationId xmlns:a16="http://schemas.microsoft.com/office/drawing/2014/main" id="{C6943DA6-E5CB-9741-AD9D-5E1AB734160C}"/>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8" name="AutoShape 14" descr="{\textstyle X_{1},\ldots ,X_{n}}">
            <a:extLst>
              <a:ext uri="{FF2B5EF4-FFF2-40B4-BE49-F238E27FC236}">
                <a16:creationId xmlns:a16="http://schemas.microsoft.com/office/drawing/2014/main" id="{5807CA11-FEC0-7E4B-BBCA-04CFE8DA35A6}"/>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9" name="AutoShape 15" descr="N(\mu ,\sigma ^{2})">
            <a:extLst>
              <a:ext uri="{FF2B5EF4-FFF2-40B4-BE49-F238E27FC236}">
                <a16:creationId xmlns:a16="http://schemas.microsoft.com/office/drawing/2014/main" id="{6334E346-9AFF-7844-8727-71065320839D}"/>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0" name="AutoShape 16" descr="n">
            <a:extLst>
              <a:ext uri="{FF2B5EF4-FFF2-40B4-BE49-F238E27FC236}">
                <a16:creationId xmlns:a16="http://schemas.microsoft.com/office/drawing/2014/main" id="{54E917FD-0239-3344-AA9F-056B86E7A6A8}"/>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1" name="AutoShape 17" descr="\mu ">
            <a:extLst>
              <a:ext uri="{FF2B5EF4-FFF2-40B4-BE49-F238E27FC236}">
                <a16:creationId xmlns:a16="http://schemas.microsoft.com/office/drawing/2014/main" id="{12033F84-97C7-9749-9B73-C3190C5DCA19}"/>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2" name="AutoShape 18" descr="\sigma ^{2}">
            <a:extLst>
              <a:ext uri="{FF2B5EF4-FFF2-40B4-BE49-F238E27FC236}">
                <a16:creationId xmlns:a16="http://schemas.microsoft.com/office/drawing/2014/main" id="{6665A26D-3C4B-794C-B3F4-AACAC7ADB6FA}"/>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D88C225F-74A8-284B-B086-528622A25343}"/>
              </a:ext>
            </a:extLst>
          </p:cNvPr>
          <p:cNvSpPr txBox="1"/>
          <p:nvPr/>
        </p:nvSpPr>
        <p:spPr>
          <a:xfrm>
            <a:off x="2855075" y="3739303"/>
            <a:ext cx="1214439"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Sample </a:t>
            </a:r>
          </a:p>
          <a:p>
            <a:r>
              <a:rPr lang="en-US" b="1" dirty="0">
                <a:solidFill>
                  <a:srgbClr val="00B050"/>
                </a:solidFill>
                <a:latin typeface="Calibri" panose="020F0502020204030204" pitchFamily="34" charset="0"/>
                <a:cs typeface="Calibri" panose="020F0502020204030204" pitchFamily="34" charset="0"/>
              </a:rPr>
              <a:t>       mean</a:t>
            </a:r>
          </a:p>
        </p:txBody>
      </p:sp>
      <p:sp>
        <p:nvSpPr>
          <p:cNvPr id="34" name="TextBox 33">
            <a:extLst>
              <a:ext uri="{FF2B5EF4-FFF2-40B4-BE49-F238E27FC236}">
                <a16:creationId xmlns:a16="http://schemas.microsoft.com/office/drawing/2014/main" id="{F58099A2-8589-4949-9C6D-F4D510DDFF0D}"/>
              </a:ext>
            </a:extLst>
          </p:cNvPr>
          <p:cNvSpPr txBox="1"/>
          <p:nvPr/>
        </p:nvSpPr>
        <p:spPr>
          <a:xfrm>
            <a:off x="2855075" y="4344461"/>
            <a:ext cx="1406529"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Sample </a:t>
            </a:r>
          </a:p>
          <a:p>
            <a:r>
              <a:rPr lang="en-US" b="1" dirty="0">
                <a:solidFill>
                  <a:srgbClr val="00B050"/>
                </a:solidFill>
                <a:latin typeface="Calibri" panose="020F0502020204030204" pitchFamily="34" charset="0"/>
                <a:cs typeface="Calibri" panose="020F0502020204030204" pitchFamily="34" charset="0"/>
              </a:rPr>
              <a:t>       variance</a:t>
            </a:r>
          </a:p>
        </p:txBody>
      </p:sp>
      <p:sp>
        <p:nvSpPr>
          <p:cNvPr id="35" name="TextBox 34">
            <a:extLst>
              <a:ext uri="{FF2B5EF4-FFF2-40B4-BE49-F238E27FC236}">
                <a16:creationId xmlns:a16="http://schemas.microsoft.com/office/drawing/2014/main" id="{24B9A98C-F3BB-7448-9ECD-80269D7A263C}"/>
              </a:ext>
            </a:extLst>
          </p:cNvPr>
          <p:cNvSpPr txBox="1"/>
          <p:nvPr/>
        </p:nvSpPr>
        <p:spPr>
          <a:xfrm>
            <a:off x="1318960" y="5252489"/>
            <a:ext cx="491115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Random variable with Normal distribution N(0,1) </a:t>
            </a:r>
          </a:p>
        </p:txBody>
      </p:sp>
      <p:sp>
        <p:nvSpPr>
          <p:cNvPr id="36" name="TextBox 35">
            <a:extLst>
              <a:ext uri="{FF2B5EF4-FFF2-40B4-BE49-F238E27FC236}">
                <a16:creationId xmlns:a16="http://schemas.microsoft.com/office/drawing/2014/main" id="{CAA20264-68BC-504C-9790-33B4CAD84579}"/>
              </a:ext>
            </a:extLst>
          </p:cNvPr>
          <p:cNvSpPr txBox="1"/>
          <p:nvPr/>
        </p:nvSpPr>
        <p:spPr>
          <a:xfrm>
            <a:off x="1318961" y="6068334"/>
            <a:ext cx="5081839"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Random variable, </a:t>
            </a:r>
            <a:r>
              <a:rPr lang="en-US" b="1" dirty="0">
                <a:solidFill>
                  <a:srgbClr val="0070C0"/>
                </a:solidFill>
                <a:latin typeface="Calibri" panose="020F0502020204030204" pitchFamily="34" charset="0"/>
                <a:cs typeface="Calibri" panose="020F0502020204030204" pitchFamily="34" charset="0"/>
              </a:rPr>
              <a:t>t-distribution</a:t>
            </a:r>
            <a:r>
              <a:rPr lang="en-US" dirty="0">
                <a:latin typeface="Calibri" panose="020F0502020204030204" pitchFamily="34" charset="0"/>
                <a:cs typeface="Calibri" panose="020F0502020204030204" pitchFamily="34" charset="0"/>
              </a:rPr>
              <a:t>. It uses </a:t>
            </a:r>
            <a:r>
              <a:rPr lang="en-US" b="1" dirty="0">
                <a:solidFill>
                  <a:srgbClr val="00B050"/>
                </a:solidFill>
                <a:latin typeface="Calibri" panose="020F0502020204030204" pitchFamily="34" charset="0"/>
                <a:cs typeface="Calibri" panose="020F0502020204030204" pitchFamily="34" charset="0"/>
              </a:rPr>
              <a:t>sample variance S </a:t>
            </a:r>
            <a:r>
              <a:rPr lang="en-US" dirty="0">
                <a:latin typeface="Calibri" panose="020F0502020204030204" pitchFamily="34" charset="0"/>
                <a:cs typeface="Calibri" panose="020F0502020204030204" pitchFamily="34" charset="0"/>
              </a:rPr>
              <a:t>(because real sigma is unknown). This creates </a:t>
            </a:r>
            <a:r>
              <a:rPr lang="en-US" b="1" dirty="0">
                <a:solidFill>
                  <a:srgbClr val="0070C0"/>
                </a:solidFill>
                <a:latin typeface="Calibri" panose="020F0502020204030204" pitchFamily="34" charset="0"/>
                <a:cs typeface="Calibri" panose="020F0502020204030204" pitchFamily="34" charset="0"/>
              </a:rPr>
              <a:t>uncertainty</a:t>
            </a:r>
            <a:r>
              <a:rPr lang="en-US" dirty="0">
                <a:latin typeface="Calibri" panose="020F0502020204030204" pitchFamily="34" charset="0"/>
                <a:cs typeface="Calibri" panose="020F0502020204030204" pitchFamily="34" charset="0"/>
              </a:rPr>
              <a:t> – and leads to the "</a:t>
            </a:r>
            <a:r>
              <a:rPr lang="en-US" b="1" dirty="0">
                <a:solidFill>
                  <a:srgbClr val="0070C0"/>
                </a:solidFill>
                <a:latin typeface="Calibri" panose="020F0502020204030204" pitchFamily="34" charset="0"/>
                <a:cs typeface="Calibri" panose="020F0502020204030204" pitchFamily="34" charset="0"/>
              </a:rPr>
              <a:t>fat tails</a:t>
            </a:r>
            <a:r>
              <a:rPr lang="en-US" dirty="0">
                <a:latin typeface="Calibri" panose="020F0502020204030204" pitchFamily="34" charset="0"/>
                <a:cs typeface="Calibri" panose="020F0502020204030204" pitchFamily="34" charset="0"/>
              </a:rPr>
              <a:t>" in the t-distribution.</a:t>
            </a:r>
          </a:p>
        </p:txBody>
      </p:sp>
      <p:sp>
        <p:nvSpPr>
          <p:cNvPr id="2" name="TextBox 1">
            <a:extLst>
              <a:ext uri="{FF2B5EF4-FFF2-40B4-BE49-F238E27FC236}">
                <a16:creationId xmlns:a16="http://schemas.microsoft.com/office/drawing/2014/main" id="{2B7DC8C9-0AE4-1E40-8B75-0D4E51636D11}"/>
              </a:ext>
            </a:extLst>
          </p:cNvPr>
          <p:cNvSpPr txBox="1"/>
          <p:nvPr/>
        </p:nvSpPr>
        <p:spPr>
          <a:xfrm>
            <a:off x="8226926" y="4652238"/>
            <a:ext cx="3802647"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00B050"/>
                </a:solidFill>
                <a:latin typeface="Calibri" panose="020F0502020204030204" pitchFamily="34" charset="0"/>
                <a:cs typeface="Calibri" panose="020F0502020204030204" pitchFamily="34" charset="0"/>
              </a:rPr>
              <a:t>In Excel:    T.DIST(</a:t>
            </a:r>
            <a:r>
              <a:rPr lang="en-US" b="1" dirty="0" err="1">
                <a:solidFill>
                  <a:srgbClr val="00B050"/>
                </a:solidFill>
                <a:latin typeface="Calibri" panose="020F0502020204030204" pitchFamily="34" charset="0"/>
                <a:cs typeface="Calibri" panose="020F0502020204030204" pitchFamily="34" charset="0"/>
              </a:rPr>
              <a:t>x,DF,FALSE</a:t>
            </a:r>
            <a:r>
              <a:rPr lang="en-US" b="1" dirty="0">
                <a:solidFill>
                  <a:srgbClr val="00B050"/>
                </a:solidFill>
                <a:latin typeface="Calibri" panose="020F0502020204030204" pitchFamily="34" charset="0"/>
                <a:cs typeface="Calibri" panose="020F0502020204030204" pitchFamily="34" charset="0"/>
              </a:rPr>
              <a:t>)</a:t>
            </a:r>
          </a:p>
          <a:p>
            <a:r>
              <a:rPr lang="en-US" b="1" dirty="0">
                <a:solidFill>
                  <a:srgbClr val="00B050"/>
                </a:solidFill>
                <a:latin typeface="Calibri" panose="020F0502020204030204" pitchFamily="34" charset="0"/>
                <a:cs typeface="Calibri" panose="020F0502020204030204" pitchFamily="34" charset="0"/>
              </a:rPr>
              <a:t>where DF = Degrees of Freedom (Npoints-1)</a:t>
            </a:r>
          </a:p>
        </p:txBody>
      </p:sp>
      <p:pic>
        <p:nvPicPr>
          <p:cNvPr id="3" name="Picture 2">
            <a:extLst>
              <a:ext uri="{FF2B5EF4-FFF2-40B4-BE49-F238E27FC236}">
                <a16:creationId xmlns:a16="http://schemas.microsoft.com/office/drawing/2014/main" id="{52D632F6-3109-6E41-9B6D-6ADC96B70D74}"/>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128249" y="5418839"/>
            <a:ext cx="1789363" cy="1192909"/>
          </a:xfrm>
          <a:prstGeom prst="rect">
            <a:avLst/>
          </a:prstGeom>
        </p:spPr>
      </p:pic>
      <p:sp>
        <p:nvSpPr>
          <p:cNvPr id="6" name="TextBox 5">
            <a:extLst>
              <a:ext uri="{FF2B5EF4-FFF2-40B4-BE49-F238E27FC236}">
                <a16:creationId xmlns:a16="http://schemas.microsoft.com/office/drawing/2014/main" id="{1D3B482B-8050-0945-999B-0F8D400BB574}"/>
              </a:ext>
            </a:extLst>
          </p:cNvPr>
          <p:cNvSpPr txBox="1"/>
          <p:nvPr/>
        </p:nvSpPr>
        <p:spPr>
          <a:xfrm>
            <a:off x="8848141" y="5699002"/>
            <a:ext cx="1206634"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95% confidence interval</a:t>
            </a:r>
          </a:p>
        </p:txBody>
      </p:sp>
      <p:sp>
        <p:nvSpPr>
          <p:cNvPr id="37" name="TextBox 36">
            <a:extLst>
              <a:ext uri="{FF2B5EF4-FFF2-40B4-BE49-F238E27FC236}">
                <a16:creationId xmlns:a16="http://schemas.microsoft.com/office/drawing/2014/main" id="{A2350494-44C0-F393-4CF1-15167692D7C1}"/>
              </a:ext>
            </a:extLst>
          </p:cNvPr>
          <p:cNvSpPr txBox="1"/>
          <p:nvPr/>
        </p:nvSpPr>
        <p:spPr>
          <a:xfrm>
            <a:off x="0" y="16231"/>
            <a:ext cx="4535905"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Student's </a:t>
            </a:r>
            <a:r>
              <a:rPr lang="en-US" sz="2800" b="1" i="1" dirty="0">
                <a:latin typeface="Calibri" panose="020F0502020204030204" pitchFamily="34" charset="0"/>
                <a:cs typeface="Calibri" panose="020F0502020204030204" pitchFamily="34" charset="0"/>
              </a:rPr>
              <a:t>t</a:t>
            </a:r>
            <a:r>
              <a:rPr lang="en-US" sz="2800" b="1" dirty="0">
                <a:latin typeface="Calibri" panose="020F0502020204030204" pitchFamily="34" charset="0"/>
                <a:cs typeface="Calibri" panose="020F0502020204030204" pitchFamily="34" charset="0"/>
              </a:rPr>
              <a:t>-distribution </a:t>
            </a:r>
          </a:p>
        </p:txBody>
      </p:sp>
    </p:spTree>
    <p:extLst>
      <p:ext uri="{BB962C8B-B14F-4D97-AF65-F5344CB8AC3E}">
        <p14:creationId xmlns:p14="http://schemas.microsoft.com/office/powerpoint/2010/main" val="312025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532FDD-D102-2549-9743-0A74F0A87BE5}"/>
              </a:ext>
            </a:extLst>
          </p:cNvPr>
          <p:cNvSpPr>
            <a:spLocks noGrp="1"/>
          </p:cNvSpPr>
          <p:nvPr>
            <p:ph type="title"/>
          </p:nvPr>
        </p:nvSpPr>
        <p:spPr>
          <a:xfrm>
            <a:off x="113606" y="62248"/>
            <a:ext cx="6098772" cy="387798"/>
          </a:xfrm>
          <a:noFill/>
        </p:spPr>
        <p:txBody>
          <a:bodyPr wrap="square" lIns="0" tIns="0" rIns="0" bIns="0" anchor="t" anchorCtr="0">
            <a:spAutoFit/>
          </a:bodyPr>
          <a:lstStyle/>
          <a:p>
            <a:r>
              <a:rPr lang="en-US" sz="2800" b="1" dirty="0">
                <a:solidFill>
                  <a:schemeClr val="tx1"/>
                </a:solidFill>
                <a:latin typeface="Calibri" panose="020F0502020204030204" pitchFamily="34" charset="0"/>
                <a:cs typeface="Calibri" panose="020F0502020204030204" pitchFamily="34" charset="0"/>
              </a:rPr>
              <a:t>The t Test for Two Independent Samples</a:t>
            </a:r>
          </a:p>
        </p:txBody>
      </p:sp>
      <p:sp>
        <p:nvSpPr>
          <p:cNvPr id="6" name="TextBox 5">
            <a:extLst>
              <a:ext uri="{FF2B5EF4-FFF2-40B4-BE49-F238E27FC236}">
                <a16:creationId xmlns:a16="http://schemas.microsoft.com/office/drawing/2014/main" id="{5E4C2F89-D386-7D4F-9A7B-AE261A19D445}"/>
              </a:ext>
            </a:extLst>
          </p:cNvPr>
          <p:cNvSpPr txBox="1"/>
          <p:nvPr/>
        </p:nvSpPr>
        <p:spPr>
          <a:xfrm>
            <a:off x="113606" y="682619"/>
            <a:ext cx="5666510" cy="116955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Data comes from two completely different, independent groups.</a:t>
            </a:r>
          </a:p>
          <a:p>
            <a:r>
              <a:rPr lang="en-US" dirty="0">
                <a:latin typeface="Calibri" panose="020F0502020204030204" pitchFamily="34" charset="0"/>
                <a:cs typeface="Calibri" panose="020F0502020204030204" pitchFamily="34" charset="0"/>
              </a:rPr>
              <a:t>Observations within each sample must be independent.</a:t>
            </a:r>
          </a:p>
          <a:p>
            <a:r>
              <a:rPr lang="en-US" dirty="0">
                <a:latin typeface="Calibri" panose="020F0502020204030204" pitchFamily="34" charset="0"/>
                <a:cs typeface="Calibri" panose="020F0502020204030204" pitchFamily="34" charset="0"/>
              </a:rPr>
              <a:t>The two populations must be normal.</a:t>
            </a:r>
          </a:p>
          <a:p>
            <a:r>
              <a:rPr lang="en-US" dirty="0">
                <a:latin typeface="Calibri" panose="020F0502020204030204" pitchFamily="34" charset="0"/>
                <a:cs typeface="Calibri" panose="020F0502020204030204" pitchFamily="34" charset="0"/>
              </a:rPr>
              <a:t>The two populations must have equal variances (called homogeneity of variance).</a:t>
            </a:r>
          </a:p>
        </p:txBody>
      </p:sp>
      <p:pic>
        <p:nvPicPr>
          <p:cNvPr id="7" name="Picture 2" descr="The structure of an independent-measures research study. Two separate samples are used to obtain information about two unknown populations or treatment conditions." title="Figure 10.1  Independent- Measures Research Design   ">
            <a:extLst>
              <a:ext uri="{FF2B5EF4-FFF2-40B4-BE49-F238E27FC236}">
                <a16:creationId xmlns:a16="http://schemas.microsoft.com/office/drawing/2014/main" id="{17B937B4-B889-7E43-8881-5ABA09FFB8B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457201" y="2211665"/>
            <a:ext cx="3692236" cy="31934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6A0A4C-96A2-FD4D-A51D-91E5DB678748}"/>
              </a:ext>
            </a:extLst>
          </p:cNvPr>
          <p:cNvSpPr txBox="1"/>
          <p:nvPr/>
        </p:nvSpPr>
        <p:spPr>
          <a:xfrm>
            <a:off x="457201" y="5652660"/>
            <a:ext cx="3976254" cy="30480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Null hypothesis for independent-measures test:</a:t>
            </a:r>
          </a:p>
        </p:txBody>
      </p:sp>
      <p:graphicFrame>
        <p:nvGraphicFramePr>
          <p:cNvPr id="9" name="Object 3" descr="An equation reads, H subscript zero colon mu subscript 1 negative mu subscript 2 equals zero.">
            <a:extLst>
              <a:ext uri="{FF2B5EF4-FFF2-40B4-BE49-F238E27FC236}">
                <a16:creationId xmlns:a16="http://schemas.microsoft.com/office/drawing/2014/main" id="{62DBE416-8FDE-474D-9EE8-DAD948EAACCD}"/>
              </a:ext>
            </a:extLst>
          </p:cNvPr>
          <p:cNvGraphicFramePr>
            <a:graphicFrameLocks noChangeAspect="1"/>
          </p:cNvGraphicFramePr>
          <p:nvPr>
            <p:extLst>
              <p:ext uri="{D42A27DB-BD31-4B8C-83A1-F6EECF244321}">
                <p14:modId xmlns:p14="http://schemas.microsoft.com/office/powerpoint/2010/main" val="3828982933"/>
              </p:ext>
            </p:extLst>
          </p:nvPr>
        </p:nvGraphicFramePr>
        <p:xfrm>
          <a:off x="1422863" y="6205014"/>
          <a:ext cx="1655733" cy="359070"/>
        </p:xfrm>
        <a:graphic>
          <a:graphicData uri="http://schemas.openxmlformats.org/presentationml/2006/ole">
            <mc:AlternateContent xmlns:mc="http://schemas.openxmlformats.org/markup-compatibility/2006">
              <mc:Choice xmlns:v="urn:schemas-microsoft-com:vml" Requires="v">
                <p:oleObj name="Equation" r:id="rId3" imgW="1054100" imgH="228600" progId="Equation.3">
                  <p:embed/>
                </p:oleObj>
              </mc:Choice>
              <mc:Fallback>
                <p:oleObj name="Equation" r:id="rId3" imgW="1054100" imgH="228600" progId="Equation.3">
                  <p:embed/>
                  <p:pic>
                    <p:nvPicPr>
                      <p:cNvPr id="13" name="Object 3" descr="An equation reads, H subscript zero colon mu subscript 1 negative mu subscript 2 equals ze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863" y="6205014"/>
                        <a:ext cx="1655733" cy="359070"/>
                      </a:xfrm>
                      <a:prstGeom prst="rect">
                        <a:avLst/>
                      </a:prstGeom>
                      <a:noFill/>
                      <a:ln>
                        <a:noFill/>
                      </a:ln>
                    </p:spPr>
                  </p:pic>
                </p:oleObj>
              </mc:Fallback>
            </mc:AlternateContent>
          </a:graphicData>
        </a:graphic>
      </p:graphicFrame>
      <p:sp>
        <p:nvSpPr>
          <p:cNvPr id="10" name="TextBox 9">
            <a:extLst>
              <a:ext uri="{FF2B5EF4-FFF2-40B4-BE49-F238E27FC236}">
                <a16:creationId xmlns:a16="http://schemas.microsoft.com/office/drawing/2014/main" id="{2AC5887E-8837-384C-8085-98026B586B92}"/>
              </a:ext>
            </a:extLst>
          </p:cNvPr>
          <p:cNvSpPr txBox="1"/>
          <p:nvPr/>
        </p:nvSpPr>
        <p:spPr>
          <a:xfrm>
            <a:off x="7135092" y="900091"/>
            <a:ext cx="2770909"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Basic structure of the t statistic</a:t>
            </a:r>
          </a:p>
        </p:txBody>
      </p:sp>
      <p:graphicFrame>
        <p:nvGraphicFramePr>
          <p:cNvPr id="11" name="Object 3" descr="An equation reads, t equals parentheses M subscript 1 negative M subscript 2 parentheses negative parentheses mu subscript 1 negative mu subscript 1 parentheses, divided by S subscript parentheses M subscript 1 negative M subscript 2 parentheses. ">
            <a:extLst>
              <a:ext uri="{FF2B5EF4-FFF2-40B4-BE49-F238E27FC236}">
                <a16:creationId xmlns:a16="http://schemas.microsoft.com/office/drawing/2014/main" id="{8ACD968C-C65B-9D43-BCD7-739469F10298}"/>
              </a:ext>
            </a:extLst>
          </p:cNvPr>
          <p:cNvGraphicFramePr>
            <a:graphicFrameLocks noChangeAspect="1"/>
          </p:cNvGraphicFramePr>
          <p:nvPr>
            <p:extLst>
              <p:ext uri="{D42A27DB-BD31-4B8C-83A1-F6EECF244321}">
                <p14:modId xmlns:p14="http://schemas.microsoft.com/office/powerpoint/2010/main" val="998254182"/>
              </p:ext>
            </p:extLst>
          </p:nvPr>
        </p:nvGraphicFramePr>
        <p:xfrm>
          <a:off x="7135092" y="1267395"/>
          <a:ext cx="2805545" cy="816537"/>
        </p:xfrm>
        <a:graphic>
          <a:graphicData uri="http://schemas.openxmlformats.org/presentationml/2006/ole">
            <mc:AlternateContent xmlns:mc="http://schemas.openxmlformats.org/markup-compatibility/2006">
              <mc:Choice xmlns:v="urn:schemas-microsoft-com:vml" Requires="v">
                <p:oleObj name="Equation" r:id="rId5" imgW="1701800" imgH="495300" progId="Equation.3">
                  <p:embed/>
                </p:oleObj>
              </mc:Choice>
              <mc:Fallback>
                <p:oleObj name="Equation" r:id="rId5" imgW="1701800" imgH="495300" progId="Equation.3">
                  <p:embed/>
                  <p:pic>
                    <p:nvPicPr>
                      <p:cNvPr id="11" name="Object 3" descr="An equation reads, t equals parentheses M subscript 1 negative M subscript 2 parentheses negative parentheses mu subscript 1 negative mu subscript 1 parentheses, divided by S subscript parentheses M subscript 1 negative M subscript 2 parenthese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5092" y="1267395"/>
                        <a:ext cx="2805545" cy="816537"/>
                      </a:xfrm>
                      <a:prstGeom prst="rect">
                        <a:avLst/>
                      </a:prstGeom>
                      <a:noFill/>
                      <a:ln>
                        <a:noFill/>
                      </a:ln>
                    </p:spPr>
                  </p:pic>
                </p:oleObj>
              </mc:Fallback>
            </mc:AlternateContent>
          </a:graphicData>
        </a:graphic>
      </p:graphicFrame>
      <p:graphicFrame>
        <p:nvGraphicFramePr>
          <p:cNvPr id="12" name="Object 3" descr="An equation reads, S subscript parentheses M subscript 1 negative M subscript 2 parentheses equals square root of S square subscript 1 by n subscript 1 plus S square subscript 2 by n subscript 2.">
            <a:extLst>
              <a:ext uri="{FF2B5EF4-FFF2-40B4-BE49-F238E27FC236}">
                <a16:creationId xmlns:a16="http://schemas.microsoft.com/office/drawing/2014/main" id="{6ECBAAFA-ACC7-F247-8416-A877C6C2CD7A}"/>
              </a:ext>
            </a:extLst>
          </p:cNvPr>
          <p:cNvGraphicFramePr>
            <a:graphicFrameLocks noChangeAspect="1"/>
          </p:cNvGraphicFramePr>
          <p:nvPr>
            <p:extLst>
              <p:ext uri="{D42A27DB-BD31-4B8C-83A1-F6EECF244321}">
                <p14:modId xmlns:p14="http://schemas.microsoft.com/office/powerpoint/2010/main" val="1360496585"/>
              </p:ext>
            </p:extLst>
          </p:nvPr>
        </p:nvGraphicFramePr>
        <p:xfrm>
          <a:off x="7550728" y="2556164"/>
          <a:ext cx="1870363" cy="796295"/>
        </p:xfrm>
        <a:graphic>
          <a:graphicData uri="http://schemas.openxmlformats.org/presentationml/2006/ole">
            <mc:AlternateContent xmlns:mc="http://schemas.openxmlformats.org/markup-compatibility/2006">
              <mc:Choice xmlns:v="urn:schemas-microsoft-com:vml" Requires="v">
                <p:oleObj name="Equation" r:id="rId7" imgW="1282700" imgH="546100" progId="Equation.3">
                  <p:embed/>
                </p:oleObj>
              </mc:Choice>
              <mc:Fallback>
                <p:oleObj name="Equation" r:id="rId7" imgW="1282700" imgH="546100" progId="Equation.3">
                  <p:embed/>
                  <p:pic>
                    <p:nvPicPr>
                      <p:cNvPr id="9" name="Object 3" descr="An equation reads, S subscript parentheses M subscript 1 negative M subscript 2 parentheses equals square root of S square subscript 1 by n subscript 1 plus S square subscript 2 by n subscrip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0728" y="2556164"/>
                        <a:ext cx="1870363" cy="796295"/>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3788774E-45A2-5941-A4B5-A0FA04C20A18}"/>
              </a:ext>
            </a:extLst>
          </p:cNvPr>
          <p:cNvSpPr txBox="1"/>
          <p:nvPr/>
        </p:nvSpPr>
        <p:spPr>
          <a:xfrm>
            <a:off x="7121232" y="2133151"/>
            <a:ext cx="4724404"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where estimated standard error (unbiased if n1=n2)</a:t>
            </a:r>
          </a:p>
        </p:txBody>
      </p:sp>
      <p:graphicFrame>
        <p:nvGraphicFramePr>
          <p:cNvPr id="14" name="Object 3" descr="An equation reads, S square subscript p equals SS subscript 1 plus SS subscript 2 divided by d function subscript 1 plus d function subscript 2.">
            <a:extLst>
              <a:ext uri="{FF2B5EF4-FFF2-40B4-BE49-F238E27FC236}">
                <a16:creationId xmlns:a16="http://schemas.microsoft.com/office/drawing/2014/main" id="{722E0022-938F-9841-9C2C-69E3411DF3A9}"/>
              </a:ext>
            </a:extLst>
          </p:cNvPr>
          <p:cNvGraphicFramePr>
            <a:graphicFrameLocks noChangeAspect="1"/>
          </p:cNvGraphicFramePr>
          <p:nvPr>
            <p:extLst>
              <p:ext uri="{D42A27DB-BD31-4B8C-83A1-F6EECF244321}">
                <p14:modId xmlns:p14="http://schemas.microsoft.com/office/powerpoint/2010/main" val="4249061381"/>
              </p:ext>
            </p:extLst>
          </p:nvPr>
        </p:nvGraphicFramePr>
        <p:xfrm>
          <a:off x="7612845" y="3985718"/>
          <a:ext cx="1413392" cy="658287"/>
        </p:xfrm>
        <a:graphic>
          <a:graphicData uri="http://schemas.openxmlformats.org/presentationml/2006/ole">
            <mc:AlternateContent xmlns:mc="http://schemas.openxmlformats.org/markup-compatibility/2006">
              <mc:Choice xmlns:v="urn:schemas-microsoft-com:vml" Requires="v">
                <p:oleObj name="Equation" r:id="rId9" imgW="927100" imgH="431800" progId="Equation.3">
                  <p:embed/>
                </p:oleObj>
              </mc:Choice>
              <mc:Fallback>
                <p:oleObj name="Equation" r:id="rId9" imgW="927100" imgH="431800" progId="Equation.3">
                  <p:embed/>
                  <p:pic>
                    <p:nvPicPr>
                      <p:cNvPr id="10" name="Object 3" descr="An equation reads, S square subscript p equals SS subscript 1 plus SS subscript 2 divided by d function subscript 1 plus d function subscrip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12845" y="3985718"/>
                        <a:ext cx="1413392" cy="658287"/>
                      </a:xfrm>
                      <a:prstGeom prst="rect">
                        <a:avLst/>
                      </a:prstGeom>
                      <a:noFill/>
                      <a:ln>
                        <a:noFill/>
                      </a:ln>
                    </p:spPr>
                  </p:pic>
                </p:oleObj>
              </mc:Fallback>
            </mc:AlternateContent>
          </a:graphicData>
        </a:graphic>
      </p:graphicFrame>
      <p:sp>
        <p:nvSpPr>
          <p:cNvPr id="15" name="TextBox 14">
            <a:extLst>
              <a:ext uri="{FF2B5EF4-FFF2-40B4-BE49-F238E27FC236}">
                <a16:creationId xmlns:a16="http://schemas.microsoft.com/office/drawing/2014/main" id="{A54DF762-6012-4C42-8452-2EE83BDBB6C8}"/>
              </a:ext>
            </a:extLst>
          </p:cNvPr>
          <p:cNvSpPr txBox="1"/>
          <p:nvPr/>
        </p:nvSpPr>
        <p:spPr>
          <a:xfrm>
            <a:off x="7121232" y="3515200"/>
            <a:ext cx="4724404"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unbiased estimate:</a:t>
            </a:r>
          </a:p>
        </p:txBody>
      </p:sp>
      <p:sp>
        <p:nvSpPr>
          <p:cNvPr id="16" name="TextBox 15">
            <a:extLst>
              <a:ext uri="{FF2B5EF4-FFF2-40B4-BE49-F238E27FC236}">
                <a16:creationId xmlns:a16="http://schemas.microsoft.com/office/drawing/2014/main" id="{C14522A1-FC1A-C042-A252-FEB227F5C430}"/>
              </a:ext>
            </a:extLst>
          </p:cNvPr>
          <p:cNvSpPr txBox="1"/>
          <p:nvPr/>
        </p:nvSpPr>
        <p:spPr>
          <a:xfrm>
            <a:off x="7135092" y="4942178"/>
            <a:ext cx="4128653"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SS = Sum of Squares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Degrees of freedom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 df</a:t>
            </a:r>
            <a:r>
              <a:rPr lang="en-US"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+df</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(n</a:t>
            </a:r>
            <a:r>
              <a:rPr lang="en-US"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-1) + (n</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-1)</a:t>
            </a:r>
          </a:p>
        </p:txBody>
      </p:sp>
      <p:sp>
        <p:nvSpPr>
          <p:cNvPr id="18" name="TextBox 17">
            <a:extLst>
              <a:ext uri="{FF2B5EF4-FFF2-40B4-BE49-F238E27FC236}">
                <a16:creationId xmlns:a16="http://schemas.microsoft.com/office/drawing/2014/main" id="{5E97B13F-EFA6-C847-9A8B-CA0E7AB53FA2}"/>
              </a:ext>
            </a:extLst>
          </p:cNvPr>
          <p:cNvSpPr txBox="1"/>
          <p:nvPr/>
        </p:nvSpPr>
        <p:spPr>
          <a:xfrm>
            <a:off x="7121232" y="5609317"/>
            <a:ext cx="3893132"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Test for homogeneity of variance:</a:t>
            </a:r>
          </a:p>
          <a:p>
            <a:r>
              <a:rPr lang="en-US" dirty="0" err="1">
                <a:latin typeface="Calibri" panose="020F0502020204030204" pitchFamily="34" charset="0"/>
                <a:cs typeface="Calibri" panose="020F0502020204030204" pitchFamily="34" charset="0"/>
              </a:rPr>
              <a:t>Levene's</a:t>
            </a:r>
            <a:r>
              <a:rPr lang="en-US" dirty="0">
                <a:latin typeface="Calibri" panose="020F0502020204030204" pitchFamily="34" charset="0"/>
                <a:cs typeface="Calibri" panose="020F0502020204030204" pitchFamily="34" charset="0"/>
              </a:rPr>
              <a:t> test or Brown–Forsythe test</a:t>
            </a:r>
          </a:p>
          <a:p>
            <a:r>
              <a:rPr lang="en-US" dirty="0">
                <a:latin typeface="Calibri" panose="020F0502020204030204" pitchFamily="34" charset="0"/>
                <a:cs typeface="Calibri" panose="020F0502020204030204" pitchFamily="34" charset="0"/>
                <a:hlinkClick r:id="rId11"/>
              </a:rPr>
              <a:t>https://</a:t>
            </a:r>
            <a:r>
              <a:rPr lang="en-US" dirty="0" err="1">
                <a:latin typeface="Calibri" panose="020F0502020204030204" pitchFamily="34" charset="0"/>
                <a:cs typeface="Calibri" panose="020F0502020204030204" pitchFamily="34" charset="0"/>
                <a:hlinkClick r:id="rId11"/>
              </a:rPr>
              <a:t>en.wikipedia.org</a:t>
            </a:r>
            <a:r>
              <a:rPr lang="en-US" dirty="0">
                <a:latin typeface="Calibri" panose="020F0502020204030204" pitchFamily="34" charset="0"/>
                <a:cs typeface="Calibri" panose="020F0502020204030204" pitchFamily="34" charset="0"/>
                <a:hlinkClick r:id="rId11"/>
              </a:rPr>
              <a:t>/wiki/Levene%27s_test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80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532FDD-D102-2549-9743-0A74F0A87BE5}"/>
              </a:ext>
            </a:extLst>
          </p:cNvPr>
          <p:cNvSpPr>
            <a:spLocks noGrp="1"/>
          </p:cNvSpPr>
          <p:nvPr>
            <p:ph type="title"/>
          </p:nvPr>
        </p:nvSpPr>
        <p:spPr>
          <a:xfrm>
            <a:off x="48768" y="61166"/>
            <a:ext cx="5196564" cy="387798"/>
          </a:xfrm>
          <a:noFill/>
        </p:spPr>
        <p:txBody>
          <a:bodyPr wrap="square" lIns="0" tIns="0" rIns="0" bIns="0" anchor="t" anchorCtr="0">
            <a:spAutoFit/>
          </a:bodyPr>
          <a:lstStyle/>
          <a:p>
            <a:r>
              <a:rPr lang="en-US" sz="2800" b="1" dirty="0">
                <a:solidFill>
                  <a:schemeClr val="tx1"/>
                </a:solidFill>
              </a:rPr>
              <a:t>The t Test for Repeated-Measures</a:t>
            </a:r>
          </a:p>
        </p:txBody>
      </p:sp>
      <p:sp>
        <p:nvSpPr>
          <p:cNvPr id="6" name="TextBox 5">
            <a:extLst>
              <a:ext uri="{FF2B5EF4-FFF2-40B4-BE49-F238E27FC236}">
                <a16:creationId xmlns:a16="http://schemas.microsoft.com/office/drawing/2014/main" id="{5E4C2F89-D386-7D4F-9A7B-AE261A19D445}"/>
              </a:ext>
            </a:extLst>
          </p:cNvPr>
          <p:cNvSpPr txBox="1"/>
          <p:nvPr/>
        </p:nvSpPr>
        <p:spPr>
          <a:xfrm>
            <a:off x="180108" y="767722"/>
            <a:ext cx="5666510"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Repeated-measures design</a:t>
            </a:r>
          </a:p>
          <a:p>
            <a:r>
              <a:rPr lang="en-US" dirty="0"/>
              <a:t>(a.k.a. within-subjects design)</a:t>
            </a:r>
          </a:p>
          <a:p>
            <a:endParaRPr lang="en-US" dirty="0"/>
          </a:p>
          <a:p>
            <a:r>
              <a:rPr lang="en-US" dirty="0"/>
              <a:t>Two separate scores are obtained </a:t>
            </a:r>
            <a:r>
              <a:rPr lang="en-US" b="1" dirty="0">
                <a:solidFill>
                  <a:srgbClr val="0070C0"/>
                </a:solidFill>
              </a:rPr>
              <a:t>for each individual in the sample</a:t>
            </a:r>
          </a:p>
          <a:p>
            <a:endParaRPr lang="en-US" dirty="0"/>
          </a:p>
          <a:p>
            <a:r>
              <a:rPr lang="en-US" dirty="0"/>
              <a:t>Same subjects are used in both groups.</a:t>
            </a:r>
          </a:p>
          <a:p>
            <a:r>
              <a:rPr lang="en-US" dirty="0"/>
              <a:t>Observations within each treatment condition must be independent.</a:t>
            </a:r>
          </a:p>
          <a:p>
            <a:r>
              <a:rPr lang="en-US" dirty="0"/>
              <a:t>Population distribution of difference scores (D values) must be normally distributed.</a:t>
            </a:r>
          </a:p>
        </p:txBody>
      </p:sp>
      <p:pic>
        <p:nvPicPr>
          <p:cNvPr id="17" name="Picture 2" descr="FIGURE 11.1  A sample of n = 4 people is selected from the population. Each individual is measured twice, once in treatment I and once in treatment II, and a difference score, D, is computed for each individual. This sample of difference scores is intended to represent the population. Note that we are using a sample of difference scores to represent a population of difference scores. Note that the mean for the population of difference scores is unknown. The null hypothesis states that there is no consistent or systematic difference between the two treatment conditions, so the population mean difference is μD = 0.&#10;" title="Figure 11.1: Difference Scores for 4 People Measured Twice   ">
            <a:extLst>
              <a:ext uri="{FF2B5EF4-FFF2-40B4-BE49-F238E27FC236}">
                <a16:creationId xmlns:a16="http://schemas.microsoft.com/office/drawing/2014/main" id="{CF95CC67-AD27-CB4B-B595-4583A95E4ED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988554" y="2958769"/>
            <a:ext cx="3316992" cy="379749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07BE92-5AC2-B24D-969C-ADBF0A1CCF21}"/>
              </a:ext>
            </a:extLst>
          </p:cNvPr>
          <p:cNvSpPr txBox="1"/>
          <p:nvPr/>
        </p:nvSpPr>
        <p:spPr>
          <a:xfrm>
            <a:off x="8382000" y="131765"/>
            <a:ext cx="2770909" cy="738664"/>
          </a:xfrm>
          <a:prstGeom prst="rect">
            <a:avLst/>
          </a:prstGeom>
          <a:noFill/>
        </p:spPr>
        <p:txBody>
          <a:bodyPr wrap="square" rtlCol="0">
            <a:spAutoFit/>
          </a:bodyPr>
          <a:lstStyle/>
          <a:p>
            <a:r>
              <a:rPr lang="en-US" dirty="0"/>
              <a:t>Difference score = </a:t>
            </a:r>
            <a:r>
              <a:rPr lang="en-US" i="1" dirty="0"/>
              <a:t>D</a:t>
            </a:r>
            <a:r>
              <a:rPr lang="en-US" dirty="0"/>
              <a:t> = </a:t>
            </a:r>
            <a:r>
              <a:rPr lang="en-US" i="1" dirty="0"/>
              <a:t>X</a:t>
            </a:r>
            <a:r>
              <a:rPr lang="en-US" baseline="-25000" dirty="0"/>
              <a:t>2 </a:t>
            </a:r>
            <a:r>
              <a:rPr lang="en-US" dirty="0"/>
              <a:t>− </a:t>
            </a:r>
            <a:r>
              <a:rPr lang="en-US" i="1" dirty="0"/>
              <a:t>X</a:t>
            </a:r>
            <a:r>
              <a:rPr lang="en-US" baseline="-25000" dirty="0"/>
              <a:t>1 </a:t>
            </a:r>
          </a:p>
          <a:p>
            <a:endParaRPr lang="en-US" dirty="0"/>
          </a:p>
          <a:p>
            <a:r>
              <a:rPr lang="en-US" dirty="0"/>
              <a:t>Mean Difference:</a:t>
            </a:r>
          </a:p>
        </p:txBody>
      </p:sp>
      <p:graphicFrame>
        <p:nvGraphicFramePr>
          <p:cNvPr id="19" name="Object 3" descr="An equation reads, M subscript D equals sigma superscript D divided by n.">
            <a:extLst>
              <a:ext uri="{FF2B5EF4-FFF2-40B4-BE49-F238E27FC236}">
                <a16:creationId xmlns:a16="http://schemas.microsoft.com/office/drawing/2014/main" id="{DDE47DEB-E702-FA49-9F5B-F137A40C3F0B}"/>
              </a:ext>
            </a:extLst>
          </p:cNvPr>
          <p:cNvGraphicFramePr>
            <a:graphicFrameLocks noChangeAspect="1"/>
          </p:cNvGraphicFramePr>
          <p:nvPr>
            <p:extLst>
              <p:ext uri="{D42A27DB-BD31-4B8C-83A1-F6EECF244321}">
                <p14:modId xmlns:p14="http://schemas.microsoft.com/office/powerpoint/2010/main" val="1643180493"/>
              </p:ext>
            </p:extLst>
          </p:nvPr>
        </p:nvGraphicFramePr>
        <p:xfrm>
          <a:off x="10037618" y="591899"/>
          <a:ext cx="852054" cy="493294"/>
        </p:xfrm>
        <a:graphic>
          <a:graphicData uri="http://schemas.openxmlformats.org/presentationml/2006/ole">
            <mc:AlternateContent xmlns:mc="http://schemas.openxmlformats.org/markup-compatibility/2006">
              <mc:Choice xmlns:v="urn:schemas-microsoft-com:vml" Requires="v">
                <p:oleObj name="Equation" r:id="rId3" imgW="17373600" imgH="10058400" progId="Equation.3">
                  <p:embed/>
                </p:oleObj>
              </mc:Choice>
              <mc:Fallback>
                <p:oleObj name="Equation" r:id="rId3" imgW="17373600" imgH="10058400" progId="Equation.3">
                  <p:embed/>
                  <p:pic>
                    <p:nvPicPr>
                      <p:cNvPr id="6" name="Object 3" descr="An equation reads, M subscript D equals sigma superscript D divided by 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18" y="591899"/>
                        <a:ext cx="852054" cy="493294"/>
                      </a:xfrm>
                      <a:prstGeom prst="rect">
                        <a:avLst/>
                      </a:prstGeom>
                      <a:noFill/>
                      <a:ln>
                        <a:noFill/>
                      </a:ln>
                    </p:spPr>
                  </p:pic>
                </p:oleObj>
              </mc:Fallback>
            </mc:AlternateContent>
          </a:graphicData>
        </a:graphic>
      </p:graphicFrame>
      <p:sp>
        <p:nvSpPr>
          <p:cNvPr id="3" name="TextBox 2">
            <a:extLst>
              <a:ext uri="{FF2B5EF4-FFF2-40B4-BE49-F238E27FC236}">
                <a16:creationId xmlns:a16="http://schemas.microsoft.com/office/drawing/2014/main" id="{68E896FD-4CF0-E347-8E9B-731507E2A30B}"/>
              </a:ext>
            </a:extLst>
          </p:cNvPr>
          <p:cNvSpPr txBox="1"/>
          <p:nvPr/>
        </p:nvSpPr>
        <p:spPr>
          <a:xfrm>
            <a:off x="8382000" y="1311197"/>
            <a:ext cx="3380509" cy="307777"/>
          </a:xfrm>
          <a:prstGeom prst="rect">
            <a:avLst/>
          </a:prstGeom>
          <a:noFill/>
        </p:spPr>
        <p:txBody>
          <a:bodyPr wrap="square" rtlCol="0">
            <a:spAutoFit/>
          </a:bodyPr>
          <a:lstStyle/>
          <a:p>
            <a:r>
              <a:rPr lang="en-US" dirty="0"/>
              <a:t>Null Hypothesis H</a:t>
            </a:r>
            <a:r>
              <a:rPr lang="en-US" baseline="-25000" dirty="0"/>
              <a:t>0</a:t>
            </a:r>
            <a:r>
              <a:rPr lang="en-US" dirty="0"/>
              <a:t>:</a:t>
            </a:r>
            <a:r>
              <a:rPr lang="el-GR" dirty="0"/>
              <a:t>  μ</a:t>
            </a:r>
            <a:r>
              <a:rPr lang="en-US" baseline="-25000" dirty="0"/>
              <a:t>D</a:t>
            </a:r>
            <a:r>
              <a:rPr lang="en-US" dirty="0"/>
              <a:t> = 0</a:t>
            </a:r>
          </a:p>
        </p:txBody>
      </p:sp>
      <p:graphicFrame>
        <p:nvGraphicFramePr>
          <p:cNvPr id="20" name="Object 2" descr="An equation on the top reads, t equals M subscript D negative  mu subscript D divided by S subscript M subscript D.">
            <a:extLst>
              <a:ext uri="{FF2B5EF4-FFF2-40B4-BE49-F238E27FC236}">
                <a16:creationId xmlns:a16="http://schemas.microsoft.com/office/drawing/2014/main" id="{13C878AD-2916-494C-8EB7-8001E7407EE4}"/>
              </a:ext>
            </a:extLst>
          </p:cNvPr>
          <p:cNvGraphicFramePr>
            <a:graphicFrameLocks noChangeAspect="1"/>
          </p:cNvGraphicFramePr>
          <p:nvPr>
            <p:extLst>
              <p:ext uri="{D42A27DB-BD31-4B8C-83A1-F6EECF244321}">
                <p14:modId xmlns:p14="http://schemas.microsoft.com/office/powerpoint/2010/main" val="2160997818"/>
              </p:ext>
            </p:extLst>
          </p:nvPr>
        </p:nvGraphicFramePr>
        <p:xfrm>
          <a:off x="8520545" y="1636951"/>
          <a:ext cx="1517073" cy="845582"/>
        </p:xfrm>
        <a:graphic>
          <a:graphicData uri="http://schemas.openxmlformats.org/presentationml/2006/ole">
            <mc:AlternateContent xmlns:mc="http://schemas.openxmlformats.org/markup-compatibility/2006">
              <mc:Choice xmlns:v="urn:schemas-microsoft-com:vml" Requires="v">
                <p:oleObj name="Equation" r:id="rId5" imgW="18592800" imgH="10363200" progId="Equation.3">
                  <p:embed/>
                </p:oleObj>
              </mc:Choice>
              <mc:Fallback>
                <p:oleObj name="Equation" r:id="rId5" imgW="18592800" imgH="10363200" progId="Equation.3">
                  <p:embed/>
                  <p:pic>
                    <p:nvPicPr>
                      <p:cNvPr id="7" name="Object 2" descr="An equation on the top reads, t equals M subscript D negative  mu subscript D divided by S subscript M subscript 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0545" y="1636951"/>
                        <a:ext cx="1517073" cy="845582"/>
                      </a:xfrm>
                      <a:prstGeom prst="rect">
                        <a:avLst/>
                      </a:prstGeom>
                      <a:noFill/>
                      <a:ln>
                        <a:noFill/>
                      </a:ln>
                    </p:spPr>
                  </p:pic>
                </p:oleObj>
              </mc:Fallback>
            </mc:AlternateContent>
          </a:graphicData>
        </a:graphic>
      </p:graphicFrame>
      <p:graphicFrame>
        <p:nvGraphicFramePr>
          <p:cNvPr id="21" name="Object 3" descr="An equation at the bottom reads, variance of D equals s square equals SS by d function. S subscript m subscript D equals square root of S square by n. ">
            <a:extLst>
              <a:ext uri="{FF2B5EF4-FFF2-40B4-BE49-F238E27FC236}">
                <a16:creationId xmlns:a16="http://schemas.microsoft.com/office/drawing/2014/main" id="{B097EAEE-DD2C-844F-A93D-B14D442E96AF}"/>
              </a:ext>
            </a:extLst>
          </p:cNvPr>
          <p:cNvGraphicFramePr>
            <a:graphicFrameLocks noChangeAspect="1"/>
          </p:cNvGraphicFramePr>
          <p:nvPr>
            <p:extLst>
              <p:ext uri="{D42A27DB-BD31-4B8C-83A1-F6EECF244321}">
                <p14:modId xmlns:p14="http://schemas.microsoft.com/office/powerpoint/2010/main" val="3909159249"/>
              </p:ext>
            </p:extLst>
          </p:nvPr>
        </p:nvGraphicFramePr>
        <p:xfrm>
          <a:off x="8520545" y="2482534"/>
          <a:ext cx="2244436" cy="1357978"/>
        </p:xfrm>
        <a:graphic>
          <a:graphicData uri="http://schemas.openxmlformats.org/presentationml/2006/ole">
            <mc:AlternateContent xmlns:mc="http://schemas.openxmlformats.org/markup-compatibility/2006">
              <mc:Choice xmlns:v="urn:schemas-microsoft-com:vml" Requires="v">
                <p:oleObj name="Equation" r:id="rId7" imgW="36271200" imgH="21945600" progId="Equation.3">
                  <p:embed/>
                </p:oleObj>
              </mc:Choice>
              <mc:Fallback>
                <p:oleObj name="Equation" r:id="rId7" imgW="36271200" imgH="21945600" progId="Equation.3">
                  <p:embed/>
                  <p:pic>
                    <p:nvPicPr>
                      <p:cNvPr id="8" name="Object 3" descr="An equation at the bottom reads, variance of D equals s square equals SS by d function. S subscript m subscript D equals square root of S square by n.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0545" y="2482534"/>
                        <a:ext cx="2244436" cy="1357978"/>
                      </a:xfrm>
                      <a:prstGeom prst="rect">
                        <a:avLst/>
                      </a:prstGeom>
                      <a:noFill/>
                      <a:ln>
                        <a:noFill/>
                      </a:ln>
                    </p:spPr>
                  </p:pic>
                </p:oleObj>
              </mc:Fallback>
            </mc:AlternateContent>
          </a:graphicData>
        </a:graphic>
      </p:graphicFrame>
      <p:graphicFrame>
        <p:nvGraphicFramePr>
          <p:cNvPr id="22" name="Object 2" descr="An equation on the top reads, estimated Cohen’s d equals M subscript D by s.">
            <a:extLst>
              <a:ext uri="{FF2B5EF4-FFF2-40B4-BE49-F238E27FC236}">
                <a16:creationId xmlns:a16="http://schemas.microsoft.com/office/drawing/2014/main" id="{5B85B1CC-3848-E147-803B-D51537DC3BA9}"/>
              </a:ext>
            </a:extLst>
          </p:cNvPr>
          <p:cNvGraphicFramePr>
            <a:graphicFrameLocks noChangeAspect="1"/>
          </p:cNvGraphicFramePr>
          <p:nvPr>
            <p:extLst>
              <p:ext uri="{D42A27DB-BD31-4B8C-83A1-F6EECF244321}">
                <p14:modId xmlns:p14="http://schemas.microsoft.com/office/powerpoint/2010/main" val="3102933350"/>
              </p:ext>
            </p:extLst>
          </p:nvPr>
        </p:nvGraphicFramePr>
        <p:xfrm>
          <a:off x="8382000" y="3840512"/>
          <a:ext cx="2712445" cy="624292"/>
        </p:xfrm>
        <a:graphic>
          <a:graphicData uri="http://schemas.openxmlformats.org/presentationml/2006/ole">
            <mc:AlternateContent xmlns:mc="http://schemas.openxmlformats.org/markup-compatibility/2006">
              <mc:Choice xmlns:v="urn:schemas-microsoft-com:vml" Requires="v">
                <p:oleObj name="Equation" r:id="rId9" imgW="38404800" imgH="8839200" progId="Equation.3">
                  <p:embed/>
                </p:oleObj>
              </mc:Choice>
              <mc:Fallback>
                <p:oleObj name="Equation" r:id="rId9" imgW="38404800" imgH="8839200" progId="Equation.3">
                  <p:embed/>
                  <p:pic>
                    <p:nvPicPr>
                      <p:cNvPr id="8" name="Object 2" descr="An equation on the top reads, estimated Cohen’s d equals M subscript D by 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0" y="3840512"/>
                        <a:ext cx="2712445" cy="624292"/>
                      </a:xfrm>
                      <a:prstGeom prst="rect">
                        <a:avLst/>
                      </a:prstGeom>
                      <a:noFill/>
                      <a:ln>
                        <a:noFill/>
                      </a:ln>
                    </p:spPr>
                  </p:pic>
                </p:oleObj>
              </mc:Fallback>
            </mc:AlternateContent>
          </a:graphicData>
        </a:graphic>
      </p:graphicFrame>
      <p:graphicFrame>
        <p:nvGraphicFramePr>
          <p:cNvPr id="23" name="Object 3" descr="An equation at the middle reads, r square equals t square by t square plus d function.">
            <a:extLst>
              <a:ext uri="{FF2B5EF4-FFF2-40B4-BE49-F238E27FC236}">
                <a16:creationId xmlns:a16="http://schemas.microsoft.com/office/drawing/2014/main" id="{57B44043-C306-5F42-BEFD-B59B0B1A7E3B}"/>
              </a:ext>
            </a:extLst>
          </p:cNvPr>
          <p:cNvGraphicFramePr>
            <a:graphicFrameLocks noChangeAspect="1"/>
          </p:cNvGraphicFramePr>
          <p:nvPr>
            <p:extLst>
              <p:ext uri="{D42A27DB-BD31-4B8C-83A1-F6EECF244321}">
                <p14:modId xmlns:p14="http://schemas.microsoft.com/office/powerpoint/2010/main" val="1145323178"/>
              </p:ext>
            </p:extLst>
          </p:nvPr>
        </p:nvGraphicFramePr>
        <p:xfrm>
          <a:off x="8381999" y="4514455"/>
          <a:ext cx="1205345" cy="686119"/>
        </p:xfrm>
        <a:graphic>
          <a:graphicData uri="http://schemas.openxmlformats.org/presentationml/2006/ole">
            <mc:AlternateContent xmlns:mc="http://schemas.openxmlformats.org/markup-compatibility/2006">
              <mc:Choice xmlns:v="urn:schemas-microsoft-com:vml" Requires="v">
                <p:oleObj name="Equation" r:id="rId11" imgW="19812000" imgH="11277600" progId="Equation.3">
                  <p:embed/>
                </p:oleObj>
              </mc:Choice>
              <mc:Fallback>
                <p:oleObj name="Equation" r:id="rId11" imgW="19812000" imgH="11277600" progId="Equation.3">
                  <p:embed/>
                  <p:pic>
                    <p:nvPicPr>
                      <p:cNvPr id="9" name="Object 3" descr="An equation at the middle reads, r square equals t square by t square plus d functi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1999" y="4514455"/>
                        <a:ext cx="1205345" cy="686119"/>
                      </a:xfrm>
                      <a:prstGeom prst="rect">
                        <a:avLst/>
                      </a:prstGeom>
                      <a:noFill/>
                      <a:ln>
                        <a:noFill/>
                      </a:ln>
                    </p:spPr>
                  </p:pic>
                </p:oleObj>
              </mc:Fallback>
            </mc:AlternateContent>
          </a:graphicData>
        </a:graphic>
      </p:graphicFrame>
      <p:graphicFrame>
        <p:nvGraphicFramePr>
          <p:cNvPr id="24" name="Object 4" descr="An equation at the bottom reads, C.I. parentheses 1 negative alpha parentheses colon mu subscript D equals M subscript D plus or minus t subscript alpha S subscript M subscript D. ">
            <a:extLst>
              <a:ext uri="{FF2B5EF4-FFF2-40B4-BE49-F238E27FC236}">
                <a16:creationId xmlns:a16="http://schemas.microsoft.com/office/drawing/2014/main" id="{C8B41022-4037-AE43-A200-C3661490B53B}"/>
              </a:ext>
            </a:extLst>
          </p:cNvPr>
          <p:cNvGraphicFramePr>
            <a:graphicFrameLocks noChangeAspect="1"/>
          </p:cNvGraphicFramePr>
          <p:nvPr>
            <p:extLst>
              <p:ext uri="{D42A27DB-BD31-4B8C-83A1-F6EECF244321}">
                <p14:modId xmlns:p14="http://schemas.microsoft.com/office/powerpoint/2010/main" val="249197052"/>
              </p:ext>
            </p:extLst>
          </p:nvPr>
        </p:nvGraphicFramePr>
        <p:xfrm>
          <a:off x="8381999" y="6130972"/>
          <a:ext cx="3191297" cy="430030"/>
        </p:xfrm>
        <a:graphic>
          <a:graphicData uri="http://schemas.openxmlformats.org/presentationml/2006/ole">
            <mc:AlternateContent xmlns:mc="http://schemas.openxmlformats.org/markup-compatibility/2006">
              <mc:Choice xmlns:v="urn:schemas-microsoft-com:vml" Requires="v">
                <p:oleObj name="Equation" r:id="rId13" imgW="42976800" imgH="5791200" progId="Equation.3">
                  <p:embed/>
                </p:oleObj>
              </mc:Choice>
              <mc:Fallback>
                <p:oleObj name="Equation" r:id="rId13" imgW="42976800" imgH="5791200" progId="Equation.3">
                  <p:embed/>
                  <p:pic>
                    <p:nvPicPr>
                      <p:cNvPr id="10" name="Object 4" descr="An equation at the bottom reads, C.I. parentheses 1 negative alpha parentheses colon mu subscript D equals M subscript D plus or minus t subscript alpha S subscript M subscript D. "/>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9" y="6130972"/>
                        <a:ext cx="3191297" cy="430030"/>
                      </a:xfrm>
                      <a:prstGeom prst="rect">
                        <a:avLst/>
                      </a:prstGeom>
                      <a:noFill/>
                      <a:ln>
                        <a:noFill/>
                      </a:ln>
                    </p:spPr>
                  </p:pic>
                </p:oleObj>
              </mc:Fallback>
            </mc:AlternateContent>
          </a:graphicData>
        </a:graphic>
      </p:graphicFrame>
      <p:sp>
        <p:nvSpPr>
          <p:cNvPr id="25" name="TextBox 24">
            <a:extLst>
              <a:ext uri="{FF2B5EF4-FFF2-40B4-BE49-F238E27FC236}">
                <a16:creationId xmlns:a16="http://schemas.microsoft.com/office/drawing/2014/main" id="{3CC860BF-426F-4F4F-A36E-E7BD06A7F23D}"/>
              </a:ext>
            </a:extLst>
          </p:cNvPr>
          <p:cNvSpPr txBox="1"/>
          <p:nvPr/>
        </p:nvSpPr>
        <p:spPr>
          <a:xfrm>
            <a:off x="8323536" y="5668893"/>
            <a:ext cx="2770909" cy="307777"/>
          </a:xfrm>
          <a:prstGeom prst="rect">
            <a:avLst/>
          </a:prstGeom>
          <a:noFill/>
        </p:spPr>
        <p:txBody>
          <a:bodyPr wrap="square" rtlCol="0">
            <a:spAutoFit/>
          </a:bodyPr>
          <a:lstStyle/>
          <a:p>
            <a:r>
              <a:rPr lang="en-US" dirty="0"/>
              <a:t>Confidence Interval (C.I.):</a:t>
            </a:r>
          </a:p>
        </p:txBody>
      </p:sp>
    </p:spTree>
    <p:extLst>
      <p:ext uri="{BB962C8B-B14F-4D97-AF65-F5344CB8AC3E}">
        <p14:creationId xmlns:p14="http://schemas.microsoft.com/office/powerpoint/2010/main" val="36203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6ADA5A-1275-E348-B8AA-BDC1A8F4791A}"/>
              </a:ext>
            </a:extLst>
          </p:cNvPr>
          <p:cNvSpPr txBox="1"/>
          <p:nvPr/>
        </p:nvSpPr>
        <p:spPr>
          <a:xfrm>
            <a:off x="0" y="0"/>
            <a:ext cx="4535905"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t-statistics vs z-statistics</a:t>
            </a:r>
          </a:p>
        </p:txBody>
      </p:sp>
      <p:sp>
        <p:nvSpPr>
          <p:cNvPr id="5" name="TextBox 4">
            <a:extLst>
              <a:ext uri="{FF2B5EF4-FFF2-40B4-BE49-F238E27FC236}">
                <a16:creationId xmlns:a16="http://schemas.microsoft.com/office/drawing/2014/main" id="{389464CD-B5A3-4A4B-A8CD-AB505BCA86E0}"/>
              </a:ext>
            </a:extLst>
          </p:cNvPr>
          <p:cNvSpPr txBox="1"/>
          <p:nvPr/>
        </p:nvSpPr>
        <p:spPr>
          <a:xfrm>
            <a:off x="73383" y="637336"/>
            <a:ext cx="5912889"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z-statistics: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When sample size is big ( &gt; 30 ), then in many cases sample distribution is close to gaussian. So we use gaussian distribution and z-statistics.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Suppose that variable x follows normal gaussian distribution </a:t>
            </a:r>
            <a:r>
              <a:rPr lang="en-US" dirty="0">
                <a:solidFill>
                  <a:schemeClr val="tx1"/>
                </a:solidFill>
                <a:latin typeface="Calibri" panose="020F0502020204030204" pitchFamily="34" charset="0"/>
                <a:cs typeface="Calibri" panose="020F0502020204030204" pitchFamily="34" charset="0"/>
              </a:rPr>
              <a:t>N(</a:t>
            </a:r>
            <a:r>
              <a:rPr lang="el-GR" dirty="0">
                <a:solidFill>
                  <a:schemeClr val="tx1"/>
                </a:solidFill>
                <a:latin typeface="Calibri" panose="020F0502020204030204" pitchFamily="34" charset="0"/>
                <a:cs typeface="Calibri" panose="020F0502020204030204" pitchFamily="34" charset="0"/>
              </a:rPr>
              <a:t>μ</a:t>
            </a:r>
            <a:r>
              <a:rPr lang="en-US" dirty="0">
                <a:solidFill>
                  <a:schemeClr val="tx1"/>
                </a:solidFill>
                <a:latin typeface="Calibri" panose="020F0502020204030204" pitchFamily="34" charset="0"/>
                <a:cs typeface="Calibri" panose="020F0502020204030204" pitchFamily="34" charset="0"/>
              </a:rPr>
              <a:t>, </a:t>
            </a:r>
            <a:r>
              <a:rPr lang="el-GR" dirty="0">
                <a:solidFill>
                  <a:schemeClr val="tx1"/>
                </a:solidFill>
                <a:latin typeface="Calibri" panose="020F0502020204030204" pitchFamily="34" charset="0"/>
                <a:cs typeface="Calibri" panose="020F0502020204030204" pitchFamily="34" charset="0"/>
              </a:rPr>
              <a:t>σ</a:t>
            </a:r>
            <a:r>
              <a:rPr lang="en-US" dirty="0">
                <a:solidFill>
                  <a:schemeClr val="tx1"/>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with mean value </a:t>
            </a:r>
            <a:r>
              <a:rPr lang="el-GR" b="1" dirty="0">
                <a:solidFill>
                  <a:srgbClr val="FF0000"/>
                </a:solidFill>
                <a:latin typeface="Calibri" panose="020F0502020204030204" pitchFamily="34" charset="0"/>
                <a:cs typeface="Calibri" panose="020F0502020204030204" pitchFamily="34" charset="0"/>
              </a:rPr>
              <a:t>μ</a:t>
            </a:r>
            <a:r>
              <a:rPr lang="en-US" dirty="0">
                <a:latin typeface="Calibri" panose="020F0502020204030204" pitchFamily="34" charset="0"/>
                <a:cs typeface="Calibri" panose="020F0502020204030204" pitchFamily="34" charset="0"/>
              </a:rPr>
              <a:t> and standard deviation</a:t>
            </a:r>
            <a:r>
              <a:rPr lang="el-GR" b="1" dirty="0">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Then we can compose variable "</a:t>
            </a:r>
            <a:r>
              <a:rPr lang="en-US" b="1" dirty="0">
                <a:solidFill>
                  <a:srgbClr val="FF0000"/>
                </a:solidFill>
                <a:latin typeface="Calibri" panose="020F0502020204030204" pitchFamily="34" charset="0"/>
                <a:cs typeface="Calibri" panose="020F0502020204030204" pitchFamily="34" charset="0"/>
              </a:rPr>
              <a:t>z</a:t>
            </a:r>
            <a:r>
              <a:rPr lang="en-US" dirty="0">
                <a:latin typeface="Calibri" panose="020F0502020204030204" pitchFamily="34" charset="0"/>
                <a:cs typeface="Calibri" panose="020F0502020204030204" pitchFamily="34" charset="0"/>
              </a:rPr>
              <a:t>" which would follow standard normalized distribution N(0,1) with zero mean and standard deviation = 1 like this: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cs typeface="Calibri" panose="020F0502020204030204" pitchFamily="34" charset="0"/>
              </a:rPr>
              <a:t>z = (x-</a:t>
            </a:r>
            <a:r>
              <a:rPr lang="el-GR" b="1" dirty="0">
                <a:solidFill>
                  <a:srgbClr val="FF0000"/>
                </a:solidFill>
                <a:latin typeface="Calibri" panose="020F0502020204030204" pitchFamily="34" charset="0"/>
                <a:cs typeface="Calibri" panose="020F0502020204030204" pitchFamily="34" charset="0"/>
              </a:rPr>
              <a:t>μ)</a:t>
            </a:r>
            <a:r>
              <a:rPr lang="en-US" b="1" dirty="0">
                <a:solidFill>
                  <a:srgbClr val="FF0000"/>
                </a:solidFill>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a:t>
            </a:r>
            <a:r>
              <a:rPr lang="en-US" b="1" dirty="0">
                <a:solidFill>
                  <a:srgbClr val="FF0000"/>
                </a:solidFill>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σ</a:t>
            </a:r>
            <a:r>
              <a:rPr lang="en-US" b="1" dirty="0">
                <a:solidFill>
                  <a:srgbClr val="FF0000"/>
                </a:solidFill>
                <a:latin typeface="Calibri" panose="020F0502020204030204" pitchFamily="34" charset="0"/>
                <a:cs typeface="Calibri" panose="020F0502020204030204" pitchFamily="34" charset="0"/>
              </a:rPr>
              <a:t> </a:t>
            </a:r>
            <a:endParaRPr lang="en-US" dirty="0">
              <a:solidFill>
                <a:srgbClr val="FF0000"/>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Z-score is simply the z-value which shows how far is the value from the mean expressed in number of "</a:t>
            </a:r>
            <a:r>
              <a:rPr lang="en-US" dirty="0" err="1">
                <a:latin typeface="Calibri" panose="020F0502020204030204" pitchFamily="34" charset="0"/>
                <a:cs typeface="Calibri" panose="020F0502020204030204" pitchFamily="34" charset="0"/>
              </a:rPr>
              <a:t>sigmas</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example, if  z &gt; 2, that means that the original value is more than two </a:t>
            </a:r>
            <a:r>
              <a:rPr lang="en-US" dirty="0" err="1">
                <a:latin typeface="Calibri" panose="020F0502020204030204" pitchFamily="34" charset="0"/>
                <a:cs typeface="Calibri" panose="020F0502020204030204" pitchFamily="34" charset="0"/>
              </a:rPr>
              <a:t>sigmas</a:t>
            </a:r>
            <a:r>
              <a:rPr lang="en-US" dirty="0">
                <a:latin typeface="Calibri" panose="020F0502020204030204" pitchFamily="34" charset="0"/>
                <a:cs typeface="Calibri" panose="020F0502020204030204" pitchFamily="34" charset="0"/>
              </a:rPr>
              <a:t> away from the mean value. For normal distribution this means that the probability</a:t>
            </a:r>
          </a:p>
          <a:p>
            <a:r>
              <a:rPr lang="en-US" dirty="0">
                <a:latin typeface="Calibri" panose="020F0502020204030204" pitchFamily="34" charset="0"/>
                <a:cs typeface="Calibri" panose="020F0502020204030204" pitchFamily="34" charset="0"/>
              </a:rPr>
              <a:t>of this event is less than 0.05.  (to be precise, the exact z-score for 0.05 is 1.96)</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Suppose we take a sample of n values from </a:t>
            </a:r>
            <a:r>
              <a:rPr lang="en-US" dirty="0">
                <a:solidFill>
                  <a:schemeClr val="tx1"/>
                </a:solidFill>
                <a:latin typeface="Calibri" panose="020F0502020204030204" pitchFamily="34" charset="0"/>
                <a:cs typeface="Calibri" panose="020F0502020204030204" pitchFamily="34" charset="0"/>
              </a:rPr>
              <a:t>N(</a:t>
            </a:r>
            <a:r>
              <a:rPr lang="el-GR" dirty="0">
                <a:solidFill>
                  <a:schemeClr val="tx1"/>
                </a:solidFill>
                <a:latin typeface="Calibri" panose="020F0502020204030204" pitchFamily="34" charset="0"/>
                <a:cs typeface="Calibri" panose="020F0502020204030204" pitchFamily="34" charset="0"/>
              </a:rPr>
              <a:t>μ</a:t>
            </a:r>
            <a:r>
              <a:rPr lang="en-US" dirty="0">
                <a:solidFill>
                  <a:schemeClr val="tx1"/>
                </a:solidFill>
                <a:latin typeface="Calibri" panose="020F0502020204030204" pitchFamily="34" charset="0"/>
                <a:cs typeface="Calibri" panose="020F0502020204030204" pitchFamily="34" charset="0"/>
              </a:rPr>
              <a:t>, </a:t>
            </a:r>
            <a:r>
              <a:rPr lang="el-GR" dirty="0">
                <a:solidFill>
                  <a:schemeClr val="tx1"/>
                </a:solidFill>
                <a:latin typeface="Calibri" panose="020F0502020204030204" pitchFamily="34" charset="0"/>
                <a:cs typeface="Calibri" panose="020F0502020204030204" pitchFamily="34" charset="0"/>
              </a:rPr>
              <a:t>σ</a:t>
            </a:r>
            <a:r>
              <a:rPr lang="en-US" dirty="0">
                <a:solidFill>
                  <a:schemeClr val="tx1"/>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Let "</a:t>
            </a:r>
            <a:r>
              <a:rPr lang="en-US" b="1" dirty="0">
                <a:solidFill>
                  <a:srgbClr val="FF0000"/>
                </a:solidFill>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 (big X) be the sample mean. Then it follows normal distribution </a:t>
            </a:r>
            <a:r>
              <a:rPr lang="en-US" dirty="0">
                <a:solidFill>
                  <a:schemeClr val="tx1"/>
                </a:solidFill>
                <a:latin typeface="Calibri" panose="020F0502020204030204" pitchFamily="34" charset="0"/>
                <a:cs typeface="Calibri" panose="020F0502020204030204" pitchFamily="34" charset="0"/>
              </a:rPr>
              <a:t>N(</a:t>
            </a:r>
            <a:r>
              <a:rPr lang="el-GR" dirty="0">
                <a:solidFill>
                  <a:schemeClr val="tx1"/>
                </a:solidFill>
                <a:latin typeface="Calibri" panose="020F0502020204030204" pitchFamily="34" charset="0"/>
                <a:cs typeface="Calibri" panose="020F0502020204030204" pitchFamily="34" charset="0"/>
              </a:rPr>
              <a:t>μ</a:t>
            </a:r>
            <a:r>
              <a:rPr lang="en-US" dirty="0">
                <a:solidFill>
                  <a:schemeClr val="tx1"/>
                </a:solidFill>
                <a:latin typeface="Calibri" panose="020F0502020204030204" pitchFamily="34" charset="0"/>
                <a:cs typeface="Calibri" panose="020F0502020204030204" pitchFamily="34" charset="0"/>
              </a:rPr>
              <a:t>, </a:t>
            </a:r>
            <a:r>
              <a:rPr lang="el-GR" dirty="0">
                <a:solidFill>
                  <a:schemeClr val="tx1"/>
                </a:solidFill>
                <a:latin typeface="Calibri" panose="020F0502020204030204" pitchFamily="34" charset="0"/>
                <a:cs typeface="Calibri" panose="020F0502020204030204" pitchFamily="34" charset="0"/>
              </a:rPr>
              <a:t>σ</a:t>
            </a:r>
            <a:r>
              <a:rPr lang="en-US" dirty="0">
                <a:solidFill>
                  <a:schemeClr val="tx1"/>
                </a:solidFill>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with mean value </a:t>
            </a:r>
            <a:r>
              <a:rPr lang="el-GR" b="1" dirty="0">
                <a:solidFill>
                  <a:srgbClr val="FF0000"/>
                </a:solidFill>
                <a:latin typeface="Calibri" panose="020F0502020204030204" pitchFamily="34" charset="0"/>
                <a:cs typeface="Calibri" panose="020F0502020204030204" pitchFamily="34" charset="0"/>
              </a:rPr>
              <a:t>μ</a:t>
            </a:r>
            <a:r>
              <a:rPr lang="en-US" dirty="0">
                <a:latin typeface="Calibri" panose="020F0502020204030204" pitchFamily="34" charset="0"/>
                <a:cs typeface="Calibri" panose="020F0502020204030204" pitchFamily="34" charset="0"/>
              </a:rPr>
              <a:t> and standard deviation</a:t>
            </a:r>
            <a:r>
              <a:rPr lang="el-GR" b="1" dirty="0">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σ</a:t>
            </a:r>
            <a:r>
              <a:rPr lang="en-US" b="1" dirty="0">
                <a:solidFill>
                  <a:srgbClr val="FF0000"/>
                </a:solidFill>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So the standard deviation of the mean gets smaller with larger "n". </a:t>
            </a:r>
          </a:p>
        </p:txBody>
      </p:sp>
      <p:sp>
        <p:nvSpPr>
          <p:cNvPr id="6" name="TextBox 5">
            <a:extLst>
              <a:ext uri="{FF2B5EF4-FFF2-40B4-BE49-F238E27FC236}">
                <a16:creationId xmlns:a16="http://schemas.microsoft.com/office/drawing/2014/main" id="{BB5D2126-527C-2B44-AE58-48AFB051834A}"/>
              </a:ext>
            </a:extLst>
          </p:cNvPr>
          <p:cNvSpPr txBox="1"/>
          <p:nvPr/>
        </p:nvSpPr>
        <p:spPr>
          <a:xfrm>
            <a:off x="6096000" y="228123"/>
            <a:ext cx="6022617" cy="6417141"/>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t-statistics: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When sample size is small ( N &lt; 30 ), then even if we know that the underlying distribution is Gaussian, we still can not evaluate the distribution's sigma with enough precision. In this case we need to use t-distribution and t-statistics.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cs typeface="Calibri" panose="020F0502020204030204" pitchFamily="34" charset="0"/>
              </a:rPr>
              <a:t>t = (X – </a:t>
            </a:r>
            <a:r>
              <a:rPr lang="el-GR" b="1" dirty="0">
                <a:solidFill>
                  <a:srgbClr val="FF0000"/>
                </a:solidFill>
                <a:latin typeface="Calibri" panose="020F0502020204030204" pitchFamily="34" charset="0"/>
                <a:cs typeface="Calibri" panose="020F0502020204030204" pitchFamily="34" charset="0"/>
              </a:rPr>
              <a:t>μ) / [ </a:t>
            </a:r>
            <a:r>
              <a:rPr lang="en-US" b="1" dirty="0">
                <a:solidFill>
                  <a:srgbClr val="FF0000"/>
                </a:solidFill>
                <a:latin typeface="Calibri" panose="020F0502020204030204" pitchFamily="34" charset="0"/>
                <a:cs typeface="Calibri" panose="020F0502020204030204" pitchFamily="34" charset="0"/>
              </a:rPr>
              <a:t>s/√(n) ]</a:t>
            </a: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Here </a:t>
            </a:r>
            <a:r>
              <a:rPr lang="el-GR" b="1" dirty="0">
                <a:solidFill>
                  <a:srgbClr val="FF0000"/>
                </a:solidFill>
                <a:latin typeface="Calibri" panose="020F0502020204030204" pitchFamily="34" charset="0"/>
                <a:cs typeface="Calibri" panose="020F0502020204030204" pitchFamily="34" charset="0"/>
              </a:rPr>
              <a:t>μ</a:t>
            </a:r>
            <a:r>
              <a:rPr lang="en-US" dirty="0">
                <a:latin typeface="Calibri" panose="020F0502020204030204" pitchFamily="34" charset="0"/>
                <a:cs typeface="Calibri" panose="020F0502020204030204" pitchFamily="34" charset="0"/>
              </a:rPr>
              <a:t> is a sample mean, </a:t>
            </a:r>
            <a:r>
              <a:rPr lang="en-US" b="1" dirty="0">
                <a:solidFill>
                  <a:srgbClr val="FF0000"/>
                </a:solidFill>
                <a:latin typeface="Calibri" panose="020F0502020204030204" pitchFamily="34" charset="0"/>
                <a:cs typeface="Calibri" panose="020F0502020204030204" pitchFamily="34" charset="0"/>
              </a:rPr>
              <a:t>s</a:t>
            </a:r>
            <a:r>
              <a:rPr lang="en-US" dirty="0">
                <a:latin typeface="Calibri" panose="020F0502020204030204" pitchFamily="34" charset="0"/>
                <a:cs typeface="Calibri" panose="020F0502020204030204" pitchFamily="34" charset="0"/>
              </a:rPr>
              <a:t> is a sample standard deviation.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z-distribution (normal) gives 95% confidence at z &lt;= 2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t-distribution has "</a:t>
            </a:r>
            <a:r>
              <a:rPr lang="en-US" b="1" dirty="0">
                <a:solidFill>
                  <a:srgbClr val="00B050"/>
                </a:solidFill>
                <a:latin typeface="Calibri" panose="020F0502020204030204" pitchFamily="34" charset="0"/>
                <a:cs typeface="Calibri" panose="020F0502020204030204" pitchFamily="34" charset="0"/>
              </a:rPr>
              <a:t>fat tails</a:t>
            </a:r>
            <a:r>
              <a:rPr lang="en-US" dirty="0">
                <a:latin typeface="Calibri" panose="020F0502020204030204" pitchFamily="34" charset="0"/>
                <a:cs typeface="Calibri" panose="020F0502020204030204" pitchFamily="34" charset="0"/>
              </a:rPr>
              <a:t>", so to get 95% confidence interval </a:t>
            </a:r>
          </a:p>
          <a:p>
            <a:r>
              <a:rPr lang="en-US" dirty="0">
                <a:latin typeface="Calibri" panose="020F0502020204030204" pitchFamily="34" charset="0"/>
                <a:cs typeface="Calibri" panose="020F0502020204030204" pitchFamily="34" charset="0"/>
              </a:rPr>
              <a:t>we need to use </a:t>
            </a:r>
            <a:r>
              <a:rPr lang="en-US" b="1" dirty="0">
                <a:solidFill>
                  <a:srgbClr val="00B050"/>
                </a:solidFill>
                <a:latin typeface="Calibri" panose="020F0502020204030204" pitchFamily="34" charset="0"/>
                <a:cs typeface="Calibri" panose="020F0502020204030204" pitchFamily="34" charset="0"/>
              </a:rPr>
              <a:t>t-score larger than 2.</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How much larger decreases with increasing the N of points in the sample.</a:t>
            </a:r>
          </a:p>
          <a:p>
            <a:endParaRPr lang="en-US" dirty="0">
              <a:latin typeface="Calibri" panose="020F0502020204030204" pitchFamily="34" charset="0"/>
              <a:cs typeface="Calibri" panose="020F0502020204030204" pitchFamily="34" charset="0"/>
            </a:endParaRP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N-1    95% t-score.     # N-1 = df (degrees of freedom)</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1   : 12.71</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2   :  4.30</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3   :  3.18</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5   :  2.57</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10   :  2.23</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20   :  2.09</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30   :  2.04 – almost normal</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60   :  2.00 – almost normal</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endParaRPr lang="en-US" sz="1100" dirty="0">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from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scipy</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import stats</a:t>
            </a: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Student, p&lt;0.05, 2-tail, same as Excel TINV(0.05,n-1)</a:t>
            </a:r>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for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in [1,2,3,5,10,20,30,60]:</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t_score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stats.t.ppf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(1-0.025,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print(f"{df:2}   : {t_score:5.2f}")</a:t>
            </a:r>
          </a:p>
        </p:txBody>
      </p:sp>
      <p:pic>
        <p:nvPicPr>
          <p:cNvPr id="7" name="Picture 6">
            <a:extLst>
              <a:ext uri="{FF2B5EF4-FFF2-40B4-BE49-F238E27FC236}">
                <a16:creationId xmlns:a16="http://schemas.microsoft.com/office/drawing/2014/main" id="{D60F9381-AFE1-8E44-8641-FCB9DA5268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6224" y="6050817"/>
            <a:ext cx="702080" cy="616692"/>
          </a:xfrm>
          <a:prstGeom prst="rect">
            <a:avLst/>
          </a:prstGeom>
        </p:spPr>
      </p:pic>
      <p:sp>
        <p:nvSpPr>
          <p:cNvPr id="8" name="TextBox 7">
            <a:extLst>
              <a:ext uri="{FF2B5EF4-FFF2-40B4-BE49-F238E27FC236}">
                <a16:creationId xmlns:a16="http://schemas.microsoft.com/office/drawing/2014/main" id="{E671D202-6AB6-6842-BA0B-3C01F1BCA08B}"/>
              </a:ext>
            </a:extLst>
          </p:cNvPr>
          <p:cNvSpPr txBox="1"/>
          <p:nvPr/>
        </p:nvSpPr>
        <p:spPr>
          <a:xfrm>
            <a:off x="1489648" y="6220664"/>
            <a:ext cx="3887024"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  - Random variable with Normal distribution N(0,1) </a:t>
            </a:r>
          </a:p>
        </p:txBody>
      </p:sp>
      <p:pic>
        <p:nvPicPr>
          <p:cNvPr id="9" name="Picture 8">
            <a:extLst>
              <a:ext uri="{FF2B5EF4-FFF2-40B4-BE49-F238E27FC236}">
                <a16:creationId xmlns:a16="http://schemas.microsoft.com/office/drawing/2014/main" id="{3A5B4D7D-C6C8-0949-972B-F26D34ED0F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90590" y="1450724"/>
            <a:ext cx="954729" cy="439036"/>
          </a:xfrm>
          <a:prstGeom prst="rect">
            <a:avLst/>
          </a:prstGeom>
        </p:spPr>
      </p:pic>
      <p:pic>
        <p:nvPicPr>
          <p:cNvPr id="10" name="Picture 9">
            <a:extLst>
              <a:ext uri="{FF2B5EF4-FFF2-40B4-BE49-F238E27FC236}">
                <a16:creationId xmlns:a16="http://schemas.microsoft.com/office/drawing/2014/main" id="{6F5DC8A1-56E3-F94D-8F90-D0724F1D0D2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90590" y="2133600"/>
            <a:ext cx="1551736" cy="400653"/>
          </a:xfrm>
          <a:prstGeom prst="rect">
            <a:avLst/>
          </a:prstGeom>
        </p:spPr>
      </p:pic>
    </p:spTree>
    <p:extLst>
      <p:ext uri="{BB962C8B-B14F-4D97-AF65-F5344CB8AC3E}">
        <p14:creationId xmlns:p14="http://schemas.microsoft.com/office/powerpoint/2010/main" val="373026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64" y="15840"/>
            <a:ext cx="5571747" cy="480131"/>
          </a:xfrm>
          <a:noFill/>
        </p:spPr>
        <p:txBody>
          <a:bodyPr wrap="square" lIns="91440" tIns="45720" rIns="91440" bIns="45720" anchor="t" anchorCtr="0">
            <a:spAutoFit/>
          </a:bodyPr>
          <a:lstStyle/>
          <a:p>
            <a:r>
              <a:rPr lang="en-US" sz="2800" b="1" dirty="0">
                <a:solidFill>
                  <a:schemeClr val="tx1"/>
                </a:solidFill>
                <a:latin typeface="Calibri" panose="020F0502020204030204" pitchFamily="34" charset="0"/>
                <a:cs typeface="Calibri" panose="020F0502020204030204" pitchFamily="34" charset="0"/>
              </a:rPr>
              <a:t>Hypothesis Tests with the </a:t>
            </a:r>
            <a:r>
              <a:rPr lang="en-US" sz="2800" b="1" i="1" dirty="0">
                <a:solidFill>
                  <a:schemeClr val="tx1"/>
                </a:solidFill>
                <a:latin typeface="Calibri" panose="020F0502020204030204" pitchFamily="34" charset="0"/>
                <a:cs typeface="Calibri" panose="020F0502020204030204" pitchFamily="34" charset="0"/>
              </a:rPr>
              <a:t>t</a:t>
            </a:r>
            <a:r>
              <a:rPr lang="en-US" sz="2800" b="1" dirty="0">
                <a:solidFill>
                  <a:schemeClr val="tx1"/>
                </a:solidFill>
                <a:latin typeface="Calibri" panose="020F0502020204030204" pitchFamily="34" charset="0"/>
                <a:cs typeface="Calibri" panose="020F0502020204030204" pitchFamily="34" charset="0"/>
              </a:rPr>
              <a:t> Statistic</a:t>
            </a:r>
          </a:p>
        </p:txBody>
      </p:sp>
      <p:sp>
        <p:nvSpPr>
          <p:cNvPr id="4" name="Content Placeholder 2"/>
          <p:cNvSpPr>
            <a:spLocks noGrp="1"/>
          </p:cNvSpPr>
          <p:nvPr>
            <p:ph sz="half" idx="1"/>
          </p:nvPr>
        </p:nvSpPr>
        <p:spPr>
          <a:xfrm>
            <a:off x="-42980" y="451428"/>
            <a:ext cx="5462016" cy="400079"/>
          </a:xfrm>
          <a:noFill/>
        </p:spPr>
        <p:txBody>
          <a:bodyPr wrap="square" rtlCol="0">
            <a:spAutoFit/>
          </a:bodyPr>
          <a:lstStyle/>
          <a:p>
            <a:pPr marL="50800" indent="0">
              <a:lnSpc>
                <a:spcPct val="100000"/>
              </a:lnSpc>
              <a:spcBef>
                <a:spcPts val="0"/>
              </a:spcBef>
              <a:buClr>
                <a:srgbClr val="000000"/>
              </a:buClr>
              <a:buNone/>
            </a:pPr>
            <a:r>
              <a:rPr lang="en-US" sz="1400" dirty="0">
                <a:solidFill>
                  <a:srgbClr val="000000"/>
                </a:solidFill>
                <a:latin typeface="Calibri" panose="020F0502020204030204" pitchFamily="34" charset="0"/>
                <a:cs typeface="Calibri" panose="020F0502020204030204" pitchFamily="34" charset="0"/>
                <a:sym typeface="Arial"/>
              </a:rPr>
              <a:t>The one-sample t test from: </a:t>
            </a:r>
            <a:r>
              <a:rPr lang="en-US" sz="1000" dirty="0">
                <a:solidFill>
                  <a:srgbClr val="000000"/>
                </a:solidFill>
                <a:latin typeface="Calibri" panose="020F0502020204030204" pitchFamily="34" charset="0"/>
                <a:cs typeface="Calibri" panose="020F0502020204030204" pitchFamily="34" charset="0"/>
                <a:sym typeface="Arial"/>
                <a:hlinkClick r:id="rId2"/>
              </a:rPr>
              <a:t>https://www.statisticshowto.com/one-sample-t-test/</a:t>
            </a:r>
            <a:r>
              <a:rPr lang="en-US" sz="1000" dirty="0">
                <a:solidFill>
                  <a:srgbClr val="000000"/>
                </a:solidFill>
                <a:latin typeface="Calibri" panose="020F0502020204030204" pitchFamily="34" charset="0"/>
                <a:cs typeface="Calibri" panose="020F0502020204030204" pitchFamily="34" charset="0"/>
                <a:sym typeface="Arial"/>
              </a:rPr>
              <a:t> </a:t>
            </a:r>
            <a:r>
              <a:rPr lang="en-US" sz="1400" dirty="0">
                <a:solidFill>
                  <a:srgbClr val="000000"/>
                </a:solidFill>
                <a:latin typeface="Calibri" panose="020F0502020204030204" pitchFamily="34" charset="0"/>
                <a:cs typeface="Calibri" panose="020F0502020204030204" pitchFamily="34" charset="0"/>
                <a:sym typeface="Arial"/>
              </a:rPr>
              <a:t> </a:t>
            </a:r>
          </a:p>
        </p:txBody>
      </p:sp>
      <p:sp>
        <p:nvSpPr>
          <p:cNvPr id="11" name="TextBox 10">
            <a:extLst>
              <a:ext uri="{FF2B5EF4-FFF2-40B4-BE49-F238E27FC236}">
                <a16:creationId xmlns:a16="http://schemas.microsoft.com/office/drawing/2014/main" id="{A3CEBD2E-DE8D-9248-A305-B38E9A451EA3}"/>
              </a:ext>
            </a:extLst>
          </p:cNvPr>
          <p:cNvSpPr txBox="1"/>
          <p:nvPr/>
        </p:nvSpPr>
        <p:spPr>
          <a:xfrm>
            <a:off x="143840" y="917887"/>
            <a:ext cx="6199063" cy="289310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latin typeface="Calibri" panose="020F0502020204030204" pitchFamily="34" charset="0"/>
                <a:cs typeface="Calibri" panose="020F0502020204030204" pitchFamily="34" charset="0"/>
              </a:rPr>
              <a:t>Your company wants to improve sales. Sales data shows average sale of $100 per transaction. After training your sales force, recent sales data (taken from a sample of 25 salesmen) shows an average sale of $130, with a standard deviation of $15.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Did the training work? Test your hypothesis at a 5% alpha level.</a:t>
            </a:r>
          </a:p>
          <a:p>
            <a:endParaRPr lang="en-US" dirty="0">
              <a:latin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cs typeface="Calibri" panose="020F0502020204030204" pitchFamily="34" charset="0"/>
              </a:rPr>
              <a:t>Step 1:</a:t>
            </a:r>
            <a:r>
              <a:rPr lang="en-US" dirty="0">
                <a:latin typeface="Calibri" panose="020F0502020204030204" pitchFamily="34" charset="0"/>
                <a:cs typeface="Calibri" panose="020F0502020204030204" pitchFamily="34" charset="0"/>
              </a:rPr>
              <a:t> Write your null hypothesis.  </a:t>
            </a:r>
            <a:r>
              <a:rPr lang="en-US" b="1" dirty="0">
                <a:solidFill>
                  <a:srgbClr val="00B050"/>
                </a:solidFill>
                <a:latin typeface="Calibri" panose="020F0502020204030204" pitchFamily="34" charset="0"/>
                <a:cs typeface="Calibri" panose="020F0502020204030204" pitchFamily="34" charset="0"/>
              </a:rPr>
              <a:t>H0</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μ = $100</a:t>
            </a:r>
            <a:r>
              <a:rPr lang="en-US" dirty="0">
                <a:latin typeface="Calibri" panose="020F0502020204030204" pitchFamily="34" charset="0"/>
                <a:cs typeface="Calibri" panose="020F0502020204030204" pitchFamily="34" charset="0"/>
              </a:rPr>
              <a:t> , has not changed.</a:t>
            </a:r>
            <a:endParaRPr lang="el-GR" dirty="0">
              <a:latin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cs typeface="Calibri" panose="020F0502020204030204" pitchFamily="34" charset="0"/>
              </a:rPr>
              <a:t>Step 2:</a:t>
            </a:r>
            <a:r>
              <a:rPr lang="en-US" dirty="0">
                <a:latin typeface="Calibri" panose="020F0502020204030204" pitchFamily="34" charset="0"/>
                <a:cs typeface="Calibri" panose="020F0502020204030204" pitchFamily="34" charset="0"/>
              </a:rPr>
              <a:t> Write your alternate hypothesis. </a:t>
            </a:r>
            <a:r>
              <a:rPr lang="en-US" b="1" dirty="0">
                <a:solidFill>
                  <a:srgbClr val="00B050"/>
                </a:solidFill>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μ &gt; $100</a:t>
            </a:r>
            <a:r>
              <a:rPr lang="en-US" dirty="0">
                <a:latin typeface="Calibri" panose="020F0502020204030204" pitchFamily="34" charset="0"/>
                <a:cs typeface="Calibri" panose="020F0502020204030204" pitchFamily="34" charset="0"/>
              </a:rPr>
              <a:t> , increased.</a:t>
            </a:r>
            <a:endParaRPr lang="el-GR" dirty="0">
              <a:latin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cs typeface="Calibri" panose="020F0502020204030204" pitchFamily="34" charset="0"/>
              </a:rPr>
              <a:t>Step 3:</a:t>
            </a:r>
            <a:r>
              <a:rPr lang="en-US" dirty="0">
                <a:latin typeface="Calibri" panose="020F0502020204030204" pitchFamily="34" charset="0"/>
                <a:cs typeface="Calibri" panose="020F0502020204030204" pitchFamily="34" charset="0"/>
              </a:rPr>
              <a:t> Calculate some items:</a:t>
            </a:r>
          </a:p>
          <a:p>
            <a:r>
              <a:rPr lang="en-US" dirty="0">
                <a:latin typeface="Calibri" panose="020F0502020204030204" pitchFamily="34" charset="0"/>
                <a:cs typeface="Calibri" panose="020F0502020204030204" pitchFamily="34" charset="0"/>
              </a:rPr>
              <a:t>     The sample mean(x̄). This is given in the question as $130.</a:t>
            </a:r>
          </a:p>
          <a:p>
            <a:r>
              <a:rPr lang="en-US" dirty="0">
                <a:latin typeface="Calibri" panose="020F0502020204030204" pitchFamily="34" charset="0"/>
                <a:cs typeface="Calibri" panose="020F0502020204030204" pitchFamily="34" charset="0"/>
              </a:rPr>
              <a:t>     The population mean(</a:t>
            </a:r>
            <a:r>
              <a:rPr lang="el-GR" dirty="0">
                <a:latin typeface="Calibri" panose="020F0502020204030204" pitchFamily="34" charset="0"/>
                <a:cs typeface="Calibri" panose="020F0502020204030204" pitchFamily="34" charset="0"/>
              </a:rPr>
              <a:t>μ). </a:t>
            </a:r>
            <a:r>
              <a:rPr lang="en-US" dirty="0">
                <a:latin typeface="Calibri" panose="020F0502020204030204" pitchFamily="34" charset="0"/>
                <a:cs typeface="Calibri" panose="020F0502020204030204" pitchFamily="34" charset="0"/>
              </a:rPr>
              <a:t>Given as $100 (from past data).</a:t>
            </a:r>
          </a:p>
          <a:p>
            <a:r>
              <a:rPr lang="en-US" dirty="0">
                <a:latin typeface="Calibri" panose="020F0502020204030204" pitchFamily="34" charset="0"/>
                <a:cs typeface="Calibri" panose="020F0502020204030204" pitchFamily="34" charset="0"/>
              </a:rPr>
              <a:t>     The sample standard deviation(s) = $15.</a:t>
            </a:r>
          </a:p>
          <a:p>
            <a:r>
              <a:rPr lang="en-US" dirty="0">
                <a:latin typeface="Calibri" panose="020F0502020204030204" pitchFamily="34" charset="0"/>
                <a:cs typeface="Calibri" panose="020F0502020204030204" pitchFamily="34" charset="0"/>
              </a:rPr>
              <a:t>     Number of observations(n) = 25.</a:t>
            </a:r>
          </a:p>
          <a:p>
            <a:r>
              <a:rPr lang="en-US" b="1" dirty="0">
                <a:solidFill>
                  <a:srgbClr val="FF0000"/>
                </a:solidFill>
                <a:latin typeface="Calibri" panose="020F0502020204030204" pitchFamily="34" charset="0"/>
                <a:cs typeface="Calibri" panose="020F0502020204030204" pitchFamily="34" charset="0"/>
              </a:rPr>
              <a:t>Step 4:</a:t>
            </a:r>
            <a:r>
              <a:rPr lang="en-US" dirty="0">
                <a:latin typeface="Calibri" panose="020F0502020204030204" pitchFamily="34" charset="0"/>
                <a:cs typeface="Calibri" panose="020F0502020204030204" pitchFamily="34" charset="0"/>
              </a:rPr>
              <a:t> Insert the items into the t score formula.</a:t>
            </a:r>
          </a:p>
        </p:txBody>
      </p:sp>
      <p:pic>
        <p:nvPicPr>
          <p:cNvPr id="12" name="Picture 11">
            <a:extLst>
              <a:ext uri="{FF2B5EF4-FFF2-40B4-BE49-F238E27FC236}">
                <a16:creationId xmlns:a16="http://schemas.microsoft.com/office/drawing/2014/main" id="{9B2564E7-5A3F-D04E-A99B-FD18F0F9D7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38936" y="4092811"/>
            <a:ext cx="1149092" cy="808373"/>
          </a:xfrm>
          <a:prstGeom prst="rect">
            <a:avLst/>
          </a:prstGeom>
        </p:spPr>
      </p:pic>
      <p:sp>
        <p:nvSpPr>
          <p:cNvPr id="13" name="TextBox 12">
            <a:extLst>
              <a:ext uri="{FF2B5EF4-FFF2-40B4-BE49-F238E27FC236}">
                <a16:creationId xmlns:a16="http://schemas.microsoft.com/office/drawing/2014/main" id="{1522FEED-884D-CA41-9ED2-F831DAFAB007}"/>
              </a:ext>
            </a:extLst>
          </p:cNvPr>
          <p:cNvSpPr txBox="1"/>
          <p:nvPr/>
        </p:nvSpPr>
        <p:spPr>
          <a:xfrm>
            <a:off x="143840" y="5010912"/>
            <a:ext cx="6189706" cy="307777"/>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         t = (130 – 100) / ((15 / √(25)) = 30/3 = 10</a:t>
            </a:r>
          </a:p>
        </p:txBody>
      </p:sp>
      <p:sp>
        <p:nvSpPr>
          <p:cNvPr id="14" name="TextBox 13">
            <a:extLst>
              <a:ext uri="{FF2B5EF4-FFF2-40B4-BE49-F238E27FC236}">
                <a16:creationId xmlns:a16="http://schemas.microsoft.com/office/drawing/2014/main" id="{9F8FC383-26D8-D2C6-1C97-0A9CFB79AA6B}"/>
              </a:ext>
            </a:extLst>
          </p:cNvPr>
          <p:cNvSpPr txBox="1"/>
          <p:nvPr/>
        </p:nvSpPr>
        <p:spPr>
          <a:xfrm>
            <a:off x="143840" y="5426873"/>
            <a:ext cx="6189706"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Step 5:</a:t>
            </a:r>
            <a:r>
              <a:rPr lang="en-US" dirty="0">
                <a:latin typeface="Calibri" panose="020F0502020204030204" pitchFamily="34" charset="0"/>
                <a:cs typeface="Calibri" panose="020F0502020204030204" pitchFamily="34" charset="0"/>
              </a:rPr>
              <a:t> Find the t-table value for alpha = 5% </a:t>
            </a:r>
          </a:p>
          <a:p>
            <a:r>
              <a:rPr lang="en-US" dirty="0">
                <a:latin typeface="Calibri" panose="020F0502020204030204" pitchFamily="34" charset="0"/>
                <a:cs typeface="Calibri" panose="020F0502020204030204" pitchFamily="34" charset="0"/>
              </a:rPr>
              <a:t>and degrees of freedom = Number of observations – 1 = 24. </a:t>
            </a:r>
          </a:p>
          <a:p>
            <a:r>
              <a:rPr lang="en-US" dirty="0">
                <a:latin typeface="Calibri" panose="020F0502020204030204" pitchFamily="34" charset="0"/>
                <a:cs typeface="Calibri" panose="020F0502020204030204" pitchFamily="34" charset="0"/>
              </a:rPr>
              <a:t>The intersection is 1.711 . This is your one-tailed critical t-value.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As 10 &gt; 1.711, </a:t>
            </a:r>
            <a:r>
              <a:rPr lang="en-US" b="1" dirty="0">
                <a:solidFill>
                  <a:srgbClr val="00B050"/>
                </a:solidFill>
                <a:latin typeface="Calibri" panose="020F0502020204030204" pitchFamily="34" charset="0"/>
                <a:cs typeface="Calibri" panose="020F0502020204030204" pitchFamily="34" charset="0"/>
              </a:rPr>
              <a:t>we reject the null hypothesis</a:t>
            </a:r>
            <a:r>
              <a:rPr lang="en-US" dirty="0">
                <a:latin typeface="Calibri" panose="020F0502020204030204" pitchFamily="34" charset="0"/>
                <a:cs typeface="Calibri" panose="020F0502020204030204" pitchFamily="34" charset="0"/>
              </a:rPr>
              <a:t>. It’s highly likely that the mean sale has become greater. The sales training was probably a success.</a:t>
            </a:r>
          </a:p>
        </p:txBody>
      </p:sp>
    </p:spTree>
    <p:extLst>
      <p:ext uri="{BB962C8B-B14F-4D97-AF65-F5344CB8AC3E}">
        <p14:creationId xmlns:p14="http://schemas.microsoft.com/office/powerpoint/2010/main" val="266406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DED1DD-997E-D141-B98D-2F37BD78121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47109" y="-13253"/>
            <a:ext cx="6302229" cy="6858000"/>
          </a:xfrm>
          <a:prstGeom prst="rect">
            <a:avLst/>
          </a:prstGeom>
        </p:spPr>
      </p:pic>
      <p:sp>
        <p:nvSpPr>
          <p:cNvPr id="7" name="TextBox 6">
            <a:extLst>
              <a:ext uri="{FF2B5EF4-FFF2-40B4-BE49-F238E27FC236}">
                <a16:creationId xmlns:a16="http://schemas.microsoft.com/office/drawing/2014/main" id="{3217C073-20DB-B944-91DD-2321DCB46CFA}"/>
              </a:ext>
            </a:extLst>
          </p:cNvPr>
          <p:cNvSpPr txBox="1"/>
          <p:nvPr/>
        </p:nvSpPr>
        <p:spPr>
          <a:xfrm>
            <a:off x="5737429" y="212257"/>
            <a:ext cx="530023" cy="707886"/>
          </a:xfrm>
          <a:prstGeom prst="rect">
            <a:avLst/>
          </a:prstGeom>
          <a:noFill/>
        </p:spPr>
        <p:txBody>
          <a:bodyPr wrap="square" rtlCol="0">
            <a:spAutoFit/>
          </a:bodyPr>
          <a:lstStyle/>
          <a:p>
            <a:r>
              <a:rPr lang="en-US" sz="4000" b="1" i="1" dirty="0">
                <a:solidFill>
                  <a:srgbClr val="222222"/>
                </a:solidFill>
                <a:highlight>
                  <a:srgbClr val="FFFFFF"/>
                </a:highlight>
                <a:latin typeface="Times New Roman"/>
                <a:ea typeface="Times New Roman"/>
                <a:cs typeface="Times New Roman"/>
                <a:sym typeface="Times New Roman"/>
              </a:rPr>
              <a:t>t</a:t>
            </a:r>
            <a:endParaRPr lang="en-US" sz="4000" dirty="0"/>
          </a:p>
        </p:txBody>
      </p:sp>
      <p:sp>
        <p:nvSpPr>
          <p:cNvPr id="9" name="Oval 8">
            <a:extLst>
              <a:ext uri="{FF2B5EF4-FFF2-40B4-BE49-F238E27FC236}">
                <a16:creationId xmlns:a16="http://schemas.microsoft.com/office/drawing/2014/main" id="{A2E886D3-CA1A-0C49-92BC-93FD63588609}"/>
              </a:ext>
            </a:extLst>
          </p:cNvPr>
          <p:cNvSpPr/>
          <p:nvPr/>
        </p:nvSpPr>
        <p:spPr>
          <a:xfrm>
            <a:off x="5337362" y="98604"/>
            <a:ext cx="1169981" cy="9806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95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64" y="15840"/>
            <a:ext cx="5571747" cy="480131"/>
          </a:xfrm>
          <a:noFill/>
        </p:spPr>
        <p:txBody>
          <a:bodyPr wrap="square" lIns="91440" tIns="45720" rIns="91440" bIns="45720" anchor="t" anchorCtr="0">
            <a:spAutoFit/>
          </a:bodyPr>
          <a:lstStyle/>
          <a:p>
            <a:r>
              <a:rPr lang="en-US" sz="2800" b="1" dirty="0">
                <a:solidFill>
                  <a:schemeClr val="tx1"/>
                </a:solidFill>
                <a:latin typeface="Calibri" panose="020F0502020204030204" pitchFamily="34" charset="0"/>
                <a:cs typeface="Calibri" panose="020F0502020204030204" pitchFamily="34" charset="0"/>
              </a:rPr>
              <a:t>Three types of t-tests</a:t>
            </a:r>
          </a:p>
        </p:txBody>
      </p:sp>
      <p:sp>
        <p:nvSpPr>
          <p:cNvPr id="2" name="TextBox 1">
            <a:extLst>
              <a:ext uri="{FF2B5EF4-FFF2-40B4-BE49-F238E27FC236}">
                <a16:creationId xmlns:a16="http://schemas.microsoft.com/office/drawing/2014/main" id="{236EFD1A-BE48-7A49-9783-0CC260CDD205}"/>
              </a:ext>
            </a:extLst>
          </p:cNvPr>
          <p:cNvSpPr txBox="1"/>
          <p:nvPr/>
        </p:nvSpPr>
        <p:spPr>
          <a:xfrm>
            <a:off x="6536755" y="1515783"/>
            <a:ext cx="4708084" cy="307777"/>
          </a:xfrm>
          <a:prstGeom prst="rect">
            <a:avLst/>
          </a:prstGeom>
          <a:noFill/>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Common Basic Research Situation for t Statistic:</a:t>
            </a:r>
          </a:p>
        </p:txBody>
      </p:sp>
      <p:pic>
        <p:nvPicPr>
          <p:cNvPr id="6" name="Picture 2" descr="The basic research situation for using the t statistic hypothesis test. It is assumed that the parameter μ is known for the population before treatment. The purpose of the research study is to determine whether the treatment has an effect. Note that the population after treatment has unknown values for the mean and the variance. We will use a sample to test a hypothesis about the population mean." title="Figure 9.3  Basic research situation for t statistic ">
            <a:extLst>
              <a:ext uri="{FF2B5EF4-FFF2-40B4-BE49-F238E27FC236}">
                <a16:creationId xmlns:a16="http://schemas.microsoft.com/office/drawing/2014/main" id="{A528BCCA-9E1D-DC4B-B05E-B1CDE41289AB}"/>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527397" y="2058333"/>
            <a:ext cx="5461772" cy="228413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877B28-81C4-DA43-AE67-F6EF4E0C3EB7}"/>
              </a:ext>
            </a:extLst>
          </p:cNvPr>
          <p:cNvSpPr txBox="1"/>
          <p:nvPr/>
        </p:nvSpPr>
        <p:spPr>
          <a:xfrm>
            <a:off x="6527397" y="4467511"/>
            <a:ext cx="4828032" cy="138499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Assumed that </a:t>
            </a:r>
            <a:r>
              <a:rPr lang="el-GR" dirty="0">
                <a:latin typeface="Calibri" panose="020F0502020204030204" pitchFamily="34" charset="0"/>
                <a:cs typeface="Calibri" panose="020F0502020204030204" pitchFamily="34" charset="0"/>
              </a:rPr>
              <a:t>μ </a:t>
            </a:r>
            <a:r>
              <a:rPr lang="en-US" dirty="0">
                <a:latin typeface="Calibri" panose="020F0502020204030204" pitchFamily="34" charset="0"/>
                <a:cs typeface="Calibri" panose="020F0502020204030204" pitchFamily="34" charset="0"/>
              </a:rPr>
              <a:t>is known for the population before treatment. </a:t>
            </a:r>
          </a:p>
          <a:p>
            <a:r>
              <a:rPr lang="en-US" dirty="0">
                <a:latin typeface="Calibri" panose="020F0502020204030204" pitchFamily="34" charset="0"/>
                <a:cs typeface="Calibri" panose="020F0502020204030204" pitchFamily="34" charset="0"/>
              </a:rPr>
              <a:t>The purpose of the research study is to determine </a:t>
            </a:r>
          </a:p>
          <a:p>
            <a:r>
              <a:rPr lang="en-US" dirty="0">
                <a:latin typeface="Calibri" panose="020F0502020204030204" pitchFamily="34" charset="0"/>
                <a:cs typeface="Calibri" panose="020F0502020204030204" pitchFamily="34" charset="0"/>
              </a:rPr>
              <a:t>whether the treatment has an effect. </a:t>
            </a:r>
          </a:p>
          <a:p>
            <a:r>
              <a:rPr lang="en-US" dirty="0">
                <a:latin typeface="Calibri" panose="020F0502020204030204" pitchFamily="34" charset="0"/>
                <a:cs typeface="Calibri" panose="020F0502020204030204" pitchFamily="34" charset="0"/>
              </a:rPr>
              <a:t>Note that the population after treatment has unknown values </a:t>
            </a:r>
          </a:p>
          <a:p>
            <a:r>
              <a:rPr lang="en-US" dirty="0">
                <a:latin typeface="Calibri" panose="020F0502020204030204" pitchFamily="34" charset="0"/>
                <a:cs typeface="Calibri" panose="020F0502020204030204" pitchFamily="34" charset="0"/>
              </a:rPr>
              <a:t>for the mean and the variance. So we will use a sample </a:t>
            </a:r>
          </a:p>
          <a:p>
            <a:r>
              <a:rPr lang="en-US" dirty="0">
                <a:latin typeface="Calibri" panose="020F0502020204030204" pitchFamily="34" charset="0"/>
                <a:cs typeface="Calibri" panose="020F0502020204030204" pitchFamily="34" charset="0"/>
              </a:rPr>
              <a:t>to test a hypothesis about the population mean.</a:t>
            </a:r>
          </a:p>
        </p:txBody>
      </p:sp>
      <p:sp>
        <p:nvSpPr>
          <p:cNvPr id="7" name="TextBox 6">
            <a:extLst>
              <a:ext uri="{FF2B5EF4-FFF2-40B4-BE49-F238E27FC236}">
                <a16:creationId xmlns:a16="http://schemas.microsoft.com/office/drawing/2014/main" id="{0F0D611A-BD17-3B42-B163-449C47361BB8}"/>
              </a:ext>
            </a:extLst>
          </p:cNvPr>
          <p:cNvSpPr txBox="1"/>
          <p:nvPr/>
        </p:nvSpPr>
        <p:spPr>
          <a:xfrm>
            <a:off x="202831" y="894760"/>
            <a:ext cx="5366452" cy="3200876"/>
          </a:xfrm>
          <a:prstGeom prst="rect">
            <a:avLst/>
          </a:prstGeom>
          <a:noFill/>
        </p:spPr>
        <p:txBody>
          <a:bodyPr wrap="square" rtlCol="0">
            <a:spAutoFit/>
          </a:bodyPr>
          <a:lstStyle/>
          <a:p>
            <a:r>
              <a:rPr lang="en-US" sz="2000" b="1" dirty="0">
                <a:solidFill>
                  <a:srgbClr val="FF0000"/>
                </a:solidFill>
                <a:latin typeface="Calibri" panose="020F0502020204030204" pitchFamily="34" charset="0"/>
                <a:cs typeface="Calibri" panose="020F0502020204030204" pitchFamily="34" charset="0"/>
              </a:rPr>
              <a:t>Three types of t-tests: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rgbClr val="FF0000"/>
                </a:solidFill>
                <a:latin typeface="Calibri" panose="020F0502020204030204" pitchFamily="34" charset="0"/>
                <a:cs typeface="Calibri" panose="020F0502020204030204" pitchFamily="34" charset="0"/>
              </a:rPr>
              <a:t>one-sample t-test</a:t>
            </a:r>
            <a:r>
              <a:rPr lang="en-US" dirty="0">
                <a:latin typeface="Calibri" panose="020F0502020204030204" pitchFamily="34" charset="0"/>
                <a:cs typeface="Calibri" panose="020F0502020204030204" pitchFamily="34" charset="0"/>
              </a:rPr>
              <a:t> - compare sample mean with given value</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rgbClr val="FF0000"/>
                </a:solidFill>
                <a:latin typeface="Calibri" panose="020F0502020204030204" pitchFamily="34" charset="0"/>
                <a:cs typeface="Calibri" panose="020F0502020204030204" pitchFamily="34" charset="0"/>
              </a:rPr>
              <a:t>two-sample t-test</a:t>
            </a:r>
            <a:r>
              <a:rPr lang="en-US" dirty="0">
                <a:latin typeface="Calibri" panose="020F0502020204030204" pitchFamily="34" charset="0"/>
                <a:cs typeface="Calibri" panose="020F0502020204030204" pitchFamily="34" charset="0"/>
              </a:rPr>
              <a:t> (a.k.a. Independent Samples t Test) compares the means of two independent groups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rgbClr val="FF0000"/>
                </a:solidFill>
                <a:latin typeface="Calibri" panose="020F0502020204030204" pitchFamily="34" charset="0"/>
                <a:cs typeface="Calibri" panose="020F0502020204030204" pitchFamily="34" charset="0"/>
              </a:rPr>
              <a:t>paired t-test</a:t>
            </a:r>
            <a:r>
              <a:rPr lang="en-US" dirty="0">
                <a:latin typeface="Calibri" panose="020F0502020204030204" pitchFamily="34" charset="0"/>
                <a:cs typeface="Calibri" panose="020F0502020204030204" pitchFamily="34" charset="0"/>
              </a:rPr>
              <a:t> (for dependent samples - before/after treatment).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For example, we compare some metrics for each person before and after treatment. We calculate the difference for each person, look at the distribution of these  differences. </a:t>
            </a:r>
            <a:br>
              <a:rPr lang="en-US" dirty="0">
                <a:latin typeface="Calibri" panose="020F0502020204030204" pitchFamily="34" charset="0"/>
                <a:cs typeface="Calibri" panose="020F0502020204030204" pitchFamily="34" charset="0"/>
              </a:rPr>
            </a:br>
            <a:r>
              <a:rPr lang="en-US" b="1" dirty="0">
                <a:solidFill>
                  <a:srgbClr val="00B050"/>
                </a:solidFill>
                <a:latin typeface="Calibri" panose="020F0502020204030204" pitchFamily="34" charset="0"/>
                <a:cs typeface="Calibri" panose="020F0502020204030204" pitchFamily="34" charset="0"/>
              </a:rPr>
              <a:t>Is this distribution shifted significantly from zero? </a:t>
            </a:r>
            <a:br>
              <a:rPr lang="en-US" dirty="0">
                <a:latin typeface="Calibri" panose="020F0502020204030204" pitchFamily="34" charset="0"/>
                <a:cs typeface="Calibri" panose="020F0502020204030204" pitchFamily="34" charset="0"/>
              </a:rPr>
            </a:br>
            <a:r>
              <a:rPr lang="en-US" dirty="0">
                <a:solidFill>
                  <a:srgbClr val="00B050"/>
                </a:solidFill>
                <a:latin typeface="Calibri" panose="020F0502020204030204" pitchFamily="34" charset="0"/>
                <a:cs typeface="Calibri" panose="020F0502020204030204" pitchFamily="34" charset="0"/>
              </a:rPr>
              <a:t>Then the change is real and null hypothesis is wrong (null hypothesis is usually that there is no difference).</a:t>
            </a:r>
          </a:p>
        </p:txBody>
      </p:sp>
      <p:sp>
        <p:nvSpPr>
          <p:cNvPr id="4" name="TextBox 3">
            <a:extLst>
              <a:ext uri="{FF2B5EF4-FFF2-40B4-BE49-F238E27FC236}">
                <a16:creationId xmlns:a16="http://schemas.microsoft.com/office/drawing/2014/main" id="{AD36863D-C769-CF65-8859-60F9EB420499}"/>
              </a:ext>
            </a:extLst>
          </p:cNvPr>
          <p:cNvSpPr txBox="1"/>
          <p:nvPr/>
        </p:nvSpPr>
        <p:spPr>
          <a:xfrm>
            <a:off x="6519672" y="371540"/>
            <a:ext cx="3985042" cy="646331"/>
          </a:xfrm>
          <a:prstGeom prst="rect">
            <a:avLst/>
          </a:prstGeom>
          <a:noFill/>
        </p:spPr>
        <p:txBody>
          <a:bodyPr wrap="square" rtlCol="0">
            <a:spAutoFit/>
          </a:bodyPr>
          <a:lstStyle/>
          <a:p>
            <a:r>
              <a:rPr lang="en-US" sz="1800" b="1">
                <a:solidFill>
                  <a:srgbClr val="00B050"/>
                </a:solidFill>
                <a:latin typeface="Calibri" panose="020F0502020204030204" pitchFamily="34" charset="0"/>
                <a:cs typeface="Calibri" panose="020F0502020204030204" pitchFamily="34" charset="0"/>
              </a:rPr>
              <a:t>Note: the key assumption of t-tests is </a:t>
            </a:r>
            <a:r>
              <a:rPr lang="en-US" sz="1800" b="1">
                <a:solidFill>
                  <a:srgbClr val="FF0000"/>
                </a:solidFill>
                <a:latin typeface="Calibri" panose="020F0502020204030204" pitchFamily="34" charset="0"/>
                <a:cs typeface="Calibri" panose="020F0502020204030204" pitchFamily="34" charset="0"/>
              </a:rPr>
              <a:t>that the distribution is Normal.</a:t>
            </a:r>
          </a:p>
        </p:txBody>
      </p:sp>
      <p:pic>
        <p:nvPicPr>
          <p:cNvPr id="8" name="Picture 7">
            <a:extLst>
              <a:ext uri="{FF2B5EF4-FFF2-40B4-BE49-F238E27FC236}">
                <a16:creationId xmlns:a16="http://schemas.microsoft.com/office/drawing/2014/main" id="{634D976D-C1D2-CA51-8173-D42E78314E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90533" y="4352284"/>
            <a:ext cx="1587833" cy="1034714"/>
          </a:xfrm>
          <a:prstGeom prst="rect">
            <a:avLst/>
          </a:prstGeom>
        </p:spPr>
      </p:pic>
      <p:sp>
        <p:nvSpPr>
          <p:cNvPr id="9" name="TextBox 8">
            <a:extLst>
              <a:ext uri="{FF2B5EF4-FFF2-40B4-BE49-F238E27FC236}">
                <a16:creationId xmlns:a16="http://schemas.microsoft.com/office/drawing/2014/main" id="{3DD47C70-646A-0B01-B36A-80BBEFD15E0D}"/>
              </a:ext>
            </a:extLst>
          </p:cNvPr>
          <p:cNvSpPr txBox="1"/>
          <p:nvPr/>
        </p:nvSpPr>
        <p:spPr>
          <a:xfrm>
            <a:off x="796413" y="5719329"/>
            <a:ext cx="1425678" cy="3077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Null Hypothesis</a:t>
            </a:r>
          </a:p>
        </p:txBody>
      </p:sp>
      <p:sp>
        <p:nvSpPr>
          <p:cNvPr id="10" name="Right Arrow 9">
            <a:extLst>
              <a:ext uri="{FF2B5EF4-FFF2-40B4-BE49-F238E27FC236}">
                <a16:creationId xmlns:a16="http://schemas.microsoft.com/office/drawing/2014/main" id="{7F82D366-3499-91DB-41AD-35902D2BB2BA}"/>
              </a:ext>
            </a:extLst>
          </p:cNvPr>
          <p:cNvSpPr/>
          <p:nvPr/>
        </p:nvSpPr>
        <p:spPr>
          <a:xfrm rot="16637906">
            <a:off x="1594844" y="5591493"/>
            <a:ext cx="23715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702178-1BEB-BE02-1393-005AFB835EE9}"/>
              </a:ext>
            </a:extLst>
          </p:cNvPr>
          <p:cNvSpPr txBox="1"/>
          <p:nvPr/>
        </p:nvSpPr>
        <p:spPr>
          <a:xfrm>
            <a:off x="2546555" y="5729161"/>
            <a:ext cx="1425678" cy="52322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Histogram of differences</a:t>
            </a:r>
          </a:p>
        </p:txBody>
      </p:sp>
      <p:sp>
        <p:nvSpPr>
          <p:cNvPr id="12" name="Right Arrow 11">
            <a:extLst>
              <a:ext uri="{FF2B5EF4-FFF2-40B4-BE49-F238E27FC236}">
                <a16:creationId xmlns:a16="http://schemas.microsoft.com/office/drawing/2014/main" id="{8FB88CBC-ED3E-D4FA-CB2B-72B47B4D614F}"/>
              </a:ext>
            </a:extLst>
          </p:cNvPr>
          <p:cNvSpPr/>
          <p:nvPr/>
        </p:nvSpPr>
        <p:spPr>
          <a:xfrm rot="14854187">
            <a:off x="2542674" y="5579451"/>
            <a:ext cx="237155" cy="48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77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A0C1-5B1B-0A83-AB75-5EFCB70A134C}"/>
              </a:ext>
            </a:extLst>
          </p:cNvPr>
          <p:cNvSpPr txBox="1">
            <a:spLocks/>
          </p:cNvSpPr>
          <p:nvPr/>
        </p:nvSpPr>
        <p:spPr>
          <a:xfrm>
            <a:off x="-2464" y="15840"/>
            <a:ext cx="5571747" cy="523220"/>
          </a:xfrm>
          <a:prstGeom prst="rect">
            <a:avLst/>
          </a:prstGeom>
          <a:noFill/>
        </p:spPr>
        <p:txBody>
          <a:bodyPr wrap="square" lIns="91440" tIns="45720" rIns="91440" bIns="4572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1"/>
                </a:solidFill>
                <a:latin typeface="Calibri" panose="020F0502020204030204" pitchFamily="34" charset="0"/>
                <a:cs typeface="Calibri" panose="020F0502020204030204" pitchFamily="34" charset="0"/>
              </a:rPr>
              <a:t>Example: Paired t-test calculation</a:t>
            </a:r>
          </a:p>
        </p:txBody>
      </p:sp>
      <p:sp>
        <p:nvSpPr>
          <p:cNvPr id="3" name="TextBox 2">
            <a:extLst>
              <a:ext uri="{FF2B5EF4-FFF2-40B4-BE49-F238E27FC236}">
                <a16:creationId xmlns:a16="http://schemas.microsoft.com/office/drawing/2014/main" id="{563D63AE-8E68-45C0-BA2A-D19FB336E18A}"/>
              </a:ext>
            </a:extLst>
          </p:cNvPr>
          <p:cNvSpPr txBox="1"/>
          <p:nvPr/>
        </p:nvSpPr>
        <p:spPr>
          <a:xfrm>
            <a:off x="8382852" y="5404666"/>
            <a:ext cx="3628396" cy="1154162"/>
          </a:xfrm>
          <a:prstGeom prst="rect">
            <a:avLst/>
          </a:prstGeom>
          <a:noFill/>
        </p:spPr>
        <p:txBody>
          <a:bodyPr wrap="square" rtlCol="0">
            <a:spAutoFit/>
          </a:bodyPr>
          <a:lstStyle/>
          <a:p>
            <a:r>
              <a:rPr lang="en-US" b="1">
                <a:solidFill>
                  <a:srgbClr val="FF0000"/>
                </a:solidFill>
                <a:latin typeface="Calibri" panose="020F0502020204030204" pitchFamily="34" charset="0"/>
                <a:cs typeface="Calibri" panose="020F0502020204030204" pitchFamily="34" charset="0"/>
              </a:rPr>
              <a:t>Short Video Tutorials:</a:t>
            </a:r>
            <a:endParaRPr lang="en-US" b="1">
              <a:solidFill>
                <a:srgbClr val="FF000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100">
                <a:solidFill>
                  <a:srgbClr val="0563C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https://www.youtube.com/watch?v=1Qr7xW-xDQM</a:t>
            </a:r>
            <a:endParaRPr lang="en-US"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hlinkClick r:id="rId4"/>
              </a:rPr>
              <a:t>https://www.youtube.com/watch?v=JiQR0lHLe74</a:t>
            </a:r>
            <a:endParaRPr lang="en-US"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hlinkClick r:id="rId5"/>
              </a:rPr>
              <a:t>https://www.youtube.com/watch?v=AGh66ZPpOSQ</a:t>
            </a:r>
            <a:endParaRPr lang="en-US"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hlinkClick r:id="rId6"/>
              </a:rPr>
              <a:t>https://www.youtube.com/watch?v=_7IW2PUqe64</a:t>
            </a:r>
            <a:endParaRPr lang="en-US"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hlinkClick r:id="rId7"/>
              </a:rPr>
              <a:t>https://www.youtube.com/watch?v=Q0V7WpzICI8</a:t>
            </a:r>
            <a:endParaRPr lang="en-US" sz="110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706AB15-35F2-61A4-DE34-4B699F8E4989}"/>
              </a:ext>
            </a:extLst>
          </p:cNvPr>
          <p:cNvGraphicFramePr>
            <a:graphicFrameLocks noGrp="1"/>
          </p:cNvGraphicFramePr>
          <p:nvPr>
            <p:extLst>
              <p:ext uri="{D42A27DB-BD31-4B8C-83A1-F6EECF244321}">
                <p14:modId xmlns:p14="http://schemas.microsoft.com/office/powerpoint/2010/main" val="337908238"/>
              </p:ext>
            </p:extLst>
          </p:nvPr>
        </p:nvGraphicFramePr>
        <p:xfrm>
          <a:off x="180752" y="2560316"/>
          <a:ext cx="2115880" cy="3849106"/>
        </p:xfrm>
        <a:graphic>
          <a:graphicData uri="http://schemas.openxmlformats.org/drawingml/2006/table">
            <a:tbl>
              <a:tblPr/>
              <a:tblGrid>
                <a:gridCol w="528970">
                  <a:extLst>
                    <a:ext uri="{9D8B030D-6E8A-4147-A177-3AD203B41FA5}">
                      <a16:colId xmlns:a16="http://schemas.microsoft.com/office/drawing/2014/main" val="780566479"/>
                    </a:ext>
                  </a:extLst>
                </a:gridCol>
                <a:gridCol w="528970">
                  <a:extLst>
                    <a:ext uri="{9D8B030D-6E8A-4147-A177-3AD203B41FA5}">
                      <a16:colId xmlns:a16="http://schemas.microsoft.com/office/drawing/2014/main" val="3642399702"/>
                    </a:ext>
                  </a:extLst>
                </a:gridCol>
                <a:gridCol w="528970">
                  <a:extLst>
                    <a:ext uri="{9D8B030D-6E8A-4147-A177-3AD203B41FA5}">
                      <a16:colId xmlns:a16="http://schemas.microsoft.com/office/drawing/2014/main" val="2897189270"/>
                    </a:ext>
                  </a:extLst>
                </a:gridCol>
                <a:gridCol w="528970">
                  <a:extLst>
                    <a:ext uri="{9D8B030D-6E8A-4147-A177-3AD203B41FA5}">
                      <a16:colId xmlns:a16="http://schemas.microsoft.com/office/drawing/2014/main" val="3258394690"/>
                    </a:ext>
                  </a:extLst>
                </a:gridCol>
              </a:tblGrid>
              <a:tr h="211877">
                <a:tc>
                  <a:txBody>
                    <a:bodyPr/>
                    <a:lstStyle/>
                    <a:p>
                      <a:r>
                        <a:rPr lang="en-US" sz="800" b="1">
                          <a:solidFill>
                            <a:srgbClr val="007DC3"/>
                          </a:solidFill>
                          <a:effectLst/>
                          <a:latin typeface="avenir-light" panose="02000503020000020003" pitchFamily="2" charset="0"/>
                        </a:rPr>
                        <a:t>Student</a:t>
                      </a:r>
                    </a:p>
                  </a:txBody>
                  <a:tcPr marL="52249" marR="52249" marT="52249" marB="52249" anchor="ctr">
                    <a:lnL>
                      <a:noFill/>
                    </a:lnL>
                    <a:lnR>
                      <a:noFill/>
                    </a:lnR>
                    <a:lnT>
                      <a:noFill/>
                    </a:lnT>
                    <a:lnB w="9525" cap="flat" cmpd="sng" algn="ctr">
                      <a:solidFill>
                        <a:srgbClr val="999999"/>
                      </a:solidFill>
                      <a:prstDash val="solid"/>
                      <a:round/>
                      <a:headEnd type="none" w="med" len="med"/>
                      <a:tailEnd type="none" w="med" len="med"/>
                    </a:lnB>
                  </a:tcPr>
                </a:tc>
                <a:tc>
                  <a:txBody>
                    <a:bodyPr/>
                    <a:lstStyle/>
                    <a:p>
                      <a:r>
                        <a:rPr lang="en-US" sz="800" b="1">
                          <a:solidFill>
                            <a:srgbClr val="007DC3"/>
                          </a:solidFill>
                          <a:effectLst/>
                          <a:latin typeface="avenir-light" panose="02000503020000020003" pitchFamily="2" charset="0"/>
                        </a:rPr>
                        <a:t>Exam 1 </a:t>
                      </a:r>
                    </a:p>
                  </a:txBody>
                  <a:tcPr marL="52249" marR="52249" marT="52249" marB="52249" anchor="ctr">
                    <a:lnL>
                      <a:noFill/>
                    </a:lnL>
                    <a:lnR>
                      <a:noFill/>
                    </a:lnR>
                    <a:lnT>
                      <a:noFill/>
                    </a:lnT>
                    <a:lnB w="9525" cap="flat" cmpd="sng" algn="ctr">
                      <a:solidFill>
                        <a:srgbClr val="999999"/>
                      </a:solidFill>
                      <a:prstDash val="solid"/>
                      <a:round/>
                      <a:headEnd type="none" w="med" len="med"/>
                      <a:tailEnd type="none" w="med" len="med"/>
                    </a:lnB>
                  </a:tcPr>
                </a:tc>
                <a:tc>
                  <a:txBody>
                    <a:bodyPr/>
                    <a:lstStyle/>
                    <a:p>
                      <a:r>
                        <a:rPr lang="en-US" sz="800" b="1">
                          <a:solidFill>
                            <a:srgbClr val="007DC3"/>
                          </a:solidFill>
                          <a:effectLst/>
                          <a:latin typeface="avenir-light" panose="02000503020000020003" pitchFamily="2" charset="0"/>
                        </a:rPr>
                        <a:t>Exam 2 </a:t>
                      </a:r>
                    </a:p>
                  </a:txBody>
                  <a:tcPr marL="52249" marR="52249" marT="52249" marB="52249" anchor="ctr">
                    <a:lnL>
                      <a:noFill/>
                    </a:lnL>
                    <a:lnR>
                      <a:noFill/>
                    </a:lnR>
                    <a:lnT>
                      <a:noFill/>
                    </a:lnT>
                    <a:lnB w="9525" cap="flat" cmpd="sng" algn="ctr">
                      <a:solidFill>
                        <a:srgbClr val="999999"/>
                      </a:solidFill>
                      <a:prstDash val="solid"/>
                      <a:round/>
                      <a:headEnd type="none" w="med" len="med"/>
                      <a:tailEnd type="none" w="med" len="med"/>
                    </a:lnB>
                  </a:tcPr>
                </a:tc>
                <a:tc>
                  <a:txBody>
                    <a:bodyPr/>
                    <a:lstStyle/>
                    <a:p>
                      <a:r>
                        <a:rPr lang="en-US" sz="800" b="1">
                          <a:solidFill>
                            <a:srgbClr val="007DC3"/>
                          </a:solidFill>
                          <a:effectLst/>
                          <a:latin typeface="avenir-light" panose="02000503020000020003" pitchFamily="2" charset="0"/>
                        </a:rPr>
                        <a:t>Diff</a:t>
                      </a:r>
                    </a:p>
                  </a:txBody>
                  <a:tcPr marL="52249" marR="52249" marT="52249" marB="52249" anchor="ctr">
                    <a:lnL>
                      <a:noFill/>
                    </a:lnL>
                    <a:lnR>
                      <a:noFill/>
                    </a:lnR>
                    <a:lnT>
                      <a:noFill/>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14549919"/>
                  </a:ext>
                </a:extLst>
              </a:tr>
              <a:tr h="206271">
                <a:tc>
                  <a:txBody>
                    <a:bodyPr/>
                    <a:lstStyle/>
                    <a:p>
                      <a:r>
                        <a:rPr lang="en-US" sz="800">
                          <a:effectLst/>
                        </a:rPr>
                        <a:t>Bob</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63</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69</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2267023471"/>
                  </a:ext>
                </a:extLst>
              </a:tr>
              <a:tr h="206271">
                <a:tc>
                  <a:txBody>
                    <a:bodyPr/>
                    <a:lstStyle/>
                    <a:p>
                      <a:r>
                        <a:rPr lang="en-US" sz="800">
                          <a:effectLst/>
                        </a:rPr>
                        <a:t>Nina</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65</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65</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0</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14154659"/>
                  </a:ext>
                </a:extLst>
              </a:tr>
              <a:tr h="206271">
                <a:tc>
                  <a:txBody>
                    <a:bodyPr/>
                    <a:lstStyle/>
                    <a:p>
                      <a:r>
                        <a:rPr lang="en-US" sz="800">
                          <a:effectLst/>
                        </a:rPr>
                        <a:t>Tim</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56</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62</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3477156512"/>
                  </a:ext>
                </a:extLst>
              </a:tr>
              <a:tr h="206271">
                <a:tc>
                  <a:txBody>
                    <a:bodyPr/>
                    <a:lstStyle/>
                    <a:p>
                      <a:r>
                        <a:rPr lang="en-US" sz="800">
                          <a:effectLst/>
                        </a:rPr>
                        <a:t>Kate</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100</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91</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-9</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620627777"/>
                  </a:ext>
                </a:extLst>
              </a:tr>
              <a:tr h="206271">
                <a:tc>
                  <a:txBody>
                    <a:bodyPr/>
                    <a:lstStyle/>
                    <a:p>
                      <a:r>
                        <a:rPr lang="en-US" sz="800">
                          <a:effectLst/>
                        </a:rPr>
                        <a:t>Alonzo</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88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78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-10</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791901797"/>
                  </a:ext>
                </a:extLst>
              </a:tr>
              <a:tr h="206271">
                <a:tc>
                  <a:txBody>
                    <a:bodyPr/>
                    <a:lstStyle/>
                    <a:p>
                      <a:r>
                        <a:rPr lang="en-US" sz="800">
                          <a:effectLst/>
                        </a:rPr>
                        <a:t>Jose</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83</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87</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784523252"/>
                  </a:ext>
                </a:extLst>
              </a:tr>
              <a:tr h="206271">
                <a:tc>
                  <a:txBody>
                    <a:bodyPr/>
                    <a:lstStyle/>
                    <a:p>
                      <a:r>
                        <a:rPr lang="en-US" sz="800">
                          <a:effectLst/>
                        </a:rPr>
                        <a:t>Nikhil</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77</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79</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2</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367701363"/>
                  </a:ext>
                </a:extLst>
              </a:tr>
              <a:tr h="206271">
                <a:tc>
                  <a:txBody>
                    <a:bodyPr/>
                    <a:lstStyle/>
                    <a:p>
                      <a:r>
                        <a:rPr lang="en-US" sz="800">
                          <a:effectLst/>
                        </a:rPr>
                        <a:t>Julia</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92</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24410908"/>
                  </a:ext>
                </a:extLst>
              </a:tr>
              <a:tr h="206271">
                <a:tc>
                  <a:txBody>
                    <a:bodyPr/>
                    <a:lstStyle/>
                    <a:p>
                      <a:r>
                        <a:rPr lang="en-US" sz="800">
                          <a:effectLst/>
                        </a:rPr>
                        <a:t>Tohru</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90</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85</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-5</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986520492"/>
                  </a:ext>
                </a:extLst>
              </a:tr>
              <a:tr h="206271">
                <a:tc>
                  <a:txBody>
                    <a:bodyPr/>
                    <a:lstStyle/>
                    <a:p>
                      <a:r>
                        <a:rPr lang="en-US" sz="800">
                          <a:effectLst/>
                        </a:rPr>
                        <a:t>Michael</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92</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90500435"/>
                  </a:ext>
                </a:extLst>
              </a:tr>
              <a:tr h="206271">
                <a:tc>
                  <a:txBody>
                    <a:bodyPr/>
                    <a:lstStyle/>
                    <a:p>
                      <a:r>
                        <a:rPr lang="en-US" sz="800">
                          <a:effectLst/>
                        </a:rPr>
                        <a:t>Jean</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69</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1</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391485394"/>
                  </a:ext>
                </a:extLst>
              </a:tr>
              <a:tr h="206271">
                <a:tc>
                  <a:txBody>
                    <a:bodyPr/>
                    <a:lstStyle/>
                    <a:p>
                      <a:r>
                        <a:rPr lang="en-US" sz="800">
                          <a:effectLst/>
                        </a:rPr>
                        <a:t>Indra</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74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81</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7</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5126868"/>
                  </a:ext>
                </a:extLst>
              </a:tr>
              <a:tr h="206271">
                <a:tc>
                  <a:txBody>
                    <a:bodyPr/>
                    <a:lstStyle/>
                    <a:p>
                      <a:r>
                        <a:rPr lang="en-US" sz="800">
                          <a:effectLst/>
                        </a:rPr>
                        <a:t>Susan</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87</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84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-3</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1875644548"/>
                  </a:ext>
                </a:extLst>
              </a:tr>
              <a:tr h="206271">
                <a:tc>
                  <a:txBody>
                    <a:bodyPr/>
                    <a:lstStyle/>
                    <a:p>
                      <a:r>
                        <a:rPr lang="en-US" sz="800">
                          <a:effectLst/>
                        </a:rPr>
                        <a:t>Allen</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64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75</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11</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99707439"/>
                  </a:ext>
                </a:extLst>
              </a:tr>
              <a:tr h="206271">
                <a:tc>
                  <a:txBody>
                    <a:bodyPr/>
                    <a:lstStyle/>
                    <a:p>
                      <a:r>
                        <a:rPr lang="en-US" sz="800">
                          <a:effectLst/>
                        </a:rPr>
                        <a:t>Paul</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71</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84</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800">
                          <a:effectLst/>
                        </a:rPr>
                        <a:t>13</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3040415779"/>
                  </a:ext>
                </a:extLst>
              </a:tr>
              <a:tr h="206271">
                <a:tc>
                  <a:txBody>
                    <a:bodyPr/>
                    <a:lstStyle/>
                    <a:p>
                      <a:r>
                        <a:rPr lang="en-US" sz="800">
                          <a:effectLst/>
                        </a:rPr>
                        <a:t>Edwina</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88</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82</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800">
                          <a:effectLst/>
                        </a:rPr>
                        <a:t>-6</a:t>
                      </a:r>
                    </a:p>
                  </a:txBody>
                  <a:tcPr marL="52249" marR="52249" marT="52249" marB="52249"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24468232"/>
                  </a:ext>
                </a:extLst>
              </a:tr>
            </a:tbl>
          </a:graphicData>
        </a:graphic>
      </p:graphicFrame>
      <p:sp>
        <p:nvSpPr>
          <p:cNvPr id="6" name="TextBox 5">
            <a:extLst>
              <a:ext uri="{FF2B5EF4-FFF2-40B4-BE49-F238E27FC236}">
                <a16:creationId xmlns:a16="http://schemas.microsoft.com/office/drawing/2014/main" id="{88B0AA43-54C6-9552-5B68-7C6D798AB63E}"/>
              </a:ext>
            </a:extLst>
          </p:cNvPr>
          <p:cNvSpPr txBox="1"/>
          <p:nvPr/>
        </p:nvSpPr>
        <p:spPr>
          <a:xfrm>
            <a:off x="748504" y="2196359"/>
            <a:ext cx="978196" cy="307777"/>
          </a:xfrm>
          <a:prstGeom prst="rect">
            <a:avLst/>
          </a:prstGeom>
          <a:noFill/>
        </p:spPr>
        <p:txBody>
          <a:bodyPr wrap="square" rtlCol="0">
            <a:spAutoFit/>
          </a:bodyPr>
          <a:lstStyle/>
          <a:p>
            <a:pPr algn="ctr"/>
            <a:r>
              <a:rPr lang="en-US" b="1"/>
              <a:t>Scores</a:t>
            </a:r>
          </a:p>
        </p:txBody>
      </p:sp>
      <p:pic>
        <p:nvPicPr>
          <p:cNvPr id="7" name="Picture 6">
            <a:extLst>
              <a:ext uri="{FF2B5EF4-FFF2-40B4-BE49-F238E27FC236}">
                <a16:creationId xmlns:a16="http://schemas.microsoft.com/office/drawing/2014/main" id="{2435525F-01E4-45B8-8AF5-C976507C808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08001" y="2556978"/>
            <a:ext cx="3991787" cy="1219927"/>
          </a:xfrm>
          <a:prstGeom prst="rect">
            <a:avLst/>
          </a:prstGeom>
        </p:spPr>
      </p:pic>
      <p:sp>
        <p:nvSpPr>
          <p:cNvPr id="8" name="TextBox 7">
            <a:extLst>
              <a:ext uri="{FF2B5EF4-FFF2-40B4-BE49-F238E27FC236}">
                <a16:creationId xmlns:a16="http://schemas.microsoft.com/office/drawing/2014/main" id="{13E44782-CBCB-EF30-BA30-E4E6069573DB}"/>
              </a:ext>
            </a:extLst>
          </p:cNvPr>
          <p:cNvSpPr txBox="1"/>
          <p:nvPr/>
        </p:nvSpPr>
        <p:spPr>
          <a:xfrm>
            <a:off x="3235839" y="2151874"/>
            <a:ext cx="2711303" cy="307777"/>
          </a:xfrm>
          <a:prstGeom prst="rect">
            <a:avLst/>
          </a:prstGeom>
          <a:noFill/>
        </p:spPr>
        <p:txBody>
          <a:bodyPr wrap="square" rtlCol="0">
            <a:spAutoFit/>
          </a:bodyPr>
          <a:lstStyle/>
          <a:p>
            <a:pPr algn="ctr"/>
            <a:r>
              <a:rPr lang="en-US" b="1"/>
              <a:t>Statistics for Differences</a:t>
            </a:r>
          </a:p>
        </p:txBody>
      </p:sp>
      <p:pic>
        <p:nvPicPr>
          <p:cNvPr id="10" name="Picture 9">
            <a:extLst>
              <a:ext uri="{FF2B5EF4-FFF2-40B4-BE49-F238E27FC236}">
                <a16:creationId xmlns:a16="http://schemas.microsoft.com/office/drawing/2014/main" id="{7AAF0D36-C8E5-1EA2-42FD-675E7DFD645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531646" y="3834511"/>
            <a:ext cx="823932" cy="308189"/>
          </a:xfrm>
          <a:prstGeom prst="rect">
            <a:avLst/>
          </a:prstGeom>
        </p:spPr>
      </p:pic>
      <p:sp>
        <p:nvSpPr>
          <p:cNvPr id="11" name="TextBox 10">
            <a:extLst>
              <a:ext uri="{FF2B5EF4-FFF2-40B4-BE49-F238E27FC236}">
                <a16:creationId xmlns:a16="http://schemas.microsoft.com/office/drawing/2014/main" id="{4421E781-7EDD-7BD2-7A3A-BCE2B20B36F8}"/>
              </a:ext>
            </a:extLst>
          </p:cNvPr>
          <p:cNvSpPr txBox="1"/>
          <p:nvPr/>
        </p:nvSpPr>
        <p:spPr>
          <a:xfrm>
            <a:off x="2763923" y="3851372"/>
            <a:ext cx="1767723" cy="338554"/>
          </a:xfrm>
          <a:prstGeom prst="rect">
            <a:avLst/>
          </a:prstGeom>
          <a:noFill/>
        </p:spPr>
        <p:txBody>
          <a:bodyPr wrap="square" rtlCol="0">
            <a:spAutoFit/>
          </a:bodyPr>
          <a:lstStyle/>
          <a:p>
            <a:r>
              <a:rPr lang="en-US" sz="1600">
                <a:latin typeface="Times" pitchFamily="2" charset="0"/>
              </a:rPr>
              <a:t>Average score diff:</a:t>
            </a:r>
          </a:p>
        </p:txBody>
      </p:sp>
      <p:pic>
        <p:nvPicPr>
          <p:cNvPr id="12" name="Picture 11">
            <a:extLst>
              <a:ext uri="{FF2B5EF4-FFF2-40B4-BE49-F238E27FC236}">
                <a16:creationId xmlns:a16="http://schemas.microsoft.com/office/drawing/2014/main" id="{4B1C707B-7FA9-6803-17B8-DCE289EBA62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21849" y="4237151"/>
            <a:ext cx="3578952" cy="376025"/>
          </a:xfrm>
          <a:prstGeom prst="rect">
            <a:avLst/>
          </a:prstGeom>
        </p:spPr>
      </p:pic>
      <p:pic>
        <p:nvPicPr>
          <p:cNvPr id="13" name="Picture 12">
            <a:extLst>
              <a:ext uri="{FF2B5EF4-FFF2-40B4-BE49-F238E27FC236}">
                <a16:creationId xmlns:a16="http://schemas.microsoft.com/office/drawing/2014/main" id="{B1152D02-5CF3-D261-37A5-08A2EDA52A52}"/>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817743" y="4535647"/>
            <a:ext cx="3339142" cy="550786"/>
          </a:xfrm>
          <a:prstGeom prst="rect">
            <a:avLst/>
          </a:prstGeom>
        </p:spPr>
      </p:pic>
      <p:sp>
        <p:nvSpPr>
          <p:cNvPr id="15" name="TextBox 14">
            <a:extLst>
              <a:ext uri="{FF2B5EF4-FFF2-40B4-BE49-F238E27FC236}">
                <a16:creationId xmlns:a16="http://schemas.microsoft.com/office/drawing/2014/main" id="{0EE66506-BE6A-24BD-6FE1-4A9FD04EACDA}"/>
              </a:ext>
            </a:extLst>
          </p:cNvPr>
          <p:cNvSpPr txBox="1"/>
          <p:nvPr/>
        </p:nvSpPr>
        <p:spPr>
          <a:xfrm>
            <a:off x="7804297" y="345338"/>
            <a:ext cx="4206951" cy="3970318"/>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Times" pitchFamily="2" charset="0"/>
              </a:rPr>
              <a:t>Null Hypothesis: population mean of differences is zero</a:t>
            </a:r>
          </a:p>
          <a:p>
            <a:pPr marL="285750" indent="-285750">
              <a:buFont typeface="Arial" panose="020B0604020202020204" pitchFamily="34" charset="0"/>
              <a:buChar char="•"/>
            </a:pPr>
            <a:r>
              <a:rPr lang="en-US" sz="1800">
                <a:latin typeface="Times" pitchFamily="2" charset="0"/>
              </a:rPr>
              <a:t>Alternative Hypothesis: not zero</a:t>
            </a:r>
          </a:p>
          <a:p>
            <a:pPr marL="285750" indent="-285750">
              <a:buFont typeface="Arial" panose="020B0604020202020204" pitchFamily="34" charset="0"/>
              <a:buChar char="•"/>
            </a:pPr>
            <a:r>
              <a:rPr lang="en-US" sz="1800">
                <a:latin typeface="Times" pitchFamily="2" charset="0"/>
              </a:rPr>
              <a:t>Degrees of Freedom: df = n − 1 = 15</a:t>
            </a:r>
          </a:p>
          <a:p>
            <a:pPr marL="285750" indent="-285750">
              <a:buFont typeface="Arial" panose="020B0604020202020204" pitchFamily="34" charset="0"/>
              <a:buChar char="•"/>
            </a:pPr>
            <a:r>
              <a:rPr lang="en-US" sz="1800">
                <a:latin typeface="Times" pitchFamily="2" charset="0"/>
              </a:rPr>
              <a:t>Looking in the table the t value with </a:t>
            </a:r>
            <a:r>
              <a:rPr lang="el-GR" sz="1800">
                <a:latin typeface="Times" pitchFamily="2" charset="0"/>
              </a:rPr>
              <a:t>α = 0.05 </a:t>
            </a:r>
            <a:r>
              <a:rPr lang="en-US" sz="1800">
                <a:latin typeface="Times" pitchFamily="2" charset="0"/>
              </a:rPr>
              <a:t>and 15 degrees of freedom is 2.131</a:t>
            </a:r>
          </a:p>
          <a:p>
            <a:pPr marL="285750" indent="-285750">
              <a:buFont typeface="Arial" panose="020B0604020202020204" pitchFamily="34" charset="0"/>
              <a:buChar char="•"/>
            </a:pPr>
            <a:r>
              <a:rPr lang="en-US" sz="1800">
                <a:latin typeface="Times" pitchFamily="2" charset="0"/>
              </a:rPr>
              <a:t>Our test statistics t = 0.75 is lower than the table t value 2.131. </a:t>
            </a:r>
          </a:p>
          <a:p>
            <a:pPr marL="285750" indent="-285750">
              <a:buFont typeface="Arial" panose="020B0604020202020204" pitchFamily="34" charset="0"/>
              <a:buChar char="•"/>
            </a:pPr>
            <a:r>
              <a:rPr lang="en-US" sz="1800">
                <a:latin typeface="Times" pitchFamily="2" charset="0"/>
              </a:rPr>
              <a:t>This means that we can not reject the null hypothesis that the mean difference is zero. </a:t>
            </a:r>
          </a:p>
          <a:p>
            <a:pPr marL="285750" indent="-285750">
              <a:buFont typeface="Arial" panose="020B0604020202020204" pitchFamily="34" charset="0"/>
              <a:buChar char="•"/>
            </a:pPr>
            <a:r>
              <a:rPr lang="en-US" sz="1800">
                <a:latin typeface="Times" pitchFamily="2" charset="0"/>
              </a:rPr>
              <a:t>If the distribution is </a:t>
            </a:r>
            <a:r>
              <a:rPr lang="en-US" sz="1800" b="1">
                <a:solidFill>
                  <a:srgbClr val="00B0F0"/>
                </a:solidFill>
                <a:latin typeface="Times" pitchFamily="2" charset="0"/>
              </a:rPr>
              <a:t>not normal</a:t>
            </a:r>
            <a:r>
              <a:rPr lang="en-US" sz="1800">
                <a:latin typeface="Times" pitchFamily="2" charset="0"/>
              </a:rPr>
              <a:t>, then for the paired t­-test, a nonparametric test is the Wilcoxon signed-rank test.</a:t>
            </a:r>
          </a:p>
        </p:txBody>
      </p:sp>
      <p:sp>
        <p:nvSpPr>
          <p:cNvPr id="5" name="TextBox 4">
            <a:extLst>
              <a:ext uri="{FF2B5EF4-FFF2-40B4-BE49-F238E27FC236}">
                <a16:creationId xmlns:a16="http://schemas.microsoft.com/office/drawing/2014/main" id="{53008651-8AC6-AA0B-3CB1-2831DD7331FF}"/>
              </a:ext>
            </a:extLst>
          </p:cNvPr>
          <p:cNvSpPr txBox="1"/>
          <p:nvPr/>
        </p:nvSpPr>
        <p:spPr>
          <a:xfrm>
            <a:off x="41892" y="539060"/>
            <a:ext cx="6056767" cy="261610"/>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hlinkClick r:id="rId12"/>
              </a:rPr>
              <a:t>https://www.jmp.com/en_us/statistics-knowledge-portal/t-test/paired-t-test.html</a:t>
            </a:r>
            <a:endParaRPr lang="en-US" sz="1100">
              <a:latin typeface="Calibri" panose="020F0502020204030204" pitchFamily="34" charset="0"/>
              <a:cs typeface="Calibri" panose="020F0502020204030204" pitchFamily="34" charset="0"/>
            </a:endParaRPr>
          </a:p>
        </p:txBody>
      </p:sp>
      <p:graphicFrame>
        <p:nvGraphicFramePr>
          <p:cNvPr id="19" name="Table 18">
            <a:extLst>
              <a:ext uri="{FF2B5EF4-FFF2-40B4-BE49-F238E27FC236}">
                <a16:creationId xmlns:a16="http://schemas.microsoft.com/office/drawing/2014/main" id="{670C1E83-62F7-B6E6-D6C9-3507DC427B69}"/>
              </a:ext>
            </a:extLst>
          </p:cNvPr>
          <p:cNvGraphicFramePr>
            <a:graphicFrameLocks noGrp="1"/>
          </p:cNvGraphicFramePr>
          <p:nvPr>
            <p:extLst>
              <p:ext uri="{D42A27DB-BD31-4B8C-83A1-F6EECF244321}">
                <p14:modId xmlns:p14="http://schemas.microsoft.com/office/powerpoint/2010/main" val="3470136847"/>
              </p:ext>
            </p:extLst>
          </p:nvPr>
        </p:nvGraphicFramePr>
        <p:xfrm>
          <a:off x="2984500" y="5270547"/>
          <a:ext cx="3416301" cy="1422400"/>
        </p:xfrm>
        <a:graphic>
          <a:graphicData uri="http://schemas.openxmlformats.org/drawingml/2006/table">
            <a:tbl>
              <a:tblPr>
                <a:tableStyleId>{775DCB02-9BB8-47FD-8907-85C794F793BA}</a:tableStyleId>
              </a:tblPr>
              <a:tblGrid>
                <a:gridCol w="827138">
                  <a:extLst>
                    <a:ext uri="{9D8B030D-6E8A-4147-A177-3AD203B41FA5}">
                      <a16:colId xmlns:a16="http://schemas.microsoft.com/office/drawing/2014/main" val="4222726964"/>
                    </a:ext>
                  </a:extLst>
                </a:gridCol>
                <a:gridCol w="827138">
                  <a:extLst>
                    <a:ext uri="{9D8B030D-6E8A-4147-A177-3AD203B41FA5}">
                      <a16:colId xmlns:a16="http://schemas.microsoft.com/office/drawing/2014/main" val="2775375262"/>
                    </a:ext>
                  </a:extLst>
                </a:gridCol>
                <a:gridCol w="342264">
                  <a:extLst>
                    <a:ext uri="{9D8B030D-6E8A-4147-A177-3AD203B41FA5}">
                      <a16:colId xmlns:a16="http://schemas.microsoft.com/office/drawing/2014/main" val="3571590283"/>
                    </a:ext>
                  </a:extLst>
                </a:gridCol>
                <a:gridCol w="1419761">
                  <a:extLst>
                    <a:ext uri="{9D8B030D-6E8A-4147-A177-3AD203B41FA5}">
                      <a16:colId xmlns:a16="http://schemas.microsoft.com/office/drawing/2014/main" val="2434509337"/>
                    </a:ext>
                  </a:extLst>
                </a:gridCol>
              </a:tblGrid>
              <a:tr h="203200">
                <a:tc>
                  <a:txBody>
                    <a:bodyPr/>
                    <a:lstStyle/>
                    <a:p>
                      <a:pPr algn="l" fontAlgn="b"/>
                      <a:r>
                        <a:rPr lang="en-US" sz="1000" u="none" strike="noStrike">
                          <a:effectLst/>
                        </a:rPr>
                        <a:t>Mean</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1.3125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SUM(D2:D17)/16</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7204910"/>
                  </a:ext>
                </a:extLst>
              </a:tr>
              <a:tr h="203200">
                <a:tc>
                  <a:txBody>
                    <a:bodyPr/>
                    <a:lstStyle/>
                    <a:p>
                      <a:pPr algn="l" fontAlgn="b"/>
                      <a:r>
                        <a:rPr lang="en-US" sz="1000" u="none" strike="noStrike">
                          <a:effectLst/>
                        </a:rPr>
                        <a:t>Std Dev</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7.00208302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STDEV.S(D2:D17)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2879110"/>
                  </a:ext>
                </a:extLst>
              </a:tr>
              <a:tr h="203200">
                <a:tc>
                  <a:txBody>
                    <a:bodyPr/>
                    <a:lstStyle/>
                    <a:p>
                      <a:pPr algn="l" fontAlgn="b"/>
                      <a:r>
                        <a:rPr lang="en-US" sz="1000" u="none" strike="noStrike">
                          <a:effectLst/>
                        </a:rPr>
                        <a:t>Std Err Mean</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1.75052076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G3/SQRT(16)</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8683385"/>
                  </a:ext>
                </a:extLst>
              </a:tr>
              <a:tr h="203200">
                <a:tc>
                  <a:txBody>
                    <a:bodyPr/>
                    <a:lstStyle/>
                    <a:p>
                      <a:pPr algn="l" fontAlgn="b"/>
                      <a:r>
                        <a:rPr lang="en-US" sz="1000" u="none" strike="noStrike">
                          <a:effectLst/>
                        </a:rPr>
                        <a:t>t-statistics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0.74977689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G11/G13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1105507"/>
                  </a:ext>
                </a:extLst>
              </a:tr>
              <a:tr h="203200">
                <a:tc>
                  <a:txBody>
                    <a:bodyPr/>
                    <a:lstStyle/>
                    <a:p>
                      <a:pPr algn="l" fontAlgn="b"/>
                      <a:r>
                        <a:rPr lang="en-US" sz="1000" u="none" strike="noStrike">
                          <a:effectLst/>
                        </a:rPr>
                        <a:t>t-val for 0.05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000" u="none" strike="noStrike">
                          <a:effectLst/>
                        </a:rPr>
                        <a:t>2.131</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0645767"/>
                  </a:ext>
                </a:extLst>
              </a:tr>
              <a:tr h="203200">
                <a:tc>
                  <a:txBody>
                    <a:bodyPr/>
                    <a:lstStyle/>
                    <a:p>
                      <a:pPr algn="l" fontAlgn="b"/>
                      <a:r>
                        <a:rPr lang="en-US" sz="1000" u="none" strike="noStrike">
                          <a:effectLst/>
                        </a:rPr>
                        <a:t>Upper 95%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5.04285973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G11 + G15*G13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1953163"/>
                  </a:ext>
                </a:extLst>
              </a:tr>
              <a:tr h="203200">
                <a:tc>
                  <a:txBody>
                    <a:bodyPr/>
                    <a:lstStyle/>
                    <a:p>
                      <a:pPr algn="l" fontAlgn="b"/>
                      <a:r>
                        <a:rPr lang="en-US" sz="1000" u="none" strike="noStrike">
                          <a:effectLst/>
                        </a:rPr>
                        <a:t>Lower 95%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-2.4178597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G11 - G15*G13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657461"/>
                  </a:ext>
                </a:extLst>
              </a:tr>
            </a:tbl>
          </a:graphicData>
        </a:graphic>
      </p:graphicFrame>
      <p:sp>
        <p:nvSpPr>
          <p:cNvPr id="14" name="TextBox 13">
            <a:extLst>
              <a:ext uri="{FF2B5EF4-FFF2-40B4-BE49-F238E27FC236}">
                <a16:creationId xmlns:a16="http://schemas.microsoft.com/office/drawing/2014/main" id="{A6F1E24F-916B-EE52-4015-319C9935CD67}"/>
              </a:ext>
            </a:extLst>
          </p:cNvPr>
          <p:cNvSpPr txBox="1"/>
          <p:nvPr/>
        </p:nvSpPr>
        <p:spPr>
          <a:xfrm>
            <a:off x="180752" y="976579"/>
            <a:ext cx="6056767"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b="1">
                <a:solidFill>
                  <a:srgbClr val="FF0000"/>
                </a:solidFill>
                <a:latin typeface="Calibri" panose="020F0502020204030204" pitchFamily="34" charset="0"/>
                <a:cs typeface="Calibri" panose="020F0502020204030204" pitchFamily="34" charset="0"/>
              </a:rPr>
              <a:t>Assumptions:</a:t>
            </a:r>
          </a:p>
          <a:p>
            <a:pPr marL="285750" indent="-285750">
              <a:buFont typeface="Arial" panose="020B0604020202020204" pitchFamily="34" charset="0"/>
              <a:buChar char="•"/>
            </a:pPr>
            <a:r>
              <a:rPr lang="en-US" b="1">
                <a:solidFill>
                  <a:srgbClr val="FF0000"/>
                </a:solidFill>
                <a:latin typeface="Calibri" panose="020F0502020204030204" pitchFamily="34" charset="0"/>
                <a:cs typeface="Calibri" panose="020F0502020204030204" pitchFamily="34" charset="0"/>
              </a:rPr>
              <a:t>Independence</a:t>
            </a:r>
            <a:r>
              <a:rPr lang="en-US">
                <a:latin typeface="Calibri" panose="020F0502020204030204" pitchFamily="34" charset="0"/>
                <a:cs typeface="Calibri" panose="020F0502020204030204" pitchFamily="34" charset="0"/>
              </a:rPr>
              <a:t>: no cross-dependency between subjects/people.</a:t>
            </a:r>
          </a:p>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Each of the paired measurements come from the </a:t>
            </a:r>
            <a:r>
              <a:rPr lang="en-US" b="1">
                <a:solidFill>
                  <a:srgbClr val="FF0000"/>
                </a:solidFill>
                <a:latin typeface="Calibri" panose="020F0502020204030204" pitchFamily="34" charset="0"/>
                <a:cs typeface="Calibri" panose="020F0502020204030204" pitchFamily="34" charset="0"/>
              </a:rPr>
              <a:t>same subject/person</a:t>
            </a:r>
            <a:r>
              <a:rPr lang="en-US">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b="1">
                <a:solidFill>
                  <a:srgbClr val="FF0000"/>
                </a:solidFill>
                <a:latin typeface="Calibri" panose="020F0502020204030204" pitchFamily="34" charset="0"/>
                <a:cs typeface="Calibri" panose="020F0502020204030204" pitchFamily="34" charset="0"/>
              </a:rPr>
              <a:t>The measured differences are normally distributed</a:t>
            </a:r>
            <a:r>
              <a:rPr lang="en-US">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9712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839D38-840F-AB46-91D6-AE1BF857766F}"/>
              </a:ext>
            </a:extLst>
          </p:cNvPr>
          <p:cNvSpPr txBox="1"/>
          <p:nvPr/>
        </p:nvSpPr>
        <p:spPr>
          <a:xfrm>
            <a:off x="0" y="-41532"/>
            <a:ext cx="4830417" cy="523220"/>
          </a:xfrm>
          <a:prstGeom prst="rect">
            <a:avLst/>
          </a:prstGeom>
          <a:noFill/>
        </p:spPr>
        <p:txBody>
          <a:bodyPr wrap="square" rtlCol="0">
            <a:spAutoFit/>
          </a:bodyPr>
          <a:lstStyle/>
          <a:p>
            <a:r>
              <a:rPr lang="en-US" sz="2800" b="1" dirty="0"/>
              <a:t>Independent t-test formula</a:t>
            </a:r>
          </a:p>
        </p:txBody>
      </p:sp>
      <p:sp>
        <p:nvSpPr>
          <p:cNvPr id="6" name="TextBox 5">
            <a:extLst>
              <a:ext uri="{FF2B5EF4-FFF2-40B4-BE49-F238E27FC236}">
                <a16:creationId xmlns:a16="http://schemas.microsoft.com/office/drawing/2014/main" id="{0678EC34-E769-A049-B0D4-14A84745DEFB}"/>
              </a:ext>
            </a:extLst>
          </p:cNvPr>
          <p:cNvSpPr txBox="1"/>
          <p:nvPr/>
        </p:nvSpPr>
        <p:spPr>
          <a:xfrm>
            <a:off x="59637" y="777481"/>
            <a:ext cx="5068956" cy="523220"/>
          </a:xfrm>
          <a:prstGeom prst="rect">
            <a:avLst/>
          </a:prstGeom>
          <a:noFill/>
        </p:spPr>
        <p:txBody>
          <a:bodyPr wrap="square" rtlCol="0">
            <a:spAutoFit/>
          </a:bodyPr>
          <a:lstStyle/>
          <a:p>
            <a:r>
              <a:rPr lang="en-US" sz="2800" b="1" dirty="0">
                <a:solidFill>
                  <a:srgbClr val="0070C0"/>
                </a:solidFill>
              </a:rPr>
              <a:t>Student t-test formula</a:t>
            </a:r>
          </a:p>
        </p:txBody>
      </p:sp>
      <p:sp>
        <p:nvSpPr>
          <p:cNvPr id="7" name="TextBox 6">
            <a:extLst>
              <a:ext uri="{FF2B5EF4-FFF2-40B4-BE49-F238E27FC236}">
                <a16:creationId xmlns:a16="http://schemas.microsoft.com/office/drawing/2014/main" id="{44A88323-6919-B943-8EF7-07DDBC73846E}"/>
              </a:ext>
            </a:extLst>
          </p:cNvPr>
          <p:cNvSpPr txBox="1"/>
          <p:nvPr/>
        </p:nvSpPr>
        <p:spPr>
          <a:xfrm>
            <a:off x="59637" y="1417745"/>
            <a:ext cx="5665304" cy="738664"/>
          </a:xfrm>
          <a:prstGeom prst="rect">
            <a:avLst/>
          </a:prstGeom>
          <a:noFill/>
        </p:spPr>
        <p:txBody>
          <a:bodyPr wrap="square" rtlCol="0">
            <a:spAutoFit/>
          </a:bodyPr>
          <a:lstStyle/>
          <a:p>
            <a:r>
              <a:rPr lang="en-US" dirty="0"/>
              <a:t>If the variance of the two groups are equivalent (</a:t>
            </a:r>
            <a:r>
              <a:rPr lang="en-US" b="1" dirty="0">
                <a:solidFill>
                  <a:srgbClr val="FF0000"/>
                </a:solidFill>
              </a:rPr>
              <a:t>homoscedasticity</a:t>
            </a:r>
            <a:r>
              <a:rPr lang="en-US" dirty="0"/>
              <a:t>), the t-test value, comparing the two samples (A and B), can be calculated as following:</a:t>
            </a:r>
          </a:p>
        </p:txBody>
      </p:sp>
      <p:pic>
        <p:nvPicPr>
          <p:cNvPr id="8" name="Picture 7">
            <a:extLst>
              <a:ext uri="{FF2B5EF4-FFF2-40B4-BE49-F238E27FC236}">
                <a16:creationId xmlns:a16="http://schemas.microsoft.com/office/drawing/2014/main" id="{1B3E1D2C-D1B0-CF4C-BC05-AA7BFCDFCF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73145" y="2290420"/>
            <a:ext cx="1803400" cy="939800"/>
          </a:xfrm>
          <a:prstGeom prst="rect">
            <a:avLst/>
          </a:prstGeom>
        </p:spPr>
      </p:pic>
      <p:sp>
        <p:nvSpPr>
          <p:cNvPr id="9" name="TextBox 8">
            <a:extLst>
              <a:ext uri="{FF2B5EF4-FFF2-40B4-BE49-F238E27FC236}">
                <a16:creationId xmlns:a16="http://schemas.microsoft.com/office/drawing/2014/main" id="{8D88D210-1CC6-294A-ABBF-BD40990F5A04}"/>
              </a:ext>
            </a:extLst>
          </p:cNvPr>
          <p:cNvSpPr txBox="1"/>
          <p:nvPr/>
        </p:nvSpPr>
        <p:spPr>
          <a:xfrm>
            <a:off x="258418" y="3498577"/>
            <a:ext cx="6202017" cy="1169551"/>
          </a:xfrm>
          <a:prstGeom prst="rect">
            <a:avLst/>
          </a:prstGeom>
          <a:noFill/>
        </p:spPr>
        <p:txBody>
          <a:bodyPr wrap="square" rtlCol="0">
            <a:spAutoFit/>
          </a:bodyPr>
          <a:lstStyle/>
          <a:p>
            <a:r>
              <a:rPr lang="en-US" dirty="0"/>
              <a:t>where,</a:t>
            </a:r>
          </a:p>
          <a:p>
            <a:pPr marL="285750" indent="-285750">
              <a:buFont typeface="Arial" panose="020B0604020202020204" pitchFamily="34" charset="0"/>
              <a:buChar char="•"/>
            </a:pPr>
            <a:r>
              <a:rPr lang="en-US" dirty="0"/>
              <a:t>m</a:t>
            </a:r>
            <a:r>
              <a:rPr lang="en-US" baseline="-25000" dirty="0"/>
              <a:t>A</a:t>
            </a:r>
            <a:r>
              <a:rPr lang="en-US" dirty="0"/>
              <a:t> and </a:t>
            </a:r>
            <a:r>
              <a:rPr lang="en-US" dirty="0" err="1"/>
              <a:t>m</a:t>
            </a:r>
            <a:r>
              <a:rPr lang="en-US" baseline="-25000" dirty="0" err="1"/>
              <a:t>B</a:t>
            </a:r>
            <a:r>
              <a:rPr lang="en-US" dirty="0"/>
              <a:t> represent the mean value of the group A and B, respectively.</a:t>
            </a:r>
          </a:p>
          <a:p>
            <a:pPr marL="285750" indent="-285750">
              <a:buFont typeface="Arial" panose="020B0604020202020204" pitchFamily="34" charset="0"/>
              <a:buChar char="•"/>
            </a:pPr>
            <a:r>
              <a:rPr lang="en-US" dirty="0" err="1"/>
              <a:t>n</a:t>
            </a:r>
            <a:r>
              <a:rPr lang="en-US" baseline="-25000" dirty="0" err="1"/>
              <a:t>A</a:t>
            </a:r>
            <a:r>
              <a:rPr lang="en-US" dirty="0"/>
              <a:t> and </a:t>
            </a:r>
            <a:r>
              <a:rPr lang="en-US" dirty="0" err="1"/>
              <a:t>n</a:t>
            </a:r>
            <a:r>
              <a:rPr lang="en-US" baseline="-25000" dirty="0" err="1"/>
              <a:t>B</a:t>
            </a:r>
            <a:r>
              <a:rPr lang="en-US" dirty="0"/>
              <a:t> represent the sizes of the group A and B, respectively.</a:t>
            </a:r>
          </a:p>
          <a:p>
            <a:pPr marL="285750" indent="-285750">
              <a:buFont typeface="Arial" panose="020B0604020202020204" pitchFamily="34" charset="0"/>
              <a:buChar char="•"/>
            </a:pPr>
            <a:r>
              <a:rPr lang="en-US" dirty="0"/>
              <a:t>S</a:t>
            </a:r>
            <a:r>
              <a:rPr lang="en-US" baseline="30000" dirty="0"/>
              <a:t>2</a:t>
            </a:r>
            <a:r>
              <a:rPr lang="en-US" dirty="0"/>
              <a:t> is an estimator of the pooled variance of the two groups. </a:t>
            </a:r>
            <a:br>
              <a:rPr lang="en-US" dirty="0"/>
            </a:br>
            <a:r>
              <a:rPr lang="en-US" dirty="0"/>
              <a:t>It can be calculated as following :</a:t>
            </a:r>
          </a:p>
        </p:txBody>
      </p:sp>
      <p:pic>
        <p:nvPicPr>
          <p:cNvPr id="10" name="Picture 9">
            <a:extLst>
              <a:ext uri="{FF2B5EF4-FFF2-40B4-BE49-F238E27FC236}">
                <a16:creationId xmlns:a16="http://schemas.microsoft.com/office/drawing/2014/main" id="{4C19111F-E2D5-8E4A-8C2B-4ABC7790F6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4006" y="4830802"/>
            <a:ext cx="3860800" cy="825500"/>
          </a:xfrm>
          <a:prstGeom prst="rect">
            <a:avLst/>
          </a:prstGeom>
        </p:spPr>
      </p:pic>
      <p:sp>
        <p:nvSpPr>
          <p:cNvPr id="11" name="TextBox 10">
            <a:extLst>
              <a:ext uri="{FF2B5EF4-FFF2-40B4-BE49-F238E27FC236}">
                <a16:creationId xmlns:a16="http://schemas.microsoft.com/office/drawing/2014/main" id="{C37B3D75-5E54-2642-B093-F70EA2BD9854}"/>
              </a:ext>
            </a:extLst>
          </p:cNvPr>
          <p:cNvSpPr txBox="1"/>
          <p:nvPr/>
        </p:nvSpPr>
        <p:spPr>
          <a:xfrm>
            <a:off x="258418" y="5865795"/>
            <a:ext cx="5466523" cy="307777"/>
          </a:xfrm>
          <a:prstGeom prst="rect">
            <a:avLst/>
          </a:prstGeom>
          <a:noFill/>
        </p:spPr>
        <p:txBody>
          <a:bodyPr wrap="square" rtlCol="0">
            <a:spAutoFit/>
          </a:bodyPr>
          <a:lstStyle/>
          <a:p>
            <a:r>
              <a:rPr lang="en-US" dirty="0"/>
              <a:t>Degrees of freedom (df): df=nA+nB−2</a:t>
            </a:r>
          </a:p>
        </p:txBody>
      </p:sp>
      <p:sp>
        <p:nvSpPr>
          <p:cNvPr id="12" name="TextBox 11">
            <a:extLst>
              <a:ext uri="{FF2B5EF4-FFF2-40B4-BE49-F238E27FC236}">
                <a16:creationId xmlns:a16="http://schemas.microsoft.com/office/drawing/2014/main" id="{710416CA-81B5-7043-A0E5-9BDC3E96E0DA}"/>
              </a:ext>
            </a:extLst>
          </p:cNvPr>
          <p:cNvSpPr txBox="1"/>
          <p:nvPr/>
        </p:nvSpPr>
        <p:spPr>
          <a:xfrm>
            <a:off x="7195931" y="221687"/>
            <a:ext cx="4472608" cy="523220"/>
          </a:xfrm>
          <a:prstGeom prst="rect">
            <a:avLst/>
          </a:prstGeom>
          <a:noFill/>
        </p:spPr>
        <p:txBody>
          <a:bodyPr wrap="square" rtlCol="0">
            <a:spAutoFit/>
          </a:bodyPr>
          <a:lstStyle/>
          <a:p>
            <a:r>
              <a:rPr lang="en-US" sz="2800" b="1" dirty="0"/>
              <a:t>Paired t-test formula</a:t>
            </a:r>
          </a:p>
        </p:txBody>
      </p:sp>
      <p:pic>
        <p:nvPicPr>
          <p:cNvPr id="13" name="Picture 12">
            <a:extLst>
              <a:ext uri="{FF2B5EF4-FFF2-40B4-BE49-F238E27FC236}">
                <a16:creationId xmlns:a16="http://schemas.microsoft.com/office/drawing/2014/main" id="{2CBE27C7-6F21-A64B-963A-DC749796579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3291" y="1727445"/>
            <a:ext cx="1143000" cy="698500"/>
          </a:xfrm>
          <a:prstGeom prst="rect">
            <a:avLst/>
          </a:prstGeom>
        </p:spPr>
      </p:pic>
      <p:sp>
        <p:nvSpPr>
          <p:cNvPr id="14" name="TextBox 13">
            <a:extLst>
              <a:ext uri="{FF2B5EF4-FFF2-40B4-BE49-F238E27FC236}">
                <a16:creationId xmlns:a16="http://schemas.microsoft.com/office/drawing/2014/main" id="{9B3D9FCD-309C-6240-B32B-8BF14D48E17D}"/>
              </a:ext>
            </a:extLst>
          </p:cNvPr>
          <p:cNvSpPr txBox="1"/>
          <p:nvPr/>
        </p:nvSpPr>
        <p:spPr>
          <a:xfrm>
            <a:off x="7434471" y="2981739"/>
            <a:ext cx="3717234" cy="1384995"/>
          </a:xfrm>
          <a:prstGeom prst="rect">
            <a:avLst/>
          </a:prstGeom>
          <a:noFill/>
        </p:spPr>
        <p:txBody>
          <a:bodyPr wrap="square" rtlCol="0">
            <a:spAutoFit/>
          </a:bodyPr>
          <a:lstStyle/>
          <a:p>
            <a:r>
              <a:rPr lang="en-US" dirty="0"/>
              <a:t>where,</a:t>
            </a:r>
          </a:p>
          <a:p>
            <a:endParaRPr lang="en-US" dirty="0"/>
          </a:p>
          <a:p>
            <a:pPr marL="285750" indent="-285750">
              <a:buFont typeface="Arial" panose="020B0604020202020204" pitchFamily="34" charset="0"/>
              <a:buChar char="•"/>
            </a:pPr>
            <a:r>
              <a:rPr lang="en-US" dirty="0"/>
              <a:t>m is the mean differences</a:t>
            </a:r>
          </a:p>
          <a:p>
            <a:pPr marL="285750" indent="-285750">
              <a:buFont typeface="Arial" panose="020B0604020202020204" pitchFamily="34" charset="0"/>
              <a:buChar char="•"/>
            </a:pPr>
            <a:r>
              <a:rPr lang="en-US" dirty="0"/>
              <a:t>n is the sample size (i.e., size of d)</a:t>
            </a:r>
          </a:p>
          <a:p>
            <a:pPr marL="285750" indent="-285750">
              <a:buFont typeface="Arial" panose="020B0604020202020204" pitchFamily="34" charset="0"/>
              <a:buChar char="•"/>
            </a:pPr>
            <a:r>
              <a:rPr lang="en-US" dirty="0"/>
              <a:t>s is the standard deviation of d</a:t>
            </a:r>
          </a:p>
          <a:p>
            <a:pPr marL="285750" indent="-285750">
              <a:buFont typeface="Arial" panose="020B0604020202020204" pitchFamily="34" charset="0"/>
              <a:buChar char="•"/>
            </a:pPr>
            <a:r>
              <a:rPr lang="en-US" dirty="0"/>
              <a:t>Degrees of freedom (df): df=n−1</a:t>
            </a:r>
          </a:p>
        </p:txBody>
      </p:sp>
      <p:sp>
        <p:nvSpPr>
          <p:cNvPr id="15" name="TextBox 14">
            <a:extLst>
              <a:ext uri="{FF2B5EF4-FFF2-40B4-BE49-F238E27FC236}">
                <a16:creationId xmlns:a16="http://schemas.microsoft.com/office/drawing/2014/main" id="{4156CE12-3B00-0E4E-826A-95BB91E56C61}"/>
              </a:ext>
            </a:extLst>
          </p:cNvPr>
          <p:cNvSpPr txBox="1"/>
          <p:nvPr/>
        </p:nvSpPr>
        <p:spPr>
          <a:xfrm>
            <a:off x="7275443" y="777481"/>
            <a:ext cx="4393096" cy="523220"/>
          </a:xfrm>
          <a:prstGeom prst="rect">
            <a:avLst/>
          </a:prstGeom>
          <a:noFill/>
        </p:spPr>
        <p:txBody>
          <a:bodyPr wrap="square" rtlCol="0">
            <a:spAutoFit/>
          </a:bodyPr>
          <a:lstStyle/>
          <a:p>
            <a:r>
              <a:rPr lang="en-US" dirty="0"/>
              <a:t>The </a:t>
            </a:r>
            <a:r>
              <a:rPr lang="en-US" b="1" dirty="0"/>
              <a:t>paired t-test</a:t>
            </a:r>
            <a:r>
              <a:rPr lang="en-US" dirty="0"/>
              <a:t> is used to compare the means of two related groups of samples</a:t>
            </a:r>
          </a:p>
        </p:txBody>
      </p:sp>
      <p:cxnSp>
        <p:nvCxnSpPr>
          <p:cNvPr id="17" name="Straight Connector 16">
            <a:extLst>
              <a:ext uri="{FF2B5EF4-FFF2-40B4-BE49-F238E27FC236}">
                <a16:creationId xmlns:a16="http://schemas.microsoft.com/office/drawing/2014/main" id="{BB233B1F-891E-9141-BEE8-8AC67EB81D35}"/>
              </a:ext>
            </a:extLst>
          </p:cNvPr>
          <p:cNvCxnSpPr/>
          <p:nvPr/>
        </p:nvCxnSpPr>
        <p:spPr>
          <a:xfrm>
            <a:off x="6599583" y="79516"/>
            <a:ext cx="0" cy="6399143"/>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00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7F806F-C963-C443-8137-5603A474DE43}"/>
              </a:ext>
            </a:extLst>
          </p:cNvPr>
          <p:cNvSpPr txBox="1"/>
          <p:nvPr/>
        </p:nvSpPr>
        <p:spPr>
          <a:xfrm>
            <a:off x="195072" y="894811"/>
            <a:ext cx="5291328" cy="738664"/>
          </a:xfrm>
          <a:prstGeom prst="rect">
            <a:avLst/>
          </a:prstGeom>
          <a:noFill/>
        </p:spPr>
        <p:txBody>
          <a:bodyPr wrap="square" rtlCol="0">
            <a:spAutoFit/>
          </a:bodyPr>
          <a:lstStyle/>
          <a:p>
            <a:r>
              <a:rPr lang="en-US" dirty="0"/>
              <a:t>When the two independent samples are assumed to be drawn </a:t>
            </a:r>
          </a:p>
          <a:p>
            <a:r>
              <a:rPr lang="en-US" dirty="0"/>
              <a:t>from populations with </a:t>
            </a:r>
            <a:r>
              <a:rPr lang="en-US" b="1" dirty="0">
                <a:solidFill>
                  <a:srgbClr val="0070C0"/>
                </a:solidFill>
              </a:rPr>
              <a:t>unequal variances</a:t>
            </a:r>
            <a:r>
              <a:rPr lang="el-GR" dirty="0"/>
              <a:t>, </a:t>
            </a:r>
            <a:endParaRPr lang="en-US" dirty="0"/>
          </a:p>
          <a:p>
            <a:r>
              <a:rPr lang="en-US" dirty="0"/>
              <a:t>the test statistic t is computed as </a:t>
            </a:r>
            <a:r>
              <a:rPr lang="en-US" b="1" dirty="0">
                <a:solidFill>
                  <a:srgbClr val="0070C0"/>
                </a:solidFill>
              </a:rPr>
              <a:t>Welch’s t test</a:t>
            </a:r>
            <a:r>
              <a:rPr lang="en-US" dirty="0"/>
              <a:t>:</a:t>
            </a:r>
          </a:p>
        </p:txBody>
      </p:sp>
      <p:sp>
        <p:nvSpPr>
          <p:cNvPr id="8" name="TextBox 7">
            <a:extLst>
              <a:ext uri="{FF2B5EF4-FFF2-40B4-BE49-F238E27FC236}">
                <a16:creationId xmlns:a16="http://schemas.microsoft.com/office/drawing/2014/main" id="{22DAE4BB-2800-A14E-A6C3-02DE368C36A6}"/>
              </a:ext>
            </a:extLst>
          </p:cNvPr>
          <p:cNvSpPr txBox="1"/>
          <p:nvPr/>
        </p:nvSpPr>
        <p:spPr>
          <a:xfrm>
            <a:off x="280416" y="3655765"/>
            <a:ext cx="4291577" cy="1169551"/>
          </a:xfrm>
          <a:prstGeom prst="rect">
            <a:avLst/>
          </a:prstGeom>
          <a:noFill/>
        </p:spPr>
        <p:txBody>
          <a:bodyPr wrap="square" rtlCol="0">
            <a:spAutoFit/>
          </a:bodyPr>
          <a:lstStyle/>
          <a:p>
            <a:r>
              <a:rPr lang="en-US" dirty="0"/>
              <a:t>n</a:t>
            </a:r>
            <a:r>
              <a:rPr lang="en-US" baseline="-25000" dirty="0"/>
              <a:t>1</a:t>
            </a:r>
            <a:r>
              <a:rPr lang="en-US" dirty="0"/>
              <a:t>, n</a:t>
            </a:r>
            <a:r>
              <a:rPr lang="en-US" baseline="-25000" dirty="0"/>
              <a:t>2</a:t>
            </a:r>
            <a:r>
              <a:rPr lang="en-US" dirty="0"/>
              <a:t> = sample sizes (i.e., number of observations) </a:t>
            </a:r>
          </a:p>
          <a:p>
            <a:endParaRPr lang="en-US" dirty="0"/>
          </a:p>
          <a:p>
            <a:r>
              <a:rPr lang="en-US" dirty="0"/>
              <a:t>x¯</a:t>
            </a:r>
            <a:r>
              <a:rPr lang="en-US" baseline="-25000" dirty="0"/>
              <a:t>1</a:t>
            </a:r>
            <a:r>
              <a:rPr lang="en-US" dirty="0"/>
              <a:t> , x¯</a:t>
            </a:r>
            <a:r>
              <a:rPr lang="en-US" baseline="-25000" dirty="0"/>
              <a:t>2 </a:t>
            </a:r>
            <a:r>
              <a:rPr lang="en-US" dirty="0"/>
              <a:t>= mean values of samples</a:t>
            </a:r>
          </a:p>
          <a:p>
            <a:endParaRPr lang="en-US" dirty="0"/>
          </a:p>
          <a:p>
            <a:r>
              <a:rPr lang="en-US" dirty="0"/>
              <a:t>s</a:t>
            </a:r>
            <a:r>
              <a:rPr lang="en-US" baseline="-25000" dirty="0"/>
              <a:t>1</a:t>
            </a:r>
            <a:r>
              <a:rPr lang="en-US" dirty="0"/>
              <a:t> , s</a:t>
            </a:r>
            <a:r>
              <a:rPr lang="en-US" baseline="-25000" dirty="0"/>
              <a:t>2</a:t>
            </a:r>
            <a:r>
              <a:rPr lang="en-US" dirty="0"/>
              <a:t> = standard deviations of samples</a:t>
            </a:r>
          </a:p>
        </p:txBody>
      </p:sp>
      <p:sp>
        <p:nvSpPr>
          <p:cNvPr id="9" name="TextBox 8">
            <a:extLst>
              <a:ext uri="{FF2B5EF4-FFF2-40B4-BE49-F238E27FC236}">
                <a16:creationId xmlns:a16="http://schemas.microsoft.com/office/drawing/2014/main" id="{D3D314F0-7B71-354C-970C-65F2B47262EB}"/>
              </a:ext>
            </a:extLst>
          </p:cNvPr>
          <p:cNvSpPr txBox="1"/>
          <p:nvPr/>
        </p:nvSpPr>
        <p:spPr>
          <a:xfrm>
            <a:off x="195072" y="3252683"/>
            <a:ext cx="1011936" cy="307777"/>
          </a:xfrm>
          <a:prstGeom prst="rect">
            <a:avLst/>
          </a:prstGeom>
          <a:noFill/>
        </p:spPr>
        <p:txBody>
          <a:bodyPr wrap="square" rtlCol="0">
            <a:spAutoFit/>
          </a:bodyPr>
          <a:lstStyle/>
          <a:p>
            <a:r>
              <a:rPr lang="en-US" dirty="0"/>
              <a:t>Where:</a:t>
            </a:r>
          </a:p>
        </p:txBody>
      </p:sp>
      <p:pic>
        <p:nvPicPr>
          <p:cNvPr id="11" name="Picture 10">
            <a:extLst>
              <a:ext uri="{FF2B5EF4-FFF2-40B4-BE49-F238E27FC236}">
                <a16:creationId xmlns:a16="http://schemas.microsoft.com/office/drawing/2014/main" id="{0FC688BB-FA34-104C-A9D4-A1591AE65B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4421" y="1820738"/>
            <a:ext cx="2400300" cy="1460500"/>
          </a:xfrm>
          <a:prstGeom prst="rect">
            <a:avLst/>
          </a:prstGeom>
        </p:spPr>
      </p:pic>
      <p:pic>
        <p:nvPicPr>
          <p:cNvPr id="2" name="Picture 1">
            <a:extLst>
              <a:ext uri="{FF2B5EF4-FFF2-40B4-BE49-F238E27FC236}">
                <a16:creationId xmlns:a16="http://schemas.microsoft.com/office/drawing/2014/main" id="{5106897E-A2FF-554B-A65C-9BCCFAACB20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040" y="5964941"/>
            <a:ext cx="4267200" cy="774700"/>
          </a:xfrm>
          <a:prstGeom prst="rect">
            <a:avLst/>
          </a:prstGeom>
        </p:spPr>
      </p:pic>
      <p:sp>
        <p:nvSpPr>
          <p:cNvPr id="4" name="TextBox 3">
            <a:extLst>
              <a:ext uri="{FF2B5EF4-FFF2-40B4-BE49-F238E27FC236}">
                <a16:creationId xmlns:a16="http://schemas.microsoft.com/office/drawing/2014/main" id="{E48E3256-AACD-3440-ABA5-1645D3E01D05}"/>
              </a:ext>
            </a:extLst>
          </p:cNvPr>
          <p:cNvSpPr txBox="1"/>
          <p:nvPr/>
        </p:nvSpPr>
        <p:spPr>
          <a:xfrm>
            <a:off x="197105" y="5354500"/>
            <a:ext cx="5606288" cy="307777"/>
          </a:xfrm>
          <a:prstGeom prst="rect">
            <a:avLst/>
          </a:prstGeom>
          <a:noFill/>
        </p:spPr>
        <p:txBody>
          <a:bodyPr wrap="square" rtlCol="0">
            <a:spAutoFit/>
          </a:bodyPr>
          <a:lstStyle/>
          <a:p>
            <a:r>
              <a:rPr lang="en-US" dirty="0"/>
              <a:t>The degrees of freedom of Welch t-test is estimated as following:</a:t>
            </a:r>
          </a:p>
        </p:txBody>
      </p:sp>
      <p:pic>
        <p:nvPicPr>
          <p:cNvPr id="12" name="Picture 11">
            <a:extLst>
              <a:ext uri="{FF2B5EF4-FFF2-40B4-BE49-F238E27FC236}">
                <a16:creationId xmlns:a16="http://schemas.microsoft.com/office/drawing/2014/main" id="{9F6B35D5-712F-8E49-BDB9-51654615D5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23323" y="4599976"/>
            <a:ext cx="1897513" cy="489932"/>
          </a:xfrm>
          <a:prstGeom prst="rect">
            <a:avLst/>
          </a:prstGeom>
        </p:spPr>
      </p:pic>
      <p:pic>
        <p:nvPicPr>
          <p:cNvPr id="13" name="Picture 12">
            <a:extLst>
              <a:ext uri="{FF2B5EF4-FFF2-40B4-BE49-F238E27FC236}">
                <a16:creationId xmlns:a16="http://schemas.microsoft.com/office/drawing/2014/main" id="{4AC8E85E-59BB-FB45-95F4-DC6ECBACAB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50887" y="4018217"/>
            <a:ext cx="1029852" cy="473582"/>
          </a:xfrm>
          <a:prstGeom prst="rect">
            <a:avLst/>
          </a:prstGeom>
        </p:spPr>
      </p:pic>
      <p:cxnSp>
        <p:nvCxnSpPr>
          <p:cNvPr id="10" name="Straight Connector 9">
            <a:extLst>
              <a:ext uri="{FF2B5EF4-FFF2-40B4-BE49-F238E27FC236}">
                <a16:creationId xmlns:a16="http://schemas.microsoft.com/office/drawing/2014/main" id="{E96D4F79-F593-184E-A120-0B962658494B}"/>
              </a:ext>
            </a:extLst>
          </p:cNvPr>
          <p:cNvCxnSpPr/>
          <p:nvPr/>
        </p:nvCxnSpPr>
        <p:spPr>
          <a:xfrm>
            <a:off x="6599583" y="79516"/>
            <a:ext cx="0" cy="639914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781D600-015B-DB46-89AB-1CB41A09C125}"/>
              </a:ext>
            </a:extLst>
          </p:cNvPr>
          <p:cNvSpPr txBox="1"/>
          <p:nvPr/>
        </p:nvSpPr>
        <p:spPr>
          <a:xfrm>
            <a:off x="7115359" y="1156170"/>
            <a:ext cx="4625535" cy="4031873"/>
          </a:xfrm>
          <a:prstGeom prst="rect">
            <a:avLst/>
          </a:prstGeom>
          <a:solidFill>
            <a:schemeClr val="accent4">
              <a:lumMod val="20000"/>
              <a:lumOff val="80000"/>
            </a:schemeClr>
          </a:solidFill>
          <a:ln>
            <a:solidFill>
              <a:srgbClr val="FF0000"/>
            </a:solidFill>
          </a:ln>
        </p:spPr>
        <p:txBody>
          <a:bodyPr wrap="square" rtlCol="0">
            <a:spAutoFit/>
          </a:bodyPr>
          <a:lstStyle/>
          <a:p>
            <a:r>
              <a:rPr lang="en-US" sz="1800" b="1" dirty="0">
                <a:solidFill>
                  <a:srgbClr val="0070C0"/>
                </a:solidFill>
                <a:latin typeface="Calibri" panose="020F0502020204030204" pitchFamily="34" charset="0"/>
                <a:cs typeface="Calibri" panose="020F0502020204030204" pitchFamily="34" charset="0"/>
              </a:rPr>
              <a:t>Simple example.</a:t>
            </a:r>
          </a:p>
          <a:p>
            <a:endParaRPr lang="en-US" dirty="0">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Suppose x</a:t>
            </a:r>
            <a:r>
              <a:rPr lang="en-US" baseline="-25000" dirty="0">
                <a:solidFill>
                  <a:schemeClr val="tx1"/>
                </a:solidFill>
                <a:latin typeface="Calibri" panose="020F0502020204030204" pitchFamily="34" charset="0"/>
                <a:cs typeface="Calibri" panose="020F0502020204030204" pitchFamily="34" charset="0"/>
              </a:rPr>
              <a:t>1</a:t>
            </a:r>
            <a:r>
              <a:rPr lang="en-US" dirty="0">
                <a:solidFill>
                  <a:schemeClr val="tx1"/>
                </a:solidFill>
                <a:latin typeface="Calibri" panose="020F0502020204030204" pitchFamily="34" charset="0"/>
                <a:cs typeface="Calibri" panose="020F0502020204030204" pitchFamily="34" charset="0"/>
              </a:rPr>
              <a:t> and x</a:t>
            </a:r>
            <a:r>
              <a:rPr lang="en-US" baseline="-25000" dirty="0">
                <a:solidFill>
                  <a:schemeClr val="tx1"/>
                </a:solidFill>
                <a:latin typeface="Calibri" panose="020F0502020204030204" pitchFamily="34" charset="0"/>
                <a:cs typeface="Calibri" panose="020F0502020204030204" pitchFamily="34" charset="0"/>
              </a:rPr>
              <a:t>2</a:t>
            </a:r>
            <a:r>
              <a:rPr lang="en-US" dirty="0">
                <a:solidFill>
                  <a:schemeClr val="tx1"/>
                </a:solidFill>
                <a:latin typeface="Calibri" panose="020F0502020204030204" pitchFamily="34" charset="0"/>
                <a:cs typeface="Calibri" panose="020F0502020204030204" pitchFamily="34" charset="0"/>
              </a:rPr>
              <a:t> are drawn from normal distributions </a:t>
            </a:r>
          </a:p>
          <a:p>
            <a:r>
              <a:rPr lang="en-US" dirty="0">
                <a:solidFill>
                  <a:schemeClr val="tx1"/>
                </a:solidFill>
                <a:latin typeface="Calibri" panose="020F0502020204030204" pitchFamily="34" charset="0"/>
                <a:cs typeface="Calibri" panose="020F0502020204030204" pitchFamily="34" charset="0"/>
              </a:rPr>
              <a:t>with means 0 and 3, and </a:t>
            </a:r>
            <a:r>
              <a:rPr lang="el-GR" dirty="0">
                <a:solidFill>
                  <a:schemeClr val="tx1"/>
                </a:solidFill>
                <a:latin typeface="Calibri" panose="020F0502020204030204" pitchFamily="34" charset="0"/>
                <a:cs typeface="Calibri" panose="020F0502020204030204" pitchFamily="34" charset="0"/>
              </a:rPr>
              <a:t>σ</a:t>
            </a:r>
            <a:r>
              <a:rPr lang="en-US" dirty="0">
                <a:solidFill>
                  <a:schemeClr val="tx1"/>
                </a:solidFill>
                <a:latin typeface="Calibri" panose="020F0502020204030204" pitchFamily="34" charset="0"/>
                <a:cs typeface="Calibri" panose="020F0502020204030204" pitchFamily="34" charset="0"/>
              </a:rPr>
              <a:t> = 1. </a:t>
            </a:r>
          </a:p>
          <a:p>
            <a:r>
              <a:rPr lang="en-US" dirty="0">
                <a:solidFill>
                  <a:schemeClr val="tx1"/>
                </a:solidFill>
                <a:latin typeface="Calibri" panose="020F0502020204030204" pitchFamily="34" charset="0"/>
                <a:cs typeface="Calibri" panose="020F0502020204030204" pitchFamily="34" charset="0"/>
              </a:rPr>
              <a:t>Suppose that n</a:t>
            </a:r>
            <a:r>
              <a:rPr lang="en-US" baseline="-25000" dirty="0">
                <a:solidFill>
                  <a:schemeClr val="tx1"/>
                </a:solidFill>
                <a:latin typeface="Calibri" panose="020F0502020204030204" pitchFamily="34" charset="0"/>
                <a:cs typeface="Calibri" panose="020F0502020204030204" pitchFamily="34" charset="0"/>
              </a:rPr>
              <a:t>1</a:t>
            </a:r>
            <a:r>
              <a:rPr lang="en-US" dirty="0">
                <a:solidFill>
                  <a:schemeClr val="tx1"/>
                </a:solidFill>
                <a:latin typeface="Calibri" panose="020F0502020204030204" pitchFamily="34" charset="0"/>
                <a:cs typeface="Calibri" panose="020F0502020204030204" pitchFamily="34" charset="0"/>
              </a:rPr>
              <a:t> = n</a:t>
            </a:r>
            <a:r>
              <a:rPr lang="en-US" baseline="-25000" dirty="0">
                <a:solidFill>
                  <a:schemeClr val="tx1"/>
                </a:solidFill>
                <a:latin typeface="Calibri" panose="020F0502020204030204" pitchFamily="34" charset="0"/>
                <a:cs typeface="Calibri" panose="020F0502020204030204" pitchFamily="34" charset="0"/>
              </a:rPr>
              <a:t>2</a:t>
            </a:r>
            <a:r>
              <a:rPr lang="en-US" dirty="0">
                <a:solidFill>
                  <a:schemeClr val="tx1"/>
                </a:solidFill>
                <a:latin typeface="Calibri" panose="020F0502020204030204" pitchFamily="34" charset="0"/>
                <a:cs typeface="Calibri" panose="020F0502020204030204" pitchFamily="34" charset="0"/>
              </a:rPr>
              <a:t> = N  (equal and large). </a:t>
            </a:r>
          </a:p>
          <a:p>
            <a:r>
              <a:rPr lang="en-US" dirty="0">
                <a:solidFill>
                  <a:schemeClr val="tx1"/>
                </a:solidFill>
                <a:latin typeface="Calibri" panose="020F0502020204030204" pitchFamily="34" charset="0"/>
                <a:cs typeface="Calibri" panose="020F0502020204030204" pitchFamily="34" charset="0"/>
              </a:rPr>
              <a:t>Then s</a:t>
            </a:r>
            <a:r>
              <a:rPr lang="en-US" baseline="-25000" dirty="0">
                <a:solidFill>
                  <a:schemeClr val="tx1"/>
                </a:solidFill>
                <a:latin typeface="Calibri" panose="020F0502020204030204" pitchFamily="34" charset="0"/>
                <a:cs typeface="Calibri" panose="020F0502020204030204" pitchFamily="34" charset="0"/>
              </a:rPr>
              <a:t>1</a:t>
            </a:r>
            <a:r>
              <a:rPr lang="en-US" dirty="0">
                <a:solidFill>
                  <a:schemeClr val="tx1"/>
                </a:solidFill>
                <a:latin typeface="Calibri" panose="020F0502020204030204" pitchFamily="34" charset="0"/>
                <a:cs typeface="Calibri" panose="020F0502020204030204" pitchFamily="34" charset="0"/>
              </a:rPr>
              <a:t> = s</a:t>
            </a:r>
            <a:r>
              <a:rPr lang="en-US" baseline="-25000" dirty="0">
                <a:solidFill>
                  <a:schemeClr val="tx1"/>
                </a:solidFill>
                <a:latin typeface="Calibri" panose="020F0502020204030204" pitchFamily="34" charset="0"/>
                <a:cs typeface="Calibri" panose="020F0502020204030204" pitchFamily="34" charset="0"/>
              </a:rPr>
              <a:t>2</a:t>
            </a:r>
            <a:r>
              <a:rPr lang="en-US" dirty="0">
                <a:solidFill>
                  <a:schemeClr val="tx1"/>
                </a:solidFill>
                <a:latin typeface="Calibri" panose="020F0502020204030204" pitchFamily="34" charset="0"/>
                <a:cs typeface="Calibri" panose="020F0502020204030204" pitchFamily="34" charset="0"/>
              </a:rPr>
              <a:t> = </a:t>
            </a:r>
            <a:r>
              <a:rPr lang="el-GR" dirty="0">
                <a:solidFill>
                  <a:schemeClr val="tx1"/>
                </a:solidFill>
                <a:latin typeface="Calibri" panose="020F0502020204030204" pitchFamily="34" charset="0"/>
                <a:cs typeface="Calibri" panose="020F0502020204030204" pitchFamily="34" charset="0"/>
              </a:rPr>
              <a:t>σ</a:t>
            </a:r>
            <a:r>
              <a:rPr lang="en-US" dirty="0">
                <a:solidFill>
                  <a:schemeClr val="tx1"/>
                </a:solidFill>
                <a:latin typeface="Calibri" panose="020F0502020204030204" pitchFamily="34" charset="0"/>
                <a:cs typeface="Calibri" panose="020F0502020204030204" pitchFamily="34" charset="0"/>
              </a:rPr>
              <a:t> = 1.</a:t>
            </a:r>
          </a:p>
          <a:p>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Then t ~= (3</a:t>
            </a:r>
            <a:r>
              <a:rPr lang="en-US" dirty="0">
                <a:latin typeface="Calibri" panose="020F0502020204030204" pitchFamily="34" charset="0"/>
                <a:cs typeface="Calibri" panose="020F0502020204030204" pitchFamily="34" charset="0"/>
              </a:rPr>
              <a:t>  -  0) / sqrt(2/N)  ~= 2*sqrt(N)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ea typeface="Menlo" panose="020B0609030804020204" pitchFamily="49" charset="0"/>
                <a:cs typeface="Calibri" panose="020F0502020204030204" pitchFamily="34" charset="0"/>
              </a:rPr>
              <a:t>So:</a:t>
            </a:r>
          </a:p>
          <a:p>
            <a:endParaRPr lang="en-US" dirty="0">
              <a:latin typeface="Menlo" panose="020B0609030804020204" pitchFamily="49" charset="0"/>
              <a:ea typeface="Menlo" panose="020B0609030804020204" pitchFamily="49" charset="0"/>
              <a:cs typeface="Menlo" panose="020B0609030804020204" pitchFamily="49" charset="0"/>
            </a:endParaRP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N      t       df</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100     20        99</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10,000    200     9,999</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1 </a:t>
            </a:r>
            <a:r>
              <a:rPr lang="en-US" dirty="0" err="1">
                <a:solidFill>
                  <a:srgbClr val="00B050"/>
                </a:solidFill>
                <a:latin typeface="Menlo" panose="020B0609030804020204" pitchFamily="49" charset="0"/>
                <a:ea typeface="Menlo" panose="020B0609030804020204" pitchFamily="49" charset="0"/>
                <a:cs typeface="Menlo" panose="020B0609030804020204" pitchFamily="49" charset="0"/>
              </a:rPr>
              <a:t>Mln</a:t>
            </a:r>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2,000   999,999</a:t>
            </a:r>
          </a:p>
          <a:p>
            <a:endParaRPr lang="en-US" dirty="0">
              <a:latin typeface="Menlo" panose="020B0609030804020204" pitchFamily="49" charset="0"/>
              <a:ea typeface="Menlo" panose="020B0609030804020204" pitchFamily="49" charset="0"/>
              <a:cs typeface="Menlo" panose="020B0609030804020204" pitchFamily="49" charset="0"/>
            </a:endParaRPr>
          </a:p>
          <a:p>
            <a:r>
              <a:rPr lang="en-US" dirty="0">
                <a:latin typeface="Menlo" panose="020B0609030804020204" pitchFamily="49" charset="0"/>
                <a:ea typeface="Menlo" panose="020B0609030804020204" pitchFamily="49" charset="0"/>
                <a:cs typeface="Menlo" panose="020B0609030804020204" pitchFamily="49" charset="0"/>
              </a:rPr>
              <a:t>etc.    </a:t>
            </a:r>
            <a:r>
              <a:rPr lang="en-US" dirty="0"/>
              <a:t>     </a:t>
            </a:r>
          </a:p>
        </p:txBody>
      </p:sp>
      <p:sp>
        <p:nvSpPr>
          <p:cNvPr id="15" name="TextBox 14">
            <a:extLst>
              <a:ext uri="{FF2B5EF4-FFF2-40B4-BE49-F238E27FC236}">
                <a16:creationId xmlns:a16="http://schemas.microsoft.com/office/drawing/2014/main" id="{999B86F9-C0FB-F2C1-37FE-F264F3F85E46}"/>
              </a:ext>
            </a:extLst>
          </p:cNvPr>
          <p:cNvSpPr txBox="1"/>
          <p:nvPr/>
        </p:nvSpPr>
        <p:spPr>
          <a:xfrm>
            <a:off x="12193" y="-4956"/>
            <a:ext cx="2901696" cy="523220"/>
          </a:xfrm>
          <a:prstGeom prst="rect">
            <a:avLst/>
          </a:prstGeom>
          <a:noFill/>
        </p:spPr>
        <p:txBody>
          <a:bodyPr wrap="square" rtlCol="0">
            <a:spAutoFit/>
          </a:bodyPr>
          <a:lstStyle/>
          <a:p>
            <a:r>
              <a:rPr lang="en-US" sz="2800" b="1" dirty="0"/>
              <a:t>Welch's   t-test</a:t>
            </a:r>
          </a:p>
        </p:txBody>
      </p:sp>
    </p:spTree>
    <p:extLst>
      <p:ext uri="{BB962C8B-B14F-4D97-AF65-F5344CB8AC3E}">
        <p14:creationId xmlns:p14="http://schemas.microsoft.com/office/powerpoint/2010/main" val="395336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2865120" cy="387798"/>
          </a:xfrm>
          <a:noFill/>
        </p:spPr>
        <p:txBody>
          <a:bodyPr wrap="square" lIns="91440" tIns="0" rIns="91440" bIns="0" anchor="t" anchorCtr="0">
            <a:spAutoFit/>
          </a:bodyPr>
          <a:lstStyle/>
          <a:p>
            <a:r>
              <a:rPr lang="en-US" sz="2800" b="1" dirty="0">
                <a:solidFill>
                  <a:schemeClr val="tx1"/>
                </a:solidFill>
                <a:latin typeface="Calibri" panose="020F0502020204030204" pitchFamily="34" charset="0"/>
                <a:cs typeface="Calibri" panose="020F0502020204030204" pitchFamily="34" charset="0"/>
              </a:rPr>
              <a:t>t-test – continued</a:t>
            </a:r>
          </a:p>
        </p:txBody>
      </p:sp>
      <p:sp>
        <p:nvSpPr>
          <p:cNvPr id="10" name="TextBox 9">
            <a:extLst>
              <a:ext uri="{FF2B5EF4-FFF2-40B4-BE49-F238E27FC236}">
                <a16:creationId xmlns:a16="http://schemas.microsoft.com/office/drawing/2014/main" id="{22D107D3-8FA1-8B4E-969D-BEB6C13FABA8}"/>
              </a:ext>
            </a:extLst>
          </p:cNvPr>
          <p:cNvSpPr txBox="1"/>
          <p:nvPr/>
        </p:nvSpPr>
        <p:spPr>
          <a:xfrm>
            <a:off x="180107" y="777597"/>
            <a:ext cx="5749636" cy="2769989"/>
          </a:xfrm>
          <a:prstGeom prst="rect">
            <a:avLst/>
          </a:prstGeom>
          <a:solidFill>
            <a:schemeClr val="accent4">
              <a:lumMod val="20000"/>
              <a:lumOff val="80000"/>
            </a:schemeClr>
          </a:solidFill>
          <a:ln>
            <a:solidFill>
              <a:srgbClr val="FF0000"/>
            </a:solidFill>
          </a:ln>
        </p:spPr>
        <p:txBody>
          <a:bodyPr wrap="square" rtlCol="0">
            <a:spAutoFit/>
          </a:bodyPr>
          <a:lstStyle/>
          <a:p>
            <a:r>
              <a:rPr lang="en-US" sz="2000" b="1" dirty="0">
                <a:solidFill>
                  <a:srgbClr val="00B050"/>
                </a:solidFill>
                <a:latin typeface="Calibri" panose="020F0502020204030204" pitchFamily="34" charset="0"/>
                <a:cs typeface="Calibri" panose="020F0502020204030204" pitchFamily="34" charset="0"/>
              </a:rPr>
              <a:t>Effect size</a:t>
            </a:r>
          </a:p>
          <a:p>
            <a:r>
              <a:rPr lang="en-US" dirty="0">
                <a:latin typeface="Calibri" panose="020F0502020204030204" pitchFamily="34" charset="0"/>
                <a:cs typeface="Calibri" panose="020F0502020204030204" pitchFamily="34" charset="0"/>
              </a:rPr>
              <a:t>In addition to rejecting/accepting a Hypothesis, you can also estimate the size of the effect: </a:t>
            </a:r>
          </a:p>
          <a:p>
            <a:pPr marL="285750" lvl="3" indent="-285750">
              <a:buFont typeface="Arial" panose="020B0604020202020204" pitchFamily="34" charset="0"/>
              <a:buChar char="•"/>
            </a:pPr>
            <a:r>
              <a:rPr lang="en-US" b="1" dirty="0">
                <a:solidFill>
                  <a:srgbClr val="0070C0"/>
                </a:solidFill>
                <a:latin typeface="Calibri" panose="020F0502020204030204" pitchFamily="34" charset="0"/>
                <a:cs typeface="Calibri" panose="020F0502020204030204" pitchFamily="34" charset="0"/>
              </a:rPr>
              <a:t>Cohen's d</a:t>
            </a:r>
            <a:r>
              <a:rPr lang="en-US" dirty="0">
                <a:latin typeface="Calibri" panose="020F0502020204030204" pitchFamily="34" charset="0"/>
                <a:cs typeface="Calibri" panose="020F0502020204030204" pitchFamily="34" charset="0"/>
              </a:rPr>
              <a:t>  - for comparing two samples/groups with same sizes and similar SDs.</a:t>
            </a:r>
          </a:p>
          <a:p>
            <a:pPr marL="285750" lvl="3" indent="-285750">
              <a:buFont typeface="Arial" panose="020B0604020202020204" pitchFamily="34" charset="0"/>
              <a:buChar char="•"/>
            </a:pPr>
            <a:r>
              <a:rPr lang="en-US" b="1" dirty="0">
                <a:solidFill>
                  <a:srgbClr val="0070C0"/>
                </a:solidFill>
                <a:latin typeface="Calibri" panose="020F0502020204030204" pitchFamily="34" charset="0"/>
                <a:cs typeface="Calibri" panose="020F0502020204030204" pitchFamily="34" charset="0"/>
              </a:rPr>
              <a:t>Glass's delta</a:t>
            </a:r>
            <a:r>
              <a:rPr lang="en-US" dirty="0">
                <a:latin typeface="Calibri" panose="020F0502020204030204" pitchFamily="34" charset="0"/>
                <a:cs typeface="Calibri" panose="020F0502020204030204" pitchFamily="34" charset="0"/>
              </a:rPr>
              <a:t> - uses only the SD of the control group.</a:t>
            </a:r>
          </a:p>
          <a:p>
            <a:pPr marL="285750" lvl="3" indent="-285750">
              <a:buFont typeface="Arial" panose="020B0604020202020204" pitchFamily="34" charset="0"/>
              <a:buChar char="•"/>
            </a:pPr>
            <a:r>
              <a:rPr lang="en-US" b="1" dirty="0">
                <a:solidFill>
                  <a:srgbClr val="0070C0"/>
                </a:solidFill>
                <a:latin typeface="Calibri" panose="020F0502020204030204" pitchFamily="34" charset="0"/>
                <a:cs typeface="Calibri" panose="020F0502020204030204" pitchFamily="34" charset="0"/>
              </a:rPr>
              <a:t>Hedges' g </a:t>
            </a:r>
            <a:r>
              <a:rPr lang="en-US" dirty="0">
                <a:latin typeface="Calibri" panose="020F0502020204030204" pitchFamily="34" charset="0"/>
                <a:cs typeface="Calibri" panose="020F0502020204030204" pitchFamily="34" charset="0"/>
              </a:rPr>
              <a:t>- for two groups with different sample sizes.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Example: for two groups with mean M and standard deviations SD :</a:t>
            </a:r>
          </a:p>
          <a:p>
            <a:r>
              <a:rPr lang="en-US" dirty="0">
                <a:latin typeface="Calibri" panose="020F0502020204030204" pitchFamily="34" charset="0"/>
                <a:cs typeface="Calibri" panose="020F0502020204030204" pitchFamily="34" charset="0"/>
              </a:rPr>
              <a:t>             </a:t>
            </a:r>
            <a:r>
              <a:rPr lang="en-US" b="1" dirty="0">
                <a:solidFill>
                  <a:srgbClr val="0070C0"/>
                </a:solidFill>
                <a:latin typeface="Calibri" panose="020F0502020204030204" pitchFamily="34" charset="0"/>
                <a:cs typeface="Calibri" panose="020F0502020204030204" pitchFamily="34" charset="0"/>
              </a:rPr>
              <a:t>Cohen's d </a:t>
            </a:r>
            <a:r>
              <a:rPr lang="en-US" dirty="0">
                <a:latin typeface="Calibri" panose="020F0502020204030204" pitchFamily="34" charset="0"/>
                <a:cs typeface="Calibri" panose="020F0502020204030204" pitchFamily="34" charset="0"/>
              </a:rPr>
              <a:t>= (M</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M</a:t>
            </a:r>
            <a:r>
              <a:rPr lang="en-US"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SD</a:t>
            </a:r>
            <a:r>
              <a:rPr lang="en-US" baseline="-25000" dirty="0" err="1">
                <a:latin typeface="Calibri" panose="020F0502020204030204" pitchFamily="34" charset="0"/>
                <a:cs typeface="Calibri" panose="020F0502020204030204" pitchFamily="34" charset="0"/>
              </a:rPr>
              <a:t>pooled</a:t>
            </a:r>
            <a:endParaRPr lang="en-US" baseline="-25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where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SD</a:t>
            </a:r>
            <a:r>
              <a:rPr lang="en-US" baseline="-25000" dirty="0" err="1">
                <a:latin typeface="Calibri" panose="020F0502020204030204" pitchFamily="34" charset="0"/>
                <a:cs typeface="Calibri" panose="020F0502020204030204" pitchFamily="34" charset="0"/>
              </a:rPr>
              <a:t>pooled</a:t>
            </a:r>
            <a:r>
              <a:rPr lang="en-US" dirty="0">
                <a:latin typeface="Calibri" panose="020F0502020204030204" pitchFamily="34" charset="0"/>
                <a:cs typeface="Calibri" panose="020F0502020204030204" pitchFamily="34" charset="0"/>
              </a:rPr>
              <a:t> = √((SD</a:t>
            </a:r>
            <a:r>
              <a:rPr lang="en-US" baseline="-25000" dirty="0">
                <a:latin typeface="Calibri" panose="020F0502020204030204" pitchFamily="34" charset="0"/>
                <a:cs typeface="Calibri" panose="020F0502020204030204" pitchFamily="34" charset="0"/>
              </a:rPr>
              <a:t>1</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SD</a:t>
            </a:r>
            <a:r>
              <a:rPr lang="en-US" baseline="-25000" dirty="0">
                <a:latin typeface="Calibri" panose="020F0502020204030204" pitchFamily="34" charset="0"/>
                <a:cs typeface="Calibri" panose="020F0502020204030204" pitchFamily="34" charset="0"/>
              </a:rPr>
              <a:t>2</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2)</a:t>
            </a:r>
          </a:p>
        </p:txBody>
      </p:sp>
      <p:sp>
        <p:nvSpPr>
          <p:cNvPr id="14" name="TextBox 13">
            <a:extLst>
              <a:ext uri="{FF2B5EF4-FFF2-40B4-BE49-F238E27FC236}">
                <a16:creationId xmlns:a16="http://schemas.microsoft.com/office/drawing/2014/main" id="{87D16553-8FC8-8346-903C-09D3BACBEFC8}"/>
              </a:ext>
            </a:extLst>
          </p:cNvPr>
          <p:cNvSpPr txBox="1"/>
          <p:nvPr/>
        </p:nvSpPr>
        <p:spPr>
          <a:xfrm>
            <a:off x="180107" y="3833627"/>
            <a:ext cx="5749636"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latin typeface="Calibri" panose="020F0502020204030204" pitchFamily="34" charset="0"/>
                <a:cs typeface="Calibri" panose="020F0502020204030204" pitchFamily="34" charset="0"/>
              </a:rPr>
              <a:t>Determining the amount of variability in scores explained by the treatment effect is an alternative method for measuring effect size.</a:t>
            </a:r>
          </a:p>
        </p:txBody>
      </p:sp>
      <p:graphicFrame>
        <p:nvGraphicFramePr>
          <p:cNvPr id="15" name="Object 3" descr="An equation reads r square equals variability accounted for divided by total variability equals t square divided by t square plus df.">
            <a:extLst>
              <a:ext uri="{FF2B5EF4-FFF2-40B4-BE49-F238E27FC236}">
                <a16:creationId xmlns:a16="http://schemas.microsoft.com/office/drawing/2014/main" id="{114287D4-E80F-DA45-A988-680D58AA80D6}"/>
              </a:ext>
            </a:extLst>
          </p:cNvPr>
          <p:cNvGraphicFramePr>
            <a:graphicFrameLocks noChangeAspect="1"/>
          </p:cNvGraphicFramePr>
          <p:nvPr>
            <p:extLst>
              <p:ext uri="{D42A27DB-BD31-4B8C-83A1-F6EECF244321}">
                <p14:modId xmlns:p14="http://schemas.microsoft.com/office/powerpoint/2010/main" val="4094305578"/>
              </p:ext>
            </p:extLst>
          </p:nvPr>
        </p:nvGraphicFramePr>
        <p:xfrm>
          <a:off x="888696" y="4497837"/>
          <a:ext cx="4332459" cy="789709"/>
        </p:xfrm>
        <a:graphic>
          <a:graphicData uri="http://schemas.openxmlformats.org/presentationml/2006/ole">
            <mc:AlternateContent xmlns:mc="http://schemas.openxmlformats.org/markup-compatibility/2006">
              <mc:Choice xmlns:v="urn:schemas-microsoft-com:vml" Requires="v">
                <p:oleObj name="Equation" r:id="rId2" imgW="2438280" imgH="444240" progId="Equation.DSMT4">
                  <p:embed/>
                </p:oleObj>
              </mc:Choice>
              <mc:Fallback>
                <p:oleObj name="Equation" r:id="rId2" imgW="2438280" imgH="444240" progId="Equation.DSMT4">
                  <p:embed/>
                  <p:pic>
                    <p:nvPicPr>
                      <p:cNvPr id="8" name="Object 3" descr="An equation reads r square equals variability accounted for divided by total variability equals t square divided by t square plus df."/>
                      <p:cNvPicPr>
                        <a:picLocks noChangeAspect="1" noChangeArrowheads="1"/>
                      </p:cNvPicPr>
                      <p:nvPr/>
                    </p:nvPicPr>
                    <p:blipFill>
                      <a:blip r:embed="rId3"/>
                      <a:srcRect/>
                      <a:stretch>
                        <a:fillRect/>
                      </a:stretch>
                    </p:blipFill>
                    <p:spPr bwMode="auto">
                      <a:xfrm>
                        <a:off x="888696" y="4497837"/>
                        <a:ext cx="4332459" cy="789709"/>
                      </a:xfrm>
                      <a:prstGeom prst="rect">
                        <a:avLst/>
                      </a:prstGeom>
                      <a:noFill/>
                      <a:ln>
                        <a:noFill/>
                      </a:ln>
                    </p:spPr>
                  </p:pic>
                </p:oleObj>
              </mc:Fallback>
            </mc:AlternateContent>
          </a:graphicData>
        </a:graphic>
      </p:graphicFrame>
      <p:sp>
        <p:nvSpPr>
          <p:cNvPr id="16" name="TextBox 15">
            <a:extLst>
              <a:ext uri="{FF2B5EF4-FFF2-40B4-BE49-F238E27FC236}">
                <a16:creationId xmlns:a16="http://schemas.microsoft.com/office/drawing/2014/main" id="{16680CE8-00CE-F94A-B85B-3775CFF09A70}"/>
              </a:ext>
            </a:extLst>
          </p:cNvPr>
          <p:cNvSpPr txBox="1"/>
          <p:nvPr/>
        </p:nvSpPr>
        <p:spPr>
          <a:xfrm>
            <a:off x="1399309" y="5569527"/>
            <a:ext cx="2479964"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0.01   small effect</a:t>
            </a:r>
          </a:p>
          <a:p>
            <a:r>
              <a:rPr lang="en-US" dirty="0">
                <a:latin typeface="Calibri" panose="020F0502020204030204" pitchFamily="34" charset="0"/>
                <a:cs typeface="Calibri" panose="020F0502020204030204" pitchFamily="34" charset="0"/>
              </a:rPr>
              <a:t>r</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0.09   medium effect</a:t>
            </a:r>
          </a:p>
          <a:p>
            <a:r>
              <a:rPr lang="en-US" dirty="0">
                <a:latin typeface="Calibri" panose="020F0502020204030204" pitchFamily="34" charset="0"/>
                <a:cs typeface="Calibri" panose="020F0502020204030204" pitchFamily="34" charset="0"/>
              </a:rPr>
              <a:t>r</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0.25   large effect</a:t>
            </a:r>
          </a:p>
        </p:txBody>
      </p:sp>
      <p:sp>
        <p:nvSpPr>
          <p:cNvPr id="17" name="TextBox 16">
            <a:extLst>
              <a:ext uri="{FF2B5EF4-FFF2-40B4-BE49-F238E27FC236}">
                <a16:creationId xmlns:a16="http://schemas.microsoft.com/office/drawing/2014/main" id="{9D86BD0E-00EC-9D4F-A147-88125D7D69E5}"/>
              </a:ext>
            </a:extLst>
          </p:cNvPr>
          <p:cNvSpPr txBox="1"/>
          <p:nvPr/>
        </p:nvSpPr>
        <p:spPr>
          <a:xfrm>
            <a:off x="7245928" y="941391"/>
            <a:ext cx="4336472" cy="61555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Estimating </a:t>
            </a:r>
            <a:r>
              <a:rPr lang="en-US" sz="2000" b="1" dirty="0">
                <a:solidFill>
                  <a:srgbClr val="FF0000"/>
                </a:solidFill>
                <a:latin typeface="Calibri" panose="020F0502020204030204" pitchFamily="34" charset="0"/>
                <a:cs typeface="Calibri" panose="020F0502020204030204" pitchFamily="34" charset="0"/>
              </a:rPr>
              <a:t>"</a:t>
            </a:r>
            <a:r>
              <a:rPr lang="el-GR" sz="2000" b="1" dirty="0">
                <a:solidFill>
                  <a:srgbClr val="FF0000"/>
                </a:solidFill>
                <a:latin typeface="Calibri" panose="020F0502020204030204" pitchFamily="34" charset="0"/>
                <a:cs typeface="Calibri" panose="020F0502020204030204" pitchFamily="34" charset="0"/>
              </a:rPr>
              <a:t>μ</a:t>
            </a:r>
            <a:r>
              <a:rPr lang="en-US" sz="2000" b="1" dirty="0">
                <a:solidFill>
                  <a:srgbClr val="FF0000"/>
                </a:solidFill>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from sample</a:t>
            </a:r>
          </a:p>
          <a:p>
            <a:r>
              <a:rPr lang="en-US" dirty="0">
                <a:latin typeface="Calibri" panose="020F0502020204030204" pitchFamily="34" charset="0"/>
                <a:cs typeface="Calibri" panose="020F0502020204030204" pitchFamily="34" charset="0"/>
              </a:rPr>
              <a:t>(use sample mean "M" and sample deviation S</a:t>
            </a:r>
            <a:r>
              <a:rPr lang="en-US" baseline="-25000" dirty="0">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a:t>
            </a:r>
          </a:p>
        </p:txBody>
      </p:sp>
      <p:graphicFrame>
        <p:nvGraphicFramePr>
          <p:cNvPr id="18" name="Object 3" descr="An equation reads t equals M minus mu divided by S subscript M.">
            <a:extLst>
              <a:ext uri="{FF2B5EF4-FFF2-40B4-BE49-F238E27FC236}">
                <a16:creationId xmlns:a16="http://schemas.microsoft.com/office/drawing/2014/main" id="{88184276-7E0D-074B-B382-F203C531A5B0}"/>
              </a:ext>
            </a:extLst>
          </p:cNvPr>
          <p:cNvGraphicFramePr>
            <a:graphicFrameLocks noChangeAspect="1"/>
          </p:cNvGraphicFramePr>
          <p:nvPr>
            <p:extLst>
              <p:ext uri="{D42A27DB-BD31-4B8C-83A1-F6EECF244321}">
                <p14:modId xmlns:p14="http://schemas.microsoft.com/office/powerpoint/2010/main" val="3328097911"/>
              </p:ext>
            </p:extLst>
          </p:nvPr>
        </p:nvGraphicFramePr>
        <p:xfrm>
          <a:off x="6954985" y="1775947"/>
          <a:ext cx="1182677" cy="773290"/>
        </p:xfrm>
        <a:graphic>
          <a:graphicData uri="http://schemas.openxmlformats.org/presentationml/2006/ole">
            <mc:AlternateContent xmlns:mc="http://schemas.openxmlformats.org/markup-compatibility/2006">
              <mc:Choice xmlns:v="urn:schemas-microsoft-com:vml" Requires="v">
                <p:oleObj name="Equation" r:id="rId4" imgW="660113" imgH="431613" progId="Equation.3">
                  <p:embed/>
                </p:oleObj>
              </mc:Choice>
              <mc:Fallback>
                <p:oleObj name="Equation" r:id="rId4" imgW="660113" imgH="431613" progId="Equation.3">
                  <p:embed/>
                  <p:pic>
                    <p:nvPicPr>
                      <p:cNvPr id="9" name="Object 3" descr="An equation reads t equals M minus mu divided by S subscript 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985" y="1775947"/>
                        <a:ext cx="1182677" cy="773290"/>
                      </a:xfrm>
                      <a:prstGeom prst="rect">
                        <a:avLst/>
                      </a:prstGeom>
                      <a:noFill/>
                      <a:ln>
                        <a:noFill/>
                      </a:ln>
                    </p:spPr>
                  </p:pic>
                </p:oleObj>
              </mc:Fallback>
            </mc:AlternateContent>
          </a:graphicData>
        </a:graphic>
      </p:graphicFrame>
      <p:graphicFrame>
        <p:nvGraphicFramePr>
          <p:cNvPr id="19" name="Object 5" descr="An equation reads mu equals M plus or minus ts subscript M.">
            <a:extLst>
              <a:ext uri="{FF2B5EF4-FFF2-40B4-BE49-F238E27FC236}">
                <a16:creationId xmlns:a16="http://schemas.microsoft.com/office/drawing/2014/main" id="{85814685-8D5A-BF47-9CBA-4F66B29B7383}"/>
              </a:ext>
            </a:extLst>
          </p:cNvPr>
          <p:cNvGraphicFramePr>
            <a:graphicFrameLocks noChangeAspect="1"/>
          </p:cNvGraphicFramePr>
          <p:nvPr>
            <p:extLst>
              <p:ext uri="{D42A27DB-BD31-4B8C-83A1-F6EECF244321}">
                <p14:modId xmlns:p14="http://schemas.microsoft.com/office/powerpoint/2010/main" val="3791869923"/>
              </p:ext>
            </p:extLst>
          </p:nvPr>
        </p:nvGraphicFramePr>
        <p:xfrm>
          <a:off x="9698182" y="1858320"/>
          <a:ext cx="1707061" cy="468065"/>
        </p:xfrm>
        <a:graphic>
          <a:graphicData uri="http://schemas.openxmlformats.org/presentationml/2006/ole">
            <mc:AlternateContent xmlns:mc="http://schemas.openxmlformats.org/markup-compatibility/2006">
              <mc:Choice xmlns:v="urn:schemas-microsoft-com:vml" Requires="v">
                <p:oleObj name="Equation" r:id="rId6" imgW="787058" imgH="215806" progId="Equation.3">
                  <p:embed/>
                </p:oleObj>
              </mc:Choice>
              <mc:Fallback>
                <p:oleObj name="Equation" r:id="rId6" imgW="787058" imgH="215806" progId="Equation.3">
                  <p:embed/>
                  <p:pic>
                    <p:nvPicPr>
                      <p:cNvPr id="11" name="Object 5" descr="An equation reads mu equals M plus or minus ts subscript 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8182" y="1858320"/>
                        <a:ext cx="1707061" cy="468065"/>
                      </a:xfrm>
                      <a:prstGeom prst="rect">
                        <a:avLst/>
                      </a:prstGeom>
                      <a:noFill/>
                      <a:ln>
                        <a:noFill/>
                      </a:ln>
                    </p:spPr>
                  </p:pic>
                </p:oleObj>
              </mc:Fallback>
            </mc:AlternateContent>
          </a:graphicData>
        </a:graphic>
      </p:graphicFrame>
      <p:sp>
        <p:nvSpPr>
          <p:cNvPr id="20" name="Right Arrow 19">
            <a:extLst>
              <a:ext uri="{FF2B5EF4-FFF2-40B4-BE49-F238E27FC236}">
                <a16:creationId xmlns:a16="http://schemas.microsoft.com/office/drawing/2014/main" id="{F34A832A-FA54-2047-BBB7-9D09E4FAED55}"/>
              </a:ext>
            </a:extLst>
          </p:cNvPr>
          <p:cNvSpPr/>
          <p:nvPr/>
        </p:nvSpPr>
        <p:spPr>
          <a:xfrm>
            <a:off x="8534400" y="1939636"/>
            <a:ext cx="782782" cy="386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C0E32BF4-1CFE-8346-B044-0B865DCA9A8D}"/>
              </a:ext>
            </a:extLst>
          </p:cNvPr>
          <p:cNvSpPr txBox="1"/>
          <p:nvPr/>
        </p:nvSpPr>
        <p:spPr>
          <a:xfrm>
            <a:off x="7245928" y="2840182"/>
            <a:ext cx="4159315"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For any </a:t>
            </a:r>
            <a:r>
              <a:rPr lang="el-GR" dirty="0">
                <a:latin typeface="Calibri" panose="020F0502020204030204" pitchFamily="34" charset="0"/>
                <a:cs typeface="Calibri" panose="020F0502020204030204" pitchFamily="34" charset="0"/>
              </a:rPr>
              <a:t>α </a:t>
            </a:r>
            <a:r>
              <a:rPr lang="en-US" dirty="0">
                <a:latin typeface="Calibri" panose="020F0502020204030204" pitchFamily="34" charset="0"/>
                <a:cs typeface="Calibri" panose="020F0502020204030204" pitchFamily="34" charset="0"/>
              </a:rPr>
              <a:t>we know that (1 – </a:t>
            </a:r>
            <a:r>
              <a:rPr lang="el-GR" dirty="0">
                <a:latin typeface="Calibri" panose="020F0502020204030204" pitchFamily="34" charset="0"/>
                <a:cs typeface="Calibri" panose="020F0502020204030204" pitchFamily="34" charset="0"/>
              </a:rPr>
              <a:t>α) </a:t>
            </a:r>
            <a:r>
              <a:rPr lang="en-US" dirty="0">
                <a:latin typeface="Calibri" panose="020F0502020204030204" pitchFamily="34" charset="0"/>
                <a:cs typeface="Calibri" panose="020F0502020204030204" pitchFamily="34" charset="0"/>
              </a:rPr>
              <a:t>proportion of t values fall between ± t for the appropriate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167876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3104</TotalTime>
  <Words>2281</Words>
  <Application>Microsoft Macintosh PowerPoint</Application>
  <PresentationFormat>Widescreen</PresentationFormat>
  <Paragraphs>312</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avenir-light</vt:lpstr>
      <vt:lpstr>Calibri</vt:lpstr>
      <vt:lpstr>Menlo</vt:lpstr>
      <vt:lpstr>Times</vt:lpstr>
      <vt:lpstr>Times New Roman</vt:lpstr>
      <vt:lpstr>Office Theme</vt:lpstr>
      <vt:lpstr>Equation</vt:lpstr>
      <vt:lpstr>PowerPoint Presentation</vt:lpstr>
      <vt:lpstr>PowerPoint Presentation</vt:lpstr>
      <vt:lpstr>Hypothesis Tests with the t Statistic</vt:lpstr>
      <vt:lpstr>PowerPoint Presentation</vt:lpstr>
      <vt:lpstr>Three types of t-tests</vt:lpstr>
      <vt:lpstr>PowerPoint Presentation</vt:lpstr>
      <vt:lpstr>PowerPoint Presentation</vt:lpstr>
      <vt:lpstr>PowerPoint Presentation</vt:lpstr>
      <vt:lpstr>t-test – continued</vt:lpstr>
      <vt:lpstr>The t Test for Two Independent Samples</vt:lpstr>
      <vt:lpstr>The t Test for Repeated-Measures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315</cp:revision>
  <cp:lastPrinted>2020-09-21T17:22:59Z</cp:lastPrinted>
  <dcterms:modified xsi:type="dcterms:W3CDTF">2022-09-21T17:10:34Z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2022-09-21T04:43:47Z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c05de290-18b4-426c-b585-1566ef1e32da</vt:lpwstr>
  </property>
  <property fmtid="{D5CDD505-2E9C-101B-9397-08002B2CF9AE}" pid="8" name="MSIP_Label_4f518368-b969-4042-91d9-8939bd921da2_ContentBits">
    <vt:lpwstr>0</vt:lpwstr>
  </property>
</Properties>
</file>