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8" r:id="rId2"/>
    <p:sldId id="279" r:id="rId3"/>
    <p:sldId id="299" r:id="rId4"/>
    <p:sldId id="298" r:id="rId5"/>
    <p:sldId id="29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en.wikipedia.org/wiki/F-distrib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ysis_of_variance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ultilevel_mod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FA95A-A464-9640-836F-7DE7726AFB70}"/>
              </a:ext>
            </a:extLst>
          </p:cNvPr>
          <p:cNvSpPr txBox="1"/>
          <p:nvPr/>
        </p:nvSpPr>
        <p:spPr>
          <a:xfrm>
            <a:off x="0" y="0"/>
            <a:ext cx="6551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F-Distribution (Fisher–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Snedecor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F-distribution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right-skewed distribution used most commonly in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(Analysis of Variance)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https://en.wikipedia.org/wiki/F-distribution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named after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Fisher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George W.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Snedecor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F98A-A3DF-4E4E-A401-EDA0D3B2B3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162" y="41591"/>
            <a:ext cx="3852672" cy="2889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4D50C-3DCC-8A44-A7EA-74F9711DBF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7827" y="1816608"/>
            <a:ext cx="1328928" cy="156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53CA0-6EFC-1D44-AEDB-1870ACF4C26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9254" y="1816608"/>
            <a:ext cx="1259593" cy="1328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D0D4E-BAF6-5E49-9CA5-7416D6584A00}"/>
              </a:ext>
            </a:extLst>
          </p:cNvPr>
          <p:cNvSpPr txBox="1"/>
          <p:nvPr/>
        </p:nvSpPr>
        <p:spPr>
          <a:xfrm>
            <a:off x="798309" y="3429000"/>
            <a:ext cx="1875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Ronald Fisher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1890-1962, British.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Developed ANOVA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7B0D3-AB2B-2246-BA8A-2B2EDC8A1ECF}"/>
              </a:ext>
            </a:extLst>
          </p:cNvPr>
          <p:cNvSpPr txBox="1"/>
          <p:nvPr/>
        </p:nvSpPr>
        <p:spPr>
          <a:xfrm>
            <a:off x="3413068" y="3182112"/>
            <a:ext cx="200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George W.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Snedecor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1881-1974, USA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A36CA-9AC2-8345-9CF2-9725F292AC7C}"/>
              </a:ext>
            </a:extLst>
          </p:cNvPr>
          <p:cNvSpPr txBox="1"/>
          <p:nvPr/>
        </p:nvSpPr>
        <p:spPr>
          <a:xfrm>
            <a:off x="294694" y="4384072"/>
            <a:ext cx="580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random variate of the F-distribution is a ratio: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=    Variance1 / Variance2    =    (U</a:t>
            </a:r>
            <a:r>
              <a:rPr lang="en-US" b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</a:t>
            </a:r>
            <a:r>
              <a:rPr lang="en-US" b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/ (U</a:t>
            </a:r>
            <a:r>
              <a:rPr lang="en-US" b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</a:t>
            </a:r>
            <a:r>
              <a:rPr lang="en-US" b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U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U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independent and have chi-squared distributions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d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d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degrees of freedom respectively.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d1=d2=1000, the ratio looks like normal with peak ~1.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numbers are smaller and not-equal – we get skewed shapes.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022CD-2DA4-4A4B-B54E-1FB77AA975D2}"/>
              </a:ext>
            </a:extLst>
          </p:cNvPr>
          <p:cNvSpPr txBox="1"/>
          <p:nvPr/>
        </p:nvSpPr>
        <p:spPr>
          <a:xfrm>
            <a:off x="7092313" y="2931095"/>
            <a:ext cx="4914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F-tests: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two "populations" of data with normal distributions.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Null hypothesis is that their variances are equal.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calculate the F-value and look where it lands on the appropriate F-distribution to see whether it is significantly incompatible with this null hypothesis.</a:t>
            </a:r>
          </a:p>
        </p:txBody>
      </p:sp>
      <p:pic>
        <p:nvPicPr>
          <p:cNvPr id="1026" name="Picture 2" descr="One-Way ANOVA | Boundless Statistics">
            <a:extLst>
              <a:ext uri="{FF2B5EF4-FFF2-40B4-BE49-F238E27FC236}">
                <a16:creationId xmlns:a16="http://schemas.microsoft.com/office/drawing/2014/main" id="{C7A0F370-3D48-E849-8F8B-9F4001D1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191" y="4662997"/>
            <a:ext cx="2478531" cy="17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D965B6-0F2C-B341-AF91-8ED4C2EC8D78}"/>
              </a:ext>
            </a:extLst>
          </p:cNvPr>
          <p:cNvSpPr txBox="1"/>
          <p:nvPr/>
        </p:nvSpPr>
        <p:spPr>
          <a:xfrm>
            <a:off x="10360004" y="6222526"/>
            <a:ext cx="9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 H</a:t>
            </a:r>
            <a:r>
              <a:rPr lang="en-US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5AF86-378E-7449-82C0-54E6A73758B7}"/>
              </a:ext>
            </a:extLst>
          </p:cNvPr>
          <p:cNvSpPr txBox="1"/>
          <p:nvPr/>
        </p:nvSpPr>
        <p:spPr>
          <a:xfrm>
            <a:off x="7968814" y="6222527"/>
            <a:ext cx="10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H</a:t>
            </a:r>
            <a:r>
              <a:rPr lang="en-US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7F8C1-BB1C-B74E-8153-2318CDACD4C6}"/>
              </a:ext>
            </a:extLst>
          </p:cNvPr>
          <p:cNvSpPr txBox="1"/>
          <p:nvPr/>
        </p:nvSpPr>
        <p:spPr>
          <a:xfrm>
            <a:off x="9300498" y="4995015"/>
            <a:ext cx="136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Critical Value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9A19EEE-5A41-9D4C-9B39-BC7B377B7AD8}"/>
              </a:ext>
            </a:extLst>
          </p:cNvPr>
          <p:cNvSpPr/>
          <p:nvPr/>
        </p:nvSpPr>
        <p:spPr>
          <a:xfrm rot="1097658">
            <a:off x="9701636" y="5336826"/>
            <a:ext cx="45719" cy="300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FA95A-A464-9640-836F-7DE7726AFB70}"/>
              </a:ext>
            </a:extLst>
          </p:cNvPr>
          <p:cNvSpPr txBox="1"/>
          <p:nvPr/>
        </p:nvSpPr>
        <p:spPr>
          <a:xfrm>
            <a:off x="28931" y="-12662"/>
            <a:ext cx="55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= Analysis of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4D50C-3DCC-8A44-A7EA-74F9711DB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56" y="538256"/>
            <a:ext cx="1328928" cy="1560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D0D4E-BAF6-5E49-9CA5-7416D6584A00}"/>
              </a:ext>
            </a:extLst>
          </p:cNvPr>
          <p:cNvSpPr txBox="1"/>
          <p:nvPr/>
        </p:nvSpPr>
        <p:spPr>
          <a:xfrm>
            <a:off x="0" y="2119963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Ronald Fisher 1890-1962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British. Developed the analysis of variance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(1925)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A36CA-9AC2-8345-9CF2-9725F292AC7C}"/>
              </a:ext>
            </a:extLst>
          </p:cNvPr>
          <p:cNvSpPr txBox="1"/>
          <p:nvPr/>
        </p:nvSpPr>
        <p:spPr>
          <a:xfrm>
            <a:off x="2121408" y="775300"/>
            <a:ext cx="7030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its simplest form,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provides a statistical test of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whether two or more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means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equal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it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generalizes the t-test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The observed variance in a particular variable is partitioned into components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https://en.wikipedia.org/wiki/Analysis_of_variance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869F80-7F41-AF4D-8ABB-D89D41245D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9245" y="0"/>
            <a:ext cx="267275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15102-BE75-5A48-89D8-06C6582D875D}"/>
              </a:ext>
            </a:extLst>
          </p:cNvPr>
          <p:cNvSpPr txBox="1"/>
          <p:nvPr/>
        </p:nvSpPr>
        <p:spPr>
          <a:xfrm>
            <a:off x="1" y="3902363"/>
            <a:ext cx="777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synthesis of several ideas and it is used for multiple purposes.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 consequence, it is difficult to define concisely or precisely.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"Classical"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balanced data does three things at once: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additive data decomposition for exploratory data analysis.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sums of squares to indicate the variance of each component of the decomposition.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Comparisons of mean squares, along with an F-test ... allow testing of a nested sequence of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Closely related to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linear model fit with coefficient estimates and standard errors.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Additionally,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computationally elegant and relatively robust against violations of its assumptions.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strong (multiple sample comparison) statistical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been adapted to the analysis of a variety of experimental designs.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47DAF9-7749-4446-924A-F0DE20619A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0838" y="58134"/>
            <a:ext cx="1749230" cy="6390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C5F22B8-8427-C901-23CF-F315EAE6931E}"/>
              </a:ext>
            </a:extLst>
          </p:cNvPr>
          <p:cNvGrpSpPr/>
          <p:nvPr/>
        </p:nvGrpSpPr>
        <p:grpSpPr>
          <a:xfrm>
            <a:off x="7360830" y="2976855"/>
            <a:ext cx="1557197" cy="1557197"/>
            <a:chOff x="7437217" y="3564357"/>
            <a:chExt cx="1557197" cy="15571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6DDD30-6F6F-F44C-A3E0-4232C8EDB313}"/>
                </a:ext>
              </a:extLst>
            </p:cNvPr>
            <p:cNvSpPr txBox="1"/>
            <p:nvPr/>
          </p:nvSpPr>
          <p:spPr>
            <a:xfrm>
              <a:off x="7450469" y="3806456"/>
              <a:ext cx="14709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Variance Between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--------------------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Variance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Within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932007-90EA-9246-8DF1-F535C57E65EC}"/>
                </a:ext>
              </a:extLst>
            </p:cNvPr>
            <p:cNvSpPr/>
            <p:nvPr/>
          </p:nvSpPr>
          <p:spPr>
            <a:xfrm>
              <a:off x="7437217" y="3564357"/>
              <a:ext cx="1557197" cy="1557197"/>
            </a:xfrm>
            <a:prstGeom prst="ellipse">
              <a:avLst/>
            </a:prstGeom>
            <a:solidFill>
              <a:schemeClr val="accent1">
                <a:alpha val="9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02D4DA-AD4A-3644-958D-2902C36DEBF0}"/>
              </a:ext>
            </a:extLst>
          </p:cNvPr>
          <p:cNvSpPr txBox="1"/>
          <p:nvPr/>
        </p:nvSpPr>
        <p:spPr>
          <a:xfrm>
            <a:off x="2121408" y="1592120"/>
            <a:ext cx="7030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ANOVA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compare means of two or more samples (using the F distribution).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Response data "Y" (numerical) and input data "X" (numerical or categorical)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38076-2431-9249-97F6-D9F98406D8AB}"/>
              </a:ext>
            </a:extLst>
          </p:cNvPr>
          <p:cNvSpPr txBox="1"/>
          <p:nvPr/>
        </p:nvSpPr>
        <p:spPr>
          <a:xfrm>
            <a:off x="2121408" y="2148440"/>
            <a:ext cx="712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Two-way ANOVA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an extension of the one-way ANOVA that examines the influence of two different categorical independent variables (X1, X2) on one continuous dependent variable "Y".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goal is to assess the main effect of each independent variable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to assess if there is any interaction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1864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FBFBE-7F75-0745-9981-A1DA54B77EE9}"/>
              </a:ext>
            </a:extLst>
          </p:cNvPr>
          <p:cNvSpPr txBox="1"/>
          <p:nvPr/>
        </p:nvSpPr>
        <p:spPr>
          <a:xfrm>
            <a:off x="3243072" y="865197"/>
            <a:ext cx="5705856" cy="5678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scipy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stats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matplotlib.pyplot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</a:t>
            </a:r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%config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InlineBackend.figure_format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'retina'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Example: two-tailed test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alpha = 0.05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[1, 2,  1, 2, 1, 2,  1, 2,  1, 2]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[1, 3, -1, 2, 1, 5, -1, 6, -1, 2]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var_a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np.var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ddof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</a:t>
            </a: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var_b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np.var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(b,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ddof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f"Variance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a={var_a:.3f}, Variance b={var_b:.3f}")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f_stat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var_a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var_b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# because we estimate mean from data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build an F-distribution object</a:t>
            </a: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f_dist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stats.f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(a)-1,len(b)-1) 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f_crit_val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f_dist.ppf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(0.95)</a:t>
            </a:r>
          </a:p>
          <a:p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2*min(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f_dist.cdf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f_crit_val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1-f_dist.cdf(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f_crit_val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f"f_crit_val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{f_crit_val:.4f}")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f"f_stat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= {f_stat:.4f} =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var_a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var_b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f"p_val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= {p_val:.4f}")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p_val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alpha):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f"Reject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H0")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f"Accept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H0")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0268A-26B1-054C-A9C0-E805B855F77A}"/>
              </a:ext>
            </a:extLst>
          </p:cNvPr>
          <p:cNvSpPr txBox="1"/>
          <p:nvPr/>
        </p:nvSpPr>
        <p:spPr>
          <a:xfrm>
            <a:off x="0" y="0"/>
            <a:ext cx="55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= 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24845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89F3D-EFD8-1547-B43B-C1472E956605}"/>
              </a:ext>
            </a:extLst>
          </p:cNvPr>
          <p:cNvSpPr txBox="1"/>
          <p:nvPr/>
        </p:nvSpPr>
        <p:spPr>
          <a:xfrm>
            <a:off x="593271" y="1237501"/>
            <a:ext cx="280307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Multilevel models, a.k.a.: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hierarchical 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mixed-effect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nested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random-effects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parameter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split-plot designs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C8C6B-30E1-7343-832D-E1695F1777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7289" y="43701"/>
            <a:ext cx="38862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86768-22E0-7A4D-AA01-084F32D8384E}"/>
              </a:ext>
            </a:extLst>
          </p:cNvPr>
          <p:cNvSpPr txBox="1"/>
          <p:nvPr/>
        </p:nvSpPr>
        <p:spPr>
          <a:xfrm>
            <a:off x="1994807" y="4629268"/>
            <a:ext cx="793568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Multilevel models can be used as an alternative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(Analysis of Covariance).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blends ANOVA and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evaluates whether the means of a dependent variable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equal across levels of a categorical independent variable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often called a treatment, while statistically controlling for the effects of other continuous variables (a.k.a. covariates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"CVs"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nuisance variables).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Mathematically,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decomposes the variance in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into variance explained by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variance explained by the categorical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residual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Intuitively,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ANCOVA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thought of as 'adjusting'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the group means of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F76E7-4CB6-AD42-A163-A516D79D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57" y="2628900"/>
            <a:ext cx="5852044" cy="1639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7B59C-7745-A02A-BAE8-CCC35504ABB9}"/>
              </a:ext>
            </a:extLst>
          </p:cNvPr>
          <p:cNvSpPr txBox="1"/>
          <p:nvPr/>
        </p:nvSpPr>
        <p:spPr>
          <a:xfrm>
            <a:off x="0" y="0"/>
            <a:ext cx="524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ANOVA – Multilevel Model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https://en.wikipedia.org/wiki/Multilevel_model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7E199-707A-CC4C-BC60-0587CD338441}"/>
              </a:ext>
            </a:extLst>
          </p:cNvPr>
          <p:cNvSpPr txBox="1"/>
          <p:nvPr/>
        </p:nvSpPr>
        <p:spPr>
          <a:xfrm>
            <a:off x="0" y="0"/>
            <a:ext cx="44413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Fisher Exact Test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Fisher's book "The Design of Experiments" (1935)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Lady Tasting Tea example in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D4C1F-2702-B340-8DA1-DF943C6B9A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003" y="114168"/>
            <a:ext cx="1328928" cy="156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BE8A6-DEF2-2F4F-8ECB-4C98B4CB46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8275" y="114168"/>
            <a:ext cx="2057400" cy="316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10B43-21A6-C744-9231-1DE562B04160}"/>
              </a:ext>
            </a:extLst>
          </p:cNvPr>
          <p:cNvSpPr txBox="1"/>
          <p:nvPr/>
        </p:nvSpPr>
        <p:spPr>
          <a:xfrm>
            <a:off x="9088922" y="3314550"/>
            <a:ext cx="63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1935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5F751-575C-1147-9ACF-29EC093325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4733" y="1812235"/>
            <a:ext cx="1616964" cy="2155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62F87-EF03-154A-A646-9D5F0AD8FB4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4733" y="4105678"/>
            <a:ext cx="1640127" cy="2272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2AC49-0C9E-C542-94B5-53035957020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782" y="3968187"/>
            <a:ext cx="2667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906DE-487F-7649-8B8A-22FA9702264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963" y="1858980"/>
            <a:ext cx="1567420" cy="1175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92B64A-152E-EB4A-9DAB-8134D56771BC}"/>
              </a:ext>
            </a:extLst>
          </p:cNvPr>
          <p:cNvSpPr txBox="1"/>
          <p:nvPr/>
        </p:nvSpPr>
        <p:spPr>
          <a:xfrm>
            <a:off x="94363" y="1817441"/>
            <a:ext cx="61775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Fisher introduces the concept of "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Experiment: given 4 cups of type 1 and 4 cups of type 2.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look the same.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Lady tests them and labels the "milk first" ones.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test is called "exact" because Fisher demonstrates how in this case he can calculate exact probability of each outcome.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she guessed 3 out of 4, the probability is 16/70 = 0.22 - not good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she guessed 4 out of 4, the probability is  1/70 &lt; 0.05 -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816C1-C588-2A46-A6ED-BDB416A2F4A0}"/>
              </a:ext>
            </a:extLst>
          </p:cNvPr>
          <p:cNvSpPr txBox="1"/>
          <p:nvPr/>
        </p:nvSpPr>
        <p:spPr>
          <a:xfrm>
            <a:off x="162815" y="4587729"/>
            <a:ext cx="60406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Success     Combinations                          Number of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                                            Combinations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------------------------------------------------------------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0        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oooo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1 × 1 = 1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        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ooox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ooxo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oxoo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xooo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4 × 4 = 16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        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ooxx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oxox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oxxo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xoxo,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xxoo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xoox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6 × 6 = 36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3        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oxxx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xoxx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xxox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xxxo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4 × 4 = 16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4         </a:t>
            </a:r>
            <a:r>
              <a:rPr lang="en-US" sz="12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xxxx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1 × 1 = 1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------------------------------------------------------------</a:t>
            </a:r>
          </a:p>
          <a:p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                                                    70</a:t>
            </a:r>
          </a:p>
          <a:p>
            <a:endParaRPr lang="en-US" sz="12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53C97-6A07-1D3A-BDD9-C864A4D9B8B5}"/>
              </a:ext>
            </a:extLst>
          </p:cNvPr>
          <p:cNvSpPr txBox="1"/>
          <p:nvPr/>
        </p:nvSpPr>
        <p:spPr>
          <a:xfrm>
            <a:off x="94363" y="1042793"/>
            <a:ext cx="600163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lady claimed that she can distinguish between two types of cups of tea: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 added first, then milk 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milk added first, then tea</a:t>
            </a:r>
          </a:p>
        </p:txBody>
      </p:sp>
    </p:spTree>
    <p:extLst>
      <p:ext uri="{BB962C8B-B14F-4D97-AF65-F5344CB8AC3E}">
        <p14:creationId xmlns:p14="http://schemas.microsoft.com/office/powerpoint/2010/main" val="152959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1196</Words>
  <Application>Microsoft Macintosh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293</cp:revision>
  <cp:lastPrinted>2020-09-21T17:22:59Z</cp:lastPrinted>
  <dcterms:modified xsi:type="dcterms:W3CDTF">2022-06-29T00:20:00Z</dcterms:modified>
</cp:coreProperties>
</file>