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315" r:id="rId2"/>
    <p:sldId id="256" r:id="rId3"/>
    <p:sldId id="316" r:id="rId4"/>
    <p:sldId id="317" r:id="rId5"/>
    <p:sldId id="318" r:id="rId6"/>
    <p:sldId id="319" r:id="rId7"/>
    <p:sldId id="320" r:id="rId8"/>
    <p:sldId id="321" r:id="rId9"/>
    <p:sldId id="322" r:id="rId10"/>
    <p:sldId id="308" r:id="rId11"/>
    <p:sldId id="323" r:id="rId12"/>
    <p:sldId id="324" r:id="rId13"/>
    <p:sldId id="325" r:id="rId14"/>
    <p:sldId id="32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618C5A-BF4F-44D7-ADB2-C5301EF81F8A}">
  <a:tblStyle styleId="{B1618C5A-BF4F-44D7-ADB2-C5301EF81F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06"/>
    <p:restoredTop sz="92161"/>
  </p:normalViewPr>
  <p:slideViewPr>
    <p:cSldViewPr snapToGrid="0" snapToObjects="1">
      <p:cViewPr varScale="1">
        <p:scale>
          <a:sx n="122" d="100"/>
          <a:sy n="122"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179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tiff"/><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5.tiff"/><Relationship Id="rId1" Type="http://schemas.openxmlformats.org/officeDocument/2006/relationships/slideLayout" Target="../slideLayouts/slideLayout2.xml"/><Relationship Id="rId5" Type="http://schemas.openxmlformats.org/officeDocument/2006/relationships/image" Target="../media/image28.tiff"/><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tiff"/><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tiff"/><Relationship Id="rId1" Type="http://schemas.openxmlformats.org/officeDocument/2006/relationships/slideLayout" Target="../slideLayouts/slideLayout2.xml"/><Relationship Id="rId4" Type="http://schemas.openxmlformats.org/officeDocument/2006/relationships/image" Target="../media/image11.tiff"/></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7A6A07-117C-BC49-A289-B8BE3309FBA9}"/>
              </a:ext>
            </a:extLst>
          </p:cNvPr>
          <p:cNvSpPr txBox="1"/>
          <p:nvPr/>
        </p:nvSpPr>
        <p:spPr>
          <a:xfrm>
            <a:off x="1596189" y="2425565"/>
            <a:ext cx="8999621" cy="1938992"/>
          </a:xfrm>
          <a:prstGeom prst="rect">
            <a:avLst/>
          </a:prstGeom>
          <a:noFill/>
        </p:spPr>
        <p:txBody>
          <a:bodyPr wrap="square" rtlCol="0">
            <a:spAutoFit/>
          </a:bodyPr>
          <a:lstStyle/>
          <a:p>
            <a:pPr algn="ctr"/>
            <a:r>
              <a:rPr lang="en-US" sz="6000" b="1" dirty="0">
                <a:solidFill>
                  <a:srgbClr val="0070C0"/>
                </a:solidFill>
              </a:rPr>
              <a:t>History of Probability </a:t>
            </a:r>
          </a:p>
          <a:p>
            <a:pPr algn="ctr"/>
            <a:r>
              <a:rPr lang="en-US" sz="6000" b="1" dirty="0">
                <a:solidFill>
                  <a:srgbClr val="0070C0"/>
                </a:solidFill>
              </a:rPr>
              <a:t>and Statistics</a:t>
            </a:r>
          </a:p>
        </p:txBody>
      </p:sp>
    </p:spTree>
    <p:extLst>
      <p:ext uri="{BB962C8B-B14F-4D97-AF65-F5344CB8AC3E}">
        <p14:creationId xmlns:p14="http://schemas.microsoft.com/office/powerpoint/2010/main" val="1705804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2725C-650F-8B41-B578-7E707F1E3564}"/>
              </a:ext>
            </a:extLst>
          </p:cNvPr>
          <p:cNvSpPr txBox="1"/>
          <p:nvPr/>
        </p:nvSpPr>
        <p:spPr>
          <a:xfrm>
            <a:off x="0" y="0"/>
            <a:ext cx="5248893"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History of Normal Distribution and CLT</a:t>
            </a:r>
          </a:p>
        </p:txBody>
      </p:sp>
      <p:sp>
        <p:nvSpPr>
          <p:cNvPr id="5" name="TextBox 4">
            <a:extLst>
              <a:ext uri="{FF2B5EF4-FFF2-40B4-BE49-F238E27FC236}">
                <a16:creationId xmlns:a16="http://schemas.microsoft.com/office/drawing/2014/main" id="{7CD774D4-1730-9D4F-A931-AD539E2C19ED}"/>
              </a:ext>
            </a:extLst>
          </p:cNvPr>
          <p:cNvSpPr txBox="1"/>
          <p:nvPr/>
        </p:nvSpPr>
        <p:spPr>
          <a:xfrm>
            <a:off x="0" y="554489"/>
            <a:ext cx="5971634" cy="5693866"/>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formula for the normal distribution was discovered independently </a:t>
            </a:r>
          </a:p>
          <a:p>
            <a:r>
              <a:rPr lang="en-US" sz="1400" dirty="0">
                <a:latin typeface="Calibri" panose="020F0502020204030204" pitchFamily="34" charset="0"/>
                <a:cs typeface="Calibri" panose="020F0502020204030204" pitchFamily="34" charset="0"/>
              </a:rPr>
              <a:t>by </a:t>
            </a:r>
            <a:r>
              <a:rPr lang="en-US" sz="1400" b="1" dirty="0" err="1">
                <a:solidFill>
                  <a:srgbClr val="FF0000"/>
                </a:solidFill>
                <a:latin typeface="Calibri" panose="020F0502020204030204" pitchFamily="34" charset="0"/>
                <a:cs typeface="Calibri" panose="020F0502020204030204" pitchFamily="34" charset="0"/>
              </a:rPr>
              <a:t>Adrain</a:t>
            </a:r>
            <a:r>
              <a:rPr lang="en-US" sz="1400" dirty="0">
                <a:latin typeface="Calibri" panose="020F0502020204030204" pitchFamily="34" charset="0"/>
                <a:cs typeface="Calibri" panose="020F0502020204030204" pitchFamily="34" charset="0"/>
              </a:rPr>
              <a:t> in 1808 and </a:t>
            </a:r>
            <a:r>
              <a:rPr lang="en-US" sz="1400" b="1" dirty="0">
                <a:solidFill>
                  <a:srgbClr val="FF0000"/>
                </a:solidFill>
                <a:latin typeface="Calibri" panose="020F0502020204030204" pitchFamily="34" charset="0"/>
                <a:cs typeface="Calibri" panose="020F0502020204030204" pitchFamily="34" charset="0"/>
              </a:rPr>
              <a:t>Gauss</a:t>
            </a:r>
            <a:r>
              <a:rPr lang="en-US" sz="1400" dirty="0">
                <a:latin typeface="Calibri" panose="020F0502020204030204" pitchFamily="34" charset="0"/>
                <a:cs typeface="Calibri" panose="020F0502020204030204" pitchFamily="34" charset="0"/>
              </a:rPr>
              <a:t> in 1809.</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In </a:t>
            </a:r>
            <a:r>
              <a:rPr lang="en-US" sz="1400" b="1" dirty="0">
                <a:solidFill>
                  <a:srgbClr val="FF0000"/>
                </a:solidFill>
                <a:latin typeface="Calibri" panose="020F0502020204030204" pitchFamily="34" charset="0"/>
                <a:cs typeface="Calibri" panose="020F0502020204030204" pitchFamily="34" charset="0"/>
              </a:rPr>
              <a:t>1809 Gauss </a:t>
            </a:r>
            <a:r>
              <a:rPr lang="en-US" sz="1400" dirty="0">
                <a:latin typeface="Calibri" panose="020F0502020204030204" pitchFamily="34" charset="0"/>
                <a:cs typeface="Calibri" panose="020F0502020204030204" pitchFamily="34" charset="0"/>
              </a:rPr>
              <a:t>published his monograph </a:t>
            </a:r>
            <a:r>
              <a:rPr lang="en-US" sz="1400" dirty="0">
                <a:solidFill>
                  <a:srgbClr val="0070C0"/>
                </a:solidFill>
                <a:latin typeface="Calibri" panose="020F0502020204030204" pitchFamily="34" charset="0"/>
                <a:cs typeface="Calibri" panose="020F0502020204030204" pitchFamily="34" charset="0"/>
              </a:rPr>
              <a:t>"</a:t>
            </a:r>
            <a:r>
              <a:rPr lang="en-US" sz="1400" dirty="0" err="1">
                <a:solidFill>
                  <a:srgbClr val="0070C0"/>
                </a:solidFill>
                <a:latin typeface="Calibri" panose="020F0502020204030204" pitchFamily="34" charset="0"/>
                <a:cs typeface="Calibri" panose="020F0502020204030204" pitchFamily="34" charset="0"/>
              </a:rPr>
              <a:t>Theoria</a:t>
            </a:r>
            <a:r>
              <a:rPr lang="en-US" sz="1400" dirty="0">
                <a:solidFill>
                  <a:srgbClr val="0070C0"/>
                </a:solidFill>
                <a:latin typeface="Calibri" panose="020F0502020204030204" pitchFamily="34" charset="0"/>
                <a:cs typeface="Calibri" panose="020F0502020204030204" pitchFamily="34" charset="0"/>
              </a:rPr>
              <a:t> </a:t>
            </a:r>
            <a:r>
              <a:rPr lang="en-US" sz="1400" dirty="0" err="1">
                <a:solidFill>
                  <a:srgbClr val="0070C0"/>
                </a:solidFill>
                <a:latin typeface="Calibri" panose="020F0502020204030204" pitchFamily="34" charset="0"/>
                <a:cs typeface="Calibri" panose="020F0502020204030204" pitchFamily="34" charset="0"/>
              </a:rPr>
              <a:t>motus</a:t>
            </a:r>
            <a:r>
              <a:rPr lang="en-US" sz="1400" dirty="0">
                <a:solidFill>
                  <a:srgbClr val="0070C0"/>
                </a:solidFill>
                <a:latin typeface="Calibri" panose="020F0502020204030204" pitchFamily="34" charset="0"/>
                <a:cs typeface="Calibri" panose="020F0502020204030204" pitchFamily="34" charset="0"/>
              </a:rPr>
              <a:t> </a:t>
            </a:r>
            <a:r>
              <a:rPr lang="en-US" sz="1400" dirty="0" err="1">
                <a:solidFill>
                  <a:srgbClr val="0070C0"/>
                </a:solidFill>
                <a:latin typeface="Calibri" panose="020F0502020204030204" pitchFamily="34" charset="0"/>
                <a:cs typeface="Calibri" panose="020F0502020204030204" pitchFamily="34" charset="0"/>
              </a:rPr>
              <a:t>corporum</a:t>
            </a:r>
            <a:r>
              <a:rPr lang="en-US" sz="1400" dirty="0">
                <a:solidFill>
                  <a:srgbClr val="0070C0"/>
                </a:solidFill>
                <a:latin typeface="Calibri" panose="020F0502020204030204" pitchFamily="34" charset="0"/>
                <a:cs typeface="Calibri" panose="020F0502020204030204" pitchFamily="34" charset="0"/>
              </a:rPr>
              <a:t> </a:t>
            </a:r>
            <a:r>
              <a:rPr lang="en-US" sz="1400" dirty="0" err="1">
                <a:solidFill>
                  <a:srgbClr val="0070C0"/>
                </a:solidFill>
                <a:latin typeface="Calibri" panose="020F0502020204030204" pitchFamily="34" charset="0"/>
                <a:cs typeface="Calibri" panose="020F0502020204030204" pitchFamily="34" charset="0"/>
              </a:rPr>
              <a:t>coelestium</a:t>
            </a:r>
            <a:r>
              <a:rPr lang="en-US" sz="1400" dirty="0">
                <a:solidFill>
                  <a:srgbClr val="0070C0"/>
                </a:solidFill>
                <a:latin typeface="Calibri" panose="020F0502020204030204" pitchFamily="34" charset="0"/>
                <a:cs typeface="Calibri" panose="020F0502020204030204" pitchFamily="34" charset="0"/>
              </a:rPr>
              <a:t> in </a:t>
            </a:r>
            <a:r>
              <a:rPr lang="en-US" sz="1400" dirty="0" err="1">
                <a:solidFill>
                  <a:srgbClr val="0070C0"/>
                </a:solidFill>
                <a:latin typeface="Calibri" panose="020F0502020204030204" pitchFamily="34" charset="0"/>
                <a:cs typeface="Calibri" panose="020F0502020204030204" pitchFamily="34" charset="0"/>
              </a:rPr>
              <a:t>sectionibus</a:t>
            </a:r>
            <a:r>
              <a:rPr lang="en-US" sz="1400" dirty="0">
                <a:solidFill>
                  <a:srgbClr val="0070C0"/>
                </a:solidFill>
                <a:latin typeface="Calibri" panose="020F0502020204030204" pitchFamily="34" charset="0"/>
                <a:cs typeface="Calibri" panose="020F0502020204030204" pitchFamily="34" charset="0"/>
              </a:rPr>
              <a:t> </a:t>
            </a:r>
            <a:r>
              <a:rPr lang="en-US" sz="1400" dirty="0" err="1">
                <a:solidFill>
                  <a:srgbClr val="0070C0"/>
                </a:solidFill>
                <a:latin typeface="Calibri" panose="020F0502020204030204" pitchFamily="34" charset="0"/>
                <a:cs typeface="Calibri" panose="020F0502020204030204" pitchFamily="34" charset="0"/>
              </a:rPr>
              <a:t>conicis</a:t>
            </a:r>
            <a:r>
              <a:rPr lang="en-US" sz="1400" dirty="0">
                <a:solidFill>
                  <a:srgbClr val="0070C0"/>
                </a:solidFill>
                <a:latin typeface="Calibri" panose="020F0502020204030204" pitchFamily="34" charset="0"/>
                <a:cs typeface="Calibri" panose="020F0502020204030204" pitchFamily="34" charset="0"/>
              </a:rPr>
              <a:t> </a:t>
            </a:r>
            <a:r>
              <a:rPr lang="en-US" sz="1400" dirty="0" err="1">
                <a:solidFill>
                  <a:srgbClr val="0070C0"/>
                </a:solidFill>
                <a:latin typeface="Calibri" panose="020F0502020204030204" pitchFamily="34" charset="0"/>
                <a:cs typeface="Calibri" panose="020F0502020204030204" pitchFamily="34" charset="0"/>
              </a:rPr>
              <a:t>solem</a:t>
            </a:r>
            <a:r>
              <a:rPr lang="en-US" sz="1400" dirty="0">
                <a:solidFill>
                  <a:srgbClr val="0070C0"/>
                </a:solidFill>
                <a:latin typeface="Calibri" panose="020F0502020204030204" pitchFamily="34" charset="0"/>
                <a:cs typeface="Calibri" panose="020F0502020204030204" pitchFamily="34" charset="0"/>
              </a:rPr>
              <a:t> </a:t>
            </a:r>
            <a:r>
              <a:rPr lang="en-US" sz="1400" dirty="0" err="1">
                <a:solidFill>
                  <a:srgbClr val="0070C0"/>
                </a:solidFill>
                <a:latin typeface="Calibri" panose="020F0502020204030204" pitchFamily="34" charset="0"/>
                <a:cs typeface="Calibri" panose="020F0502020204030204" pitchFamily="34" charset="0"/>
              </a:rPr>
              <a:t>ambientium</a:t>
            </a:r>
            <a:r>
              <a:rPr lang="en-US" sz="1400" dirty="0">
                <a:solidFill>
                  <a:srgbClr val="0070C0"/>
                </a:solidFill>
                <a:latin typeface="Calibri" panose="020F0502020204030204" pitchFamily="34" charset="0"/>
                <a:cs typeface="Calibri" panose="020F0502020204030204" pitchFamily="34" charset="0"/>
              </a:rPr>
              <a:t>"</a:t>
            </a:r>
            <a:r>
              <a:rPr lang="en-US" sz="1400" dirty="0">
                <a:latin typeface="Calibri" panose="020F0502020204030204" pitchFamily="34" charset="0"/>
                <a:cs typeface="Calibri" panose="020F0502020204030204" pitchFamily="34" charset="0"/>
              </a:rPr>
              <a:t> where among other things he introduces several important statistical concepts, such as the </a:t>
            </a:r>
            <a:r>
              <a:rPr lang="en-US" sz="1400" b="1" dirty="0">
                <a:solidFill>
                  <a:srgbClr val="0070C0"/>
                </a:solidFill>
                <a:latin typeface="Calibri" panose="020F0502020204030204" pitchFamily="34" charset="0"/>
                <a:cs typeface="Calibri" panose="020F0502020204030204" pitchFamily="34" charset="0"/>
              </a:rPr>
              <a:t>method of least squares</a:t>
            </a:r>
            <a:r>
              <a:rPr lang="en-US" sz="1400" dirty="0">
                <a:latin typeface="Calibri" panose="020F0502020204030204" pitchFamily="34" charset="0"/>
                <a:cs typeface="Calibri" panose="020F0502020204030204" pitchFamily="34" charset="0"/>
              </a:rPr>
              <a:t>, the </a:t>
            </a:r>
            <a:r>
              <a:rPr lang="en-US" sz="1400" b="1" dirty="0">
                <a:solidFill>
                  <a:srgbClr val="0070C0"/>
                </a:solidFill>
                <a:latin typeface="Calibri" panose="020F0502020204030204" pitchFamily="34" charset="0"/>
                <a:cs typeface="Calibri" panose="020F0502020204030204" pitchFamily="34" charset="0"/>
              </a:rPr>
              <a:t>method of maximum likelihood</a:t>
            </a:r>
            <a:r>
              <a:rPr lang="en-US" sz="1400" dirty="0">
                <a:latin typeface="Calibri" panose="020F0502020204030204" pitchFamily="34" charset="0"/>
                <a:cs typeface="Calibri" panose="020F0502020204030204" pitchFamily="34" charset="0"/>
              </a:rPr>
              <a:t>, and the </a:t>
            </a:r>
            <a:r>
              <a:rPr lang="en-US" sz="1400" b="1" dirty="0">
                <a:solidFill>
                  <a:srgbClr val="0070C0"/>
                </a:solidFill>
                <a:latin typeface="Calibri" panose="020F0502020204030204" pitchFamily="34" charset="0"/>
                <a:cs typeface="Calibri" panose="020F0502020204030204" pitchFamily="34" charset="0"/>
              </a:rPr>
              <a:t>normal distribution</a:t>
            </a:r>
            <a:r>
              <a:rPr lang="en-US" sz="1400" dirty="0">
                <a:latin typeface="Calibri" panose="020F0502020204030204" pitchFamily="34" charset="0"/>
                <a:cs typeface="Calibri" panose="020F0502020204030204" pitchFamily="34" charset="0"/>
              </a:rPr>
              <a:t>.</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Earlier </a:t>
            </a:r>
            <a:r>
              <a:rPr lang="en-US" sz="1400" b="1" dirty="0">
                <a:solidFill>
                  <a:srgbClr val="FF0000"/>
                </a:solidFill>
                <a:latin typeface="Calibri" panose="020F0502020204030204" pitchFamily="34" charset="0"/>
                <a:cs typeface="Calibri" panose="020F0502020204030204" pitchFamily="34" charset="0"/>
              </a:rPr>
              <a:t>Laplace</a:t>
            </a:r>
            <a:r>
              <a:rPr lang="en-US" sz="1400" dirty="0">
                <a:latin typeface="Calibri" panose="020F0502020204030204" pitchFamily="34" charset="0"/>
                <a:cs typeface="Calibri" panose="020F0502020204030204" pitchFamily="34" charset="0"/>
              </a:rPr>
              <a:t> in </a:t>
            </a:r>
            <a:r>
              <a:rPr lang="en-US" sz="1400" b="1" dirty="0">
                <a:solidFill>
                  <a:srgbClr val="FF0000"/>
                </a:solidFill>
                <a:latin typeface="Calibri" panose="020F0502020204030204" pitchFamily="34" charset="0"/>
                <a:cs typeface="Calibri" panose="020F0502020204030204" pitchFamily="34" charset="0"/>
              </a:rPr>
              <a:t>1774</a:t>
            </a:r>
            <a:r>
              <a:rPr lang="en-US" sz="1400" dirty="0">
                <a:latin typeface="Calibri" panose="020F0502020204030204" pitchFamily="34" charset="0"/>
                <a:cs typeface="Calibri" panose="020F0502020204030204" pitchFamily="34" charset="0"/>
              </a:rPr>
              <a:t> posed the problem of aggregating several observations. His own solution led to the Laplacian distribution (exponential). </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It was </a:t>
            </a:r>
            <a:r>
              <a:rPr lang="en-US" sz="1400" b="1" dirty="0">
                <a:solidFill>
                  <a:srgbClr val="FF0000"/>
                </a:solidFill>
                <a:latin typeface="Calibri" panose="020F0502020204030204" pitchFamily="34" charset="0"/>
                <a:cs typeface="Calibri" panose="020F0502020204030204" pitchFamily="34" charset="0"/>
              </a:rPr>
              <a:t>Laplace</a:t>
            </a:r>
            <a:r>
              <a:rPr lang="en-US" sz="1400" dirty="0">
                <a:latin typeface="Calibri" panose="020F0502020204030204" pitchFamily="34" charset="0"/>
                <a:cs typeface="Calibri" panose="020F0502020204030204" pitchFamily="34" charset="0"/>
              </a:rPr>
              <a:t> who first calculated the value of the integral </a:t>
            </a:r>
            <a:r>
              <a:rPr lang="en-US" sz="1400" b="1" dirty="0">
                <a:solidFill>
                  <a:srgbClr val="0070C0"/>
                </a:solidFill>
                <a:latin typeface="Calibri" panose="020F0502020204030204" pitchFamily="34" charset="0"/>
                <a:cs typeface="Calibri" panose="020F0502020204030204" pitchFamily="34" charset="0"/>
              </a:rPr>
              <a:t>∫ e</a:t>
            </a:r>
            <a:r>
              <a:rPr lang="en-US" sz="1400" b="1" baseline="30000" dirty="0">
                <a:solidFill>
                  <a:srgbClr val="0070C0"/>
                </a:solidFill>
                <a:latin typeface="Calibri" panose="020F0502020204030204" pitchFamily="34" charset="0"/>
                <a:cs typeface="Calibri" panose="020F0502020204030204" pitchFamily="34" charset="0"/>
              </a:rPr>
              <a:t>−t2 </a:t>
            </a:r>
            <a:r>
              <a:rPr lang="en-US" sz="1400" b="1" dirty="0" err="1">
                <a:solidFill>
                  <a:srgbClr val="0070C0"/>
                </a:solidFill>
                <a:latin typeface="Calibri" panose="020F0502020204030204" pitchFamily="34" charset="0"/>
                <a:cs typeface="Calibri" panose="020F0502020204030204" pitchFamily="34" charset="0"/>
              </a:rPr>
              <a:t>dt</a:t>
            </a:r>
            <a:r>
              <a:rPr lang="en-US" sz="1400" b="1" dirty="0">
                <a:solidFill>
                  <a:srgbClr val="0070C0"/>
                </a:solidFill>
                <a:latin typeface="Calibri" panose="020F0502020204030204" pitchFamily="34" charset="0"/>
                <a:cs typeface="Calibri" panose="020F0502020204030204" pitchFamily="34" charset="0"/>
              </a:rPr>
              <a:t> = √</a:t>
            </a:r>
            <a:r>
              <a:rPr lang="el-GR" sz="1400" b="1" dirty="0">
                <a:solidFill>
                  <a:srgbClr val="0070C0"/>
                </a:solidFill>
                <a:latin typeface="Calibri" panose="020F0502020204030204" pitchFamily="34" charset="0"/>
                <a:cs typeface="Calibri" panose="020F0502020204030204" pitchFamily="34" charset="0"/>
              </a:rPr>
              <a:t>π </a:t>
            </a:r>
            <a:r>
              <a:rPr lang="en-US" sz="1400" dirty="0">
                <a:latin typeface="Calibri" panose="020F0502020204030204" pitchFamily="34" charset="0"/>
                <a:cs typeface="Calibri" panose="020F0502020204030204" pitchFamily="34" charset="0"/>
              </a:rPr>
              <a:t>in </a:t>
            </a:r>
            <a:r>
              <a:rPr lang="en-US" sz="1400" b="1" dirty="0">
                <a:solidFill>
                  <a:srgbClr val="FF0000"/>
                </a:solidFill>
                <a:latin typeface="Calibri" panose="020F0502020204030204" pitchFamily="34" charset="0"/>
                <a:cs typeface="Calibri" panose="020F0502020204030204" pitchFamily="34" charset="0"/>
              </a:rPr>
              <a:t>1782</a:t>
            </a:r>
            <a:r>
              <a:rPr lang="en-US" sz="1400" dirty="0">
                <a:latin typeface="Calibri" panose="020F0502020204030204" pitchFamily="34" charset="0"/>
                <a:cs typeface="Calibri" panose="020F0502020204030204" pitchFamily="34" charset="0"/>
              </a:rPr>
              <a:t>, providing the </a:t>
            </a:r>
            <a:r>
              <a:rPr lang="en-US" sz="1400" b="1" dirty="0">
                <a:solidFill>
                  <a:srgbClr val="0070C0"/>
                </a:solidFill>
                <a:latin typeface="Calibri" panose="020F0502020204030204" pitchFamily="34" charset="0"/>
                <a:cs typeface="Calibri" panose="020F0502020204030204" pitchFamily="34" charset="0"/>
              </a:rPr>
              <a:t>normalization constant </a:t>
            </a:r>
            <a:r>
              <a:rPr lang="en-US" sz="1400" dirty="0">
                <a:latin typeface="Calibri" panose="020F0502020204030204" pitchFamily="34" charset="0"/>
                <a:cs typeface="Calibri" panose="020F0502020204030204" pitchFamily="34" charset="0"/>
              </a:rPr>
              <a:t>for the normal distribution. </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Finally, it was </a:t>
            </a:r>
            <a:r>
              <a:rPr lang="en-US" sz="1400" b="1" dirty="0">
                <a:solidFill>
                  <a:srgbClr val="FF0000"/>
                </a:solidFill>
                <a:latin typeface="Calibri" panose="020F0502020204030204" pitchFamily="34" charset="0"/>
                <a:cs typeface="Calibri" panose="020F0502020204030204" pitchFamily="34" charset="0"/>
              </a:rPr>
              <a:t>Laplace</a:t>
            </a:r>
            <a:r>
              <a:rPr lang="en-US" sz="1400" dirty="0">
                <a:latin typeface="Calibri" panose="020F0502020204030204" pitchFamily="34" charset="0"/>
                <a:cs typeface="Calibri" panose="020F0502020204030204" pitchFamily="34" charset="0"/>
              </a:rPr>
              <a:t> who in </a:t>
            </a:r>
            <a:r>
              <a:rPr lang="en-US" sz="1400" b="1" dirty="0">
                <a:solidFill>
                  <a:srgbClr val="FF0000"/>
                </a:solidFill>
                <a:latin typeface="Calibri" panose="020F0502020204030204" pitchFamily="34" charset="0"/>
                <a:cs typeface="Calibri" panose="020F0502020204030204" pitchFamily="34" charset="0"/>
              </a:rPr>
              <a:t>1810</a:t>
            </a:r>
            <a:r>
              <a:rPr lang="en-US" sz="1400" dirty="0">
                <a:latin typeface="Calibri" panose="020F0502020204030204" pitchFamily="34" charset="0"/>
                <a:cs typeface="Calibri" panose="020F0502020204030204" pitchFamily="34" charset="0"/>
              </a:rPr>
              <a:t> proved and presented to the Academy the fundamental </a:t>
            </a:r>
            <a:r>
              <a:rPr lang="en-US" sz="1400" b="1" dirty="0">
                <a:solidFill>
                  <a:srgbClr val="0070C0"/>
                </a:solidFill>
                <a:latin typeface="Calibri" panose="020F0502020204030204" pitchFamily="34" charset="0"/>
                <a:cs typeface="Calibri" panose="020F0502020204030204" pitchFamily="34" charset="0"/>
              </a:rPr>
              <a:t>Central Limit Theorem</a:t>
            </a:r>
            <a:r>
              <a:rPr lang="en-US" sz="1400" dirty="0">
                <a:latin typeface="Calibri" panose="020F0502020204030204" pitchFamily="34" charset="0"/>
                <a:cs typeface="Calibri" panose="020F0502020204030204" pitchFamily="34" charset="0"/>
              </a:rPr>
              <a:t>, which emphasized the theoretical importance of the normal distribution.</a:t>
            </a:r>
          </a:p>
          <a:p>
            <a:endParaRPr lang="en-US" sz="1400" dirty="0">
              <a:latin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cs typeface="Calibri" panose="020F0502020204030204" pitchFamily="34" charset="0"/>
              </a:rPr>
              <a:t>Gauss and Laplace </a:t>
            </a:r>
            <a:r>
              <a:rPr lang="en-US" sz="1400" dirty="0">
                <a:latin typeface="Calibri" panose="020F0502020204030204" pitchFamily="34" charset="0"/>
                <a:cs typeface="Calibri" panose="020F0502020204030204" pitchFamily="34" charset="0"/>
              </a:rPr>
              <a:t>are very famous. The normal distribution was called for many years </a:t>
            </a:r>
            <a:r>
              <a:rPr lang="en-US" sz="1400" b="1" dirty="0">
                <a:solidFill>
                  <a:srgbClr val="FF0000"/>
                </a:solidFill>
                <a:latin typeface="Calibri" panose="020F0502020204030204" pitchFamily="34" charset="0"/>
                <a:cs typeface="Calibri" panose="020F0502020204030204" pitchFamily="34" charset="0"/>
              </a:rPr>
              <a:t>"Gaussian-Laplace distribution"</a:t>
            </a:r>
            <a:r>
              <a:rPr lang="en-US" sz="1400" dirty="0">
                <a:latin typeface="Calibri" panose="020F0502020204030204" pitchFamily="34" charset="0"/>
                <a:cs typeface="Calibri" panose="020F0502020204030204" pitchFamily="34" charset="0"/>
              </a:rPr>
              <a:t>.</a:t>
            </a:r>
          </a:p>
          <a:p>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cs typeface="Calibri" panose="020F0502020204030204" pitchFamily="34" charset="0"/>
              </a:rPr>
              <a:t>Robert </a:t>
            </a:r>
            <a:r>
              <a:rPr lang="en-US" sz="1400" b="1" dirty="0" err="1">
                <a:solidFill>
                  <a:srgbClr val="FF0000"/>
                </a:solidFill>
                <a:latin typeface="Calibri" panose="020F0502020204030204" pitchFamily="34" charset="0"/>
                <a:cs typeface="Calibri" panose="020F0502020204030204" pitchFamily="34" charset="0"/>
              </a:rPr>
              <a:t>Adrain</a:t>
            </a:r>
            <a:r>
              <a:rPr lang="en-US" sz="1400" b="1" dirty="0">
                <a:solidFill>
                  <a:srgbClr val="FF0000"/>
                </a:solidFill>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is less known. He was a brilliant mathematician. His main contributions are </a:t>
            </a:r>
          </a:p>
          <a:p>
            <a:r>
              <a:rPr lang="en-US" sz="1400" dirty="0">
                <a:latin typeface="Calibri" panose="020F0502020204030204" pitchFamily="34" charset="0"/>
                <a:cs typeface="Calibri" panose="020F0502020204030204" pitchFamily="34" charset="0"/>
              </a:rPr>
              <a:t> - the </a:t>
            </a:r>
            <a:r>
              <a:rPr lang="en-US" sz="1400" b="1" dirty="0">
                <a:solidFill>
                  <a:srgbClr val="FF0000"/>
                </a:solidFill>
                <a:latin typeface="Calibri" panose="020F0502020204030204" pitchFamily="34" charset="0"/>
                <a:cs typeface="Calibri" panose="020F0502020204030204" pitchFamily="34" charset="0"/>
              </a:rPr>
              <a:t>method of least squares </a:t>
            </a:r>
          </a:p>
          <a:p>
            <a:r>
              <a:rPr lang="en-US" sz="1400" dirty="0">
                <a:latin typeface="Calibri" panose="020F0502020204030204" pitchFamily="34" charset="0"/>
                <a:cs typeface="Calibri" panose="020F0502020204030204" pitchFamily="34" charset="0"/>
              </a:rPr>
              <a:t> - and derivation of the </a:t>
            </a:r>
            <a:r>
              <a:rPr lang="en-US" sz="1400" b="1" dirty="0">
                <a:solidFill>
                  <a:srgbClr val="FF0000"/>
                </a:solidFill>
                <a:latin typeface="Calibri" panose="020F0502020204030204" pitchFamily="34" charset="0"/>
                <a:cs typeface="Calibri" panose="020F0502020204030204" pitchFamily="34" charset="0"/>
              </a:rPr>
              <a:t>formula for normal distribution</a:t>
            </a:r>
            <a:r>
              <a:rPr lang="en-US" sz="1400" dirty="0">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4047D0D3-B790-5142-ADC5-849E21B0CF9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307684" y="724395"/>
            <a:ext cx="1452088" cy="1865933"/>
          </a:xfrm>
          <a:prstGeom prst="rect">
            <a:avLst/>
          </a:prstGeom>
        </p:spPr>
      </p:pic>
      <p:sp>
        <p:nvSpPr>
          <p:cNvPr id="7" name="TextBox 6">
            <a:extLst>
              <a:ext uri="{FF2B5EF4-FFF2-40B4-BE49-F238E27FC236}">
                <a16:creationId xmlns:a16="http://schemas.microsoft.com/office/drawing/2014/main" id="{8713A56D-0BF5-7545-8169-CCF8F2D193C5}"/>
              </a:ext>
            </a:extLst>
          </p:cNvPr>
          <p:cNvSpPr txBox="1"/>
          <p:nvPr/>
        </p:nvSpPr>
        <p:spPr>
          <a:xfrm>
            <a:off x="9994637" y="2679406"/>
            <a:ext cx="2078182" cy="738664"/>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Carl Friedrich Gauss</a:t>
            </a:r>
          </a:p>
          <a:p>
            <a:pPr algn="ctr"/>
            <a:r>
              <a:rPr lang="en-US" sz="1400" dirty="0">
                <a:latin typeface="Calibri" panose="020F0502020204030204" pitchFamily="34" charset="0"/>
                <a:cs typeface="Calibri" panose="020F0502020204030204" pitchFamily="34" charset="0"/>
              </a:rPr>
              <a:t>1777 – 1855</a:t>
            </a:r>
          </a:p>
          <a:p>
            <a:pPr algn="ctr"/>
            <a:r>
              <a:rPr lang="en-US" sz="1400" dirty="0">
                <a:latin typeface="Calibri" panose="020F0502020204030204" pitchFamily="34" charset="0"/>
                <a:cs typeface="Calibri" panose="020F0502020204030204" pitchFamily="34" charset="0"/>
              </a:rPr>
              <a:t>from Göttingen, Germany</a:t>
            </a:r>
          </a:p>
        </p:txBody>
      </p:sp>
      <p:sp>
        <p:nvSpPr>
          <p:cNvPr id="8" name="TextBox 7">
            <a:extLst>
              <a:ext uri="{FF2B5EF4-FFF2-40B4-BE49-F238E27FC236}">
                <a16:creationId xmlns:a16="http://schemas.microsoft.com/office/drawing/2014/main" id="{53040817-032B-5F49-9DD5-4A356F5B4F9A}"/>
              </a:ext>
            </a:extLst>
          </p:cNvPr>
          <p:cNvSpPr txBox="1"/>
          <p:nvPr/>
        </p:nvSpPr>
        <p:spPr>
          <a:xfrm>
            <a:off x="5963620" y="2903939"/>
            <a:ext cx="2066647" cy="738664"/>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Pierre-Simon Laplace</a:t>
            </a:r>
          </a:p>
          <a:p>
            <a:pPr algn="ctr"/>
            <a:r>
              <a:rPr lang="en-US" sz="1400" dirty="0">
                <a:latin typeface="Calibri" panose="020F0502020204030204" pitchFamily="34" charset="0"/>
                <a:cs typeface="Calibri" panose="020F0502020204030204" pitchFamily="34" charset="0"/>
              </a:rPr>
              <a:t>1749–1827</a:t>
            </a:r>
          </a:p>
          <a:p>
            <a:pPr algn="ctr"/>
            <a:r>
              <a:rPr lang="en-US" sz="1400" dirty="0">
                <a:latin typeface="Calibri" panose="020F0502020204030204" pitchFamily="34" charset="0"/>
                <a:cs typeface="Calibri" panose="020F0502020204030204" pitchFamily="34" charset="0"/>
              </a:rPr>
              <a:t>France</a:t>
            </a:r>
          </a:p>
        </p:txBody>
      </p:sp>
      <p:pic>
        <p:nvPicPr>
          <p:cNvPr id="9" name="Picture 8">
            <a:extLst>
              <a:ext uri="{FF2B5EF4-FFF2-40B4-BE49-F238E27FC236}">
                <a16:creationId xmlns:a16="http://schemas.microsoft.com/office/drawing/2014/main" id="{F079B793-BF3D-4943-9253-6FFD5B6588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42563" y="724395"/>
            <a:ext cx="1473222" cy="2174497"/>
          </a:xfrm>
          <a:prstGeom prst="rect">
            <a:avLst/>
          </a:prstGeom>
        </p:spPr>
      </p:pic>
      <p:pic>
        <p:nvPicPr>
          <p:cNvPr id="2" name="Picture 1">
            <a:extLst>
              <a:ext uri="{FF2B5EF4-FFF2-40B4-BE49-F238E27FC236}">
                <a16:creationId xmlns:a16="http://schemas.microsoft.com/office/drawing/2014/main" id="{82B7F7B5-03F1-9841-AAAE-CEFEFE0B005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76816" y="724395"/>
            <a:ext cx="1690819" cy="2087431"/>
          </a:xfrm>
          <a:prstGeom prst="rect">
            <a:avLst/>
          </a:prstGeom>
        </p:spPr>
      </p:pic>
      <p:sp>
        <p:nvSpPr>
          <p:cNvPr id="10" name="TextBox 9">
            <a:extLst>
              <a:ext uri="{FF2B5EF4-FFF2-40B4-BE49-F238E27FC236}">
                <a16:creationId xmlns:a16="http://schemas.microsoft.com/office/drawing/2014/main" id="{A939D576-DABD-044B-8DA0-52891B9CFFB5}"/>
              </a:ext>
            </a:extLst>
          </p:cNvPr>
          <p:cNvSpPr txBox="1"/>
          <p:nvPr/>
        </p:nvSpPr>
        <p:spPr>
          <a:xfrm>
            <a:off x="7988903" y="2811826"/>
            <a:ext cx="2066647" cy="738664"/>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Robert </a:t>
            </a:r>
            <a:r>
              <a:rPr lang="en-US" sz="1400" dirty="0" err="1">
                <a:latin typeface="Calibri" panose="020F0502020204030204" pitchFamily="34" charset="0"/>
                <a:cs typeface="Calibri" panose="020F0502020204030204" pitchFamily="34" charset="0"/>
              </a:rPr>
              <a:t>Adrain</a:t>
            </a: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1775–1843</a:t>
            </a:r>
          </a:p>
          <a:p>
            <a:pPr algn="ctr"/>
            <a:r>
              <a:rPr lang="en-US" sz="1400" dirty="0">
                <a:latin typeface="Calibri" panose="020F0502020204030204" pitchFamily="34" charset="0"/>
                <a:cs typeface="Calibri" panose="020F0502020204030204" pitchFamily="34" charset="0"/>
              </a:rPr>
              <a:t>USA</a:t>
            </a:r>
          </a:p>
        </p:txBody>
      </p:sp>
      <p:pic>
        <p:nvPicPr>
          <p:cNvPr id="3" name="Picture 2">
            <a:extLst>
              <a:ext uri="{FF2B5EF4-FFF2-40B4-BE49-F238E27FC236}">
                <a16:creationId xmlns:a16="http://schemas.microsoft.com/office/drawing/2014/main" id="{E5CCFEBA-0C9B-9A44-A21B-D8946601907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52642" y="4276792"/>
            <a:ext cx="3175000" cy="1943100"/>
          </a:xfrm>
          <a:prstGeom prst="rect">
            <a:avLst/>
          </a:prstGeom>
        </p:spPr>
      </p:pic>
    </p:spTree>
    <p:extLst>
      <p:ext uri="{BB962C8B-B14F-4D97-AF65-F5344CB8AC3E}">
        <p14:creationId xmlns:p14="http://schemas.microsoft.com/office/powerpoint/2010/main" val="368407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D94A3B-670A-3C4D-9734-749EE7B0038F}"/>
              </a:ext>
            </a:extLst>
          </p:cNvPr>
          <p:cNvSpPr txBox="1"/>
          <p:nvPr/>
        </p:nvSpPr>
        <p:spPr>
          <a:xfrm>
            <a:off x="310243" y="321628"/>
            <a:ext cx="7364186" cy="535531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Andrey Kolmogorov developed the first rigorous approach to probability</a:t>
            </a:r>
          </a:p>
          <a:p>
            <a:r>
              <a:rPr lang="en-US" sz="1800" dirty="0">
                <a:latin typeface="Calibri" panose="020F0502020204030204" pitchFamily="34" charset="0"/>
                <a:cs typeface="Calibri" panose="020F0502020204030204" pitchFamily="34" charset="0"/>
              </a:rPr>
              <a:t>in his 1933 monograph:</a:t>
            </a:r>
          </a:p>
          <a:p>
            <a:endParaRPr lang="en-US" sz="1800" dirty="0">
              <a:latin typeface="Calibri" panose="020F0502020204030204" pitchFamily="34" charset="0"/>
              <a:cs typeface="Calibri" panose="020F0502020204030204" pitchFamily="34" charset="0"/>
            </a:endParaRPr>
          </a:p>
          <a:p>
            <a:r>
              <a:rPr lang="en-US" sz="1800" dirty="0">
                <a:solidFill>
                  <a:srgbClr val="0070C0"/>
                </a:solidFill>
                <a:latin typeface="Calibri" panose="020F0502020204030204" pitchFamily="34" charset="0"/>
                <a:cs typeface="Calibri" panose="020F0502020204030204" pitchFamily="34" charset="0"/>
              </a:rPr>
              <a:t>Kolmogorov, Andrey (1933). </a:t>
            </a:r>
            <a:r>
              <a:rPr lang="en-US" sz="1800" dirty="0" err="1">
                <a:solidFill>
                  <a:srgbClr val="0070C0"/>
                </a:solidFill>
                <a:latin typeface="Calibri" panose="020F0502020204030204" pitchFamily="34" charset="0"/>
                <a:cs typeface="Calibri" panose="020F0502020204030204" pitchFamily="34" charset="0"/>
              </a:rPr>
              <a:t>Grundbegriffe</a:t>
            </a:r>
            <a:r>
              <a:rPr lang="en-US" sz="1800" dirty="0">
                <a:solidFill>
                  <a:srgbClr val="0070C0"/>
                </a:solidFill>
                <a:latin typeface="Calibri" panose="020F0502020204030204" pitchFamily="34" charset="0"/>
                <a:cs typeface="Calibri" panose="020F0502020204030204" pitchFamily="34" charset="0"/>
              </a:rPr>
              <a:t> der </a:t>
            </a:r>
            <a:r>
              <a:rPr lang="en-US" sz="1800" dirty="0" err="1">
                <a:solidFill>
                  <a:srgbClr val="0070C0"/>
                </a:solidFill>
                <a:latin typeface="Calibri" panose="020F0502020204030204" pitchFamily="34" charset="0"/>
                <a:cs typeface="Calibri" panose="020F0502020204030204" pitchFamily="34" charset="0"/>
              </a:rPr>
              <a:t>Wahrscheinlichkeitsrechnung</a:t>
            </a:r>
            <a:r>
              <a:rPr lang="en-US" sz="1800" dirty="0">
                <a:solidFill>
                  <a:srgbClr val="0070C0"/>
                </a:solidFill>
                <a:latin typeface="Calibri" panose="020F0502020204030204" pitchFamily="34" charset="0"/>
                <a:cs typeface="Calibri" panose="020F0502020204030204" pitchFamily="34" charset="0"/>
              </a:rPr>
              <a:t> (in German). Berlin: Julius Springer.</a:t>
            </a:r>
          </a:p>
          <a:p>
            <a:endParaRPr lang="en-US" sz="1800" dirty="0">
              <a:solidFill>
                <a:srgbClr val="0070C0"/>
              </a:solidFill>
              <a:latin typeface="Calibri" panose="020F0502020204030204" pitchFamily="34" charset="0"/>
              <a:cs typeface="Calibri" panose="020F0502020204030204" pitchFamily="34" charset="0"/>
            </a:endParaRPr>
          </a:p>
          <a:p>
            <a:r>
              <a:rPr lang="en-US" sz="1800" dirty="0">
                <a:solidFill>
                  <a:srgbClr val="0070C0"/>
                </a:solidFill>
                <a:latin typeface="Calibri" panose="020F0502020204030204" pitchFamily="34" charset="0"/>
                <a:cs typeface="Calibri" panose="020F0502020204030204" pitchFamily="34" charset="0"/>
              </a:rPr>
              <a:t>Translation: Kolmogorov, Andrey (1956). Foundations of the Theory of Probability (2nd ed.). New York: Chelsea.</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He built up probability theory from fundamental axioms in a way comparable with Euclid's treatment of geometry.</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Modern research in probability theory is closely related to the mathematical field of </a:t>
            </a:r>
            <a:r>
              <a:rPr lang="en-US" sz="1800" b="1" dirty="0">
                <a:solidFill>
                  <a:srgbClr val="0070C0"/>
                </a:solidFill>
                <a:latin typeface="Calibri" panose="020F0502020204030204" pitchFamily="34" charset="0"/>
                <a:cs typeface="Calibri" panose="020F0502020204030204" pitchFamily="34" charset="0"/>
              </a:rPr>
              <a:t>measure theory</a:t>
            </a:r>
            <a:r>
              <a:rPr lang="en-US" sz="1800" dirty="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Modern innovators in the field include </a:t>
            </a:r>
            <a:r>
              <a:rPr lang="en-US" sz="1800" b="1" dirty="0">
                <a:solidFill>
                  <a:srgbClr val="0070C0"/>
                </a:solidFill>
                <a:latin typeface="Calibri" panose="020F0502020204030204" pitchFamily="34" charset="0"/>
                <a:cs typeface="Calibri" panose="020F0502020204030204" pitchFamily="34" charset="0"/>
              </a:rPr>
              <a:t>Patrick Billingsley </a:t>
            </a:r>
            <a:r>
              <a:rPr lang="en-US" sz="1800" dirty="0">
                <a:latin typeface="Calibri" panose="020F0502020204030204" pitchFamily="34" charset="0"/>
                <a:cs typeface="Calibri" panose="020F0502020204030204" pitchFamily="34" charset="0"/>
              </a:rPr>
              <a:t>(University of Chicago), </a:t>
            </a:r>
            <a:r>
              <a:rPr lang="en-US" sz="1800" b="1" dirty="0">
                <a:solidFill>
                  <a:srgbClr val="0070C0"/>
                </a:solidFill>
                <a:latin typeface="Calibri" panose="020F0502020204030204" pitchFamily="34" charset="0"/>
                <a:cs typeface="Calibri" panose="020F0502020204030204" pitchFamily="34" charset="0"/>
              </a:rPr>
              <a:t>Yuan Shih Chow </a:t>
            </a:r>
            <a:r>
              <a:rPr lang="en-US" sz="1800" dirty="0">
                <a:latin typeface="Calibri" panose="020F0502020204030204" pitchFamily="34" charset="0"/>
                <a:cs typeface="Calibri" panose="020F0502020204030204" pitchFamily="34" charset="0"/>
              </a:rPr>
              <a:t>(Columbia), </a:t>
            </a:r>
            <a:r>
              <a:rPr lang="en-US" sz="1800" b="1" dirty="0">
                <a:solidFill>
                  <a:srgbClr val="0070C0"/>
                </a:solidFill>
                <a:latin typeface="Calibri" panose="020F0502020204030204" pitchFamily="34" charset="0"/>
                <a:cs typeface="Calibri" panose="020F0502020204030204" pitchFamily="34" charset="0"/>
              </a:rPr>
              <a:t>Kai Lai Chung </a:t>
            </a:r>
            <a:r>
              <a:rPr lang="en-US" sz="1800" dirty="0">
                <a:latin typeface="Calibri" panose="020F0502020204030204" pitchFamily="34" charset="0"/>
                <a:cs typeface="Calibri" panose="020F0502020204030204" pitchFamily="34" charset="0"/>
              </a:rPr>
              <a:t>(Stanford), </a:t>
            </a:r>
            <a:r>
              <a:rPr lang="en-US" sz="1800" b="1" dirty="0">
                <a:solidFill>
                  <a:srgbClr val="0070C0"/>
                </a:solidFill>
                <a:latin typeface="Calibri" panose="020F0502020204030204" pitchFamily="34" charset="0"/>
                <a:cs typeface="Calibri" panose="020F0502020204030204" pitchFamily="34" charset="0"/>
              </a:rPr>
              <a:t>Samuel </a:t>
            </a:r>
            <a:r>
              <a:rPr lang="en-US" sz="1800" b="1" dirty="0" err="1">
                <a:solidFill>
                  <a:srgbClr val="0070C0"/>
                </a:solidFill>
                <a:latin typeface="Calibri" panose="020F0502020204030204" pitchFamily="34" charset="0"/>
                <a:cs typeface="Calibri" panose="020F0502020204030204" pitchFamily="34" charset="0"/>
              </a:rPr>
              <a:t>Karlin</a:t>
            </a:r>
            <a:r>
              <a:rPr lang="en-US" sz="1800" dirty="0">
                <a:latin typeface="Calibri" panose="020F0502020204030204" pitchFamily="34" charset="0"/>
                <a:cs typeface="Calibri" panose="020F0502020204030204" pitchFamily="34" charset="0"/>
              </a:rPr>
              <a:t> (Stanford), </a:t>
            </a:r>
            <a:r>
              <a:rPr lang="en-US" sz="1800" b="1" dirty="0">
                <a:solidFill>
                  <a:srgbClr val="0070C0"/>
                </a:solidFill>
                <a:latin typeface="Calibri" panose="020F0502020204030204" pitchFamily="34" charset="0"/>
                <a:cs typeface="Calibri" panose="020F0502020204030204" pitchFamily="34" charset="0"/>
              </a:rPr>
              <a:t>Rolf-Dieter Reiss, Sheldon Ross </a:t>
            </a:r>
            <a:r>
              <a:rPr lang="en-US" sz="1800" dirty="0">
                <a:latin typeface="Calibri" panose="020F0502020204030204" pitchFamily="34" charset="0"/>
                <a:cs typeface="Calibri" panose="020F0502020204030204" pitchFamily="34" charset="0"/>
              </a:rPr>
              <a:t>(Berkeley), </a:t>
            </a:r>
            <a:r>
              <a:rPr lang="en-US" sz="1800" b="1" dirty="0">
                <a:solidFill>
                  <a:srgbClr val="0070C0"/>
                </a:solidFill>
                <a:latin typeface="Calibri" panose="020F0502020204030204" pitchFamily="34" charset="0"/>
                <a:cs typeface="Calibri" panose="020F0502020204030204" pitchFamily="34" charset="0"/>
              </a:rPr>
              <a:t>Henry </a:t>
            </a:r>
            <a:r>
              <a:rPr lang="en-US" sz="1800" b="1" dirty="0" err="1">
                <a:solidFill>
                  <a:srgbClr val="0070C0"/>
                </a:solidFill>
                <a:latin typeface="Calibri" panose="020F0502020204030204" pitchFamily="34" charset="0"/>
                <a:cs typeface="Calibri" panose="020F0502020204030204" pitchFamily="34" charset="0"/>
              </a:rPr>
              <a:t>Teicher</a:t>
            </a:r>
            <a:r>
              <a:rPr lang="en-US" sz="1800" b="1" dirty="0">
                <a:solidFill>
                  <a:srgbClr val="0070C0"/>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(Rutgers) and many many more…</a:t>
            </a:r>
          </a:p>
        </p:txBody>
      </p:sp>
      <p:pic>
        <p:nvPicPr>
          <p:cNvPr id="5" name="Picture 4">
            <a:extLst>
              <a:ext uri="{FF2B5EF4-FFF2-40B4-BE49-F238E27FC236}">
                <a16:creationId xmlns:a16="http://schemas.microsoft.com/office/drawing/2014/main" id="{62A1E67E-0418-0942-9F6D-7BF2DDE064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66086" y="321628"/>
            <a:ext cx="1701800" cy="2070100"/>
          </a:xfrm>
          <a:prstGeom prst="rect">
            <a:avLst/>
          </a:prstGeom>
        </p:spPr>
      </p:pic>
      <p:sp>
        <p:nvSpPr>
          <p:cNvPr id="6" name="TextBox 5">
            <a:extLst>
              <a:ext uri="{FF2B5EF4-FFF2-40B4-BE49-F238E27FC236}">
                <a16:creationId xmlns:a16="http://schemas.microsoft.com/office/drawing/2014/main" id="{99A06B9E-A987-8640-97EB-189DFA20C5BE}"/>
              </a:ext>
            </a:extLst>
          </p:cNvPr>
          <p:cNvSpPr txBox="1"/>
          <p:nvPr/>
        </p:nvSpPr>
        <p:spPr>
          <a:xfrm>
            <a:off x="9646328" y="2391728"/>
            <a:ext cx="2141316" cy="646331"/>
          </a:xfrm>
          <a:prstGeom prst="rect">
            <a:avLst/>
          </a:prstGeom>
          <a:noFill/>
        </p:spPr>
        <p:txBody>
          <a:bodyPr wrap="square" rtlCol="0">
            <a:spAutoFit/>
          </a:bodyPr>
          <a:lstStyle/>
          <a:p>
            <a:pPr algn="ctr"/>
            <a:r>
              <a:rPr lang="en-US" sz="1800" dirty="0">
                <a:latin typeface="Calibri" panose="020F0502020204030204" pitchFamily="34" charset="0"/>
                <a:cs typeface="Calibri" panose="020F0502020204030204" pitchFamily="34" charset="0"/>
              </a:rPr>
              <a:t>Andrey Kolmogorov 1903 - 1987</a:t>
            </a:r>
          </a:p>
        </p:txBody>
      </p:sp>
      <p:pic>
        <p:nvPicPr>
          <p:cNvPr id="2" name="Picture 1">
            <a:extLst>
              <a:ext uri="{FF2B5EF4-FFF2-40B4-BE49-F238E27FC236}">
                <a16:creationId xmlns:a16="http://schemas.microsoft.com/office/drawing/2014/main" id="{4F9EA1D9-0075-1B4E-A890-38BE6F6E08DA}"/>
              </a:ext>
            </a:extLst>
          </p:cNvPr>
          <p:cNvPicPr>
            <a:picLocks noChangeAspect="1"/>
          </p:cNvPicPr>
          <p:nvPr/>
        </p:nvPicPr>
        <p:blipFill>
          <a:blip r:embed="rId3"/>
          <a:stretch>
            <a:fillRect/>
          </a:stretch>
        </p:blipFill>
        <p:spPr>
          <a:xfrm>
            <a:off x="9866086" y="3117740"/>
            <a:ext cx="1701800" cy="1840319"/>
          </a:xfrm>
          <a:prstGeom prst="rect">
            <a:avLst/>
          </a:prstGeom>
        </p:spPr>
      </p:pic>
    </p:spTree>
    <p:extLst>
      <p:ext uri="{BB962C8B-B14F-4D97-AF65-F5344CB8AC3E}">
        <p14:creationId xmlns:p14="http://schemas.microsoft.com/office/powerpoint/2010/main" val="75964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B9C890-DB57-A140-8861-59A1593E49B6}"/>
              </a:ext>
            </a:extLst>
          </p:cNvPr>
          <p:cNvSpPr txBox="1"/>
          <p:nvPr/>
        </p:nvSpPr>
        <p:spPr>
          <a:xfrm>
            <a:off x="326571" y="473760"/>
            <a:ext cx="6841672" cy="4247317"/>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The word "</a:t>
            </a:r>
            <a:r>
              <a:rPr lang="en-US" sz="1800" b="1" dirty="0">
                <a:solidFill>
                  <a:srgbClr val="FF0000"/>
                </a:solidFill>
                <a:latin typeface="Calibri" panose="020F0502020204030204" pitchFamily="34" charset="0"/>
                <a:cs typeface="Calibri" panose="020F0502020204030204" pitchFamily="34" charset="0"/>
              </a:rPr>
              <a:t>Statistics</a:t>
            </a:r>
            <a:r>
              <a:rPr lang="en-US" sz="1800" dirty="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 term statistics is ultimately derived from the New Latin </a:t>
            </a:r>
            <a:r>
              <a:rPr lang="en-US" sz="1800" b="1" dirty="0" err="1">
                <a:solidFill>
                  <a:srgbClr val="0070C0"/>
                </a:solidFill>
                <a:latin typeface="Calibri" panose="020F0502020204030204" pitchFamily="34" charset="0"/>
                <a:cs typeface="Calibri" panose="020F0502020204030204" pitchFamily="34" charset="0"/>
              </a:rPr>
              <a:t>statisticum</a:t>
            </a:r>
            <a:r>
              <a:rPr lang="en-US" sz="1800" b="1" dirty="0">
                <a:solidFill>
                  <a:srgbClr val="0070C0"/>
                </a:solidFill>
                <a:latin typeface="Calibri" panose="020F0502020204030204" pitchFamily="34" charset="0"/>
                <a:cs typeface="Calibri" panose="020F0502020204030204" pitchFamily="34" charset="0"/>
              </a:rPr>
              <a:t> collegium </a:t>
            </a:r>
            <a:r>
              <a:rPr lang="en-US" sz="1800" dirty="0">
                <a:latin typeface="Calibri" panose="020F0502020204030204" pitchFamily="34" charset="0"/>
                <a:cs typeface="Calibri" panose="020F0502020204030204" pitchFamily="34" charset="0"/>
              </a:rPr>
              <a:t>("council of state") and the Italian word </a:t>
            </a:r>
            <a:r>
              <a:rPr lang="en-US" sz="1800" b="1" dirty="0" err="1">
                <a:solidFill>
                  <a:srgbClr val="0070C0"/>
                </a:solidFill>
                <a:latin typeface="Calibri" panose="020F0502020204030204" pitchFamily="34" charset="0"/>
                <a:cs typeface="Calibri" panose="020F0502020204030204" pitchFamily="34" charset="0"/>
              </a:rPr>
              <a:t>statista</a:t>
            </a:r>
            <a:r>
              <a:rPr lang="en-US" sz="1800" dirty="0">
                <a:latin typeface="Calibri" panose="020F0502020204030204" pitchFamily="34" charset="0"/>
                <a:cs typeface="Calibri" panose="020F0502020204030204" pitchFamily="34" charset="0"/>
              </a:rPr>
              <a:t> ("statesman" or "politician").</a:t>
            </a:r>
          </a:p>
          <a:p>
            <a:endParaRPr lang="en-US" sz="1800" dirty="0">
              <a:latin typeface="Calibri" panose="020F0502020204030204" pitchFamily="34" charset="0"/>
              <a:cs typeface="Calibri" panose="020F0502020204030204" pitchFamily="34" charset="0"/>
            </a:endParaRPr>
          </a:p>
          <a:p>
            <a:r>
              <a:rPr lang="en-US" sz="1800" b="1" dirty="0">
                <a:solidFill>
                  <a:srgbClr val="0070C0"/>
                </a:solidFill>
                <a:latin typeface="Calibri" panose="020F0502020204030204" pitchFamily="34" charset="0"/>
                <a:cs typeface="Calibri" panose="020F0502020204030204" pitchFamily="34" charset="0"/>
              </a:rPr>
              <a:t>Gottfried </a:t>
            </a:r>
            <a:r>
              <a:rPr lang="en-US" sz="1800" b="1" dirty="0" err="1">
                <a:solidFill>
                  <a:srgbClr val="0070C0"/>
                </a:solidFill>
                <a:latin typeface="Calibri" panose="020F0502020204030204" pitchFamily="34" charset="0"/>
                <a:cs typeface="Calibri" panose="020F0502020204030204" pitchFamily="34" charset="0"/>
              </a:rPr>
              <a:t>Achenwall</a:t>
            </a:r>
            <a:r>
              <a:rPr lang="en-US" sz="1800" b="1" dirty="0">
                <a:solidFill>
                  <a:srgbClr val="0070C0"/>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first introduced the word </a:t>
            </a:r>
            <a:r>
              <a:rPr lang="en-US" sz="1800" b="1" dirty="0" err="1">
                <a:solidFill>
                  <a:srgbClr val="FF0000"/>
                </a:solidFill>
                <a:latin typeface="Calibri" panose="020F0502020204030204" pitchFamily="34" charset="0"/>
                <a:cs typeface="Calibri" panose="020F0502020204030204" pitchFamily="34" charset="0"/>
              </a:rPr>
              <a:t>statistiks</a:t>
            </a:r>
            <a:r>
              <a:rPr lang="en-US" sz="1800" dirty="0">
                <a:latin typeface="Calibri" panose="020F0502020204030204" pitchFamily="34" charset="0"/>
                <a:cs typeface="Calibri" panose="020F0502020204030204" pitchFamily="34" charset="0"/>
              </a:rPr>
              <a:t> in a preface to his work:</a:t>
            </a:r>
          </a:p>
          <a:p>
            <a:r>
              <a:rPr lang="en-US" sz="1800" b="1" i="1" dirty="0">
                <a:solidFill>
                  <a:srgbClr val="0070C0"/>
                </a:solidFill>
                <a:latin typeface="Calibri" panose="020F0502020204030204" pitchFamily="34" charset="0"/>
                <a:cs typeface="Calibri" panose="020F0502020204030204" pitchFamily="34" charset="0"/>
              </a:rPr>
              <a:t>"</a:t>
            </a:r>
            <a:r>
              <a:rPr lang="en-US" sz="1800" b="1" i="1" dirty="0" err="1">
                <a:solidFill>
                  <a:srgbClr val="0070C0"/>
                </a:solidFill>
                <a:latin typeface="Calibri" panose="020F0502020204030204" pitchFamily="34" charset="0"/>
                <a:cs typeface="Calibri" panose="020F0502020204030204" pitchFamily="34" charset="0"/>
              </a:rPr>
              <a:t>Staatsverfassung</a:t>
            </a:r>
            <a:r>
              <a:rPr lang="en-US" sz="1800" b="1" i="1" dirty="0">
                <a:solidFill>
                  <a:srgbClr val="0070C0"/>
                </a:solidFill>
                <a:latin typeface="Calibri" panose="020F0502020204030204" pitchFamily="34" charset="0"/>
                <a:cs typeface="Calibri" panose="020F0502020204030204" pitchFamily="34" charset="0"/>
              </a:rPr>
              <a:t> der </a:t>
            </a:r>
            <a:r>
              <a:rPr lang="en-US" sz="1800" b="1" i="1" dirty="0" err="1">
                <a:solidFill>
                  <a:srgbClr val="0070C0"/>
                </a:solidFill>
                <a:latin typeface="Calibri" panose="020F0502020204030204" pitchFamily="34" charset="0"/>
                <a:cs typeface="Calibri" panose="020F0502020204030204" pitchFamily="34" charset="0"/>
              </a:rPr>
              <a:t>Europäischen</a:t>
            </a:r>
            <a:r>
              <a:rPr lang="en-US" sz="1800" b="1" i="1" dirty="0">
                <a:solidFill>
                  <a:srgbClr val="0070C0"/>
                </a:solidFill>
                <a:latin typeface="Calibri" panose="020F0502020204030204" pitchFamily="34" charset="0"/>
                <a:cs typeface="Calibri" panose="020F0502020204030204" pitchFamily="34" charset="0"/>
              </a:rPr>
              <a:t> </a:t>
            </a:r>
            <a:r>
              <a:rPr lang="en-US" sz="1800" b="1" i="1" dirty="0" err="1">
                <a:solidFill>
                  <a:srgbClr val="0070C0"/>
                </a:solidFill>
                <a:latin typeface="Calibri" panose="020F0502020204030204" pitchFamily="34" charset="0"/>
                <a:cs typeface="Calibri" panose="020F0502020204030204" pitchFamily="34" charset="0"/>
              </a:rPr>
              <a:t>Reiche</a:t>
            </a:r>
            <a:r>
              <a:rPr lang="en-US" sz="1800" b="1" i="1" dirty="0">
                <a:solidFill>
                  <a:srgbClr val="0070C0"/>
                </a:solidFill>
                <a:latin typeface="Calibri" panose="020F0502020204030204" pitchFamily="34" charset="0"/>
                <a:cs typeface="Calibri" panose="020F0502020204030204" pitchFamily="34" charset="0"/>
              </a:rPr>
              <a:t> </a:t>
            </a:r>
            <a:r>
              <a:rPr lang="en-US" sz="1800" b="1" i="1" dirty="0" err="1">
                <a:solidFill>
                  <a:srgbClr val="0070C0"/>
                </a:solidFill>
                <a:latin typeface="Calibri" panose="020F0502020204030204" pitchFamily="34" charset="0"/>
                <a:cs typeface="Calibri" panose="020F0502020204030204" pitchFamily="34" charset="0"/>
              </a:rPr>
              <a:t>im</a:t>
            </a:r>
            <a:r>
              <a:rPr lang="en-US" sz="1800" b="1" i="1" dirty="0">
                <a:solidFill>
                  <a:srgbClr val="0070C0"/>
                </a:solidFill>
                <a:latin typeface="Calibri" panose="020F0502020204030204" pitchFamily="34" charset="0"/>
                <a:cs typeface="Calibri" panose="020F0502020204030204" pitchFamily="34" charset="0"/>
              </a:rPr>
              <a:t> </a:t>
            </a:r>
            <a:r>
              <a:rPr lang="en-US" sz="1800" b="1" i="1" dirty="0" err="1">
                <a:solidFill>
                  <a:srgbClr val="0070C0"/>
                </a:solidFill>
                <a:latin typeface="Calibri" panose="020F0502020204030204" pitchFamily="34" charset="0"/>
                <a:cs typeface="Calibri" panose="020F0502020204030204" pitchFamily="34" charset="0"/>
              </a:rPr>
              <a:t>Grundrisse</a:t>
            </a:r>
            <a:r>
              <a:rPr lang="en-US" sz="1800" b="1" i="1" dirty="0">
                <a:solidFill>
                  <a:srgbClr val="0070C0"/>
                </a:solidFill>
                <a:latin typeface="Calibri" panose="020F0502020204030204" pitchFamily="34" charset="0"/>
                <a:cs typeface="Calibri" panose="020F0502020204030204" pitchFamily="34" charset="0"/>
              </a:rPr>
              <a:t>"</a:t>
            </a:r>
            <a:endParaRPr lang="en-US" sz="1800" b="1" dirty="0">
              <a:solidFill>
                <a:srgbClr val="0070C0"/>
              </a:solidFill>
              <a:latin typeface="Calibri" panose="020F0502020204030204" pitchFamily="34" charset="0"/>
              <a:cs typeface="Calibri" panose="020F0502020204030204" pitchFamily="34" charset="0"/>
            </a:endParaRPr>
          </a:p>
          <a:p>
            <a:r>
              <a:rPr lang="en-US" sz="1800" b="1" dirty="0">
                <a:solidFill>
                  <a:srgbClr val="0070C0"/>
                </a:solidFill>
                <a:latin typeface="Calibri" panose="020F0502020204030204" pitchFamily="34" charset="0"/>
                <a:cs typeface="Calibri" panose="020F0502020204030204" pitchFamily="34" charset="0"/>
              </a:rPr>
              <a:t>(Constitution of the Present Leading European States, 1752</a:t>
            </a:r>
            <a:r>
              <a:rPr lang="en-US" sz="1800" dirty="0">
                <a:latin typeface="Calibri" panose="020F0502020204030204" pitchFamily="34" charset="0"/>
                <a:cs typeface="Calibri" panose="020F0502020204030204" pitchFamily="34" charset="0"/>
              </a:rPr>
              <a:t>).</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German economists named </a:t>
            </a:r>
            <a:r>
              <a:rPr lang="en-US" sz="1800" b="1" dirty="0">
                <a:solidFill>
                  <a:srgbClr val="0070C0"/>
                </a:solidFill>
                <a:latin typeface="Calibri" panose="020F0502020204030204" pitchFamily="34" charset="0"/>
                <a:cs typeface="Calibri" panose="020F0502020204030204" pitchFamily="34" charset="0"/>
              </a:rPr>
              <a:t>Gottfried </a:t>
            </a:r>
            <a:r>
              <a:rPr lang="en-US" sz="1800" b="1" dirty="0" err="1">
                <a:solidFill>
                  <a:srgbClr val="0070C0"/>
                </a:solidFill>
                <a:latin typeface="Calibri" panose="020F0502020204030204" pitchFamily="34" charset="0"/>
                <a:cs typeface="Calibri" panose="020F0502020204030204" pitchFamily="34" charset="0"/>
              </a:rPr>
              <a:t>Achenwall</a:t>
            </a:r>
            <a:r>
              <a:rPr lang="en-US" sz="1800" dirty="0">
                <a:latin typeface="Calibri" panose="020F0502020204030204" pitchFamily="34" charset="0"/>
                <a:cs typeface="Calibri" panose="020F0502020204030204" pitchFamily="34" charset="0"/>
              </a:rPr>
              <a:t> the "</a:t>
            </a:r>
            <a:r>
              <a:rPr lang="en-US" sz="1800" b="1" dirty="0">
                <a:solidFill>
                  <a:srgbClr val="0070C0"/>
                </a:solidFill>
                <a:latin typeface="Calibri" panose="020F0502020204030204" pitchFamily="34" charset="0"/>
                <a:cs typeface="Calibri" panose="020F0502020204030204" pitchFamily="34" charset="0"/>
              </a:rPr>
              <a:t>Father of Statistics</a:t>
            </a:r>
            <a:r>
              <a:rPr lang="en-US" sz="1800" dirty="0">
                <a:latin typeface="Calibri" panose="020F0502020204030204" pitchFamily="34" charset="0"/>
                <a:cs typeface="Calibri" panose="020F0502020204030204" pitchFamily="34" charset="0"/>
              </a:rPr>
              <a:t>"; but English writers disputed this, asserting that it ignored the prior claims of </a:t>
            </a:r>
            <a:r>
              <a:rPr lang="en-US" sz="1800" b="1" dirty="0">
                <a:solidFill>
                  <a:srgbClr val="0070C0"/>
                </a:solidFill>
                <a:latin typeface="Calibri" panose="020F0502020204030204" pitchFamily="34" charset="0"/>
                <a:cs typeface="Calibri" panose="020F0502020204030204" pitchFamily="34" charset="0"/>
              </a:rPr>
              <a:t>William Petty </a:t>
            </a:r>
            <a:r>
              <a:rPr lang="en-US" sz="1800" dirty="0">
                <a:latin typeface="Calibri" panose="020F0502020204030204" pitchFamily="34" charset="0"/>
                <a:cs typeface="Calibri" panose="020F0502020204030204" pitchFamily="34" charset="0"/>
              </a:rPr>
              <a:t>and other earlier writers on the subject. </a:t>
            </a:r>
          </a:p>
        </p:txBody>
      </p:sp>
      <p:pic>
        <p:nvPicPr>
          <p:cNvPr id="5" name="Picture 4">
            <a:extLst>
              <a:ext uri="{FF2B5EF4-FFF2-40B4-BE49-F238E27FC236}">
                <a16:creationId xmlns:a16="http://schemas.microsoft.com/office/drawing/2014/main" id="{E93C8138-4762-D74D-9936-24B7AACCF0B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568542" y="212272"/>
            <a:ext cx="2024744" cy="2824844"/>
          </a:xfrm>
          <a:prstGeom prst="rect">
            <a:avLst/>
          </a:prstGeom>
        </p:spPr>
      </p:pic>
      <p:sp>
        <p:nvSpPr>
          <p:cNvPr id="6" name="TextBox 5">
            <a:extLst>
              <a:ext uri="{FF2B5EF4-FFF2-40B4-BE49-F238E27FC236}">
                <a16:creationId xmlns:a16="http://schemas.microsoft.com/office/drawing/2014/main" id="{0EAE5310-D303-1545-AA4D-D57C7A37488F}"/>
              </a:ext>
            </a:extLst>
          </p:cNvPr>
          <p:cNvSpPr txBox="1"/>
          <p:nvPr/>
        </p:nvSpPr>
        <p:spPr>
          <a:xfrm>
            <a:off x="9135836" y="3037116"/>
            <a:ext cx="2890156" cy="1477328"/>
          </a:xfrm>
          <a:prstGeom prst="rect">
            <a:avLst/>
          </a:prstGeom>
          <a:noFill/>
        </p:spPr>
        <p:txBody>
          <a:bodyPr wrap="square" rtlCol="0">
            <a:spAutoFit/>
          </a:bodyPr>
          <a:lstStyle/>
          <a:p>
            <a:pPr algn="ctr"/>
            <a:r>
              <a:rPr lang="en-US" sz="1800" dirty="0">
                <a:latin typeface="Calibri" panose="020F0502020204030204" pitchFamily="34" charset="0"/>
                <a:cs typeface="Calibri" panose="020F0502020204030204" pitchFamily="34" charset="0"/>
              </a:rPr>
              <a:t>Gottfried </a:t>
            </a:r>
            <a:r>
              <a:rPr lang="en-US" sz="1800" dirty="0" err="1">
                <a:latin typeface="Calibri" panose="020F0502020204030204" pitchFamily="34" charset="0"/>
                <a:cs typeface="Calibri" panose="020F0502020204030204" pitchFamily="34" charset="0"/>
              </a:rPr>
              <a:t>Achenwall</a:t>
            </a:r>
            <a:r>
              <a:rPr lang="en-US" sz="1800" dirty="0">
                <a:latin typeface="Calibri" panose="020F0502020204030204" pitchFamily="34" charset="0"/>
                <a:cs typeface="Calibri" panose="020F0502020204030204" pitchFamily="34" charset="0"/>
              </a:rPr>
              <a:t> </a:t>
            </a:r>
          </a:p>
          <a:p>
            <a:pPr algn="ctr"/>
            <a:r>
              <a:rPr lang="en-US" sz="1800" dirty="0">
                <a:latin typeface="Calibri" panose="020F0502020204030204" pitchFamily="34" charset="0"/>
                <a:cs typeface="Calibri" panose="020F0502020204030204" pitchFamily="34" charset="0"/>
              </a:rPr>
              <a:t>1719-1772</a:t>
            </a:r>
          </a:p>
          <a:p>
            <a:pPr algn="ctr"/>
            <a:r>
              <a:rPr lang="en-US" sz="1800" dirty="0">
                <a:latin typeface="Calibri" panose="020F0502020204030204" pitchFamily="34" charset="0"/>
                <a:cs typeface="Calibri" panose="020F0502020204030204" pitchFamily="34" charset="0"/>
              </a:rPr>
              <a:t>German philosopher, historian, economist, jurist and statistician</a:t>
            </a:r>
          </a:p>
        </p:txBody>
      </p:sp>
      <p:sp>
        <p:nvSpPr>
          <p:cNvPr id="7" name="TextBox 6">
            <a:extLst>
              <a:ext uri="{FF2B5EF4-FFF2-40B4-BE49-F238E27FC236}">
                <a16:creationId xmlns:a16="http://schemas.microsoft.com/office/drawing/2014/main" id="{98681727-8241-994F-990E-51F36AD90F09}"/>
              </a:ext>
            </a:extLst>
          </p:cNvPr>
          <p:cNvSpPr txBox="1"/>
          <p:nvPr/>
        </p:nvSpPr>
        <p:spPr>
          <a:xfrm>
            <a:off x="326571" y="5069615"/>
            <a:ext cx="5878287" cy="1200329"/>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Originally the term "statistics" was used to describe </a:t>
            </a:r>
          </a:p>
          <a:p>
            <a:r>
              <a:rPr lang="en-US" sz="1800" dirty="0">
                <a:latin typeface="Calibri" panose="020F0502020204030204" pitchFamily="34" charset="0"/>
                <a:cs typeface="Calibri" panose="020F0502020204030204" pitchFamily="34" charset="0"/>
              </a:rPr>
              <a:t>the systematic collection of demographic and economic data</a:t>
            </a:r>
          </a:p>
          <a:p>
            <a:r>
              <a:rPr lang="en-US" sz="1800" dirty="0">
                <a:latin typeface="Calibri" panose="020F0502020204030204" pitchFamily="34" charset="0"/>
                <a:cs typeface="Calibri" panose="020F0502020204030204" pitchFamily="34" charset="0"/>
              </a:rPr>
              <a:t>by states about the states (then called political arithmetic in English).</a:t>
            </a:r>
          </a:p>
        </p:txBody>
      </p:sp>
      <p:pic>
        <p:nvPicPr>
          <p:cNvPr id="8" name="Picture 7">
            <a:extLst>
              <a:ext uri="{FF2B5EF4-FFF2-40B4-BE49-F238E27FC236}">
                <a16:creationId xmlns:a16="http://schemas.microsoft.com/office/drawing/2014/main" id="{DA4000E0-58D8-7340-B6B3-6443CADB522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360104" y="3224486"/>
            <a:ext cx="1534885" cy="1845129"/>
          </a:xfrm>
          <a:prstGeom prst="rect">
            <a:avLst/>
          </a:prstGeom>
        </p:spPr>
      </p:pic>
      <p:sp>
        <p:nvSpPr>
          <p:cNvPr id="9" name="TextBox 8">
            <a:extLst>
              <a:ext uri="{FF2B5EF4-FFF2-40B4-BE49-F238E27FC236}">
                <a16:creationId xmlns:a16="http://schemas.microsoft.com/office/drawing/2014/main" id="{EE95C115-C21B-0743-947A-B8EC5F0140DC}"/>
              </a:ext>
            </a:extLst>
          </p:cNvPr>
          <p:cNvSpPr txBox="1"/>
          <p:nvPr/>
        </p:nvSpPr>
        <p:spPr>
          <a:xfrm>
            <a:off x="6666139" y="5069615"/>
            <a:ext cx="2922814" cy="1200329"/>
          </a:xfrm>
          <a:prstGeom prst="rect">
            <a:avLst/>
          </a:prstGeom>
          <a:noFill/>
        </p:spPr>
        <p:txBody>
          <a:bodyPr wrap="square" rtlCol="0">
            <a:spAutoFit/>
          </a:bodyPr>
          <a:lstStyle/>
          <a:p>
            <a:pPr algn="ctr"/>
            <a:r>
              <a:rPr lang="en-US" sz="1800" dirty="0">
                <a:latin typeface="Calibri" panose="020F0502020204030204" pitchFamily="34" charset="0"/>
                <a:cs typeface="Calibri" panose="020F0502020204030204" pitchFamily="34" charset="0"/>
              </a:rPr>
              <a:t>Sir William Petty</a:t>
            </a:r>
          </a:p>
          <a:p>
            <a:pPr algn="ctr"/>
            <a:r>
              <a:rPr lang="en-US" sz="1800" dirty="0">
                <a:latin typeface="Calibri" panose="020F0502020204030204" pitchFamily="34" charset="0"/>
                <a:cs typeface="Calibri" panose="020F0502020204030204" pitchFamily="34" charset="0"/>
              </a:rPr>
              <a:t>1623-1687</a:t>
            </a:r>
          </a:p>
          <a:p>
            <a:pPr algn="ctr"/>
            <a:r>
              <a:rPr lang="en-US" sz="1800" dirty="0">
                <a:latin typeface="Calibri" panose="020F0502020204030204" pitchFamily="34" charset="0"/>
                <a:cs typeface="Calibri" panose="020F0502020204030204" pitchFamily="34" charset="0"/>
              </a:rPr>
              <a:t>English economist, physician, scientist and philosopher</a:t>
            </a:r>
          </a:p>
        </p:txBody>
      </p:sp>
    </p:spTree>
    <p:extLst>
      <p:ext uri="{BB962C8B-B14F-4D97-AF65-F5344CB8AC3E}">
        <p14:creationId xmlns:p14="http://schemas.microsoft.com/office/powerpoint/2010/main" val="145019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C7CDF2-8798-7744-B78A-5C25C09CC11D}"/>
              </a:ext>
            </a:extLst>
          </p:cNvPr>
          <p:cNvSpPr txBox="1"/>
          <p:nvPr/>
        </p:nvSpPr>
        <p:spPr>
          <a:xfrm>
            <a:off x="375557" y="1012372"/>
            <a:ext cx="11413671" cy="5632311"/>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1654 - Pascal - mathematics of probability, in correspondence with Fermat </a:t>
            </a:r>
          </a:p>
          <a:p>
            <a:r>
              <a:rPr lang="en-US" sz="1800" dirty="0">
                <a:latin typeface="Calibri" panose="020F0502020204030204" pitchFamily="34" charset="0"/>
                <a:cs typeface="Calibri" panose="020F0502020204030204" pitchFamily="34" charset="0"/>
              </a:rPr>
              <a:t>1662 - William Petty and John </a:t>
            </a:r>
            <a:r>
              <a:rPr lang="en-US" sz="1800" dirty="0" err="1">
                <a:latin typeface="Calibri" panose="020F0502020204030204" pitchFamily="34" charset="0"/>
                <a:cs typeface="Calibri" panose="020F0502020204030204" pitchFamily="34" charset="0"/>
              </a:rPr>
              <a:t>Graunt</a:t>
            </a:r>
            <a:r>
              <a:rPr lang="en-US" sz="1800" dirty="0">
                <a:latin typeface="Calibri" panose="020F0502020204030204" pitchFamily="34" charset="0"/>
                <a:cs typeface="Calibri" panose="020F0502020204030204" pitchFamily="34" charset="0"/>
              </a:rPr>
              <a:t> - first demographic studies </a:t>
            </a:r>
          </a:p>
          <a:p>
            <a:r>
              <a:rPr lang="en-US" sz="1800" dirty="0">
                <a:latin typeface="Calibri" panose="020F0502020204030204" pitchFamily="34" charset="0"/>
                <a:cs typeface="Calibri" panose="020F0502020204030204" pitchFamily="34" charset="0"/>
              </a:rPr>
              <a:t>1713 - Jakob Bernoulli - Ars </a:t>
            </a:r>
            <a:r>
              <a:rPr lang="en-US" sz="1800" dirty="0" err="1">
                <a:latin typeface="Calibri" panose="020F0502020204030204" pitchFamily="34" charset="0"/>
                <a:cs typeface="Calibri" panose="020F0502020204030204" pitchFamily="34" charset="0"/>
              </a:rPr>
              <a:t>Conjectandi</a:t>
            </a:r>
            <a:r>
              <a:rPr lang="en-US" sz="1800" dirty="0">
                <a:latin typeface="Calibri" panose="020F0502020204030204" pitchFamily="34" charset="0"/>
                <a:cs typeface="Calibri" panose="020F0502020204030204" pitchFamily="34" charset="0"/>
              </a:rPr>
              <a:t> (first limit theorem of probability = law of big numbers).</a:t>
            </a:r>
          </a:p>
          <a:p>
            <a:r>
              <a:rPr lang="en-US" sz="1800" dirty="0">
                <a:latin typeface="Calibri" panose="020F0502020204030204" pitchFamily="34" charset="0"/>
                <a:cs typeface="Calibri" panose="020F0502020204030204" pitchFamily="34" charset="0"/>
              </a:rPr>
              <a:t>1733 - </a:t>
            </a:r>
            <a:r>
              <a:rPr lang="en-US" sz="1800" dirty="0" err="1">
                <a:latin typeface="Calibri" panose="020F0502020204030204" pitchFamily="34" charset="0"/>
                <a:cs typeface="Calibri" panose="020F0502020204030204" pitchFamily="34" charset="0"/>
              </a:rPr>
              <a:t>DeMoivre</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Approximatio</a:t>
            </a:r>
            <a:r>
              <a:rPr lang="en-US" sz="1800" dirty="0">
                <a:latin typeface="Calibri" panose="020F0502020204030204" pitchFamily="34" charset="0"/>
                <a:cs typeface="Calibri" panose="020F0502020204030204" pitchFamily="34" charset="0"/>
              </a:rPr>
              <a:t>; law of error (similar to standard deviation), equation of the normal curve</a:t>
            </a:r>
          </a:p>
          <a:p>
            <a:r>
              <a:rPr lang="en-US" sz="1800" dirty="0">
                <a:latin typeface="Calibri" panose="020F0502020204030204" pitchFamily="34" charset="0"/>
                <a:cs typeface="Calibri" panose="020F0502020204030204" pitchFamily="34" charset="0"/>
              </a:rPr>
              <a:t>1747 - James Lind - carried out the first ever clinical trial in 1747, in an effort to find a treatment for scurvy.</a:t>
            </a:r>
          </a:p>
          <a:p>
            <a:r>
              <a:rPr lang="en-US" sz="1800" dirty="0">
                <a:latin typeface="Calibri" panose="020F0502020204030204" pitchFamily="34" charset="0"/>
                <a:cs typeface="Calibri" panose="020F0502020204030204" pitchFamily="34" charset="0"/>
              </a:rPr>
              <a:t>1763 - Rev. Bayes - An essay towards solving a problem in the Doctrine of Chances, foundation for "Bayesian statistics" </a:t>
            </a:r>
          </a:p>
          <a:p>
            <a:r>
              <a:rPr lang="en-US" sz="1800" dirty="0">
                <a:latin typeface="Calibri" panose="020F0502020204030204" pitchFamily="34" charset="0"/>
                <a:cs typeface="Calibri" panose="020F0502020204030204" pitchFamily="34" charset="0"/>
              </a:rPr>
              <a:t>1805 - A-M Legendre - least square method </a:t>
            </a:r>
          </a:p>
          <a:p>
            <a:r>
              <a:rPr lang="en-US" sz="1800" dirty="0">
                <a:latin typeface="Calibri" panose="020F0502020204030204" pitchFamily="34" charset="0"/>
                <a:cs typeface="Calibri" panose="020F0502020204030204" pitchFamily="34" charset="0"/>
              </a:rPr>
              <a:t>1809 - C. F. Gauss - </a:t>
            </a:r>
            <a:r>
              <a:rPr lang="en-US" sz="1800" dirty="0" err="1">
                <a:latin typeface="Calibri" panose="020F0502020204030204" pitchFamily="34" charset="0"/>
                <a:cs typeface="Calibri" panose="020F0502020204030204" pitchFamily="34" charset="0"/>
              </a:rPr>
              <a:t>Theoria</a:t>
            </a:r>
            <a:r>
              <a:rPr lang="en-US" sz="1800" dirty="0">
                <a:latin typeface="Calibri" panose="020F0502020204030204" pitchFamily="34" charset="0"/>
                <a:cs typeface="Calibri" panose="020F0502020204030204" pitchFamily="34" charset="0"/>
              </a:rPr>
              <a:t> Motus </a:t>
            </a:r>
            <a:r>
              <a:rPr lang="en-US" sz="1800" dirty="0" err="1">
                <a:latin typeface="Calibri" panose="020F0502020204030204" pitchFamily="34" charset="0"/>
                <a:cs typeface="Calibri" panose="020F0502020204030204" pitchFamily="34" charset="0"/>
              </a:rPr>
              <a:t>Corporum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Coelestium</a:t>
            </a:r>
            <a:r>
              <a:rPr lang="en-US" sz="1800" dirty="0">
                <a:latin typeface="Calibri" panose="020F0502020204030204" pitchFamily="34" charset="0"/>
                <a:cs typeface="Calibri" panose="020F0502020204030204" pitchFamily="34" charset="0"/>
              </a:rPr>
              <a:t>, method of least squares</a:t>
            </a:r>
          </a:p>
          <a:p>
            <a:r>
              <a:rPr lang="en-US" sz="1800" dirty="0">
                <a:latin typeface="Calibri" panose="020F0502020204030204" pitchFamily="34" charset="0"/>
                <a:cs typeface="Calibri" panose="020F0502020204030204" pitchFamily="34" charset="0"/>
              </a:rPr>
              <a:t>1812 - P. S. Laplace - </a:t>
            </a:r>
            <a:r>
              <a:rPr lang="en-US" sz="1800" dirty="0" err="1">
                <a:latin typeface="Calibri" panose="020F0502020204030204" pitchFamily="34" charset="0"/>
                <a:cs typeface="Calibri" panose="020F0502020204030204" pitchFamily="34" charset="0"/>
              </a:rPr>
              <a:t>Théorie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analytique</a:t>
            </a:r>
            <a:r>
              <a:rPr lang="en-US" sz="1800" dirty="0">
                <a:latin typeface="Calibri" panose="020F0502020204030204" pitchFamily="34" charset="0"/>
                <a:cs typeface="Calibri" panose="020F0502020204030204" pitchFamily="34" charset="0"/>
              </a:rPr>
              <a:t> des </a:t>
            </a:r>
            <a:r>
              <a:rPr lang="en-US" sz="1800" dirty="0" err="1">
                <a:latin typeface="Calibri" panose="020F0502020204030204" pitchFamily="34" charset="0"/>
                <a:cs typeface="Calibri" panose="020F0502020204030204" pitchFamily="34" charset="0"/>
              </a:rPr>
              <a:t>probabilités</a:t>
            </a:r>
            <a:r>
              <a:rPr lang="en-US" sz="1800" dirty="0">
                <a:latin typeface="Calibri" panose="020F0502020204030204" pitchFamily="34" charset="0"/>
                <a:cs typeface="Calibri" panose="020F0502020204030204" pitchFamily="34" charset="0"/>
              </a:rPr>
              <a:t> </a:t>
            </a:r>
          </a:p>
          <a:p>
            <a:r>
              <a:rPr lang="en-US" sz="1800" dirty="0">
                <a:latin typeface="Calibri" panose="020F0502020204030204" pitchFamily="34" charset="0"/>
                <a:cs typeface="Calibri" panose="020F0502020204030204" pitchFamily="34" charset="0"/>
              </a:rPr>
              <a:t>1834 - Statistical Society of London established </a:t>
            </a:r>
          </a:p>
          <a:p>
            <a:r>
              <a:rPr lang="en-US" sz="1800" dirty="0">
                <a:latin typeface="Calibri" panose="020F0502020204030204" pitchFamily="34" charset="0"/>
                <a:cs typeface="Calibri" panose="020F0502020204030204" pitchFamily="34" charset="0"/>
              </a:rPr>
              <a:t>1853 - Adolphe </a:t>
            </a:r>
            <a:r>
              <a:rPr lang="en-US" sz="1800" dirty="0" err="1">
                <a:latin typeface="Calibri" panose="020F0502020204030204" pitchFamily="34" charset="0"/>
                <a:cs typeface="Calibri" panose="020F0502020204030204" pitchFamily="34" charset="0"/>
              </a:rPr>
              <a:t>Quetelet</a:t>
            </a:r>
            <a:r>
              <a:rPr lang="en-US" sz="1800" dirty="0">
                <a:latin typeface="Calibri" panose="020F0502020204030204" pitchFamily="34" charset="0"/>
                <a:cs typeface="Calibri" panose="020F0502020204030204" pitchFamily="34" charset="0"/>
              </a:rPr>
              <a:t> - organized first international statistics conference; applied statistics to biology; described the bell-shaped curve </a:t>
            </a:r>
          </a:p>
          <a:p>
            <a:r>
              <a:rPr lang="en-US" sz="1800" dirty="0">
                <a:latin typeface="Calibri" panose="020F0502020204030204" pitchFamily="34" charset="0"/>
                <a:cs typeface="Calibri" panose="020F0502020204030204" pitchFamily="34" charset="0"/>
              </a:rPr>
              <a:t>1877 - F. Galton - regression to the mean </a:t>
            </a:r>
          </a:p>
          <a:p>
            <a:r>
              <a:rPr lang="en-US" sz="1800" dirty="0">
                <a:latin typeface="Calibri" panose="020F0502020204030204" pitchFamily="34" charset="0"/>
                <a:cs typeface="Calibri" panose="020F0502020204030204" pitchFamily="34" charset="0"/>
              </a:rPr>
              <a:t>1888 - F. Galton - correlation </a:t>
            </a:r>
          </a:p>
          <a:p>
            <a:r>
              <a:rPr lang="en-US" sz="1800" dirty="0">
                <a:latin typeface="Calibri" panose="020F0502020204030204" pitchFamily="34" charset="0"/>
                <a:cs typeface="Calibri" panose="020F0502020204030204" pitchFamily="34" charset="0"/>
              </a:rPr>
              <a:t>1889 - F. Galton - Natural Inheritance </a:t>
            </a:r>
          </a:p>
          <a:p>
            <a:r>
              <a:rPr lang="en-US" sz="1800" dirty="0">
                <a:latin typeface="Calibri" panose="020F0502020204030204" pitchFamily="34" charset="0"/>
                <a:cs typeface="Calibri" panose="020F0502020204030204" pitchFamily="34" charset="0"/>
              </a:rPr>
              <a:t>1900 - Karl Pearson - chi square; applied correlation to natural selection </a:t>
            </a:r>
          </a:p>
          <a:p>
            <a:r>
              <a:rPr lang="en-US" sz="1800" dirty="0">
                <a:latin typeface="Calibri" panose="020F0502020204030204" pitchFamily="34" charset="0"/>
                <a:cs typeface="Calibri" panose="020F0502020204030204" pitchFamily="34" charset="0"/>
              </a:rPr>
              <a:t>1904 - Spearman - rank (non-parametric) correlation coefficient </a:t>
            </a:r>
          </a:p>
          <a:p>
            <a:r>
              <a:rPr lang="en-US" sz="1800" dirty="0">
                <a:latin typeface="Calibri" panose="020F0502020204030204" pitchFamily="34" charset="0"/>
                <a:cs typeface="Calibri" panose="020F0502020204030204" pitchFamily="34" charset="0"/>
              </a:rPr>
              <a:t>1908 - "Student" (W. S. Gossett) - The probable error of the mean; the t-test </a:t>
            </a:r>
          </a:p>
          <a:p>
            <a:r>
              <a:rPr lang="en-US" sz="1800" dirty="0">
                <a:latin typeface="Calibri" panose="020F0502020204030204" pitchFamily="34" charset="0"/>
                <a:cs typeface="Calibri" panose="020F0502020204030204" pitchFamily="34" charset="0"/>
              </a:rPr>
              <a:t>1919 - R. A. Fisher - ANOVA; evolutionary biology </a:t>
            </a:r>
          </a:p>
          <a:p>
            <a:r>
              <a:rPr lang="en-US" sz="1800" dirty="0">
                <a:latin typeface="Calibri" panose="020F0502020204030204" pitchFamily="34" charset="0"/>
                <a:cs typeface="Calibri" panose="020F0502020204030204" pitchFamily="34" charset="0"/>
              </a:rPr>
              <a:t>1930's - Jerzy </a:t>
            </a:r>
            <a:r>
              <a:rPr lang="en-US" sz="1800" dirty="0" err="1">
                <a:latin typeface="Calibri" panose="020F0502020204030204" pitchFamily="34" charset="0"/>
                <a:cs typeface="Calibri" panose="020F0502020204030204" pitchFamily="34" charset="0"/>
              </a:rPr>
              <a:t>Neyman</a:t>
            </a:r>
            <a:r>
              <a:rPr lang="en-US" sz="1800" dirty="0">
                <a:latin typeface="Calibri" panose="020F0502020204030204" pitchFamily="34" charset="0"/>
                <a:cs typeface="Calibri" panose="020F0502020204030204" pitchFamily="34" charset="0"/>
              </a:rPr>
              <a:t> and Egon Pearson (son of Karl Pearson) - type II errors, power of a test, confidence intervals</a:t>
            </a:r>
          </a:p>
        </p:txBody>
      </p:sp>
      <p:sp>
        <p:nvSpPr>
          <p:cNvPr id="5" name="TextBox 4">
            <a:extLst>
              <a:ext uri="{FF2B5EF4-FFF2-40B4-BE49-F238E27FC236}">
                <a16:creationId xmlns:a16="http://schemas.microsoft.com/office/drawing/2014/main" id="{6869A662-620B-EF4D-97C4-99523BB42C1B}"/>
              </a:ext>
            </a:extLst>
          </p:cNvPr>
          <p:cNvSpPr txBox="1"/>
          <p:nvPr/>
        </p:nvSpPr>
        <p:spPr>
          <a:xfrm>
            <a:off x="375557" y="146957"/>
            <a:ext cx="7053943" cy="523220"/>
          </a:xfrm>
          <a:prstGeom prst="rect">
            <a:avLst/>
          </a:prstGeom>
          <a:noFill/>
        </p:spPr>
        <p:txBody>
          <a:bodyPr wrap="square" rtlCol="0">
            <a:spAutoFit/>
          </a:bodyPr>
          <a:lstStyle/>
          <a:p>
            <a:r>
              <a:rPr lang="en-US" sz="2800" b="1" dirty="0">
                <a:solidFill>
                  <a:srgbClr val="0070C0"/>
                </a:solidFill>
                <a:latin typeface="Calibri" panose="020F0502020204030204" pitchFamily="34" charset="0"/>
                <a:cs typeface="Calibri" panose="020F0502020204030204" pitchFamily="34" charset="0"/>
              </a:rPr>
              <a:t>Prominent Contributors into Statistic Theory</a:t>
            </a:r>
          </a:p>
        </p:txBody>
      </p:sp>
    </p:spTree>
    <p:extLst>
      <p:ext uri="{BB962C8B-B14F-4D97-AF65-F5344CB8AC3E}">
        <p14:creationId xmlns:p14="http://schemas.microsoft.com/office/powerpoint/2010/main" val="395312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012BDF-335D-9B45-8C27-6DA3E60C861C}"/>
              </a:ext>
            </a:extLst>
          </p:cNvPr>
          <p:cNvSpPr txBox="1"/>
          <p:nvPr/>
        </p:nvSpPr>
        <p:spPr>
          <a:xfrm>
            <a:off x="3192935" y="3360422"/>
            <a:ext cx="3155069" cy="329320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English mathematician, ~600 scientific papers and books (~400 in statistics).</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He founded the world's first university statistics department at University College, London in 1911</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He is mostly known for :</a:t>
            </a:r>
          </a:p>
          <a:p>
            <a:r>
              <a:rPr lang="en-US" sz="1600" dirty="0">
                <a:latin typeface="Calibri" panose="020F0502020204030204" pitchFamily="34" charset="0"/>
                <a:cs typeface="Calibri" panose="020F0502020204030204" pitchFamily="34" charset="0"/>
              </a:rPr>
              <a:t>   - chi-squared test</a:t>
            </a:r>
          </a:p>
          <a:p>
            <a:r>
              <a:rPr lang="en-US" sz="1600" dirty="0">
                <a:latin typeface="Calibri" panose="020F0502020204030204" pitchFamily="34" charset="0"/>
                <a:cs typeface="Calibri" panose="020F0502020204030204" pitchFamily="34" charset="0"/>
              </a:rPr>
              <a:t>   - standard deviation</a:t>
            </a:r>
          </a:p>
          <a:p>
            <a:r>
              <a:rPr lang="en-US" sz="1600" dirty="0">
                <a:latin typeface="Calibri" panose="020F0502020204030204" pitchFamily="34" charset="0"/>
                <a:cs typeface="Calibri" panose="020F0502020204030204" pitchFamily="34" charset="0"/>
              </a:rPr>
              <a:t>   - correlation and regression coefficients</a:t>
            </a:r>
          </a:p>
        </p:txBody>
      </p:sp>
      <p:pic>
        <p:nvPicPr>
          <p:cNvPr id="5" name="Picture 4">
            <a:extLst>
              <a:ext uri="{FF2B5EF4-FFF2-40B4-BE49-F238E27FC236}">
                <a16:creationId xmlns:a16="http://schemas.microsoft.com/office/drawing/2014/main" id="{29CEFDB0-5918-F646-B76B-166F66D5A43F}"/>
              </a:ext>
            </a:extLst>
          </p:cNvPr>
          <p:cNvPicPr>
            <a:picLocks noChangeAspect="1"/>
          </p:cNvPicPr>
          <p:nvPr/>
        </p:nvPicPr>
        <p:blipFill>
          <a:blip r:embed="rId2"/>
          <a:stretch>
            <a:fillRect/>
          </a:stretch>
        </p:blipFill>
        <p:spPr>
          <a:xfrm>
            <a:off x="3438723" y="228606"/>
            <a:ext cx="2423930" cy="2423930"/>
          </a:xfrm>
          <a:prstGeom prst="rect">
            <a:avLst/>
          </a:prstGeom>
        </p:spPr>
      </p:pic>
      <p:sp>
        <p:nvSpPr>
          <p:cNvPr id="6" name="TextBox 5">
            <a:extLst>
              <a:ext uri="{FF2B5EF4-FFF2-40B4-BE49-F238E27FC236}">
                <a16:creationId xmlns:a16="http://schemas.microsoft.com/office/drawing/2014/main" id="{2E2B4B91-3A24-C744-9936-375834A83689}"/>
              </a:ext>
            </a:extLst>
          </p:cNvPr>
          <p:cNvSpPr txBox="1"/>
          <p:nvPr/>
        </p:nvSpPr>
        <p:spPr>
          <a:xfrm>
            <a:off x="3654645" y="2652536"/>
            <a:ext cx="1992086" cy="707886"/>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Karl Pearson </a:t>
            </a:r>
          </a:p>
          <a:p>
            <a:pPr algn="ctr"/>
            <a:r>
              <a:rPr lang="en-US" sz="2000" b="1" dirty="0">
                <a:latin typeface="Calibri" panose="020F0502020204030204" pitchFamily="34" charset="0"/>
                <a:cs typeface="Calibri" panose="020F0502020204030204" pitchFamily="34" charset="0"/>
              </a:rPr>
              <a:t>(1857-1936)</a:t>
            </a:r>
          </a:p>
        </p:txBody>
      </p:sp>
      <p:pic>
        <p:nvPicPr>
          <p:cNvPr id="7" name="Picture 6">
            <a:extLst>
              <a:ext uri="{FF2B5EF4-FFF2-40B4-BE49-F238E27FC236}">
                <a16:creationId xmlns:a16="http://schemas.microsoft.com/office/drawing/2014/main" id="{F3976601-C8A2-2145-966F-8887F2A7B92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648501" y="204860"/>
            <a:ext cx="1965519" cy="2308132"/>
          </a:xfrm>
          <a:prstGeom prst="rect">
            <a:avLst/>
          </a:prstGeom>
        </p:spPr>
      </p:pic>
      <p:sp>
        <p:nvSpPr>
          <p:cNvPr id="8" name="TextBox 7">
            <a:extLst>
              <a:ext uri="{FF2B5EF4-FFF2-40B4-BE49-F238E27FC236}">
                <a16:creationId xmlns:a16="http://schemas.microsoft.com/office/drawing/2014/main" id="{07B5E9E1-A677-A743-BEA8-2FA76055B2B3}"/>
              </a:ext>
            </a:extLst>
          </p:cNvPr>
          <p:cNvSpPr txBox="1"/>
          <p:nvPr/>
        </p:nvSpPr>
        <p:spPr>
          <a:xfrm>
            <a:off x="6543944" y="3262448"/>
            <a:ext cx="2453099" cy="1323439"/>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Famous for F-distribution. Developed the analysis of variance </a:t>
            </a:r>
            <a:r>
              <a:rPr lang="en-US" sz="1600" b="1" dirty="0">
                <a:solidFill>
                  <a:srgbClr val="0070C0"/>
                </a:solidFill>
                <a:latin typeface="Calibri" panose="020F0502020204030204" pitchFamily="34" charset="0"/>
                <a:cs typeface="Calibri" panose="020F0502020204030204" pitchFamily="34" charset="0"/>
              </a:rPr>
              <a:t>ANOVA</a:t>
            </a:r>
            <a:r>
              <a:rPr lang="en-US" sz="1600" dirty="0">
                <a:latin typeface="Calibri" panose="020F0502020204030204" pitchFamily="34" charset="0"/>
                <a:cs typeface="Calibri" panose="020F0502020204030204" pitchFamily="34" charset="0"/>
              </a:rPr>
              <a:t>. Succeed Pearson at the University College, London</a:t>
            </a:r>
          </a:p>
        </p:txBody>
      </p:sp>
      <p:sp>
        <p:nvSpPr>
          <p:cNvPr id="9" name="TextBox 8">
            <a:extLst>
              <a:ext uri="{FF2B5EF4-FFF2-40B4-BE49-F238E27FC236}">
                <a16:creationId xmlns:a16="http://schemas.microsoft.com/office/drawing/2014/main" id="{EB4B6DE7-C791-6544-A319-4A6508796DD2}"/>
              </a:ext>
            </a:extLst>
          </p:cNvPr>
          <p:cNvSpPr txBox="1"/>
          <p:nvPr/>
        </p:nvSpPr>
        <p:spPr>
          <a:xfrm>
            <a:off x="6616028" y="2492836"/>
            <a:ext cx="1831869" cy="707886"/>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Ronald Fisher </a:t>
            </a:r>
          </a:p>
          <a:p>
            <a:pPr algn="ctr"/>
            <a:r>
              <a:rPr lang="en-US" sz="2000" b="1" dirty="0">
                <a:latin typeface="Calibri" panose="020F0502020204030204" pitchFamily="34" charset="0"/>
                <a:cs typeface="Calibri" panose="020F0502020204030204" pitchFamily="34" charset="0"/>
              </a:rPr>
              <a:t>(1890-1962)</a:t>
            </a:r>
          </a:p>
        </p:txBody>
      </p:sp>
      <p:pic>
        <p:nvPicPr>
          <p:cNvPr id="10" name="Picture 9">
            <a:extLst>
              <a:ext uri="{FF2B5EF4-FFF2-40B4-BE49-F238E27FC236}">
                <a16:creationId xmlns:a16="http://schemas.microsoft.com/office/drawing/2014/main" id="{1C386871-A91F-6544-940F-E7745721C80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9523857" y="180474"/>
            <a:ext cx="1744578" cy="2587083"/>
          </a:xfrm>
          <a:prstGeom prst="rect">
            <a:avLst/>
          </a:prstGeom>
        </p:spPr>
      </p:pic>
      <p:sp>
        <p:nvSpPr>
          <p:cNvPr id="11" name="TextBox 10">
            <a:extLst>
              <a:ext uri="{FF2B5EF4-FFF2-40B4-BE49-F238E27FC236}">
                <a16:creationId xmlns:a16="http://schemas.microsoft.com/office/drawing/2014/main" id="{52B2125B-0EED-B945-9FCB-177D58746B3C}"/>
              </a:ext>
            </a:extLst>
          </p:cNvPr>
          <p:cNvSpPr txBox="1"/>
          <p:nvPr/>
        </p:nvSpPr>
        <p:spPr>
          <a:xfrm>
            <a:off x="9192983" y="3514583"/>
            <a:ext cx="2855238" cy="280076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Famous for t-distribution and t-test. Learned statistics math methods at Pearson's lab. Used pseudonym "</a:t>
            </a:r>
            <a:r>
              <a:rPr lang="en-US" sz="1600" b="1" dirty="0">
                <a:solidFill>
                  <a:srgbClr val="00B050"/>
                </a:solidFill>
                <a:latin typeface="Calibri" panose="020F0502020204030204" pitchFamily="34" charset="0"/>
                <a:cs typeface="Calibri" panose="020F0502020204030204" pitchFamily="34" charset="0"/>
              </a:rPr>
              <a:t>Student</a:t>
            </a:r>
            <a:r>
              <a:rPr lang="en-US" sz="1600" dirty="0">
                <a:latin typeface="Calibri" panose="020F0502020204030204" pitchFamily="34" charset="0"/>
                <a:cs typeface="Calibri" panose="020F0502020204030204" pitchFamily="34" charset="0"/>
              </a:rPr>
              <a:t>" because he was working for </a:t>
            </a:r>
            <a:r>
              <a:rPr lang="en-US" sz="1600" b="1" dirty="0">
                <a:solidFill>
                  <a:srgbClr val="0070C0"/>
                </a:solidFill>
                <a:latin typeface="Calibri" panose="020F0502020204030204" pitchFamily="34" charset="0"/>
                <a:cs typeface="Calibri" panose="020F0502020204030204" pitchFamily="34" charset="0"/>
              </a:rPr>
              <a:t>Guinness Beer Company</a:t>
            </a:r>
            <a:r>
              <a:rPr lang="en-US" sz="1600" dirty="0">
                <a:latin typeface="Calibri" panose="020F0502020204030204" pitchFamily="34" charset="0"/>
                <a:cs typeface="Calibri" panose="020F0502020204030204" pitchFamily="34" charset="0"/>
              </a:rPr>
              <a:t> in England as a "</a:t>
            </a:r>
            <a:r>
              <a:rPr lang="en-US" sz="1600" b="1" dirty="0">
                <a:solidFill>
                  <a:srgbClr val="0070C0"/>
                </a:solidFill>
                <a:latin typeface="Calibri" panose="020F0502020204030204" pitchFamily="34" charset="0"/>
                <a:cs typeface="Calibri" panose="020F0502020204030204" pitchFamily="34" charset="0"/>
              </a:rPr>
              <a:t>Head Experimental Brewer</a:t>
            </a:r>
            <a:r>
              <a:rPr lang="en-US" sz="1600" dirty="0">
                <a:latin typeface="Calibri" panose="020F0502020204030204" pitchFamily="34" charset="0"/>
                <a:cs typeface="Calibri" panose="020F0502020204030204" pitchFamily="34" charset="0"/>
              </a:rPr>
              <a:t>"  (working on cultivating barley), and the company didn't allow him to publish under his own name.</a:t>
            </a:r>
          </a:p>
        </p:txBody>
      </p:sp>
      <p:sp>
        <p:nvSpPr>
          <p:cNvPr id="12" name="TextBox 11">
            <a:extLst>
              <a:ext uri="{FF2B5EF4-FFF2-40B4-BE49-F238E27FC236}">
                <a16:creationId xmlns:a16="http://schemas.microsoft.com/office/drawing/2014/main" id="{9A7E7D90-A8E3-554F-AD5D-F09CF2B1E0F3}"/>
              </a:ext>
            </a:extLst>
          </p:cNvPr>
          <p:cNvSpPr txBox="1"/>
          <p:nvPr/>
        </p:nvSpPr>
        <p:spPr>
          <a:xfrm>
            <a:off x="9129948" y="2806697"/>
            <a:ext cx="2532396" cy="707886"/>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William Sealy </a:t>
            </a:r>
            <a:r>
              <a:rPr lang="en-US" sz="2000" b="1" dirty="0" err="1">
                <a:latin typeface="Calibri" panose="020F0502020204030204" pitchFamily="34" charset="0"/>
                <a:cs typeface="Calibri" panose="020F0502020204030204" pitchFamily="34" charset="0"/>
              </a:rPr>
              <a:t>Gosset</a:t>
            </a:r>
            <a:endParaRPr lang="en-US" sz="2000" b="1" dirty="0">
              <a:latin typeface="Calibri" panose="020F0502020204030204" pitchFamily="34" charset="0"/>
              <a:cs typeface="Calibri" panose="020F0502020204030204" pitchFamily="34" charset="0"/>
            </a:endParaRPr>
          </a:p>
          <a:p>
            <a:pPr algn="ctr"/>
            <a:r>
              <a:rPr lang="en-US" sz="2000" b="1" dirty="0">
                <a:latin typeface="Calibri" panose="020F0502020204030204" pitchFamily="34" charset="0"/>
                <a:cs typeface="Calibri" panose="020F0502020204030204" pitchFamily="34" charset="0"/>
              </a:rPr>
              <a:t>(1876-1937)</a:t>
            </a:r>
          </a:p>
        </p:txBody>
      </p:sp>
      <p:sp>
        <p:nvSpPr>
          <p:cNvPr id="13" name="TextBox 12">
            <a:extLst>
              <a:ext uri="{FF2B5EF4-FFF2-40B4-BE49-F238E27FC236}">
                <a16:creationId xmlns:a16="http://schemas.microsoft.com/office/drawing/2014/main" id="{AAE75CC5-4A7E-BD49-930B-D1C340FA7B7F}"/>
              </a:ext>
            </a:extLst>
          </p:cNvPr>
          <p:cNvSpPr txBox="1"/>
          <p:nvPr/>
        </p:nvSpPr>
        <p:spPr>
          <a:xfrm>
            <a:off x="146435" y="3291841"/>
            <a:ext cx="2904911" cy="3539430"/>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English statistician, polymath, sociologist, psychologist, anthropologist, eugenicist, tropical explorer, geographer, inventor, meteorologist, proto-geneticist, and psychometrician.</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Produced over 340 papers and books. </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Famous for concept of correlation and regression toward the mean.</a:t>
            </a:r>
          </a:p>
          <a:p>
            <a:endParaRPr lang="en-US" sz="16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E5EA374C-0EE8-8A43-A020-92B584DA3294}"/>
              </a:ext>
            </a:extLst>
          </p:cNvPr>
          <p:cNvSpPr txBox="1"/>
          <p:nvPr/>
        </p:nvSpPr>
        <p:spPr>
          <a:xfrm>
            <a:off x="292252" y="2672424"/>
            <a:ext cx="2393096" cy="707886"/>
          </a:xfrm>
          <a:prstGeom prst="rect">
            <a:avLst/>
          </a:prstGeom>
          <a:noFill/>
        </p:spPr>
        <p:txBody>
          <a:bodyPr wrap="square" rtlCol="0">
            <a:spAutoFit/>
          </a:bodyPr>
          <a:lstStyle/>
          <a:p>
            <a:pPr algn="ctr"/>
            <a:r>
              <a:rPr lang="en-US" sz="2000" b="1" dirty="0">
                <a:latin typeface="Calibri" panose="020F0502020204030204" pitchFamily="34" charset="0"/>
                <a:cs typeface="Calibri" panose="020F0502020204030204" pitchFamily="34" charset="0"/>
              </a:rPr>
              <a:t>Sir Francis Galton</a:t>
            </a:r>
          </a:p>
          <a:p>
            <a:pPr algn="ctr"/>
            <a:r>
              <a:rPr lang="en-US" sz="2000" b="1" dirty="0">
                <a:latin typeface="Calibri" panose="020F0502020204030204" pitchFamily="34" charset="0"/>
                <a:cs typeface="Calibri" panose="020F0502020204030204" pitchFamily="34" charset="0"/>
              </a:rPr>
              <a:t>(1822-1911)</a:t>
            </a:r>
          </a:p>
        </p:txBody>
      </p:sp>
      <p:pic>
        <p:nvPicPr>
          <p:cNvPr id="15" name="Picture 14">
            <a:extLst>
              <a:ext uri="{FF2B5EF4-FFF2-40B4-BE49-F238E27FC236}">
                <a16:creationId xmlns:a16="http://schemas.microsoft.com/office/drawing/2014/main" id="{7619B631-C9D4-324A-BA59-4D8ABCE43A2A}"/>
              </a:ext>
            </a:extLst>
          </p:cNvPr>
          <p:cNvPicPr>
            <a:picLocks noChangeAspect="1"/>
          </p:cNvPicPr>
          <p:nvPr/>
        </p:nvPicPr>
        <p:blipFill>
          <a:blip r:embed="rId5"/>
          <a:stretch>
            <a:fillRect/>
          </a:stretch>
        </p:blipFill>
        <p:spPr>
          <a:xfrm>
            <a:off x="435428" y="204860"/>
            <a:ext cx="2093457" cy="2421842"/>
          </a:xfrm>
          <a:prstGeom prst="rect">
            <a:avLst/>
          </a:prstGeom>
        </p:spPr>
      </p:pic>
    </p:spTree>
    <p:extLst>
      <p:ext uri="{BB962C8B-B14F-4D97-AF65-F5344CB8AC3E}">
        <p14:creationId xmlns:p14="http://schemas.microsoft.com/office/powerpoint/2010/main" val="42971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talus_18077_th">
            <a:extLst>
              <a:ext uri="{FF2B5EF4-FFF2-40B4-BE49-F238E27FC236}">
                <a16:creationId xmlns:a16="http://schemas.microsoft.com/office/drawing/2014/main" id="{3E394333-B5C4-7C4F-BF4E-EA0FB2279EE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a:xfrm>
            <a:off x="5329433" y="3174519"/>
            <a:ext cx="2000541" cy="21975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4" descr="talus">
            <a:extLst>
              <a:ext uri="{FF2B5EF4-FFF2-40B4-BE49-F238E27FC236}">
                <a16:creationId xmlns:a16="http://schemas.microsoft.com/office/drawing/2014/main" id="{8CBEED6B-99BF-2D46-A424-58D7435DBD4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a:xfrm>
            <a:off x="4251635" y="1276292"/>
            <a:ext cx="1712078" cy="12840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Box 5">
            <a:extLst>
              <a:ext uri="{FF2B5EF4-FFF2-40B4-BE49-F238E27FC236}">
                <a16:creationId xmlns:a16="http://schemas.microsoft.com/office/drawing/2014/main" id="{6DAC4630-1EBD-1240-BF9C-F1ACC042429E}"/>
              </a:ext>
            </a:extLst>
          </p:cNvPr>
          <p:cNvSpPr txBox="1"/>
          <p:nvPr/>
        </p:nvSpPr>
        <p:spPr>
          <a:xfrm>
            <a:off x="151689" y="209478"/>
            <a:ext cx="6515100" cy="5324535"/>
          </a:xfrm>
          <a:prstGeom prst="rect">
            <a:avLst/>
          </a:prstGeom>
          <a:noFill/>
        </p:spPr>
        <p:txBody>
          <a:bodyPr wrap="square" rtlCol="0">
            <a:spAutoFit/>
          </a:bodyPr>
          <a:lstStyle/>
          <a:p>
            <a:r>
              <a:rPr lang="en-US" altLang="en-US" sz="2000" dirty="0">
                <a:latin typeface="Calibri" panose="020F0502020204030204" pitchFamily="34" charset="0"/>
                <a:cs typeface="Calibri" panose="020F0502020204030204" pitchFamily="34" charset="0"/>
              </a:rPr>
              <a:t>The </a:t>
            </a:r>
            <a:r>
              <a:rPr lang="en-US" altLang="en-US" sz="2000" b="1" dirty="0">
                <a:solidFill>
                  <a:srgbClr val="0070C0"/>
                </a:solidFill>
                <a:latin typeface="Calibri" panose="020F0502020204030204" pitchFamily="34" charset="0"/>
                <a:cs typeface="Calibri" panose="020F0502020204030204" pitchFamily="34" charset="0"/>
              </a:rPr>
              <a:t>Pascal – Fermat correspondence of 1654</a:t>
            </a:r>
            <a:r>
              <a:rPr lang="en-US" altLang="en-US" sz="2000" dirty="0">
                <a:solidFill>
                  <a:srgbClr val="0070C0"/>
                </a:solidFill>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(5 letters) </a:t>
            </a:r>
          </a:p>
          <a:p>
            <a:r>
              <a:rPr lang="en-US" altLang="en-US" sz="2000" dirty="0">
                <a:latin typeface="Calibri" panose="020F0502020204030204" pitchFamily="34" charset="0"/>
                <a:cs typeface="Calibri" panose="020F0502020204030204" pitchFamily="34" charset="0"/>
              </a:rPr>
              <a:t>is often cited in histories of mathematics </a:t>
            </a:r>
          </a:p>
          <a:p>
            <a:r>
              <a:rPr lang="en-US" altLang="en-US" sz="2000" dirty="0">
                <a:latin typeface="Calibri" panose="020F0502020204030204" pitchFamily="34" charset="0"/>
                <a:cs typeface="Calibri" panose="020F0502020204030204" pitchFamily="34" charset="0"/>
              </a:rPr>
              <a:t>as the origin of probability theory.</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Gaming existed in the earliest civilizations. </a:t>
            </a:r>
          </a:p>
          <a:p>
            <a:r>
              <a:rPr lang="en-US" sz="1400" dirty="0">
                <a:latin typeface="Calibri" panose="020F0502020204030204" pitchFamily="34" charset="0"/>
                <a:cs typeface="Calibri" panose="020F0502020204030204" pitchFamily="34" charset="0"/>
              </a:rPr>
              <a:t>For example, the talus – a knucklebone or heel bone </a:t>
            </a:r>
          </a:p>
          <a:p>
            <a:r>
              <a:rPr lang="en-US" sz="1400" dirty="0">
                <a:latin typeface="Calibri" panose="020F0502020204030204" pitchFamily="34" charset="0"/>
                <a:cs typeface="Calibri" panose="020F0502020204030204" pitchFamily="34" charset="0"/>
              </a:rPr>
              <a:t>that can land in any of 4 different ways. </a:t>
            </a:r>
          </a:p>
          <a:p>
            <a:endParaRPr lang="en-US" sz="1400" dirty="0">
              <a:latin typeface="Calibri" panose="020F0502020204030204" pitchFamily="34" charset="0"/>
              <a:cs typeface="Calibri" panose="020F0502020204030204" pitchFamily="34" charset="0"/>
            </a:endParaRPr>
          </a:p>
          <a:p>
            <a:r>
              <a:rPr lang="en-US" altLang="en-US" sz="1400" dirty="0">
                <a:latin typeface="Calibri" panose="020F0502020204030204" pitchFamily="34" charset="0"/>
                <a:cs typeface="Calibri" panose="020F0502020204030204" pitchFamily="34" charset="0"/>
              </a:rPr>
              <a:t>The talus is a </a:t>
            </a:r>
            <a:r>
              <a:rPr lang="en-US" altLang="en-US" sz="1400" b="1" dirty="0">
                <a:solidFill>
                  <a:srgbClr val="0070C0"/>
                </a:solidFill>
                <a:latin typeface="Calibri" panose="020F0502020204030204" pitchFamily="34" charset="0"/>
                <a:cs typeface="Calibri" panose="020F0502020204030204" pitchFamily="34" charset="0"/>
              </a:rPr>
              <a:t>randomizer</a:t>
            </a:r>
            <a:r>
              <a:rPr lang="en-US" altLang="en-US" sz="1400" dirty="0">
                <a:latin typeface="Calibri" panose="020F0502020204030204" pitchFamily="34" charset="0"/>
                <a:cs typeface="Calibri" panose="020F0502020204030204" pitchFamily="34" charset="0"/>
              </a:rPr>
              <a:t>. Other randomizers:</a:t>
            </a:r>
          </a:p>
          <a:p>
            <a:pPr lvl="1"/>
            <a:r>
              <a:rPr lang="en-US" altLang="en-US" sz="1400" dirty="0">
                <a:latin typeface="Calibri" panose="020F0502020204030204" pitchFamily="34" charset="0"/>
                <a:cs typeface="Calibri" panose="020F0502020204030204" pitchFamily="34" charset="0"/>
              </a:rPr>
              <a:t>Dice.</a:t>
            </a:r>
          </a:p>
          <a:p>
            <a:pPr lvl="1"/>
            <a:r>
              <a:rPr lang="en-US" altLang="en-US" sz="1400" dirty="0">
                <a:latin typeface="Calibri" panose="020F0502020204030204" pitchFamily="34" charset="0"/>
                <a:cs typeface="Calibri" panose="020F0502020204030204" pitchFamily="34" charset="0"/>
              </a:rPr>
              <a:t>Choosing lots.</a:t>
            </a:r>
          </a:p>
          <a:p>
            <a:pPr lvl="1"/>
            <a:r>
              <a:rPr lang="en-US" altLang="en-US" sz="1400" dirty="0">
                <a:latin typeface="Calibri" panose="020F0502020204030204" pitchFamily="34" charset="0"/>
                <a:cs typeface="Calibri" panose="020F0502020204030204" pitchFamily="34" charset="0"/>
              </a:rPr>
              <a:t>Reading entrails or tea leaves.</a:t>
            </a:r>
          </a:p>
          <a:p>
            <a:r>
              <a:rPr lang="en-US" altLang="en-US" sz="1400" dirty="0">
                <a:latin typeface="Calibri" panose="020F0502020204030204" pitchFamily="34" charset="0"/>
                <a:cs typeface="Calibri" panose="020F0502020204030204" pitchFamily="34" charset="0"/>
              </a:rPr>
              <a:t>Purpose: </a:t>
            </a:r>
          </a:p>
          <a:p>
            <a:pPr lvl="1"/>
            <a:r>
              <a:rPr lang="en-US" altLang="en-US" sz="1400" dirty="0">
                <a:latin typeface="Calibri" panose="020F0502020204030204" pitchFamily="34" charset="0"/>
                <a:cs typeface="Calibri" panose="020F0502020204030204" pitchFamily="34" charset="0"/>
              </a:rPr>
              <a:t>Making “fair” decisions. </a:t>
            </a:r>
          </a:p>
          <a:p>
            <a:pPr lvl="1"/>
            <a:r>
              <a:rPr lang="en-US" altLang="en-US" sz="1400" dirty="0">
                <a:latin typeface="Calibri" panose="020F0502020204030204" pitchFamily="34" charset="0"/>
                <a:cs typeface="Calibri" panose="020F0502020204030204" pitchFamily="34" charset="0"/>
              </a:rPr>
              <a:t>Consulting the gods.</a:t>
            </a:r>
          </a:p>
          <a:p>
            <a:pPr lvl="1"/>
            <a:endParaRPr lang="en-US" altLang="en-US" sz="1400" dirty="0">
              <a:latin typeface="Calibri" panose="020F0502020204030204" pitchFamily="34" charset="0"/>
              <a:cs typeface="Calibri" panose="020F0502020204030204" pitchFamily="34" charset="0"/>
            </a:endParaRPr>
          </a:p>
          <a:p>
            <a:r>
              <a:rPr lang="en-US" altLang="en-US" sz="1400" dirty="0">
                <a:latin typeface="Calibri" panose="020F0502020204030204" pitchFamily="34" charset="0"/>
                <a:cs typeface="Calibri" panose="020F0502020204030204" pitchFamily="34" charset="0"/>
              </a:rPr>
              <a:t>Here are things that happened in the mid-17</a:t>
            </a:r>
            <a:r>
              <a:rPr lang="en-US" altLang="en-US" sz="1400" baseline="30000" dirty="0">
                <a:latin typeface="Calibri" panose="020F0502020204030204" pitchFamily="34" charset="0"/>
                <a:cs typeface="Calibri" panose="020F0502020204030204" pitchFamily="34" charset="0"/>
              </a:rPr>
              <a:t>th</a:t>
            </a:r>
            <a:r>
              <a:rPr lang="en-US" altLang="en-US" sz="1400" dirty="0">
                <a:latin typeface="Calibri" panose="020F0502020204030204" pitchFamily="34" charset="0"/>
                <a:cs typeface="Calibri" panose="020F0502020204030204" pitchFamily="34" charset="0"/>
              </a:rPr>
              <a:t> century:</a:t>
            </a: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Annuities sold to raise public funds</a:t>
            </a: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Statistics of births, deaths, etc., attended to</a:t>
            </a: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Mathematics of gaming proposed</a:t>
            </a: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Models for assessing evidence and testimony</a:t>
            </a: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“Measurements” of the likelihood/possibility of miracles</a:t>
            </a:r>
          </a:p>
          <a:p>
            <a:pPr marL="742950" lvl="1" indent="-285750">
              <a:buFont typeface="Arial" panose="020B0604020202020204" pitchFamily="34" charset="0"/>
              <a:buChar char="•"/>
            </a:pPr>
            <a:r>
              <a:rPr lang="en-US" altLang="en-US" sz="1400" dirty="0">
                <a:latin typeface="Calibri" panose="020F0502020204030204" pitchFamily="34" charset="0"/>
                <a:cs typeface="Calibri" panose="020F0502020204030204" pitchFamily="34" charset="0"/>
              </a:rPr>
              <a:t>“Proofs” of the existence of God</a:t>
            </a:r>
          </a:p>
        </p:txBody>
      </p:sp>
      <p:sp>
        <p:nvSpPr>
          <p:cNvPr id="2" name="TextBox 1">
            <a:extLst>
              <a:ext uri="{FF2B5EF4-FFF2-40B4-BE49-F238E27FC236}">
                <a16:creationId xmlns:a16="http://schemas.microsoft.com/office/drawing/2014/main" id="{647504B2-ED19-894F-AAC2-EB35C2A716B2}"/>
              </a:ext>
            </a:extLst>
          </p:cNvPr>
          <p:cNvSpPr txBox="1"/>
          <p:nvPr/>
        </p:nvSpPr>
        <p:spPr>
          <a:xfrm>
            <a:off x="7909341" y="2560350"/>
            <a:ext cx="4125687" cy="2585323"/>
          </a:xfrm>
          <a:prstGeom prst="rect">
            <a:avLst/>
          </a:prstGeom>
          <a:noFill/>
        </p:spPr>
        <p:txBody>
          <a:bodyPr wrap="square" rtlCol="0">
            <a:spAutoFit/>
          </a:bodyPr>
          <a:lstStyle/>
          <a:p>
            <a:pPr algn="ctr"/>
            <a:r>
              <a:rPr lang="en-US" sz="1800" b="1" dirty="0">
                <a:solidFill>
                  <a:srgbClr val="0070C0"/>
                </a:solidFill>
                <a:latin typeface="Calibri" panose="020F0502020204030204" pitchFamily="34" charset="0"/>
                <a:cs typeface="Calibri" panose="020F0502020204030204" pitchFamily="34" charset="0"/>
              </a:rPr>
              <a:t>Antoine </a:t>
            </a:r>
            <a:r>
              <a:rPr lang="en-US" sz="1800" b="1" dirty="0" err="1">
                <a:solidFill>
                  <a:srgbClr val="0070C0"/>
                </a:solidFill>
                <a:latin typeface="Calibri" panose="020F0502020204030204" pitchFamily="34" charset="0"/>
                <a:cs typeface="Calibri" panose="020F0502020204030204" pitchFamily="34" charset="0"/>
              </a:rPr>
              <a:t>Gombaud</a:t>
            </a:r>
            <a:r>
              <a:rPr lang="en-US" sz="1800" b="1" dirty="0">
                <a:solidFill>
                  <a:srgbClr val="0070C0"/>
                </a:solidFill>
                <a:latin typeface="Calibri" panose="020F0502020204030204" pitchFamily="34" charset="0"/>
                <a:cs typeface="Calibri" panose="020F0502020204030204" pitchFamily="34" charset="0"/>
              </a:rPr>
              <a:t>, Chevalier de </a:t>
            </a:r>
            <a:r>
              <a:rPr lang="en-US" sz="1800" b="1" dirty="0" err="1">
                <a:solidFill>
                  <a:srgbClr val="0070C0"/>
                </a:solidFill>
                <a:latin typeface="Calibri" panose="020F0502020204030204" pitchFamily="34" charset="0"/>
                <a:cs typeface="Calibri" panose="020F0502020204030204" pitchFamily="34" charset="0"/>
              </a:rPr>
              <a:t>Méré</a:t>
            </a:r>
            <a:r>
              <a:rPr lang="en-US" sz="1800" b="1" dirty="0">
                <a:solidFill>
                  <a:srgbClr val="0070C0"/>
                </a:solidFill>
                <a:latin typeface="Calibri" panose="020F0502020204030204" pitchFamily="34" charset="0"/>
                <a:cs typeface="Calibri" panose="020F0502020204030204" pitchFamily="34" charset="0"/>
              </a:rPr>
              <a:t> </a:t>
            </a:r>
            <a:br>
              <a:rPr lang="en-US" sz="1800" b="1" dirty="0">
                <a:solidFill>
                  <a:srgbClr val="0070C0"/>
                </a:solidFill>
                <a:latin typeface="Calibri" panose="020F0502020204030204" pitchFamily="34" charset="0"/>
                <a:cs typeface="Calibri" panose="020F0502020204030204" pitchFamily="34" charset="0"/>
              </a:rPr>
            </a:br>
            <a:r>
              <a:rPr lang="en-US" sz="1800" b="1" dirty="0">
                <a:solidFill>
                  <a:srgbClr val="0070C0"/>
                </a:solidFill>
                <a:latin typeface="Calibri" panose="020F0502020204030204" pitchFamily="34" charset="0"/>
                <a:cs typeface="Calibri" panose="020F0502020204030204" pitchFamily="34" charset="0"/>
              </a:rPr>
              <a:t>(1607 - 1684)</a:t>
            </a:r>
          </a:p>
          <a:p>
            <a:r>
              <a:rPr lang="en-US" sz="1400" dirty="0">
                <a:latin typeface="Calibri" panose="020F0502020204030204" pitchFamily="34" charset="0"/>
                <a:cs typeface="Calibri" panose="020F0502020204030204" pitchFamily="34" charset="0"/>
              </a:rPr>
              <a:t>He was a French writer, adopted the title Chevalier for the character in his dialogues who represented his own views. Later his friends began calling him by that name. </a:t>
            </a:r>
          </a:p>
          <a:p>
            <a:endParaRPr lang="en-US" sz="1400" dirty="0">
              <a:latin typeface="Calibri" panose="020F0502020204030204" pitchFamily="34" charset="0"/>
              <a:cs typeface="Calibri" panose="020F0502020204030204" pitchFamily="34" charset="0"/>
            </a:endParaRPr>
          </a:p>
          <a:p>
            <a:r>
              <a:rPr lang="en-US" sz="1400" b="1" dirty="0">
                <a:solidFill>
                  <a:srgbClr val="0070C0"/>
                </a:solidFill>
                <a:latin typeface="Calibri" panose="020F0502020204030204" pitchFamily="34" charset="0"/>
                <a:cs typeface="Calibri" panose="020F0502020204030204" pitchFamily="34" charset="0"/>
              </a:rPr>
              <a:t>The Paradox of the Chevalier De </a:t>
            </a:r>
            <a:r>
              <a:rPr lang="en-US" sz="1400" b="1" dirty="0" err="1">
                <a:solidFill>
                  <a:srgbClr val="0070C0"/>
                </a:solidFill>
                <a:latin typeface="Calibri" panose="020F0502020204030204" pitchFamily="34" charset="0"/>
                <a:cs typeface="Calibri" panose="020F0502020204030204" pitchFamily="34" charset="0"/>
              </a:rPr>
              <a:t>Méré</a:t>
            </a:r>
            <a:r>
              <a:rPr lang="en-US" sz="1400" b="1" dirty="0">
                <a:solidFill>
                  <a:srgbClr val="0070C0"/>
                </a:solidFill>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de </a:t>
            </a:r>
            <a:r>
              <a:rPr lang="en-US" sz="1400" dirty="0" err="1">
                <a:latin typeface="Calibri" panose="020F0502020204030204" pitchFamily="34" charset="0"/>
                <a:cs typeface="Calibri" panose="020F0502020204030204" pitchFamily="34" charset="0"/>
              </a:rPr>
              <a:t>Méré</a:t>
            </a:r>
            <a:r>
              <a:rPr lang="en-US" sz="1400" dirty="0">
                <a:latin typeface="Calibri" panose="020F0502020204030204" pitchFamily="34" charset="0"/>
                <a:cs typeface="Calibri" panose="020F0502020204030204" pitchFamily="34" charset="0"/>
              </a:rPr>
              <a:t> observed that getting at least one 6 with 4 throws of a die was more probable than getting double 6's with 24 throws of a pair of dice.</a:t>
            </a:r>
          </a:p>
        </p:txBody>
      </p:sp>
      <p:pic>
        <p:nvPicPr>
          <p:cNvPr id="3" name="Picture 2">
            <a:extLst>
              <a:ext uri="{FF2B5EF4-FFF2-40B4-BE49-F238E27FC236}">
                <a16:creationId xmlns:a16="http://schemas.microsoft.com/office/drawing/2014/main" id="{F74791EC-E8E8-944E-8CA1-E19E671C393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45967" y="209478"/>
            <a:ext cx="2252436" cy="2350872"/>
          </a:xfrm>
          <a:prstGeom prst="rect">
            <a:avLst/>
          </a:prstGeom>
        </p:spPr>
      </p:pic>
      <p:pic>
        <p:nvPicPr>
          <p:cNvPr id="7" name="Picture 6">
            <a:extLst>
              <a:ext uri="{FF2B5EF4-FFF2-40B4-BE49-F238E27FC236}">
                <a16:creationId xmlns:a16="http://schemas.microsoft.com/office/drawing/2014/main" id="{AA9C4B70-AEF1-C446-B0CD-6E9E0AAE159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329703" y="639536"/>
            <a:ext cx="2256137" cy="1744436"/>
          </a:xfrm>
          <a:prstGeom prst="rect">
            <a:avLst/>
          </a:prstGeom>
        </p:spPr>
      </p:pic>
    </p:spTree>
    <p:extLst>
      <p:ext uri="{BB962C8B-B14F-4D97-AF65-F5344CB8AC3E}">
        <p14:creationId xmlns:p14="http://schemas.microsoft.com/office/powerpoint/2010/main" val="308532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9294EF-A82B-DA4B-93C3-B8B78101922B}"/>
              </a:ext>
            </a:extLst>
          </p:cNvPr>
          <p:cNvSpPr txBox="1"/>
          <p:nvPr/>
        </p:nvSpPr>
        <p:spPr>
          <a:xfrm>
            <a:off x="57149" y="0"/>
            <a:ext cx="7119257" cy="646331"/>
          </a:xfrm>
          <a:prstGeom prst="rect">
            <a:avLst/>
          </a:prstGeom>
          <a:noFill/>
        </p:spPr>
        <p:txBody>
          <a:bodyPr wrap="square" rtlCol="0">
            <a:spAutoFit/>
          </a:bodyPr>
          <a:lstStyle/>
          <a:p>
            <a:r>
              <a:rPr lang="en-US" altLang="en-US" sz="1800" dirty="0">
                <a:latin typeface="Calibri" panose="020F0502020204030204" pitchFamily="34" charset="0"/>
                <a:cs typeface="Calibri" panose="020F0502020204030204" pitchFamily="34" charset="0"/>
              </a:rPr>
              <a:t>The Pascal – Fermat correspondence of 1654 (5 letters) - Often cited in histories of mathematics as the origin of probability theory.</a:t>
            </a:r>
          </a:p>
        </p:txBody>
      </p:sp>
      <p:pic>
        <p:nvPicPr>
          <p:cNvPr id="5" name="Picture 6" descr="Pascal">
            <a:extLst>
              <a:ext uri="{FF2B5EF4-FFF2-40B4-BE49-F238E27FC236}">
                <a16:creationId xmlns:a16="http://schemas.microsoft.com/office/drawing/2014/main" id="{E45C19F0-8533-F243-AF4B-D0E520A60000}"/>
              </a:ext>
            </a:extLst>
          </p:cNvPr>
          <p:cNvPicPr>
            <a:picLocks noGrp="1" noChangeAspect="1" noChangeArrowheads="1"/>
          </p:cNvPicPr>
          <p:nvPr>
            <p:ph sz="quarter" idx="1"/>
          </p:nvPr>
        </p:nvPicPr>
        <p:blipFill>
          <a:blip r:embed="rId2" cstate="email">
            <a:extLst>
              <a:ext uri="{28A0092B-C50C-407E-A947-70E740481C1C}">
                <a14:useLocalDpi xmlns:a14="http://schemas.microsoft.com/office/drawing/2010/main"/>
              </a:ext>
            </a:extLst>
          </a:blip>
          <a:srcRect/>
          <a:stretch>
            <a:fillRect/>
          </a:stretch>
        </p:blipFill>
        <p:spPr>
          <a:xfrm>
            <a:off x="8005913" y="195940"/>
            <a:ext cx="1913696" cy="26004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7" descr="12_pierre_de_fermat">
            <a:extLst>
              <a:ext uri="{FF2B5EF4-FFF2-40B4-BE49-F238E27FC236}">
                <a16:creationId xmlns:a16="http://schemas.microsoft.com/office/drawing/2014/main" id="{790E6DD1-80A4-3F4F-B87C-0BDD6F61258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a:xfrm>
            <a:off x="10091058" y="195940"/>
            <a:ext cx="1941966" cy="26004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TextBox 6">
            <a:extLst>
              <a:ext uri="{FF2B5EF4-FFF2-40B4-BE49-F238E27FC236}">
                <a16:creationId xmlns:a16="http://schemas.microsoft.com/office/drawing/2014/main" id="{DD44FD11-7C64-EC45-AA1C-C5FD845AA84D}"/>
              </a:ext>
            </a:extLst>
          </p:cNvPr>
          <p:cNvSpPr txBox="1"/>
          <p:nvPr/>
        </p:nvSpPr>
        <p:spPr>
          <a:xfrm>
            <a:off x="57150" y="636107"/>
            <a:ext cx="6947808" cy="618630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The </a:t>
            </a:r>
            <a:r>
              <a:rPr lang="en-US" sz="1200" b="1" dirty="0">
                <a:solidFill>
                  <a:srgbClr val="0070C0"/>
                </a:solidFill>
                <a:latin typeface="Calibri" panose="020F0502020204030204" pitchFamily="34" charset="0"/>
                <a:cs typeface="Calibri" panose="020F0502020204030204" pitchFamily="34" charset="0"/>
              </a:rPr>
              <a:t>dice problem </a:t>
            </a:r>
            <a:r>
              <a:rPr lang="en-US" sz="1200" dirty="0">
                <a:latin typeface="Calibri" panose="020F0502020204030204" pitchFamily="34" charset="0"/>
                <a:cs typeface="Calibri" panose="020F0502020204030204" pitchFamily="34" charset="0"/>
              </a:rPr>
              <a:t>asks how many times one must throw a pair of dice before one expects a double six.</a:t>
            </a:r>
          </a:p>
          <a:p>
            <a:r>
              <a:rPr lang="en-US" sz="1200" dirty="0">
                <a:latin typeface="Calibri" panose="020F0502020204030204" pitchFamily="34" charset="0"/>
                <a:cs typeface="Calibri" panose="020F0502020204030204" pitchFamily="34" charset="0"/>
              </a:rPr>
              <a:t>The the </a:t>
            </a:r>
            <a:r>
              <a:rPr lang="en-US" sz="1200" b="1" dirty="0">
                <a:solidFill>
                  <a:srgbClr val="0070C0"/>
                </a:solidFill>
                <a:latin typeface="Calibri" panose="020F0502020204030204" pitchFamily="34" charset="0"/>
                <a:cs typeface="Calibri" panose="020F0502020204030204" pitchFamily="34" charset="0"/>
              </a:rPr>
              <a:t>problem of points </a:t>
            </a:r>
            <a:r>
              <a:rPr lang="en-US" sz="1200" dirty="0">
                <a:latin typeface="Calibri" panose="020F0502020204030204" pitchFamily="34" charset="0"/>
                <a:cs typeface="Calibri" panose="020F0502020204030204" pitchFamily="34" charset="0"/>
              </a:rPr>
              <a:t>asks how to divide the stakes if a game of dice is incomplete. </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They solved the problem of points for a two player game, but did not develop powerful enough mathematical methods to solve it for three or more players.</a:t>
            </a:r>
          </a:p>
          <a:p>
            <a:endParaRPr lang="en-US" sz="1200" dirty="0">
              <a:latin typeface="Calibri" panose="020F0502020204030204" pitchFamily="34" charset="0"/>
              <a:cs typeface="Calibri" panose="020F0502020204030204" pitchFamily="34" charset="0"/>
            </a:endParaRPr>
          </a:p>
          <a:p>
            <a:r>
              <a:rPr lang="en-US" sz="1200" b="1" dirty="0">
                <a:solidFill>
                  <a:srgbClr val="0070C0"/>
                </a:solidFill>
                <a:latin typeface="Calibri" panose="020F0502020204030204" pitchFamily="34" charset="0"/>
                <a:cs typeface="Calibri" panose="020F0502020204030204" pitchFamily="34" charset="0"/>
              </a:rPr>
              <a:t>The Problem of Points </a:t>
            </a:r>
            <a:r>
              <a:rPr lang="en-US" sz="1200" dirty="0">
                <a:latin typeface="Calibri" panose="020F0502020204030204" pitchFamily="34" charset="0"/>
                <a:cs typeface="Calibri" panose="020F0502020204030204" pitchFamily="34" charset="0"/>
              </a:rPr>
              <a:t>- question posed by a gambler, </a:t>
            </a:r>
            <a:r>
              <a:rPr lang="en-US" sz="1200" b="1" dirty="0">
                <a:solidFill>
                  <a:srgbClr val="0070C0"/>
                </a:solidFill>
                <a:latin typeface="Calibri" panose="020F0502020204030204" pitchFamily="34" charset="0"/>
                <a:cs typeface="Calibri" panose="020F0502020204030204" pitchFamily="34" charset="0"/>
              </a:rPr>
              <a:t>Chevalier De Mere </a:t>
            </a:r>
            <a:r>
              <a:rPr lang="en-US" sz="1200" dirty="0">
                <a:latin typeface="Calibri" panose="020F0502020204030204" pitchFamily="34" charset="0"/>
                <a:cs typeface="Calibri" panose="020F0502020204030204" pitchFamily="34" charset="0"/>
              </a:rPr>
              <a:t>and then discussed by Pascal and Fermat. There are many versions of this problem, appearing in print as early as 1494 and discussed earlier by </a:t>
            </a:r>
            <a:r>
              <a:rPr lang="en-US" sz="1200" b="1" dirty="0" err="1">
                <a:solidFill>
                  <a:srgbClr val="0070C0"/>
                </a:solidFill>
                <a:latin typeface="Calibri" panose="020F0502020204030204" pitchFamily="34" charset="0"/>
                <a:cs typeface="Calibri" panose="020F0502020204030204" pitchFamily="34" charset="0"/>
              </a:rPr>
              <a:t>Cardano</a:t>
            </a:r>
            <a:r>
              <a:rPr lang="en-US" sz="1200" dirty="0">
                <a:latin typeface="Calibri" panose="020F0502020204030204" pitchFamily="34" charset="0"/>
                <a:cs typeface="Calibri" panose="020F0502020204030204" pitchFamily="34" charset="0"/>
              </a:rPr>
              <a:t> and </a:t>
            </a:r>
            <a:r>
              <a:rPr lang="en-US" sz="1200" b="1" dirty="0">
                <a:solidFill>
                  <a:srgbClr val="0070C0"/>
                </a:solidFill>
                <a:latin typeface="Calibri" panose="020F0502020204030204" pitchFamily="34" charset="0"/>
                <a:cs typeface="Calibri" panose="020F0502020204030204" pitchFamily="34" charset="0"/>
              </a:rPr>
              <a:t>Tartaglia</a:t>
            </a:r>
            <a:r>
              <a:rPr lang="en-US" sz="1200" dirty="0">
                <a:latin typeface="Calibri" panose="020F0502020204030204" pitchFamily="34" charset="0"/>
                <a:cs typeface="Calibri" panose="020F0502020204030204" pitchFamily="34" charset="0"/>
              </a:rPr>
              <a:t>, among others.</a:t>
            </a:r>
          </a:p>
          <a:p>
            <a:endParaRPr lang="en-US" sz="1200" dirty="0">
              <a:latin typeface="Calibri" panose="020F0502020204030204" pitchFamily="34" charset="0"/>
              <a:cs typeface="Calibri" panose="020F0502020204030204" pitchFamily="34" charset="0"/>
            </a:endParaRPr>
          </a:p>
          <a:p>
            <a:r>
              <a:rPr lang="en-US" sz="1200" dirty="0">
                <a:solidFill>
                  <a:schemeClr val="accent6">
                    <a:lumMod val="75000"/>
                  </a:schemeClr>
                </a:solidFill>
                <a:latin typeface="Calibri" panose="020F0502020204030204" pitchFamily="34" charset="0"/>
                <a:cs typeface="Calibri" panose="020F0502020204030204" pitchFamily="34" charset="0"/>
              </a:rPr>
              <a:t>Two players of equal skill play a game with an ultimate monetary prize. </a:t>
            </a:r>
          </a:p>
          <a:p>
            <a:r>
              <a:rPr lang="en-US" sz="1200" dirty="0">
                <a:solidFill>
                  <a:schemeClr val="accent6">
                    <a:lumMod val="75000"/>
                  </a:schemeClr>
                </a:solidFill>
                <a:latin typeface="Calibri" panose="020F0502020204030204" pitchFamily="34" charset="0"/>
                <a:cs typeface="Calibri" panose="020F0502020204030204" pitchFamily="34" charset="0"/>
              </a:rPr>
              <a:t>The first to win a fixed number of rounds wins everything. </a:t>
            </a:r>
          </a:p>
          <a:p>
            <a:r>
              <a:rPr lang="en-US" sz="1200" dirty="0">
                <a:solidFill>
                  <a:schemeClr val="accent6">
                    <a:lumMod val="75000"/>
                  </a:schemeClr>
                </a:solidFill>
                <a:latin typeface="Calibri" panose="020F0502020204030204" pitchFamily="34" charset="0"/>
                <a:cs typeface="Calibri" panose="020F0502020204030204" pitchFamily="34" charset="0"/>
              </a:rPr>
              <a:t>How should the stakes be divided if the game is interrupted after several rounds, </a:t>
            </a:r>
          </a:p>
          <a:p>
            <a:r>
              <a:rPr lang="en-US" sz="1200" dirty="0">
                <a:solidFill>
                  <a:schemeClr val="accent6">
                    <a:lumMod val="75000"/>
                  </a:schemeClr>
                </a:solidFill>
                <a:latin typeface="Calibri" panose="020F0502020204030204" pitchFamily="34" charset="0"/>
                <a:cs typeface="Calibri" panose="020F0502020204030204" pitchFamily="34" charset="0"/>
              </a:rPr>
              <a:t>but before either player has won the required number?</a:t>
            </a:r>
          </a:p>
          <a:p>
            <a:endParaRPr lang="en-US" sz="1200" dirty="0">
              <a:latin typeface="Calibri" panose="020F0502020204030204" pitchFamily="34" charset="0"/>
              <a:cs typeface="Calibri" panose="020F0502020204030204" pitchFamily="34" charset="0"/>
            </a:endParaRPr>
          </a:p>
          <a:p>
            <a:r>
              <a:rPr lang="en-US" altLang="en-US" sz="1200" dirty="0">
                <a:latin typeface="Calibri" panose="020F0502020204030204" pitchFamily="34" charset="0"/>
                <a:cs typeface="Calibri" panose="020F0502020204030204" pitchFamily="34" charset="0"/>
              </a:rPr>
              <a:t>Example of the game</a:t>
            </a:r>
          </a:p>
          <a:p>
            <a:r>
              <a:rPr lang="en-US" sz="1200" dirty="0">
                <a:latin typeface="Calibri" panose="020F0502020204030204" pitchFamily="34" charset="0"/>
                <a:cs typeface="Calibri" panose="020F0502020204030204" pitchFamily="34" charset="0"/>
              </a:rPr>
              <a:t>Two players, A and B. </a:t>
            </a:r>
          </a:p>
          <a:p>
            <a:r>
              <a:rPr lang="en-US" sz="1200" dirty="0">
                <a:latin typeface="Calibri" panose="020F0502020204030204" pitchFamily="34" charset="0"/>
                <a:cs typeface="Calibri" panose="020F0502020204030204" pitchFamily="34" charset="0"/>
              </a:rPr>
              <a:t>The game is interrupted when A needs "a" more points to win and B needs "b" more points.</a:t>
            </a:r>
          </a:p>
          <a:p>
            <a:r>
              <a:rPr lang="en-US" sz="1200" dirty="0">
                <a:latin typeface="Calibri" panose="020F0502020204030204" pitchFamily="34" charset="0"/>
                <a:cs typeface="Calibri" panose="020F0502020204030204" pitchFamily="34" charset="0"/>
              </a:rPr>
              <a:t>Hence the game can go at most a + b -1 further rounds.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E.g. if 6 is the total number of points needed to win </a:t>
            </a:r>
          </a:p>
          <a:p>
            <a:r>
              <a:rPr lang="en-US" sz="1200" dirty="0">
                <a:latin typeface="Calibri" panose="020F0502020204030204" pitchFamily="34" charset="0"/>
                <a:cs typeface="Calibri" panose="020F0502020204030204" pitchFamily="34" charset="0"/>
              </a:rPr>
              <a:t>and the game is interrupted when A needs 1 more point while B needs 5 more points, </a:t>
            </a:r>
          </a:p>
          <a:p>
            <a:r>
              <a:rPr lang="en-US" sz="1200" dirty="0">
                <a:latin typeface="Calibri" panose="020F0502020204030204" pitchFamily="34" charset="0"/>
                <a:cs typeface="Calibri" panose="020F0502020204030204" pitchFamily="34" charset="0"/>
              </a:rPr>
              <a:t>then the maximum number of rounds remaining is 1+5-1=5.</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Pascal and Fermat together came to a resolution amounting to the following:</a:t>
            </a:r>
          </a:p>
          <a:p>
            <a:r>
              <a:rPr lang="en-US" sz="1200" dirty="0">
                <a:latin typeface="Calibri" panose="020F0502020204030204" pitchFamily="34" charset="0"/>
                <a:cs typeface="Calibri" panose="020F0502020204030204" pitchFamily="34" charset="0"/>
              </a:rPr>
              <a:t>A list of all possible future outcomes has size 2a+b-1</a:t>
            </a:r>
          </a:p>
          <a:p>
            <a:r>
              <a:rPr lang="en-US" sz="1200" dirty="0">
                <a:latin typeface="Calibri" panose="020F0502020204030204" pitchFamily="34" charset="0"/>
                <a:cs typeface="Calibri" panose="020F0502020204030204" pitchFamily="34" charset="0"/>
              </a:rPr>
              <a:t>The fair division of the stake will be the proportion of these outcomes that lead to a win by A versus the proportion that lead to a win by B.</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Previous solutions had suggested that the stakes should be divided in the ratio of points already scored, or a formula that deviates from a 50:50 split by the proportion of points won by each player.</a:t>
            </a:r>
          </a:p>
          <a:p>
            <a:r>
              <a:rPr lang="en-US" sz="1200" dirty="0">
                <a:latin typeface="Calibri" panose="020F0502020204030204" pitchFamily="34" charset="0"/>
                <a:cs typeface="Calibri" panose="020F0502020204030204" pitchFamily="34" charset="0"/>
              </a:rPr>
              <a:t>These are all reasonable, but arbitrary, compared with Pascal &amp; Fermat’s solution.</a:t>
            </a:r>
          </a:p>
          <a:p>
            <a:r>
              <a:rPr lang="en-US" sz="1200" dirty="0">
                <a:latin typeface="Calibri" panose="020F0502020204030204" pitchFamily="34" charset="0"/>
                <a:cs typeface="Calibri" panose="020F0502020204030204" pitchFamily="34" charset="0"/>
              </a:rPr>
              <a:t>Note: It is assumed that all possible outcomes are equally likely.</a:t>
            </a:r>
          </a:p>
        </p:txBody>
      </p:sp>
      <p:sp>
        <p:nvSpPr>
          <p:cNvPr id="8" name="TextBox 7">
            <a:extLst>
              <a:ext uri="{FF2B5EF4-FFF2-40B4-BE49-F238E27FC236}">
                <a16:creationId xmlns:a16="http://schemas.microsoft.com/office/drawing/2014/main" id="{98ED160A-1FA0-7944-8AC4-01871E4AA25E}"/>
              </a:ext>
            </a:extLst>
          </p:cNvPr>
          <p:cNvSpPr txBox="1"/>
          <p:nvPr/>
        </p:nvSpPr>
        <p:spPr>
          <a:xfrm>
            <a:off x="7216162" y="3649749"/>
            <a:ext cx="4856618" cy="2862322"/>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Which is the “correct” view of probability ?</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frequency of a particular outcome among all possible outcomes, either in an actual finite set of trials or in the limiting case of infinite trials.</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Or</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The rational expectation that one might hold that a particular outcome will be a certain result.</a:t>
            </a:r>
          </a:p>
          <a:p>
            <a:endParaRPr lang="en-US" sz="1200" dirty="0">
              <a:latin typeface="Calibri" panose="020F0502020204030204" pitchFamily="34" charset="0"/>
              <a:cs typeface="Calibri" panose="020F0502020204030204" pitchFamily="34" charset="0"/>
            </a:endParaRPr>
          </a:p>
          <a:p>
            <a:r>
              <a:rPr lang="en-US" altLang="en-US" sz="1200" dirty="0">
                <a:latin typeface="Calibri" panose="020F0502020204030204" pitchFamily="34" charset="0"/>
                <a:cs typeface="Calibri" panose="020F0502020204030204" pitchFamily="34" charset="0"/>
              </a:rPr>
              <a:t>Renaissance scientists had little use for probability because they sought incontrovertible demonstration of truth, not approbation or endorsement. </a:t>
            </a:r>
          </a:p>
          <a:p>
            <a:endParaRPr lang="en-US" altLang="en-US" sz="1200" dirty="0">
              <a:latin typeface="Calibri" panose="020F0502020204030204" pitchFamily="34" charset="0"/>
              <a:cs typeface="Calibri" panose="020F0502020204030204" pitchFamily="34" charset="0"/>
            </a:endParaRPr>
          </a:p>
          <a:p>
            <a:r>
              <a:rPr lang="en-US" altLang="en-US" sz="1200" dirty="0">
                <a:latin typeface="Calibri" panose="020F0502020204030204" pitchFamily="34" charset="0"/>
                <a:cs typeface="Calibri" panose="020F0502020204030204" pitchFamily="34" charset="0"/>
              </a:rPr>
              <a:t>Opinion was not important, certainty was. </a:t>
            </a:r>
          </a:p>
          <a:p>
            <a:r>
              <a:rPr lang="en-US" altLang="en-US" sz="1200" dirty="0">
                <a:latin typeface="Calibri" panose="020F0502020204030204" pitchFamily="34" charset="0"/>
                <a:cs typeface="Calibri" panose="020F0502020204030204" pitchFamily="34" charset="0"/>
              </a:rPr>
              <a:t>Copernicus’s theory was “improbable” but true.</a:t>
            </a:r>
          </a:p>
        </p:txBody>
      </p:sp>
      <p:sp>
        <p:nvSpPr>
          <p:cNvPr id="9" name="TextBox 8">
            <a:extLst>
              <a:ext uri="{FF2B5EF4-FFF2-40B4-BE49-F238E27FC236}">
                <a16:creationId xmlns:a16="http://schemas.microsoft.com/office/drawing/2014/main" id="{700279D3-A744-254C-8289-9BFBA6F23C74}"/>
              </a:ext>
            </a:extLst>
          </p:cNvPr>
          <p:cNvSpPr txBox="1"/>
          <p:nvPr/>
        </p:nvSpPr>
        <p:spPr>
          <a:xfrm>
            <a:off x="10345109" y="2848234"/>
            <a:ext cx="1405899" cy="523220"/>
          </a:xfrm>
          <a:prstGeom prst="rect">
            <a:avLst/>
          </a:prstGeom>
          <a:noFill/>
        </p:spPr>
        <p:txBody>
          <a:bodyPr wrap="none" rtlCol="0">
            <a:spAutoFit/>
          </a:bodyPr>
          <a:lstStyle/>
          <a:p>
            <a:pPr algn="ctr"/>
            <a:r>
              <a:rPr lang="en-US" sz="1400" dirty="0">
                <a:latin typeface="Calibri" panose="020F0502020204030204" pitchFamily="34" charset="0"/>
                <a:cs typeface="Calibri" panose="020F0502020204030204" pitchFamily="34" charset="0"/>
              </a:rPr>
              <a:t>Pierre de Fermat</a:t>
            </a:r>
          </a:p>
          <a:p>
            <a:pPr algn="ctr"/>
            <a:r>
              <a:rPr lang="en-US" sz="1400" dirty="0">
                <a:latin typeface="Calibri" panose="020F0502020204030204" pitchFamily="34" charset="0"/>
                <a:cs typeface="Calibri" panose="020F0502020204030204" pitchFamily="34" charset="0"/>
              </a:rPr>
              <a:t>1607 – 1665</a:t>
            </a:r>
          </a:p>
        </p:txBody>
      </p:sp>
      <p:sp>
        <p:nvSpPr>
          <p:cNvPr id="10" name="TextBox 9">
            <a:extLst>
              <a:ext uri="{FF2B5EF4-FFF2-40B4-BE49-F238E27FC236}">
                <a16:creationId xmlns:a16="http://schemas.microsoft.com/office/drawing/2014/main" id="{B9D59709-3C1C-1549-9A95-26291ACFFE95}"/>
              </a:ext>
            </a:extLst>
          </p:cNvPr>
          <p:cNvSpPr txBox="1"/>
          <p:nvPr/>
        </p:nvSpPr>
        <p:spPr>
          <a:xfrm>
            <a:off x="8005913" y="2848234"/>
            <a:ext cx="1913696"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Blaise Pascal</a:t>
            </a:r>
          </a:p>
          <a:p>
            <a:pPr algn="ctr"/>
            <a:r>
              <a:rPr lang="en-US" sz="1400" dirty="0">
                <a:latin typeface="Calibri" panose="020F0502020204030204" pitchFamily="34" charset="0"/>
                <a:cs typeface="Calibri" panose="020F0502020204030204" pitchFamily="34" charset="0"/>
              </a:rPr>
              <a:t>1623 -  1662</a:t>
            </a:r>
          </a:p>
        </p:txBody>
      </p:sp>
    </p:spTree>
    <p:extLst>
      <p:ext uri="{BB962C8B-B14F-4D97-AF65-F5344CB8AC3E}">
        <p14:creationId xmlns:p14="http://schemas.microsoft.com/office/powerpoint/2010/main" val="162249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469D0A-3555-434D-A172-A5AF0A4C89BE}"/>
              </a:ext>
            </a:extLst>
          </p:cNvPr>
          <p:cNvSpPr txBox="1"/>
          <p:nvPr/>
        </p:nvSpPr>
        <p:spPr>
          <a:xfrm>
            <a:off x="212272" y="163286"/>
            <a:ext cx="5896980" cy="1277914"/>
          </a:xfrm>
          <a:prstGeom prst="rect">
            <a:avLst/>
          </a:prstGeom>
          <a:noFill/>
        </p:spPr>
        <p:txBody>
          <a:bodyPr wrap="square" rtlCol="0">
            <a:spAutoFit/>
          </a:bodyPr>
          <a:lstStyle/>
          <a:p>
            <a:pPr>
              <a:lnSpc>
                <a:spcPct val="80000"/>
              </a:lnSpc>
            </a:pPr>
            <a:r>
              <a:rPr lang="en-US" altLang="en-US" sz="1200" b="1" dirty="0">
                <a:solidFill>
                  <a:srgbClr val="0070C0"/>
                </a:solidFill>
                <a:latin typeface="Calibri" panose="020F0502020204030204" pitchFamily="34" charset="0"/>
                <a:cs typeface="Calibri" panose="020F0502020204030204" pitchFamily="34" charset="0"/>
              </a:rPr>
              <a:t>The incomplete game problem.</a:t>
            </a:r>
          </a:p>
          <a:p>
            <a:pPr>
              <a:lnSpc>
                <a:spcPct val="80000"/>
              </a:lnSpc>
            </a:pPr>
            <a:r>
              <a:rPr lang="en-US" altLang="en-US" sz="1200" dirty="0">
                <a:latin typeface="Calibri" panose="020F0502020204030204" pitchFamily="34" charset="0"/>
                <a:cs typeface="Calibri" panose="020F0502020204030204" pitchFamily="34" charset="0"/>
              </a:rPr>
              <a:t>This is the same problem that concerned </a:t>
            </a:r>
            <a:r>
              <a:rPr lang="en-US" altLang="en-US" sz="1200" b="1" dirty="0">
                <a:solidFill>
                  <a:srgbClr val="0070C0"/>
                </a:solidFill>
                <a:latin typeface="Calibri" panose="020F0502020204030204" pitchFamily="34" charset="0"/>
                <a:cs typeface="Calibri" panose="020F0502020204030204" pitchFamily="34" charset="0"/>
              </a:rPr>
              <a:t>Pascal</a:t>
            </a:r>
            <a:r>
              <a:rPr lang="en-US" altLang="en-US" sz="1200" dirty="0">
                <a:latin typeface="Calibri" panose="020F0502020204030204" pitchFamily="34" charset="0"/>
                <a:cs typeface="Calibri" panose="020F0502020204030204" pitchFamily="34" charset="0"/>
              </a:rPr>
              <a:t> and </a:t>
            </a:r>
            <a:r>
              <a:rPr lang="en-US" altLang="en-US" sz="1200" b="1" dirty="0">
                <a:solidFill>
                  <a:srgbClr val="0070C0"/>
                </a:solidFill>
                <a:latin typeface="Calibri" panose="020F0502020204030204" pitchFamily="34" charset="0"/>
                <a:cs typeface="Calibri" panose="020F0502020204030204" pitchFamily="34" charset="0"/>
              </a:rPr>
              <a:t>Fermat</a:t>
            </a:r>
            <a:r>
              <a:rPr lang="en-US" altLang="en-US" sz="1200" dirty="0">
                <a:latin typeface="Calibri" panose="020F0502020204030204" pitchFamily="34" charset="0"/>
                <a:cs typeface="Calibri" panose="020F0502020204030204" pitchFamily="34" charset="0"/>
              </a:rPr>
              <a:t>.</a:t>
            </a:r>
          </a:p>
          <a:p>
            <a:pPr>
              <a:lnSpc>
                <a:spcPct val="80000"/>
              </a:lnSpc>
            </a:pPr>
            <a:r>
              <a:rPr lang="en-US" altLang="en-US" sz="1200" dirty="0">
                <a:latin typeface="Calibri" panose="020F0502020204030204" pitchFamily="34" charset="0"/>
                <a:cs typeface="Calibri" panose="020F0502020204030204" pitchFamily="34" charset="0"/>
              </a:rPr>
              <a:t>Unsuccessful attempts at solving it by </a:t>
            </a:r>
            <a:r>
              <a:rPr lang="en-US" altLang="en-US" sz="1200" b="1" dirty="0" err="1">
                <a:solidFill>
                  <a:srgbClr val="0070C0"/>
                </a:solidFill>
                <a:latin typeface="Calibri" panose="020F0502020204030204" pitchFamily="34" charset="0"/>
                <a:cs typeface="Calibri" panose="020F0502020204030204" pitchFamily="34" charset="0"/>
              </a:rPr>
              <a:t>Cardano</a:t>
            </a:r>
            <a:r>
              <a:rPr lang="en-US" altLang="en-US" sz="1200" dirty="0">
                <a:latin typeface="Calibri" panose="020F0502020204030204" pitchFamily="34" charset="0"/>
                <a:cs typeface="Calibri" panose="020F0502020204030204" pitchFamily="34" charset="0"/>
              </a:rPr>
              <a:t>, </a:t>
            </a:r>
            <a:r>
              <a:rPr lang="en-US" altLang="en-US" sz="1200" b="1" dirty="0">
                <a:solidFill>
                  <a:srgbClr val="0070C0"/>
                </a:solidFill>
                <a:latin typeface="Calibri" panose="020F0502020204030204" pitchFamily="34" charset="0"/>
                <a:cs typeface="Calibri" panose="020F0502020204030204" pitchFamily="34" charset="0"/>
              </a:rPr>
              <a:t>Tartaglia</a:t>
            </a:r>
            <a:r>
              <a:rPr lang="en-US" altLang="en-US" sz="1200" dirty="0">
                <a:latin typeface="Calibri" panose="020F0502020204030204" pitchFamily="34" charset="0"/>
                <a:cs typeface="Calibri" panose="020F0502020204030204" pitchFamily="34" charset="0"/>
              </a:rPr>
              <a:t>, and G. F. </a:t>
            </a:r>
            <a:r>
              <a:rPr lang="en-US" altLang="en-US" sz="1200" b="1" dirty="0" err="1">
                <a:solidFill>
                  <a:srgbClr val="0070C0"/>
                </a:solidFill>
                <a:latin typeface="Calibri" panose="020F0502020204030204" pitchFamily="34" charset="0"/>
                <a:cs typeface="Calibri" panose="020F0502020204030204" pitchFamily="34" charset="0"/>
              </a:rPr>
              <a:t>Peverone</a:t>
            </a:r>
            <a:r>
              <a:rPr lang="en-US" altLang="en-US" sz="1200" dirty="0">
                <a:latin typeface="Calibri" panose="020F0502020204030204" pitchFamily="34" charset="0"/>
                <a:cs typeface="Calibri" panose="020F0502020204030204" pitchFamily="34" charset="0"/>
              </a:rPr>
              <a:t>.</a:t>
            </a:r>
          </a:p>
          <a:p>
            <a:pPr>
              <a:lnSpc>
                <a:spcPct val="80000"/>
              </a:lnSpc>
            </a:pPr>
            <a:r>
              <a:rPr lang="en-US" altLang="en-US" sz="1200" dirty="0">
                <a:latin typeface="Calibri" panose="020F0502020204030204" pitchFamily="34" charset="0"/>
                <a:cs typeface="Calibri" panose="020F0502020204030204" pitchFamily="34" charset="0"/>
              </a:rPr>
              <a:t>Success came with the realization that every possible permutation needs to be enumerated.</a:t>
            </a:r>
          </a:p>
          <a:p>
            <a:pPr>
              <a:lnSpc>
                <a:spcPct val="80000"/>
              </a:lnSpc>
            </a:pPr>
            <a:endParaRPr lang="en-US" altLang="en-US" sz="1200" dirty="0">
              <a:latin typeface="Calibri" panose="020F0502020204030204" pitchFamily="34" charset="0"/>
              <a:cs typeface="Calibri" panose="020F0502020204030204" pitchFamily="34" charset="0"/>
            </a:endParaRPr>
          </a:p>
          <a:p>
            <a:pPr>
              <a:lnSpc>
                <a:spcPct val="80000"/>
              </a:lnSpc>
            </a:pPr>
            <a:r>
              <a:rPr lang="en-US" altLang="en-US" sz="1200" dirty="0">
                <a:latin typeface="Calibri" panose="020F0502020204030204" pitchFamily="34" charset="0"/>
                <a:cs typeface="Calibri" panose="020F0502020204030204" pitchFamily="34" charset="0"/>
              </a:rPr>
              <a:t>Dice problems</a:t>
            </a:r>
          </a:p>
          <a:p>
            <a:pPr>
              <a:lnSpc>
                <a:spcPct val="80000"/>
              </a:lnSpc>
            </a:pPr>
            <a:r>
              <a:rPr lang="en-US" altLang="en-US" sz="1200" dirty="0">
                <a:latin typeface="Calibri" panose="020F0502020204030204" pitchFamily="34" charset="0"/>
                <a:cs typeface="Calibri" panose="020F0502020204030204" pitchFamily="34" charset="0"/>
              </a:rPr>
              <a:t>Confusion between combinations and permutations</a:t>
            </a:r>
          </a:p>
          <a:p>
            <a:pPr>
              <a:lnSpc>
                <a:spcPct val="80000"/>
              </a:lnSpc>
            </a:pPr>
            <a:r>
              <a:rPr lang="en-US" altLang="en-US" sz="1200" dirty="0">
                <a:latin typeface="Calibri" panose="020F0502020204030204" pitchFamily="34" charset="0"/>
                <a:cs typeface="Calibri" panose="020F0502020204030204" pitchFamily="34" charset="0"/>
              </a:rPr>
              <a:t>Basic difficulty of establishing the Fundamental Set of equiprobable events.</a:t>
            </a:r>
          </a:p>
        </p:txBody>
      </p:sp>
      <p:sp>
        <p:nvSpPr>
          <p:cNvPr id="5" name="TextBox 4">
            <a:extLst>
              <a:ext uri="{FF2B5EF4-FFF2-40B4-BE49-F238E27FC236}">
                <a16:creationId xmlns:a16="http://schemas.microsoft.com/office/drawing/2014/main" id="{778AD63F-A017-8F43-BDE8-DD9AC6986219}"/>
              </a:ext>
            </a:extLst>
          </p:cNvPr>
          <p:cNvSpPr txBox="1"/>
          <p:nvPr/>
        </p:nvSpPr>
        <p:spPr>
          <a:xfrm>
            <a:off x="212272" y="1718110"/>
            <a:ext cx="4800600" cy="1384995"/>
          </a:xfrm>
          <a:prstGeom prst="rect">
            <a:avLst/>
          </a:prstGeom>
          <a:noFill/>
        </p:spPr>
        <p:txBody>
          <a:bodyPr wrap="square" rtlCol="0">
            <a:spAutoFit/>
          </a:bodyPr>
          <a:lstStyle/>
          <a:p>
            <a:r>
              <a:rPr lang="en-US" sz="1200" b="1" dirty="0">
                <a:solidFill>
                  <a:srgbClr val="0070C0"/>
                </a:solidFill>
                <a:latin typeface="Calibri" panose="020F0502020204030204" pitchFamily="34" charset="0"/>
                <a:cs typeface="Calibri" panose="020F0502020204030204" pitchFamily="34" charset="0"/>
              </a:rPr>
              <a:t>The </a:t>
            </a:r>
            <a:r>
              <a:rPr lang="en-US" sz="1200" b="1" dirty="0" err="1">
                <a:solidFill>
                  <a:srgbClr val="0070C0"/>
                </a:solidFill>
                <a:latin typeface="Calibri" panose="020F0502020204030204" pitchFamily="34" charset="0"/>
                <a:cs typeface="Calibri" panose="020F0502020204030204" pitchFamily="34" charset="0"/>
              </a:rPr>
              <a:t>Roannez</a:t>
            </a:r>
            <a:r>
              <a:rPr lang="en-US" sz="1200" b="1" dirty="0">
                <a:solidFill>
                  <a:srgbClr val="0070C0"/>
                </a:solidFill>
                <a:latin typeface="Calibri" panose="020F0502020204030204" pitchFamily="34" charset="0"/>
                <a:cs typeface="Calibri" panose="020F0502020204030204" pitchFamily="34" charset="0"/>
              </a:rPr>
              <a:t> Circle</a:t>
            </a:r>
            <a:r>
              <a:rPr lang="en-US" sz="1200" dirty="0">
                <a:latin typeface="Calibri" panose="020F0502020204030204" pitchFamily="34" charset="0"/>
                <a:cs typeface="Calibri" panose="020F0502020204030204" pitchFamily="34" charset="0"/>
              </a:rPr>
              <a:t>	</a:t>
            </a:r>
          </a:p>
          <a:p>
            <a:r>
              <a:rPr lang="en-US" sz="1200" dirty="0" err="1">
                <a:latin typeface="Calibri" panose="020F0502020204030204" pitchFamily="34" charset="0"/>
                <a:cs typeface="Calibri" panose="020F0502020204030204" pitchFamily="34" charset="0"/>
              </a:rPr>
              <a:t>Artus</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Gouffier</a:t>
            </a:r>
            <a:r>
              <a:rPr lang="en-US" sz="1200" dirty="0">
                <a:latin typeface="Calibri" panose="020F0502020204030204" pitchFamily="34" charset="0"/>
                <a:cs typeface="Calibri" panose="020F0502020204030204" pitchFamily="34" charset="0"/>
              </a:rPr>
              <a:t>, Duke of </a:t>
            </a:r>
            <a:r>
              <a:rPr lang="en-US" sz="1200" dirty="0" err="1">
                <a:latin typeface="Calibri" panose="020F0502020204030204" pitchFamily="34" charset="0"/>
                <a:cs typeface="Calibri" panose="020F0502020204030204" pitchFamily="34" charset="0"/>
              </a:rPr>
              <a:t>Roannez</a:t>
            </a:r>
            <a:r>
              <a:rPr lang="en-US" sz="1200" dirty="0">
                <a:latin typeface="Calibri" panose="020F0502020204030204" pitchFamily="34" charset="0"/>
                <a:cs typeface="Calibri" panose="020F0502020204030204" pitchFamily="34" charset="0"/>
              </a:rPr>
              <a:t>, 1627-1696</a:t>
            </a:r>
          </a:p>
          <a:p>
            <a:r>
              <a:rPr lang="en-US" sz="1200" dirty="0">
                <a:latin typeface="Calibri" panose="020F0502020204030204" pitchFamily="34" charset="0"/>
                <a:cs typeface="Calibri" panose="020F0502020204030204" pitchFamily="34" charset="0"/>
              </a:rPr>
              <a:t>His salon in Paris was the meeting place for mathematicians and other intellectuals, including </a:t>
            </a:r>
            <a:r>
              <a:rPr lang="en-US" sz="1200" b="1" dirty="0">
                <a:solidFill>
                  <a:srgbClr val="0070C0"/>
                </a:solidFill>
                <a:latin typeface="Calibri" panose="020F0502020204030204" pitchFamily="34" charset="0"/>
                <a:cs typeface="Calibri" panose="020F0502020204030204" pitchFamily="34" charset="0"/>
              </a:rPr>
              <a:t>Leibniz, Pascal, Huygens, </a:t>
            </a:r>
            <a:r>
              <a:rPr lang="en-US" sz="1200" b="1" dirty="0" err="1">
                <a:solidFill>
                  <a:srgbClr val="0070C0"/>
                </a:solidFill>
                <a:latin typeface="Calibri" panose="020F0502020204030204" pitchFamily="34" charset="0"/>
                <a:cs typeface="Calibri" panose="020F0502020204030204" pitchFamily="34" charset="0"/>
              </a:rPr>
              <a:t>Méré</a:t>
            </a:r>
            <a:r>
              <a:rPr lang="en-US" sz="1200" b="1" dirty="0">
                <a:solidFill>
                  <a:srgbClr val="0070C0"/>
                </a:solidFill>
                <a:latin typeface="Calibri" panose="020F0502020204030204" pitchFamily="34" charset="0"/>
                <a:cs typeface="Calibri" panose="020F0502020204030204" pitchFamily="34" charset="0"/>
              </a:rPr>
              <a:t>.</a:t>
            </a:r>
          </a:p>
          <a:p>
            <a:r>
              <a:rPr lang="en-US" sz="1200" b="1" dirty="0" err="1">
                <a:solidFill>
                  <a:srgbClr val="0070C0"/>
                </a:solidFill>
                <a:latin typeface="Calibri" panose="020F0502020204030204" pitchFamily="34" charset="0"/>
                <a:cs typeface="Calibri" panose="020F0502020204030204" pitchFamily="34" charset="0"/>
              </a:rPr>
              <a:t>Méré</a:t>
            </a:r>
            <a:r>
              <a:rPr lang="en-US" sz="1200" dirty="0">
                <a:latin typeface="Calibri" panose="020F0502020204030204" pitchFamily="34" charset="0"/>
                <a:cs typeface="Calibri" panose="020F0502020204030204" pitchFamily="34" charset="0"/>
              </a:rPr>
              <a:t> posed several questions to </a:t>
            </a:r>
            <a:r>
              <a:rPr lang="en-US" sz="1200" b="1" dirty="0">
                <a:solidFill>
                  <a:srgbClr val="0070C0"/>
                </a:solidFill>
                <a:latin typeface="Calibri" panose="020F0502020204030204" pitchFamily="34" charset="0"/>
                <a:cs typeface="Calibri" panose="020F0502020204030204" pitchFamily="34" charset="0"/>
              </a:rPr>
              <a:t>Pascal</a:t>
            </a:r>
            <a:r>
              <a:rPr lang="en-US" sz="1200" dirty="0">
                <a:latin typeface="Calibri" panose="020F0502020204030204" pitchFamily="34" charset="0"/>
                <a:cs typeface="Calibri" panose="020F0502020204030204" pitchFamily="34" charset="0"/>
              </a:rPr>
              <a:t> about gambling problems.</a:t>
            </a:r>
          </a:p>
          <a:p>
            <a:r>
              <a:rPr lang="en-US" sz="1200" dirty="0">
                <a:latin typeface="Calibri" panose="020F0502020204030204" pitchFamily="34" charset="0"/>
                <a:cs typeface="Calibri" panose="020F0502020204030204" pitchFamily="34" charset="0"/>
              </a:rPr>
              <a:t>Solving the problem led </a:t>
            </a:r>
            <a:r>
              <a:rPr lang="en-US" sz="1200" b="1" dirty="0">
                <a:solidFill>
                  <a:srgbClr val="0070C0"/>
                </a:solidFill>
                <a:latin typeface="Calibri" panose="020F0502020204030204" pitchFamily="34" charset="0"/>
                <a:cs typeface="Calibri" panose="020F0502020204030204" pitchFamily="34" charset="0"/>
              </a:rPr>
              <a:t>Pascal</a:t>
            </a:r>
            <a:r>
              <a:rPr lang="en-US" sz="1200" dirty="0">
                <a:latin typeface="Calibri" panose="020F0502020204030204" pitchFamily="34" charset="0"/>
                <a:cs typeface="Calibri" panose="020F0502020204030204" pitchFamily="34" charset="0"/>
              </a:rPr>
              <a:t> to further exploration of the coefficients of the binomial expansion, known to us as </a:t>
            </a:r>
            <a:r>
              <a:rPr lang="en-US" sz="1200" b="1" dirty="0">
                <a:solidFill>
                  <a:srgbClr val="0070C0"/>
                </a:solidFill>
                <a:latin typeface="Calibri" panose="020F0502020204030204" pitchFamily="34" charset="0"/>
                <a:cs typeface="Calibri" panose="020F0502020204030204" pitchFamily="34" charset="0"/>
              </a:rPr>
              <a:t>Pascal’s</a:t>
            </a:r>
            <a:r>
              <a:rPr lang="en-US" sz="1200" dirty="0">
                <a:latin typeface="Calibri" panose="020F0502020204030204" pitchFamily="34" charset="0"/>
                <a:cs typeface="Calibri" panose="020F0502020204030204" pitchFamily="34" charset="0"/>
              </a:rPr>
              <a:t> triangle.</a:t>
            </a:r>
          </a:p>
        </p:txBody>
      </p:sp>
      <p:sp>
        <p:nvSpPr>
          <p:cNvPr id="6" name="TextBox 5">
            <a:extLst>
              <a:ext uri="{FF2B5EF4-FFF2-40B4-BE49-F238E27FC236}">
                <a16:creationId xmlns:a16="http://schemas.microsoft.com/office/drawing/2014/main" id="{C7D68A1E-8F50-AB40-97E5-D2E464D8297B}"/>
              </a:ext>
            </a:extLst>
          </p:cNvPr>
          <p:cNvSpPr txBox="1"/>
          <p:nvPr/>
        </p:nvSpPr>
        <p:spPr>
          <a:xfrm>
            <a:off x="212272" y="3380726"/>
            <a:ext cx="5274128" cy="3416320"/>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Decision theory</a:t>
            </a:r>
          </a:p>
          <a:p>
            <a:r>
              <a:rPr lang="en-US" sz="1200" dirty="0">
                <a:latin typeface="Calibri" panose="020F0502020204030204" pitchFamily="34" charset="0"/>
                <a:cs typeface="Calibri" panose="020F0502020204030204" pitchFamily="34" charset="0"/>
              </a:rPr>
              <a:t>The theory of deciding what to do when it is uncertain what will happen.</a:t>
            </a:r>
          </a:p>
          <a:p>
            <a:r>
              <a:rPr lang="en-US" sz="1200" dirty="0">
                <a:latin typeface="Calibri" panose="020F0502020204030204" pitchFamily="34" charset="0"/>
                <a:cs typeface="Calibri" panose="020F0502020204030204" pitchFamily="34" charset="0"/>
              </a:rPr>
              <a:t>The rational, optimal decision, is that which has the highest expected value.</a:t>
            </a:r>
          </a:p>
          <a:p>
            <a:r>
              <a:rPr lang="en-US" sz="1200" dirty="0">
                <a:latin typeface="Calibri" panose="020F0502020204030204" pitchFamily="34" charset="0"/>
                <a:cs typeface="Calibri" panose="020F0502020204030204" pitchFamily="34" charset="0"/>
              </a:rPr>
              <a:t>Expected value is the product of the value (payoff) of an outcome multiplied by its probability of occurrence.</a:t>
            </a:r>
          </a:p>
          <a:p>
            <a:r>
              <a:rPr lang="en-US" sz="1200" dirty="0">
                <a:latin typeface="Calibri" panose="020F0502020204030204" pitchFamily="34" charset="0"/>
                <a:cs typeface="Calibri" panose="020F0502020204030204" pitchFamily="34" charset="0"/>
              </a:rPr>
              <a:t>E.g. expected value of buying a lottery ticket = sum of product of each prize times probability of winning it.</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Three forms of decision theory argument:</a:t>
            </a:r>
          </a:p>
          <a:p>
            <a:r>
              <a:rPr lang="en-US" sz="1200" b="1" dirty="0">
                <a:solidFill>
                  <a:srgbClr val="0070C0"/>
                </a:solidFill>
                <a:latin typeface="Calibri" panose="020F0502020204030204" pitchFamily="34" charset="0"/>
                <a:cs typeface="Calibri" panose="020F0502020204030204" pitchFamily="34" charset="0"/>
              </a:rPr>
              <a:t>Dominance</a:t>
            </a:r>
            <a:r>
              <a:rPr lang="en-US" sz="1200" dirty="0">
                <a:latin typeface="Calibri" panose="020F0502020204030204" pitchFamily="34" charset="0"/>
                <a:cs typeface="Calibri" panose="020F0502020204030204" pitchFamily="34" charset="0"/>
              </a:rPr>
              <a:t>: one course of action is better than any other under all circumstances.</a:t>
            </a:r>
          </a:p>
          <a:p>
            <a:r>
              <a:rPr lang="en-US" sz="1200" b="1" dirty="0">
                <a:solidFill>
                  <a:srgbClr val="0070C0"/>
                </a:solidFill>
                <a:latin typeface="Calibri" panose="020F0502020204030204" pitchFamily="34" charset="0"/>
                <a:cs typeface="Calibri" panose="020F0502020204030204" pitchFamily="34" charset="0"/>
              </a:rPr>
              <a:t>Expectation</a:t>
            </a:r>
            <a:r>
              <a:rPr lang="en-US" sz="1200" dirty="0">
                <a:latin typeface="Calibri" panose="020F0502020204030204" pitchFamily="34" charset="0"/>
                <a:cs typeface="Calibri" panose="020F0502020204030204" pitchFamily="34" charset="0"/>
              </a:rPr>
              <a:t>: one course of action, Ai, has the highest expected value:</a:t>
            </a:r>
          </a:p>
          <a:p>
            <a:r>
              <a:rPr lang="en-US" sz="1200" dirty="0">
                <a:latin typeface="Calibri" panose="020F0502020204030204" pitchFamily="34" charset="0"/>
                <a:cs typeface="Calibri" panose="020F0502020204030204" pitchFamily="34" charset="0"/>
              </a:rPr>
              <a:t>    Let p</a:t>
            </a:r>
            <a:r>
              <a:rPr lang="en-US" sz="1200" baseline="-25000" dirty="0">
                <a:latin typeface="Calibri" panose="020F0502020204030204" pitchFamily="34" charset="0"/>
                <a:cs typeface="Calibri" panose="020F0502020204030204" pitchFamily="34" charset="0"/>
              </a:rPr>
              <a:t>i</a:t>
            </a:r>
            <a:r>
              <a:rPr lang="en-US" sz="1200" dirty="0">
                <a:latin typeface="Calibri" panose="020F0502020204030204" pitchFamily="34" charset="0"/>
                <a:cs typeface="Calibri" panose="020F0502020204030204" pitchFamily="34" charset="0"/>
              </a:rPr>
              <a:t> = probability of each possible state, S</a:t>
            </a:r>
            <a:r>
              <a:rPr lang="en-US" sz="1200" baseline="-25000" dirty="0">
                <a:latin typeface="Calibri" panose="020F0502020204030204" pitchFamily="34" charset="0"/>
                <a:cs typeface="Calibri" panose="020F0502020204030204" pitchFamily="34" charset="0"/>
              </a:rPr>
              <a:t>i</a:t>
            </a:r>
          </a:p>
          <a:p>
            <a:r>
              <a:rPr lang="en-US" sz="1200" dirty="0">
                <a:latin typeface="Calibri" panose="020F0502020204030204" pitchFamily="34" charset="0"/>
                <a:cs typeface="Calibri" panose="020F0502020204030204" pitchFamily="34" charset="0"/>
              </a:rPr>
              <a:t>    Let </a:t>
            </a:r>
            <a:r>
              <a:rPr lang="en-US" sz="1200" dirty="0" err="1">
                <a:latin typeface="Calibri" panose="020F0502020204030204" pitchFamily="34" charset="0"/>
                <a:cs typeface="Calibri" panose="020F0502020204030204" pitchFamily="34" charset="0"/>
              </a:rPr>
              <a:t>U</a:t>
            </a:r>
            <a:r>
              <a:rPr lang="en-US" sz="1200" baseline="-25000" dirty="0" err="1">
                <a:latin typeface="Calibri" panose="020F0502020204030204" pitchFamily="34" charset="0"/>
                <a:cs typeface="Calibri" panose="020F0502020204030204" pitchFamily="34" charset="0"/>
              </a:rPr>
              <a:t>ij</a:t>
            </a:r>
            <a:r>
              <a:rPr lang="en-US" sz="1200" dirty="0">
                <a:latin typeface="Calibri" panose="020F0502020204030204" pitchFamily="34" charset="0"/>
                <a:cs typeface="Calibri" panose="020F0502020204030204" pitchFamily="34" charset="0"/>
              </a:rPr>
              <a:t> = utility of action </a:t>
            </a:r>
            <a:r>
              <a:rPr lang="en-US" sz="1200" dirty="0" err="1">
                <a:latin typeface="Calibri" panose="020F0502020204030204" pitchFamily="34" charset="0"/>
                <a:cs typeface="Calibri" panose="020F0502020204030204" pitchFamily="34" charset="0"/>
              </a:rPr>
              <a:t>A</a:t>
            </a:r>
            <a:r>
              <a:rPr lang="en-US" sz="1200" baseline="-25000" dirty="0" err="1">
                <a:latin typeface="Calibri" panose="020F0502020204030204" pitchFamily="34" charset="0"/>
                <a:cs typeface="Calibri" panose="020F0502020204030204" pitchFamily="34" charset="0"/>
              </a:rPr>
              <a:t>j</a:t>
            </a:r>
            <a:r>
              <a:rPr lang="en-US" sz="1200" dirty="0">
                <a:latin typeface="Calibri" panose="020F0502020204030204" pitchFamily="34" charset="0"/>
                <a:cs typeface="Calibri" panose="020F0502020204030204" pitchFamily="34" charset="0"/>
              </a:rPr>
              <a:t> in state S</a:t>
            </a:r>
            <a:r>
              <a:rPr lang="en-US" sz="1200" baseline="-25000" dirty="0">
                <a:latin typeface="Calibri" panose="020F0502020204030204" pitchFamily="34" charset="0"/>
                <a:cs typeface="Calibri" panose="020F0502020204030204" pitchFamily="34" charset="0"/>
              </a:rPr>
              <a:t>i</a:t>
            </a:r>
          </a:p>
          <a:p>
            <a:r>
              <a:rPr lang="en-US" sz="1200" dirty="0">
                <a:latin typeface="Calibri" panose="020F0502020204030204" pitchFamily="34" charset="0"/>
                <a:cs typeface="Calibri" panose="020F0502020204030204" pitchFamily="34" charset="0"/>
              </a:rPr>
              <a:t>    Expectation of </a:t>
            </a:r>
            <a:r>
              <a:rPr lang="en-US" sz="1200" dirty="0" err="1">
                <a:latin typeface="Calibri" panose="020F0502020204030204" pitchFamily="34" charset="0"/>
                <a:cs typeface="Calibri" panose="020F0502020204030204" pitchFamily="34" charset="0"/>
              </a:rPr>
              <a:t>A</a:t>
            </a:r>
            <a:r>
              <a:rPr lang="en-US" sz="1200" baseline="-25000" dirty="0" err="1">
                <a:latin typeface="Calibri" panose="020F0502020204030204" pitchFamily="34" charset="0"/>
                <a:cs typeface="Calibri" panose="020F0502020204030204" pitchFamily="34" charset="0"/>
              </a:rPr>
              <a:t>j</a:t>
            </a:r>
            <a:r>
              <a:rPr lang="en-US" sz="1200" dirty="0">
                <a:latin typeface="Calibri" panose="020F0502020204030204" pitchFamily="34" charset="0"/>
                <a:cs typeface="Calibri" panose="020F0502020204030204" pitchFamily="34" charset="0"/>
              </a:rPr>
              <a:t> = ∑ p</a:t>
            </a:r>
            <a:r>
              <a:rPr lang="en-US" sz="1200" baseline="-25000" dirty="0">
                <a:latin typeface="Calibri" panose="020F0502020204030204" pitchFamily="34" charset="0"/>
                <a:cs typeface="Calibri" panose="020F0502020204030204" pitchFamily="34" charset="0"/>
              </a:rPr>
              <a:t>i</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U</a:t>
            </a:r>
            <a:r>
              <a:rPr lang="en-US" sz="1200" baseline="-25000" dirty="0" err="1">
                <a:latin typeface="Calibri" panose="020F0502020204030204" pitchFamily="34" charset="0"/>
                <a:cs typeface="Calibri" panose="020F0502020204030204" pitchFamily="34" charset="0"/>
              </a:rPr>
              <a:t>ij</a:t>
            </a:r>
            <a:r>
              <a:rPr lang="en-US" sz="1200" dirty="0">
                <a:latin typeface="Calibri" panose="020F0502020204030204" pitchFamily="34" charset="0"/>
                <a:cs typeface="Calibri" panose="020F0502020204030204" pitchFamily="34" charset="0"/>
              </a:rPr>
              <a:t> over I</a:t>
            </a:r>
          </a:p>
          <a:p>
            <a:r>
              <a:rPr lang="en-US" sz="1200" b="1" dirty="0">
                <a:solidFill>
                  <a:srgbClr val="0070C0"/>
                </a:solidFill>
                <a:latin typeface="Calibri" panose="020F0502020204030204" pitchFamily="34" charset="0"/>
                <a:cs typeface="Calibri" panose="020F0502020204030204" pitchFamily="34" charset="0"/>
              </a:rPr>
              <a:t>Dominating expectation</a:t>
            </a:r>
            <a:r>
              <a:rPr lang="en-US" sz="1200" dirty="0">
                <a:latin typeface="Calibri" panose="020F0502020204030204" pitchFamily="34" charset="0"/>
                <a:cs typeface="Calibri" panose="020F0502020204030204" pitchFamily="34" charset="0"/>
              </a:rPr>
              <a:t>: where the probabilities of each state is not known or not trusted, but partial agreement on probabilities assigns one action a higher probability than any other, then that action has dominating expectation.</a:t>
            </a:r>
          </a:p>
        </p:txBody>
      </p:sp>
      <p:sp>
        <p:nvSpPr>
          <p:cNvPr id="7" name="TextBox 6">
            <a:extLst>
              <a:ext uri="{FF2B5EF4-FFF2-40B4-BE49-F238E27FC236}">
                <a16:creationId xmlns:a16="http://schemas.microsoft.com/office/drawing/2014/main" id="{9EDDC8FC-795E-E942-8D67-B9C8DB4B871C}"/>
              </a:ext>
            </a:extLst>
          </p:cNvPr>
          <p:cNvSpPr txBox="1"/>
          <p:nvPr/>
        </p:nvSpPr>
        <p:spPr>
          <a:xfrm>
            <a:off x="6449355" y="2800552"/>
            <a:ext cx="5291328" cy="3600986"/>
          </a:xfrm>
          <a:prstGeom prst="rect">
            <a:avLst/>
          </a:prstGeom>
          <a:noFill/>
        </p:spPr>
        <p:txBody>
          <a:bodyPr wrap="square" rtlCol="0">
            <a:spAutoFit/>
          </a:bodyPr>
          <a:lstStyle/>
          <a:p>
            <a:r>
              <a:rPr lang="en-US" sz="1200" b="1" dirty="0">
                <a:solidFill>
                  <a:srgbClr val="0070C0"/>
                </a:solidFill>
                <a:latin typeface="Calibri" panose="020F0502020204030204" pitchFamily="34" charset="0"/>
                <a:cs typeface="Calibri" panose="020F0502020204030204" pitchFamily="34" charset="0"/>
              </a:rPr>
              <a:t>Christiaan Huygens</a:t>
            </a:r>
            <a:r>
              <a:rPr lang="en-US" sz="1200" dirty="0">
                <a:latin typeface="Calibri" panose="020F0502020204030204" pitchFamily="34" charset="0"/>
                <a:cs typeface="Calibri" panose="020F0502020204030204" pitchFamily="34" charset="0"/>
              </a:rPr>
              <a:t>, from the Netherlands, six years younger than </a:t>
            </a:r>
            <a:r>
              <a:rPr lang="en-US" sz="1200" b="1" dirty="0">
                <a:solidFill>
                  <a:srgbClr val="0070C0"/>
                </a:solidFill>
                <a:latin typeface="Calibri" panose="020F0502020204030204" pitchFamily="34" charset="0"/>
                <a:cs typeface="Calibri" panose="020F0502020204030204" pitchFamily="34" charset="0"/>
              </a:rPr>
              <a:t>Pascal</a:t>
            </a:r>
            <a:r>
              <a:rPr lang="en-US" sz="1200" dirty="0">
                <a:latin typeface="Calibri" panose="020F0502020204030204" pitchFamily="34" charset="0"/>
                <a:cs typeface="Calibri" panose="020F0502020204030204" pitchFamily="34" charset="0"/>
              </a:rPr>
              <a:t>, begun studying probabilities after hearing from the studies of </a:t>
            </a:r>
            <a:r>
              <a:rPr lang="en-US" sz="1200" b="1" dirty="0">
                <a:solidFill>
                  <a:srgbClr val="0070C0"/>
                </a:solidFill>
                <a:latin typeface="Calibri" panose="020F0502020204030204" pitchFamily="34" charset="0"/>
                <a:cs typeface="Calibri" panose="020F0502020204030204" pitchFamily="34" charset="0"/>
              </a:rPr>
              <a:t>Fermat</a:t>
            </a:r>
            <a:r>
              <a:rPr lang="en-US" sz="1200" dirty="0">
                <a:latin typeface="Calibri" panose="020F0502020204030204" pitchFamily="34" charset="0"/>
                <a:cs typeface="Calibri" panose="020F0502020204030204" pitchFamily="34" charset="0"/>
              </a:rPr>
              <a:t> and </a:t>
            </a:r>
            <a:r>
              <a:rPr lang="en-US" sz="1200" b="1" dirty="0">
                <a:solidFill>
                  <a:srgbClr val="0070C0"/>
                </a:solidFill>
                <a:latin typeface="Calibri" panose="020F0502020204030204" pitchFamily="34" charset="0"/>
                <a:cs typeface="Calibri" panose="020F0502020204030204" pitchFamily="34" charset="0"/>
              </a:rPr>
              <a:t>Pascal</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He wrote a short book “Van </a:t>
            </a:r>
            <a:r>
              <a:rPr lang="en-US" sz="1200" dirty="0" err="1">
                <a:latin typeface="Calibri" panose="020F0502020204030204" pitchFamily="34" charset="0"/>
                <a:cs typeface="Calibri" panose="020F0502020204030204" pitchFamily="34" charset="0"/>
              </a:rPr>
              <a:t>Rekeningh</a:t>
            </a:r>
            <a:r>
              <a:rPr lang="en-US" sz="1200" dirty="0">
                <a:latin typeface="Calibri" panose="020F0502020204030204" pitchFamily="34" charset="0"/>
                <a:cs typeface="Calibri" panose="020F0502020204030204" pitchFamily="34" charset="0"/>
              </a:rPr>
              <a:t> in </a:t>
            </a:r>
            <a:r>
              <a:rPr lang="en-US" sz="1200" dirty="0" err="1">
                <a:latin typeface="Calibri" panose="020F0502020204030204" pitchFamily="34" charset="0"/>
                <a:cs typeface="Calibri" panose="020F0502020204030204" pitchFamily="34" charset="0"/>
              </a:rPr>
              <a:t>Spelen</a:t>
            </a:r>
            <a:r>
              <a:rPr lang="en-US" sz="1200" dirty="0">
                <a:latin typeface="Calibri" panose="020F0502020204030204" pitchFamily="34" charset="0"/>
                <a:cs typeface="Calibri" panose="020F0502020204030204" pitchFamily="34" charset="0"/>
              </a:rPr>
              <a:t> van </a:t>
            </a:r>
            <a:r>
              <a:rPr lang="en-US" sz="1200" dirty="0" err="1">
                <a:latin typeface="Calibri" panose="020F0502020204030204" pitchFamily="34" charset="0"/>
                <a:cs typeface="Calibri" panose="020F0502020204030204" pitchFamily="34" charset="0"/>
              </a:rPr>
              <a:t>Geluck</a:t>
            </a:r>
            <a:r>
              <a:rPr lang="en-US" sz="1200" dirty="0">
                <a:latin typeface="Calibri" panose="020F0502020204030204" pitchFamily="34" charset="0"/>
                <a:cs typeface="Calibri" panose="020F0502020204030204" pitchFamily="34" charset="0"/>
              </a:rPr>
              <a:t>” (</a:t>
            </a:r>
            <a:r>
              <a:rPr lang="en-US" sz="1200" b="1" dirty="0">
                <a:solidFill>
                  <a:srgbClr val="0070C0"/>
                </a:solidFill>
                <a:latin typeface="Calibri" panose="020F0502020204030204" pitchFamily="34" charset="0"/>
                <a:cs typeface="Calibri" panose="020F0502020204030204" pitchFamily="34" charset="0"/>
              </a:rPr>
              <a:t> Calculating in Games of Chance</a:t>
            </a:r>
            <a:r>
              <a:rPr lang="en-US" sz="1200" dirty="0">
                <a:latin typeface="Calibri" panose="020F0502020204030204" pitchFamily="34" charset="0"/>
                <a:cs typeface="Calibri" panose="020F0502020204030204" pitchFamily="34" charset="0"/>
              </a:rPr>
              <a:t>", printed in Latin in 1657 " De </a:t>
            </a:r>
            <a:r>
              <a:rPr lang="en-US" sz="1200" dirty="0" err="1">
                <a:latin typeface="Calibri" panose="020F0502020204030204" pitchFamily="34" charset="0"/>
                <a:cs typeface="Calibri" panose="020F0502020204030204" pitchFamily="34" charset="0"/>
              </a:rPr>
              <a:t>rationcinis</a:t>
            </a:r>
            <a:r>
              <a:rPr lang="en-US" sz="1200" dirty="0">
                <a:latin typeface="Calibri" panose="020F0502020204030204" pitchFamily="34" charset="0"/>
                <a:cs typeface="Calibri" panose="020F0502020204030204" pitchFamily="34" charset="0"/>
              </a:rPr>
              <a:t> in </a:t>
            </a:r>
            <a:r>
              <a:rPr lang="en-US" sz="1200" dirty="0" err="1">
                <a:latin typeface="Calibri" panose="020F0502020204030204" pitchFamily="34" charset="0"/>
                <a:cs typeface="Calibri" panose="020F0502020204030204" pitchFamily="34" charset="0"/>
              </a:rPr>
              <a:t>aleae</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ludo</a:t>
            </a:r>
            <a:r>
              <a:rPr lang="en-US" sz="1200" dirty="0">
                <a:latin typeface="Calibri" panose="020F0502020204030204" pitchFamily="34" charset="0"/>
                <a:cs typeface="Calibri" panose="020F0502020204030204" pitchFamily="34" charset="0"/>
              </a:rPr>
              <a:t>"), introducing the </a:t>
            </a:r>
            <a:r>
              <a:rPr lang="en-US" sz="1200" b="1" dirty="0">
                <a:solidFill>
                  <a:srgbClr val="0070C0"/>
                </a:solidFill>
                <a:latin typeface="Calibri" panose="020F0502020204030204" pitchFamily="34" charset="0"/>
                <a:cs typeface="Calibri" panose="020F0502020204030204" pitchFamily="34" charset="0"/>
              </a:rPr>
              <a:t>concept of expectation value</a:t>
            </a:r>
            <a:r>
              <a:rPr lang="en-US" sz="1200" dirty="0">
                <a:latin typeface="Calibri" panose="020F0502020204030204" pitchFamily="34" charset="0"/>
                <a:cs typeface="Calibri" panose="020F0502020204030204" pitchFamily="34" charset="0"/>
              </a:rPr>
              <a:t>. This was the first textbook of probability.</a:t>
            </a:r>
          </a:p>
          <a:p>
            <a:endParaRPr lang="en-US" sz="1200" b="1" dirty="0">
              <a:solidFill>
                <a:srgbClr val="0070C0"/>
              </a:solidFill>
              <a:latin typeface="Calibri" panose="020F0502020204030204" pitchFamily="34" charset="0"/>
              <a:cs typeface="Calibri" panose="020F0502020204030204" pitchFamily="34" charset="0"/>
            </a:endParaRPr>
          </a:p>
          <a:p>
            <a:r>
              <a:rPr lang="en-US" sz="1200" b="1" dirty="0">
                <a:solidFill>
                  <a:srgbClr val="0070C0"/>
                </a:solidFill>
                <a:latin typeface="Calibri" panose="020F0502020204030204" pitchFamily="34" charset="0"/>
                <a:cs typeface="Calibri" panose="020F0502020204030204" pitchFamily="34" charset="0"/>
              </a:rPr>
              <a:t>Huygens</a:t>
            </a:r>
            <a:r>
              <a:rPr lang="en-US" sz="1200" dirty="0">
                <a:latin typeface="Calibri" panose="020F0502020204030204" pitchFamily="34" charset="0"/>
                <a:cs typeface="Calibri" panose="020F0502020204030204" pitchFamily="34" charset="0"/>
              </a:rPr>
              <a:t> had made a trip to Paris and learned of the </a:t>
            </a:r>
            <a:r>
              <a:rPr lang="en-US" sz="1200" b="1" dirty="0">
                <a:solidFill>
                  <a:srgbClr val="0070C0"/>
                </a:solidFill>
                <a:latin typeface="Calibri" panose="020F0502020204030204" pitchFamily="34" charset="0"/>
                <a:cs typeface="Calibri" panose="020F0502020204030204" pitchFamily="34" charset="0"/>
              </a:rPr>
              <a:t>Pascal-Fermat</a:t>
            </a:r>
            <a:r>
              <a:rPr lang="en-US" sz="1200" dirty="0">
                <a:latin typeface="Calibri" panose="020F0502020204030204" pitchFamily="34" charset="0"/>
                <a:cs typeface="Calibri" panose="020F0502020204030204" pitchFamily="34" charset="0"/>
              </a:rPr>
              <a:t> correspondence. He became a member of the </a:t>
            </a:r>
            <a:r>
              <a:rPr lang="en-US" sz="1200" b="1" dirty="0" err="1">
                <a:solidFill>
                  <a:srgbClr val="0070C0"/>
                </a:solidFill>
                <a:latin typeface="Calibri" panose="020F0502020204030204" pitchFamily="34" charset="0"/>
                <a:cs typeface="Calibri" panose="020F0502020204030204" pitchFamily="34" charset="0"/>
              </a:rPr>
              <a:t>Roannez</a:t>
            </a:r>
            <a:r>
              <a:rPr lang="en-US" sz="1200" b="1" dirty="0">
                <a:solidFill>
                  <a:srgbClr val="0070C0"/>
                </a:solidFill>
                <a:latin typeface="Calibri" panose="020F0502020204030204" pitchFamily="34" charset="0"/>
                <a:cs typeface="Calibri" panose="020F0502020204030204" pitchFamily="34" charset="0"/>
              </a:rPr>
              <a:t> Circle </a:t>
            </a:r>
            <a:r>
              <a:rPr lang="en-US" sz="1200" dirty="0">
                <a:latin typeface="Calibri" panose="020F0502020204030204" pitchFamily="34" charset="0"/>
                <a:cs typeface="Calibri" panose="020F0502020204030204" pitchFamily="34" charset="0"/>
              </a:rPr>
              <a:t>and met </a:t>
            </a:r>
            <a:r>
              <a:rPr lang="en-US" sz="1200" b="1" dirty="0" err="1">
                <a:solidFill>
                  <a:srgbClr val="0070C0"/>
                </a:solidFill>
                <a:latin typeface="Calibri" panose="020F0502020204030204" pitchFamily="34" charset="0"/>
                <a:cs typeface="Calibri" panose="020F0502020204030204" pitchFamily="34" charset="0"/>
              </a:rPr>
              <a:t>Méré</a:t>
            </a:r>
            <a:r>
              <a:rPr lang="en-US" sz="12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altLang="en-US" sz="1200" dirty="0">
                <a:latin typeface="Calibri" panose="020F0502020204030204" pitchFamily="34" charset="0"/>
                <a:cs typeface="Calibri" panose="020F0502020204030204" pitchFamily="34" charset="0"/>
              </a:rPr>
              <a:t>Expectation as the “fair price” to play. Huygens’ text is about gambling problems. His concept of mathematical </a:t>
            </a:r>
            <a:r>
              <a:rPr lang="en-US" altLang="en-US" sz="1200" b="1" dirty="0">
                <a:solidFill>
                  <a:srgbClr val="0070C0"/>
                </a:solidFill>
                <a:latin typeface="Calibri" panose="020F0502020204030204" pitchFamily="34" charset="0"/>
                <a:cs typeface="Calibri" panose="020F0502020204030204" pitchFamily="34" charset="0"/>
              </a:rPr>
              <a:t>expectation</a:t>
            </a:r>
            <a:r>
              <a:rPr lang="en-US" altLang="en-US" sz="1200" dirty="0">
                <a:latin typeface="Calibri" panose="020F0502020204030204" pitchFamily="34" charset="0"/>
                <a:cs typeface="Calibri" panose="020F0502020204030204" pitchFamily="34" charset="0"/>
              </a:rPr>
              <a:t>, the possible winnings multiplied by the frequency of successes divided by all possible outcomes, was given as the “fair price” to play. </a:t>
            </a:r>
          </a:p>
          <a:p>
            <a:endParaRPr lang="en-US" altLang="en-US" sz="1200" dirty="0">
              <a:latin typeface="Calibri" panose="020F0502020204030204" pitchFamily="34" charset="0"/>
              <a:cs typeface="Calibri" panose="020F0502020204030204" pitchFamily="34" charset="0"/>
            </a:endParaRPr>
          </a:p>
          <a:p>
            <a:r>
              <a:rPr lang="en-US" altLang="en-US" sz="1200" dirty="0">
                <a:latin typeface="Calibri" panose="020F0502020204030204" pitchFamily="34" charset="0"/>
                <a:cs typeface="Calibri" panose="020F0502020204030204" pitchFamily="34" charset="0"/>
              </a:rPr>
              <a:t>In the long run (the limit of successive plays) paying more than the expectation will lose money, paying less will make money. The expected value expresses the point of indifference.</a:t>
            </a:r>
          </a:p>
        </p:txBody>
      </p:sp>
      <p:pic>
        <p:nvPicPr>
          <p:cNvPr id="8" name="Picture 7">
            <a:extLst>
              <a:ext uri="{FF2B5EF4-FFF2-40B4-BE49-F238E27FC236}">
                <a16:creationId xmlns:a16="http://schemas.microsoft.com/office/drawing/2014/main" id="{D7EC0C66-05B1-D547-856F-F54983B75C7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049696" y="108713"/>
            <a:ext cx="1724592" cy="1805432"/>
          </a:xfrm>
          <a:prstGeom prst="rect">
            <a:avLst/>
          </a:prstGeom>
        </p:spPr>
      </p:pic>
      <p:sp>
        <p:nvSpPr>
          <p:cNvPr id="3" name="TextBox 2">
            <a:extLst>
              <a:ext uri="{FF2B5EF4-FFF2-40B4-BE49-F238E27FC236}">
                <a16:creationId xmlns:a16="http://schemas.microsoft.com/office/drawing/2014/main" id="{41108C55-7AF2-A34F-A2C2-18D1D4BDF703}"/>
              </a:ext>
            </a:extLst>
          </p:cNvPr>
          <p:cNvSpPr txBox="1"/>
          <p:nvPr/>
        </p:nvSpPr>
        <p:spPr>
          <a:xfrm>
            <a:off x="7222603" y="1938529"/>
            <a:ext cx="3437682" cy="738664"/>
          </a:xfrm>
          <a:prstGeom prst="rect">
            <a:avLst/>
          </a:prstGeom>
          <a:noFill/>
        </p:spPr>
        <p:txBody>
          <a:bodyPr wrap="square" rtlCol="0">
            <a:spAutoFit/>
          </a:bodyPr>
          <a:lstStyle/>
          <a:p>
            <a:pPr algn="ctr"/>
            <a:r>
              <a:rPr lang="en-US" sz="1400" b="1" dirty="0">
                <a:solidFill>
                  <a:srgbClr val="0070C0"/>
                </a:solidFill>
                <a:latin typeface="Calibri" panose="020F0502020204030204" pitchFamily="34" charset="0"/>
                <a:cs typeface="Calibri" panose="020F0502020204030204" pitchFamily="34" charset="0"/>
              </a:rPr>
              <a:t>Christiaan Huygens (</a:t>
            </a:r>
            <a:r>
              <a:rPr lang="en-US" sz="1400" dirty="0">
                <a:latin typeface="Calibri" panose="020F0502020204030204" pitchFamily="34" charset="0"/>
                <a:cs typeface="Calibri" panose="020F0502020204030204" pitchFamily="34" charset="0"/>
              </a:rPr>
              <a:t>1629 - 1695</a:t>
            </a:r>
            <a:r>
              <a:rPr lang="en-US" sz="1400" b="1" dirty="0">
                <a:solidFill>
                  <a:srgbClr val="0070C0"/>
                </a:solidFill>
                <a:latin typeface="Calibri" panose="020F0502020204030204" pitchFamily="34" charset="0"/>
                <a:cs typeface="Calibri" panose="020F0502020204030204" pitchFamily="34" charset="0"/>
              </a:rPr>
              <a:t>)</a:t>
            </a:r>
            <a:br>
              <a:rPr lang="en-US" sz="14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Scientist, innovator, and inventor </a:t>
            </a:r>
          </a:p>
          <a:p>
            <a:pPr algn="ctr"/>
            <a:r>
              <a:rPr lang="en-US" sz="1400" dirty="0">
                <a:latin typeface="Calibri" panose="020F0502020204030204" pitchFamily="34" charset="0"/>
                <a:cs typeface="Calibri" panose="020F0502020204030204" pitchFamily="34" charset="0"/>
              </a:rPr>
              <a:t>of the pendulum clock.</a:t>
            </a:r>
          </a:p>
        </p:txBody>
      </p:sp>
    </p:spTree>
    <p:extLst>
      <p:ext uri="{BB962C8B-B14F-4D97-AF65-F5344CB8AC3E}">
        <p14:creationId xmlns:p14="http://schemas.microsoft.com/office/powerpoint/2010/main" val="338871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3B2AFC-FFBE-A541-BC38-BF89851A8CC4}"/>
              </a:ext>
            </a:extLst>
          </p:cNvPr>
          <p:cNvSpPr txBox="1"/>
          <p:nvPr/>
        </p:nvSpPr>
        <p:spPr>
          <a:xfrm>
            <a:off x="371770" y="318526"/>
            <a:ext cx="6771152" cy="5845896"/>
          </a:xfrm>
          <a:prstGeom prst="rect">
            <a:avLst/>
          </a:prstGeom>
          <a:noFill/>
        </p:spPr>
        <p:txBody>
          <a:bodyPr wrap="square" rtlCol="0">
            <a:spAutoFit/>
          </a:bodyPr>
          <a:lstStyle/>
          <a:p>
            <a:r>
              <a:rPr lang="en-US" b="1" dirty="0">
                <a:solidFill>
                  <a:srgbClr val="0070C0"/>
                </a:solidFill>
                <a:latin typeface="Calibri" panose="020F0502020204030204" pitchFamily="34" charset="0"/>
                <a:cs typeface="Calibri" panose="020F0502020204030204" pitchFamily="34" charset="0"/>
              </a:rPr>
              <a:t>Pascal’s Wager </a:t>
            </a:r>
            <a:r>
              <a:rPr lang="en-US" dirty="0">
                <a:latin typeface="Calibri" panose="020F0502020204030204" pitchFamily="34" charset="0"/>
                <a:cs typeface="Calibri" panose="020F0502020204030204" pitchFamily="34" charset="0"/>
              </a:rPr>
              <a:t>as decision theory</a:t>
            </a:r>
          </a:p>
          <a:p>
            <a:endParaRPr lang="en-US" dirty="0">
              <a:latin typeface="Calibri" panose="020F0502020204030204" pitchFamily="34" charset="0"/>
              <a:cs typeface="Calibri" panose="020F0502020204030204" pitchFamily="34" charset="0"/>
            </a:endParaRPr>
          </a:p>
          <a:p>
            <a:pPr>
              <a:lnSpc>
                <a:spcPct val="80000"/>
              </a:lnSpc>
            </a:pPr>
            <a:r>
              <a:rPr lang="en-US" altLang="en-US" sz="1400" dirty="0">
                <a:latin typeface="Calibri" panose="020F0502020204030204" pitchFamily="34" charset="0"/>
                <a:cs typeface="Calibri" panose="020F0502020204030204" pitchFamily="34" charset="0"/>
              </a:rPr>
              <a:t>Two possible states: </a:t>
            </a:r>
            <a:r>
              <a:rPr lang="en-US" altLang="en-US" sz="1400" b="1" dirty="0">
                <a:solidFill>
                  <a:srgbClr val="0070C0"/>
                </a:solidFill>
                <a:latin typeface="Calibri" panose="020F0502020204030204" pitchFamily="34" charset="0"/>
                <a:cs typeface="Calibri" panose="020F0502020204030204" pitchFamily="34" charset="0"/>
              </a:rPr>
              <a:t>God exists or He does not</a:t>
            </a:r>
            <a:r>
              <a:rPr lang="en-US" altLang="en-US" sz="1400" dirty="0">
                <a:latin typeface="Calibri" panose="020F0502020204030204" pitchFamily="34" charset="0"/>
                <a:cs typeface="Calibri" panose="020F0502020204030204" pitchFamily="34" charset="0"/>
              </a:rPr>
              <a:t>.</a:t>
            </a:r>
          </a:p>
          <a:p>
            <a:pPr>
              <a:lnSpc>
                <a:spcPct val="80000"/>
              </a:lnSpc>
            </a:pPr>
            <a:endParaRPr lang="en-US" altLang="en-US" sz="1400" dirty="0">
              <a:latin typeface="Calibri" panose="020F0502020204030204" pitchFamily="34" charset="0"/>
              <a:cs typeface="Calibri" panose="020F0502020204030204" pitchFamily="34" charset="0"/>
            </a:endParaRPr>
          </a:p>
          <a:p>
            <a:pPr>
              <a:lnSpc>
                <a:spcPct val="80000"/>
              </a:lnSpc>
            </a:pPr>
            <a:r>
              <a:rPr lang="en-US" altLang="en-US" sz="1400" dirty="0">
                <a:latin typeface="Calibri" panose="020F0502020204030204" pitchFamily="34" charset="0"/>
                <a:cs typeface="Calibri" panose="020F0502020204030204" pitchFamily="34" charset="0"/>
              </a:rPr>
              <a:t>Two possible actions: </a:t>
            </a:r>
            <a:r>
              <a:rPr lang="en-US" altLang="en-US" sz="1400" b="1" dirty="0">
                <a:solidFill>
                  <a:srgbClr val="0070C0"/>
                </a:solidFill>
                <a:latin typeface="Calibri" panose="020F0502020204030204" pitchFamily="34" charset="0"/>
                <a:cs typeface="Calibri" panose="020F0502020204030204" pitchFamily="34" charset="0"/>
              </a:rPr>
              <a:t>Believe</a:t>
            </a:r>
            <a:r>
              <a:rPr lang="en-US" altLang="en-US" sz="1400" dirty="0">
                <a:latin typeface="Calibri" panose="020F0502020204030204" pitchFamily="34" charset="0"/>
                <a:cs typeface="Calibri" panose="020F0502020204030204" pitchFamily="34" charset="0"/>
              </a:rPr>
              <a:t> and live a righteous life or </a:t>
            </a:r>
            <a:r>
              <a:rPr lang="en-US" altLang="en-US" sz="1400" b="1" dirty="0">
                <a:solidFill>
                  <a:srgbClr val="0070C0"/>
                </a:solidFill>
                <a:latin typeface="Calibri" panose="020F0502020204030204" pitchFamily="34" charset="0"/>
                <a:cs typeface="Calibri" panose="020F0502020204030204" pitchFamily="34" charset="0"/>
              </a:rPr>
              <a:t>don’t believe </a:t>
            </a:r>
            <a:r>
              <a:rPr lang="en-US" altLang="en-US" sz="1400" dirty="0">
                <a:latin typeface="Calibri" panose="020F0502020204030204" pitchFamily="34" charset="0"/>
                <a:cs typeface="Calibri" panose="020F0502020204030204" pitchFamily="34" charset="0"/>
              </a:rPr>
              <a:t>and lead a life of sin.</a:t>
            </a:r>
          </a:p>
          <a:p>
            <a:pPr>
              <a:lnSpc>
                <a:spcPct val="80000"/>
              </a:lnSpc>
            </a:pPr>
            <a:endParaRPr lang="en-US" altLang="en-US" sz="1400" dirty="0">
              <a:latin typeface="Calibri" panose="020F0502020204030204" pitchFamily="34" charset="0"/>
              <a:cs typeface="Calibri" panose="020F0502020204030204" pitchFamily="34" charset="0"/>
            </a:endParaRPr>
          </a:p>
          <a:p>
            <a:pPr>
              <a:lnSpc>
                <a:spcPct val="80000"/>
              </a:lnSpc>
            </a:pPr>
            <a:r>
              <a:rPr lang="en-US" altLang="en-US" sz="1400" dirty="0">
                <a:latin typeface="Calibri" panose="020F0502020204030204" pitchFamily="34" charset="0"/>
                <a:cs typeface="Calibri" panose="020F0502020204030204" pitchFamily="34" charset="0"/>
              </a:rPr>
              <a:t>Four outcomes: </a:t>
            </a:r>
          </a:p>
          <a:p>
            <a:pPr lvl="1">
              <a:lnSpc>
                <a:spcPct val="80000"/>
              </a:lnSpc>
            </a:pPr>
            <a:r>
              <a:rPr lang="en-US" altLang="en-US" sz="1100" dirty="0">
                <a:latin typeface="Calibri" panose="020F0502020204030204" pitchFamily="34" charset="0"/>
                <a:cs typeface="Calibri" panose="020F0502020204030204" pitchFamily="34" charset="0"/>
              </a:rPr>
              <a:t>God exists X righteous life </a:t>
            </a:r>
            <a:r>
              <a:rPr lang="en-US" altLang="en-US" sz="1100" dirty="0">
                <a:latin typeface="Calibri" panose="020F0502020204030204" pitchFamily="34" charset="0"/>
                <a:cs typeface="Calibri" panose="020F0502020204030204" pitchFamily="34" charset="0"/>
                <a:sym typeface="Wingdings" pitchFamily="2" charset="2"/>
              </a:rPr>
              <a:t> salvation</a:t>
            </a:r>
          </a:p>
          <a:p>
            <a:pPr lvl="1">
              <a:lnSpc>
                <a:spcPct val="80000"/>
              </a:lnSpc>
            </a:pPr>
            <a:r>
              <a:rPr lang="en-US" altLang="en-US" sz="1100" dirty="0">
                <a:latin typeface="Calibri" panose="020F0502020204030204" pitchFamily="34" charset="0"/>
                <a:cs typeface="Calibri" panose="020F0502020204030204" pitchFamily="34" charset="0"/>
              </a:rPr>
              <a:t>God exists X sinful life </a:t>
            </a:r>
            <a:r>
              <a:rPr lang="en-US" altLang="en-US" sz="1100" dirty="0">
                <a:latin typeface="Calibri" panose="020F0502020204030204" pitchFamily="34" charset="0"/>
                <a:cs typeface="Calibri" panose="020F0502020204030204" pitchFamily="34" charset="0"/>
                <a:sym typeface="Wingdings" pitchFamily="2" charset="2"/>
              </a:rPr>
              <a:t> eternal damnation</a:t>
            </a:r>
          </a:p>
          <a:p>
            <a:pPr lvl="1">
              <a:lnSpc>
                <a:spcPct val="80000"/>
              </a:lnSpc>
            </a:pPr>
            <a:r>
              <a:rPr lang="en-US" altLang="en-US" sz="1100" dirty="0">
                <a:latin typeface="Calibri" panose="020F0502020204030204" pitchFamily="34" charset="0"/>
                <a:cs typeface="Calibri" panose="020F0502020204030204" pitchFamily="34" charset="0"/>
              </a:rPr>
              <a:t>God does not exist X righteous life </a:t>
            </a:r>
            <a:r>
              <a:rPr lang="en-US" altLang="en-US" sz="1100" dirty="0">
                <a:latin typeface="Calibri" panose="020F0502020204030204" pitchFamily="34" charset="0"/>
                <a:cs typeface="Calibri" panose="020F0502020204030204" pitchFamily="34" charset="0"/>
                <a:sym typeface="Wingdings" pitchFamily="2" charset="2"/>
              </a:rPr>
              <a:t> no harm done</a:t>
            </a:r>
          </a:p>
          <a:p>
            <a:pPr lvl="1">
              <a:lnSpc>
                <a:spcPct val="80000"/>
              </a:lnSpc>
            </a:pPr>
            <a:r>
              <a:rPr lang="en-US" altLang="en-US" sz="1100" dirty="0">
                <a:latin typeface="Calibri" panose="020F0502020204030204" pitchFamily="34" charset="0"/>
                <a:cs typeface="Calibri" panose="020F0502020204030204" pitchFamily="34" charset="0"/>
              </a:rPr>
              <a:t>God does not exist X sinful life </a:t>
            </a:r>
            <a:r>
              <a:rPr lang="en-US" altLang="en-US" sz="1100" dirty="0">
                <a:latin typeface="Calibri" panose="020F0502020204030204" pitchFamily="34" charset="0"/>
                <a:cs typeface="Calibri" panose="020F0502020204030204" pitchFamily="34" charset="0"/>
                <a:sym typeface="Wingdings" pitchFamily="2" charset="2"/>
              </a:rPr>
              <a:t> finite life span of riotous living</a:t>
            </a:r>
          </a:p>
          <a:p>
            <a:pPr>
              <a:lnSpc>
                <a:spcPct val="80000"/>
              </a:lnSpc>
            </a:pPr>
            <a:endParaRPr lang="en-US" altLang="en-US" sz="1400" dirty="0">
              <a:latin typeface="Calibri" panose="020F0502020204030204" pitchFamily="34" charset="0"/>
              <a:cs typeface="Calibri" panose="020F0502020204030204" pitchFamily="34" charset="0"/>
            </a:endParaRPr>
          </a:p>
          <a:p>
            <a:pPr>
              <a:lnSpc>
                <a:spcPct val="80000"/>
              </a:lnSpc>
            </a:pPr>
            <a:r>
              <a:rPr lang="en-US" altLang="en-US" sz="1400" b="1" dirty="0">
                <a:solidFill>
                  <a:srgbClr val="0070C0"/>
                </a:solidFill>
                <a:latin typeface="Calibri" panose="020F0502020204030204" pitchFamily="34" charset="0"/>
                <a:cs typeface="Calibri" panose="020F0502020204030204" pitchFamily="34" charset="0"/>
              </a:rPr>
              <a:t>Dominance case</a:t>
            </a:r>
            <a:r>
              <a:rPr lang="en-US" altLang="en-US" sz="1400" dirty="0">
                <a:latin typeface="Calibri" panose="020F0502020204030204" pitchFamily="34" charset="0"/>
                <a:cs typeface="Calibri" panose="020F0502020204030204" pitchFamily="34" charset="0"/>
              </a:rPr>
              <a:t>: Believing simply dominates over non-believing if the situation is equivalent in the case that God does not exist.</a:t>
            </a:r>
          </a:p>
          <a:p>
            <a:pPr>
              <a:lnSpc>
                <a:spcPct val="80000"/>
              </a:lnSpc>
            </a:pPr>
            <a:endParaRPr lang="en-US" altLang="en-US" sz="1400" dirty="0">
              <a:latin typeface="Calibri" panose="020F0502020204030204" pitchFamily="34" charset="0"/>
              <a:cs typeface="Calibri" panose="020F0502020204030204" pitchFamily="34" charset="0"/>
            </a:endParaRPr>
          </a:p>
          <a:p>
            <a:pPr>
              <a:lnSpc>
                <a:spcPct val="80000"/>
              </a:lnSpc>
            </a:pPr>
            <a:r>
              <a:rPr lang="en-US" altLang="en-US" sz="1400" b="1" dirty="0">
                <a:solidFill>
                  <a:srgbClr val="0070C0"/>
                </a:solidFill>
                <a:latin typeface="Calibri" panose="020F0502020204030204" pitchFamily="34" charset="0"/>
                <a:cs typeface="Calibri" panose="020F0502020204030204" pitchFamily="34" charset="0"/>
              </a:rPr>
              <a:t>Expectation case</a:t>
            </a:r>
            <a:r>
              <a:rPr lang="en-US" altLang="en-US" sz="1400" dirty="0">
                <a:latin typeface="Calibri" panose="020F0502020204030204" pitchFamily="34" charset="0"/>
                <a:cs typeface="Calibri" panose="020F0502020204030204" pitchFamily="34" charset="0"/>
              </a:rPr>
              <a:t>: But if believing (and living righteously) foregoes the pleasures of sin, then believing does not simply dominate. However if the consequences in the case of God’s existence are greatly in excess of those in the event of non-existence (salvation vs damnation as opposed to indifference vs. fun), then believing has the highest expected value.</a:t>
            </a:r>
          </a:p>
          <a:p>
            <a:pPr>
              <a:lnSpc>
                <a:spcPct val="80000"/>
              </a:lnSpc>
            </a:pPr>
            <a:endParaRPr lang="en-US" altLang="en-US" sz="1400" dirty="0">
              <a:latin typeface="Calibri" panose="020F0502020204030204" pitchFamily="34" charset="0"/>
              <a:cs typeface="Calibri" panose="020F0502020204030204" pitchFamily="34" charset="0"/>
            </a:endParaRPr>
          </a:p>
          <a:p>
            <a:pPr>
              <a:lnSpc>
                <a:spcPct val="80000"/>
              </a:lnSpc>
            </a:pPr>
            <a:r>
              <a:rPr lang="en-US" altLang="en-US" sz="1400" b="1" dirty="0">
                <a:solidFill>
                  <a:srgbClr val="0070C0"/>
                </a:solidFill>
                <a:latin typeface="Calibri" panose="020F0502020204030204" pitchFamily="34" charset="0"/>
                <a:cs typeface="Calibri" panose="020F0502020204030204" pitchFamily="34" charset="0"/>
              </a:rPr>
              <a:t>Dominating expectation</a:t>
            </a:r>
            <a:r>
              <a:rPr lang="en-US" altLang="en-US" sz="1400" dirty="0">
                <a:latin typeface="Calibri" panose="020F0502020204030204" pitchFamily="34" charset="0"/>
                <a:cs typeface="Calibri" panose="020F0502020204030204" pitchFamily="34" charset="0"/>
              </a:rPr>
              <a:t>: Since the probability of God existing is not known, Pascal appeals to dominance of one expectation over another: </a:t>
            </a:r>
            <a:r>
              <a:rPr lang="en-US" altLang="en-US" sz="1400" i="1" dirty="0">
                <a:latin typeface="Calibri" panose="020F0502020204030204" pitchFamily="34" charset="0"/>
                <a:cs typeface="Calibri" panose="020F0502020204030204" pitchFamily="34" charset="0"/>
              </a:rPr>
              <a:t>Infinite salvation or damnation</a:t>
            </a:r>
            <a:r>
              <a:rPr lang="en-US" altLang="en-US" sz="1400" dirty="0">
                <a:latin typeface="Calibri" panose="020F0502020204030204" pitchFamily="34" charset="0"/>
                <a:cs typeface="Calibri" panose="020F0502020204030204" pitchFamily="34" charset="0"/>
              </a:rPr>
              <a:t> versus something finite.</a:t>
            </a:r>
          </a:p>
          <a:p>
            <a:pPr>
              <a:lnSpc>
                <a:spcPct val="80000"/>
              </a:lnSpc>
            </a:pPr>
            <a:endParaRPr lang="en-US" altLang="en-US" sz="1400" dirty="0">
              <a:latin typeface="Calibri" panose="020F0502020204030204" pitchFamily="34" charset="0"/>
              <a:cs typeface="Calibri" panose="020F0502020204030204" pitchFamily="34" charset="0"/>
            </a:endParaRPr>
          </a:p>
          <a:p>
            <a:pPr>
              <a:lnSpc>
                <a:spcPct val="80000"/>
              </a:lnSpc>
            </a:pPr>
            <a:r>
              <a:rPr lang="en-US" altLang="en-US" sz="1400" b="1" dirty="0">
                <a:solidFill>
                  <a:srgbClr val="0070C0"/>
                </a:solidFill>
                <a:latin typeface="Calibri" panose="020F0502020204030204" pitchFamily="34" charset="0"/>
                <a:cs typeface="Calibri" panose="020F0502020204030204" pitchFamily="34" charset="0"/>
              </a:rPr>
              <a:t>Pascal’s wager </a:t>
            </a:r>
            <a:r>
              <a:rPr lang="en-US" altLang="en-US" sz="1400" dirty="0">
                <a:latin typeface="Calibri" panose="020F0502020204030204" pitchFamily="34" charset="0"/>
                <a:cs typeface="Calibri" panose="020F0502020204030204" pitchFamily="34" charset="0"/>
              </a:rPr>
              <a:t>much quoted, often misrepresented</a:t>
            </a:r>
          </a:p>
          <a:p>
            <a:pPr>
              <a:lnSpc>
                <a:spcPct val="80000"/>
              </a:lnSpc>
            </a:pPr>
            <a:endParaRPr lang="en-US" altLang="en-US" sz="1400" dirty="0">
              <a:latin typeface="Calibri" panose="020F0502020204030204" pitchFamily="34" charset="0"/>
              <a:cs typeface="Calibri" panose="020F0502020204030204" pitchFamily="34" charset="0"/>
            </a:endParaRPr>
          </a:p>
          <a:p>
            <a:pPr>
              <a:lnSpc>
                <a:spcPct val="80000"/>
              </a:lnSpc>
            </a:pPr>
            <a:r>
              <a:rPr lang="en-US" altLang="en-US" sz="1400" dirty="0">
                <a:latin typeface="Calibri" panose="020F0502020204030204" pitchFamily="34" charset="0"/>
                <a:cs typeface="Calibri" panose="020F0502020204030204" pitchFamily="34" charset="0"/>
              </a:rPr>
              <a:t>It was transformed and re-stated by many theologians and used as an argument for the existence of God or for righteous living.</a:t>
            </a:r>
          </a:p>
          <a:p>
            <a:pPr>
              <a:lnSpc>
                <a:spcPct val="80000"/>
              </a:lnSpc>
            </a:pPr>
            <a:r>
              <a:rPr lang="en-US" altLang="en-US" sz="1400" dirty="0">
                <a:latin typeface="Calibri" panose="020F0502020204030204" pitchFamily="34" charset="0"/>
                <a:cs typeface="Calibri" panose="020F0502020204030204" pitchFamily="34" charset="0"/>
              </a:rPr>
              <a:t>It was criticized as faulty by many who saw it as manipulative and impious.</a:t>
            </a:r>
          </a:p>
          <a:p>
            <a:pPr>
              <a:lnSpc>
                <a:spcPct val="80000"/>
              </a:lnSpc>
            </a:pPr>
            <a:r>
              <a:rPr lang="en-US" altLang="en-US" sz="1400" dirty="0">
                <a:latin typeface="Calibri" panose="020F0502020204030204" pitchFamily="34" charset="0"/>
                <a:cs typeface="Calibri" panose="020F0502020204030204" pitchFamily="34" charset="0"/>
              </a:rPr>
              <a:t>E.g., William James suggestion that those who became believers for the reasons given by Pascal were not going to get the payoff anticipated.</a:t>
            </a:r>
          </a:p>
          <a:p>
            <a:pPr>
              <a:lnSpc>
                <a:spcPct val="80000"/>
              </a:lnSpc>
            </a:pPr>
            <a:endParaRPr lang="en-US" altLang="en-US" sz="1400" dirty="0">
              <a:latin typeface="Calibri" panose="020F0502020204030204" pitchFamily="34" charset="0"/>
              <a:cs typeface="Calibri" panose="020F0502020204030204" pitchFamily="34" charset="0"/>
            </a:endParaRPr>
          </a:p>
        </p:txBody>
      </p:sp>
      <p:pic>
        <p:nvPicPr>
          <p:cNvPr id="5" name="Picture 6" descr="pascals wager diagrammed">
            <a:extLst>
              <a:ext uri="{FF2B5EF4-FFF2-40B4-BE49-F238E27FC236}">
                <a16:creationId xmlns:a16="http://schemas.microsoft.com/office/drawing/2014/main" id="{0A382AE9-9621-3B4B-800D-023A9B07035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a:xfrm>
            <a:off x="8011886" y="528252"/>
            <a:ext cx="3287713" cy="3429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733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D52A8A-0DAC-B248-8F03-4A932D1ED16B}"/>
              </a:ext>
            </a:extLst>
          </p:cNvPr>
          <p:cNvSpPr txBox="1"/>
          <p:nvPr/>
        </p:nvSpPr>
        <p:spPr>
          <a:xfrm>
            <a:off x="99061" y="102979"/>
            <a:ext cx="8313419" cy="6586418"/>
          </a:xfrm>
          <a:prstGeom prst="rect">
            <a:avLst/>
          </a:prstGeom>
          <a:noFill/>
        </p:spPr>
        <p:txBody>
          <a:bodyPr wrap="square" rtlCol="0">
            <a:spAutoFit/>
          </a:bodyPr>
          <a:lstStyle/>
          <a:p>
            <a:r>
              <a:rPr lang="en-US" sz="2000" b="1" dirty="0">
                <a:solidFill>
                  <a:srgbClr val="0070C0"/>
                </a:solidFill>
                <a:latin typeface="Calibri" panose="020F0502020204030204" pitchFamily="34" charset="0"/>
                <a:cs typeface="Calibri" panose="020F0502020204030204" pitchFamily="34" charset="0"/>
              </a:rPr>
              <a:t>The word “probability</a:t>
            </a:r>
            <a:r>
              <a:rPr lang="en-US" sz="2000" dirty="0">
                <a:latin typeface="Calibri" panose="020F0502020204030204" pitchFamily="34" charset="0"/>
                <a:cs typeface="Calibri" panose="020F0502020204030204" pitchFamily="34" charset="0"/>
              </a:rPr>
              <a:t>” itself first used to denote </a:t>
            </a:r>
          </a:p>
          <a:p>
            <a:r>
              <a:rPr lang="en-US" sz="2000" dirty="0">
                <a:latin typeface="Calibri" panose="020F0502020204030204" pitchFamily="34" charset="0"/>
                <a:cs typeface="Calibri" panose="020F0502020204030204" pitchFamily="34" charset="0"/>
              </a:rPr>
              <a:t>something measurable in 1662 in the book </a:t>
            </a:r>
          </a:p>
          <a:p>
            <a:r>
              <a:rPr lang="en-US" sz="2000" b="1" dirty="0">
                <a:solidFill>
                  <a:srgbClr val="0070C0"/>
                </a:solidFill>
                <a:latin typeface="Calibri" panose="020F0502020204030204" pitchFamily="34" charset="0"/>
                <a:cs typeface="Calibri" panose="020F0502020204030204" pitchFamily="34" charset="0"/>
              </a:rPr>
              <a:t>"La </a:t>
            </a:r>
            <a:r>
              <a:rPr lang="en-US" sz="2000" b="1" dirty="0" err="1">
                <a:solidFill>
                  <a:srgbClr val="0070C0"/>
                </a:solidFill>
                <a:latin typeface="Calibri" panose="020F0502020204030204" pitchFamily="34" charset="0"/>
                <a:cs typeface="Calibri" panose="020F0502020204030204" pitchFamily="34" charset="0"/>
              </a:rPr>
              <a:t>logique</a:t>
            </a:r>
            <a:r>
              <a:rPr lang="en-US" sz="2000" b="1" dirty="0">
                <a:solidFill>
                  <a:srgbClr val="0070C0"/>
                </a:solidFill>
                <a:latin typeface="Calibri" panose="020F0502020204030204" pitchFamily="34" charset="0"/>
                <a:cs typeface="Calibri" panose="020F0502020204030204" pitchFamily="34" charset="0"/>
              </a:rPr>
              <a:t>, </a:t>
            </a:r>
            <a:r>
              <a:rPr lang="en-US" sz="2000" b="1" dirty="0" err="1">
                <a:solidFill>
                  <a:srgbClr val="0070C0"/>
                </a:solidFill>
                <a:latin typeface="Calibri" panose="020F0502020204030204" pitchFamily="34" charset="0"/>
                <a:cs typeface="Calibri" panose="020F0502020204030204" pitchFamily="34" charset="0"/>
              </a:rPr>
              <a:t>ou</a:t>
            </a:r>
            <a:r>
              <a:rPr lang="en-US" sz="2000" b="1" dirty="0">
                <a:solidFill>
                  <a:srgbClr val="0070C0"/>
                </a:solidFill>
                <a:latin typeface="Calibri" panose="020F0502020204030204" pitchFamily="34" charset="0"/>
                <a:cs typeface="Calibri" panose="020F0502020204030204" pitchFamily="34" charset="0"/>
              </a:rPr>
              <a:t> </a:t>
            </a:r>
            <a:r>
              <a:rPr lang="en-US" sz="2000" b="1" dirty="0" err="1">
                <a:solidFill>
                  <a:srgbClr val="0070C0"/>
                </a:solidFill>
                <a:latin typeface="Calibri" panose="020F0502020204030204" pitchFamily="34" charset="0"/>
                <a:cs typeface="Calibri" panose="020F0502020204030204" pitchFamily="34" charset="0"/>
              </a:rPr>
              <a:t>l'art</a:t>
            </a:r>
            <a:r>
              <a:rPr lang="en-US" sz="2000" b="1" dirty="0">
                <a:solidFill>
                  <a:srgbClr val="0070C0"/>
                </a:solidFill>
                <a:latin typeface="Calibri" panose="020F0502020204030204" pitchFamily="34" charset="0"/>
                <a:cs typeface="Calibri" panose="020F0502020204030204" pitchFamily="34" charset="0"/>
              </a:rPr>
              <a:t> de </a:t>
            </a:r>
            <a:r>
              <a:rPr lang="en-US" sz="2000" b="1" dirty="0" err="1">
                <a:solidFill>
                  <a:srgbClr val="0070C0"/>
                </a:solidFill>
                <a:latin typeface="Calibri" panose="020F0502020204030204" pitchFamily="34" charset="0"/>
                <a:cs typeface="Calibri" panose="020F0502020204030204" pitchFamily="34" charset="0"/>
              </a:rPr>
              <a:t>penser</a:t>
            </a:r>
            <a:r>
              <a:rPr lang="en-US" sz="2000" b="1" dirty="0">
                <a:solidFill>
                  <a:srgbClr val="0070C0"/>
                </a:solidFill>
                <a:latin typeface="Calibri" panose="020F0502020204030204" pitchFamily="34" charset="0"/>
                <a:cs typeface="Calibri" panose="020F0502020204030204" pitchFamily="34" charset="0"/>
              </a:rPr>
              <a:t>" ("Logic, or the art of thinking")</a:t>
            </a:r>
            <a:r>
              <a:rPr lang="en-US" sz="2000" dirty="0">
                <a:latin typeface="Calibri" panose="020F0502020204030204" pitchFamily="34" charset="0"/>
                <a:cs typeface="Calibri" panose="020F0502020204030204" pitchFamily="34" charset="0"/>
              </a:rPr>
              <a:t>.</a:t>
            </a:r>
          </a:p>
          <a:p>
            <a:endParaRPr lang="en-US" sz="12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This textbook on logic first published anonymously in 1662 by Antoine </a:t>
            </a:r>
            <a:r>
              <a:rPr lang="en-US" sz="1400" dirty="0" err="1">
                <a:latin typeface="Calibri" panose="020F0502020204030204" pitchFamily="34" charset="0"/>
                <a:cs typeface="Calibri" panose="020F0502020204030204" pitchFamily="34" charset="0"/>
              </a:rPr>
              <a:t>Arnauld</a:t>
            </a:r>
            <a:r>
              <a:rPr lang="en-US" sz="1400" dirty="0">
                <a:latin typeface="Calibri" panose="020F0502020204030204" pitchFamily="34" charset="0"/>
                <a:cs typeface="Calibri" panose="020F0502020204030204" pitchFamily="34" charset="0"/>
              </a:rPr>
              <a:t> and Pierre Nicole.</a:t>
            </a:r>
          </a:p>
          <a:p>
            <a:r>
              <a:rPr lang="en-US" sz="1400" dirty="0">
                <a:latin typeface="Calibri" panose="020F0502020204030204" pitchFamily="34" charset="0"/>
                <a:cs typeface="Calibri" panose="020F0502020204030204" pitchFamily="34" charset="0"/>
              </a:rPr>
              <a:t>They were Pascal's associates, prominent members of the Jansenist movement, centered on Port-Royal.</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This book is commonly known as Port-Royal Logic, or </a:t>
            </a:r>
            <a:r>
              <a:rPr lang="en-US" sz="1400" dirty="0" err="1">
                <a:latin typeface="Calibri" panose="020F0502020204030204" pitchFamily="34" charset="0"/>
                <a:cs typeface="Calibri" panose="020F0502020204030204" pitchFamily="34" charset="0"/>
              </a:rPr>
              <a:t>Logique</a:t>
            </a:r>
            <a:r>
              <a:rPr lang="en-US" sz="1400" dirty="0">
                <a:latin typeface="Calibri" panose="020F0502020204030204" pitchFamily="34" charset="0"/>
                <a:cs typeface="Calibri" panose="020F0502020204030204" pitchFamily="34" charset="0"/>
              </a:rPr>
              <a:t> de Port-Royal.</a:t>
            </a:r>
          </a:p>
          <a:p>
            <a:r>
              <a:rPr lang="en-US" sz="1400" dirty="0">
                <a:latin typeface="Calibri" panose="020F0502020204030204" pitchFamily="34" charset="0"/>
                <a:cs typeface="Calibri" panose="020F0502020204030204" pitchFamily="34" charset="0"/>
              </a:rPr>
              <a:t>It was the most successful logic book of the time.</a:t>
            </a:r>
          </a:p>
          <a:p>
            <a:r>
              <a:rPr lang="en-US" sz="1400" dirty="0">
                <a:latin typeface="Calibri" panose="020F0502020204030204" pitchFamily="34" charset="0"/>
                <a:cs typeface="Calibri" panose="020F0502020204030204" pitchFamily="34" charset="0"/>
              </a:rPr>
              <a:t>5 editions of the book from 1662 to 1683.</a:t>
            </a:r>
          </a:p>
          <a:p>
            <a:r>
              <a:rPr lang="en-US" sz="1400" dirty="0">
                <a:latin typeface="Calibri" panose="020F0502020204030204" pitchFamily="34" charset="0"/>
                <a:cs typeface="Calibri" panose="020F0502020204030204" pitchFamily="34" charset="0"/>
              </a:rPr>
              <a:t>Translations into all European languages.</a:t>
            </a:r>
          </a:p>
          <a:p>
            <a:r>
              <a:rPr lang="en-US" sz="1400" dirty="0">
                <a:latin typeface="Calibri" panose="020F0502020204030204" pitchFamily="34" charset="0"/>
                <a:cs typeface="Calibri" panose="020F0502020204030204" pitchFamily="34" charset="0"/>
              </a:rPr>
              <a:t>Still used as a text in 19th century Oxford &amp; Edinburgh.</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Written by </a:t>
            </a:r>
            <a:r>
              <a:rPr lang="en-US" sz="1400" b="1" dirty="0">
                <a:solidFill>
                  <a:srgbClr val="0070C0"/>
                </a:solidFill>
                <a:latin typeface="Calibri" panose="020F0502020204030204" pitchFamily="34" charset="0"/>
                <a:cs typeface="Calibri" panose="020F0502020204030204" pitchFamily="34" charset="0"/>
              </a:rPr>
              <a:t>Pascal’s</a:t>
            </a:r>
            <a:r>
              <a:rPr lang="en-US" sz="1400" dirty="0">
                <a:latin typeface="Calibri" panose="020F0502020204030204" pitchFamily="34" charset="0"/>
                <a:cs typeface="Calibri" panose="020F0502020204030204" pitchFamily="34" charset="0"/>
              </a:rPr>
              <a:t> associates at Port Royal, esp. Pierre Nicole and Antoine </a:t>
            </a:r>
            <a:r>
              <a:rPr lang="en-US" sz="1400" dirty="0" err="1">
                <a:latin typeface="Calibri" panose="020F0502020204030204" pitchFamily="34" charset="0"/>
                <a:cs typeface="Calibri" panose="020F0502020204030204" pitchFamily="34" charset="0"/>
              </a:rPr>
              <a:t>Arnauld</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Antoine </a:t>
            </a:r>
            <a:r>
              <a:rPr lang="en-US" sz="1400" dirty="0" err="1">
                <a:latin typeface="Calibri" panose="020F0502020204030204" pitchFamily="34" charset="0"/>
                <a:cs typeface="Calibri" panose="020F0502020204030204" pitchFamily="34" charset="0"/>
              </a:rPr>
              <a:t>Arnauld</a:t>
            </a:r>
            <a:r>
              <a:rPr lang="en-US" sz="1400" dirty="0">
                <a:latin typeface="Calibri" panose="020F0502020204030204" pitchFamily="34" charset="0"/>
                <a:cs typeface="Calibri" panose="020F0502020204030204" pitchFamily="34" charset="0"/>
              </a:rPr>
              <a:t> seems to have written all of Book IV, the section on probability.</a:t>
            </a:r>
          </a:p>
          <a:p>
            <a:r>
              <a:rPr lang="en-US" sz="1400" dirty="0" err="1">
                <a:latin typeface="Calibri" panose="020F0502020204030204" pitchFamily="34" charset="0"/>
                <a:cs typeface="Calibri" panose="020F0502020204030204" pitchFamily="34" charset="0"/>
              </a:rPr>
              <a:t>Arnauld</a:t>
            </a:r>
            <a:r>
              <a:rPr lang="en-US" sz="1400" dirty="0">
                <a:latin typeface="Calibri" panose="020F0502020204030204" pitchFamily="34" charset="0"/>
                <a:cs typeface="Calibri" panose="020F0502020204030204" pitchFamily="34" charset="0"/>
              </a:rPr>
              <a:t> also wrote the Port Royal Grammar, his chief contribution to philosophy</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Example given of a game where each of 10 players risks one coin for an even chance to win 10. </a:t>
            </a:r>
          </a:p>
          <a:p>
            <a:r>
              <a:rPr lang="en-US" sz="1400" dirty="0">
                <a:latin typeface="Calibri" panose="020F0502020204030204" pitchFamily="34" charset="0"/>
                <a:cs typeface="Calibri" panose="020F0502020204030204" pitchFamily="34" charset="0"/>
              </a:rPr>
              <a:t>Loss is 9 times more probable “</a:t>
            </a:r>
            <a:r>
              <a:rPr lang="en-US" sz="1400" dirty="0" err="1">
                <a:latin typeface="Calibri" panose="020F0502020204030204" pitchFamily="34" charset="0"/>
                <a:cs typeface="Calibri" panose="020F0502020204030204" pitchFamily="34" charset="0"/>
              </a:rPr>
              <a:t>neuf</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fois</a:t>
            </a:r>
            <a:r>
              <a:rPr lang="en-US" sz="1400" dirty="0">
                <a:latin typeface="Calibri" panose="020F0502020204030204" pitchFamily="34" charset="0"/>
                <a:cs typeface="Calibri" panose="020F0502020204030204" pitchFamily="34" charset="0"/>
              </a:rPr>
              <a:t> plus probable” than gain. </a:t>
            </a:r>
          </a:p>
          <a:p>
            <a:r>
              <a:rPr lang="en-US" sz="1400" dirty="0">
                <a:latin typeface="Calibri" panose="020F0502020204030204" pitchFamily="34" charset="0"/>
                <a:cs typeface="Calibri" panose="020F0502020204030204" pitchFamily="34" charset="0"/>
              </a:rPr>
              <a:t>And later, there are “nine degrees of probability of losing a coin for only one of gaining nine.”</a:t>
            </a:r>
          </a:p>
          <a:p>
            <a:r>
              <a:rPr lang="en-US" sz="1400" dirty="0">
                <a:latin typeface="Calibri" panose="020F0502020204030204" pitchFamily="34" charset="0"/>
                <a:cs typeface="Calibri" panose="020F0502020204030204" pitchFamily="34" charset="0"/>
              </a:rPr>
              <a:t>These are the first occasions in print where probability is measured.</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Frequency used to measure chance of natural events</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Author of Port Royal advocates that people’s fear of thunder should be proportional to the frequency of related deaths (lightning, etc.). </a:t>
            </a:r>
          </a:p>
          <a:p>
            <a:r>
              <a:rPr lang="en-US" sz="1400" dirty="0">
                <a:latin typeface="Calibri" panose="020F0502020204030204" pitchFamily="34" charset="0"/>
                <a:cs typeface="Calibri" panose="020F0502020204030204" pitchFamily="34" charset="0"/>
              </a:rPr>
              <a:t>Frequency of similar past events used here as a measure of the probability of the future event.</a:t>
            </a:r>
          </a:p>
          <a:p>
            <a:r>
              <a:rPr lang="en-US" sz="1400" dirty="0">
                <a:latin typeface="Calibri" panose="020F0502020204030204" pitchFamily="34" charset="0"/>
                <a:cs typeface="Calibri" panose="020F0502020204030204" pitchFamily="34" charset="0"/>
              </a:rPr>
              <a:t>Note that the frequency measure does not work if the payoff is not finite. Hence Pascal’s wager: slight chance of eternal salvation trumps all other options.</a:t>
            </a:r>
          </a:p>
        </p:txBody>
      </p:sp>
      <p:pic>
        <p:nvPicPr>
          <p:cNvPr id="3" name="Picture 2">
            <a:extLst>
              <a:ext uri="{FF2B5EF4-FFF2-40B4-BE49-F238E27FC236}">
                <a16:creationId xmlns:a16="http://schemas.microsoft.com/office/drawing/2014/main" id="{FE6A6D2E-CD82-A54D-8A70-5196B29FEE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17152" y="233888"/>
            <a:ext cx="2044700" cy="3162300"/>
          </a:xfrm>
          <a:prstGeom prst="rect">
            <a:avLst/>
          </a:prstGeom>
        </p:spPr>
      </p:pic>
      <p:pic>
        <p:nvPicPr>
          <p:cNvPr id="5" name="Picture 4">
            <a:extLst>
              <a:ext uri="{FF2B5EF4-FFF2-40B4-BE49-F238E27FC236}">
                <a16:creationId xmlns:a16="http://schemas.microsoft.com/office/drawing/2014/main" id="{7834EC40-5123-3645-85CC-482B6457898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973312" y="3721966"/>
            <a:ext cx="1365504" cy="1889506"/>
          </a:xfrm>
          <a:prstGeom prst="rect">
            <a:avLst/>
          </a:prstGeom>
        </p:spPr>
      </p:pic>
      <p:sp>
        <p:nvSpPr>
          <p:cNvPr id="6" name="TextBox 5">
            <a:extLst>
              <a:ext uri="{FF2B5EF4-FFF2-40B4-BE49-F238E27FC236}">
                <a16:creationId xmlns:a16="http://schemas.microsoft.com/office/drawing/2014/main" id="{0F4F4C33-6080-A74F-BCDD-7B1932E5B51F}"/>
              </a:ext>
            </a:extLst>
          </p:cNvPr>
          <p:cNvSpPr txBox="1"/>
          <p:nvPr/>
        </p:nvSpPr>
        <p:spPr>
          <a:xfrm>
            <a:off x="8859774" y="5611472"/>
            <a:ext cx="159258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Antoine </a:t>
            </a:r>
            <a:r>
              <a:rPr lang="en-US" sz="1600" dirty="0" err="1">
                <a:latin typeface="Calibri" panose="020F0502020204030204" pitchFamily="34" charset="0"/>
                <a:cs typeface="Calibri" panose="020F0502020204030204" pitchFamily="34" charset="0"/>
              </a:rPr>
              <a:t>Arnauld</a:t>
            </a:r>
            <a:endParaRPr lang="en-US" sz="16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3C649E8-2CED-A349-BBF4-5819DDCB179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636377" y="3755725"/>
            <a:ext cx="1174876" cy="1496210"/>
          </a:xfrm>
          <a:prstGeom prst="rect">
            <a:avLst/>
          </a:prstGeom>
        </p:spPr>
      </p:pic>
      <p:sp>
        <p:nvSpPr>
          <p:cNvPr id="8" name="TextBox 7">
            <a:extLst>
              <a:ext uri="{FF2B5EF4-FFF2-40B4-BE49-F238E27FC236}">
                <a16:creationId xmlns:a16="http://schemas.microsoft.com/office/drawing/2014/main" id="{06E9DAC3-C4E4-6A4C-B2D7-023C2279D1ED}"/>
              </a:ext>
            </a:extLst>
          </p:cNvPr>
          <p:cNvSpPr txBox="1"/>
          <p:nvPr/>
        </p:nvSpPr>
        <p:spPr>
          <a:xfrm>
            <a:off x="10599801" y="5272918"/>
            <a:ext cx="125095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Pierre Nicole</a:t>
            </a:r>
          </a:p>
        </p:txBody>
      </p:sp>
    </p:spTree>
    <p:extLst>
      <p:ext uri="{BB962C8B-B14F-4D97-AF65-F5344CB8AC3E}">
        <p14:creationId xmlns:p14="http://schemas.microsoft.com/office/powerpoint/2010/main" val="271658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D8FA75-6F90-7048-9C29-1072F8019DBD}"/>
              </a:ext>
            </a:extLst>
          </p:cNvPr>
          <p:cNvSpPr txBox="1"/>
          <p:nvPr/>
        </p:nvSpPr>
        <p:spPr>
          <a:xfrm>
            <a:off x="131812" y="627551"/>
            <a:ext cx="4400431" cy="1569660"/>
          </a:xfrm>
          <a:prstGeom prst="rect">
            <a:avLst/>
          </a:prstGeom>
          <a:noFill/>
        </p:spPr>
        <p:txBody>
          <a:bodyPr wrap="square" rtlCol="0">
            <a:spAutoFit/>
          </a:bodyPr>
          <a:lstStyle/>
          <a:p>
            <a:endParaRPr lang="en-US" altLang="en-US" sz="1200" dirty="0">
              <a:latin typeface="Calibri" panose="020F0502020204030204" pitchFamily="34" charset="0"/>
              <a:cs typeface="Calibri" panose="020F0502020204030204" pitchFamily="34" charset="0"/>
            </a:endParaRPr>
          </a:p>
          <a:p>
            <a:r>
              <a:rPr lang="en-US" altLang="en-US" sz="1200" b="1" dirty="0">
                <a:solidFill>
                  <a:srgbClr val="0070C0"/>
                </a:solidFill>
                <a:latin typeface="Calibri" panose="020F0502020204030204" pitchFamily="34" charset="0"/>
                <a:cs typeface="Calibri" panose="020F0502020204030204" pitchFamily="34" charset="0"/>
              </a:rPr>
              <a:t>Political Arithmetic, a.k.a. statistics</a:t>
            </a:r>
          </a:p>
          <a:p>
            <a:endParaRPr lang="en-US" altLang="en-US" sz="1200" dirty="0">
              <a:latin typeface="Calibri" panose="020F0502020204030204" pitchFamily="34" charset="0"/>
              <a:cs typeface="Calibri" panose="020F0502020204030204" pitchFamily="34" charset="0"/>
            </a:endParaRPr>
          </a:p>
          <a:p>
            <a:r>
              <a:rPr lang="en-US" altLang="en-US" sz="1200" b="1" dirty="0">
                <a:solidFill>
                  <a:srgbClr val="0070C0"/>
                </a:solidFill>
                <a:latin typeface="Calibri" panose="020F0502020204030204" pitchFamily="34" charset="0"/>
                <a:cs typeface="Calibri" panose="020F0502020204030204" pitchFamily="34" charset="0"/>
              </a:rPr>
              <a:t>John </a:t>
            </a:r>
            <a:r>
              <a:rPr lang="en-US" altLang="en-US" sz="1200" b="1" dirty="0" err="1">
                <a:solidFill>
                  <a:srgbClr val="0070C0"/>
                </a:solidFill>
                <a:latin typeface="Calibri" panose="020F0502020204030204" pitchFamily="34" charset="0"/>
                <a:cs typeface="Calibri" panose="020F0502020204030204" pitchFamily="34" charset="0"/>
              </a:rPr>
              <a:t>Graunt’s</a:t>
            </a:r>
            <a:r>
              <a:rPr lang="en-US" altLang="en-US" sz="1200" b="1" dirty="0">
                <a:solidFill>
                  <a:srgbClr val="0070C0"/>
                </a:solidFill>
                <a:latin typeface="Calibri" panose="020F0502020204030204" pitchFamily="34" charset="0"/>
                <a:cs typeface="Calibri" panose="020F0502020204030204" pitchFamily="34" charset="0"/>
              </a:rPr>
              <a:t> </a:t>
            </a:r>
            <a:r>
              <a:rPr lang="en-US" altLang="en-US" sz="1200" b="1" i="1" dirty="0">
                <a:solidFill>
                  <a:srgbClr val="0070C0"/>
                </a:solidFill>
                <a:latin typeface="Calibri" panose="020F0502020204030204" pitchFamily="34" charset="0"/>
                <a:cs typeface="Calibri" panose="020F0502020204030204" pitchFamily="34" charset="0"/>
              </a:rPr>
              <a:t>Natural and Political Observations</a:t>
            </a:r>
            <a:r>
              <a:rPr lang="en-US" altLang="en-US" sz="1200" dirty="0">
                <a:latin typeface="Calibri" panose="020F0502020204030204" pitchFamily="34" charset="0"/>
                <a:cs typeface="Calibri" panose="020F0502020204030204" pitchFamily="34" charset="0"/>
              </a:rPr>
              <a:t>, 1662, was the first treatise that analyzed publicly available statistics, such as birth and death records, to draw conclusions about public issues. Population trends, Epidemics, Recommendations about social welfare.</a:t>
            </a:r>
          </a:p>
        </p:txBody>
      </p:sp>
      <p:graphicFrame>
        <p:nvGraphicFramePr>
          <p:cNvPr id="5" name="Group 43">
            <a:extLst>
              <a:ext uri="{FF2B5EF4-FFF2-40B4-BE49-F238E27FC236}">
                <a16:creationId xmlns:a16="http://schemas.microsoft.com/office/drawing/2014/main" id="{9CF2AE63-3BB0-C24D-9266-9867304B24C6}"/>
              </a:ext>
            </a:extLst>
          </p:cNvPr>
          <p:cNvGraphicFramePr>
            <a:graphicFrameLocks/>
          </p:cNvGraphicFramePr>
          <p:nvPr/>
        </p:nvGraphicFramePr>
        <p:xfrm>
          <a:off x="2134920" y="3413230"/>
          <a:ext cx="1191988" cy="2590800"/>
        </p:xfrm>
        <a:graphic>
          <a:graphicData uri="http://schemas.openxmlformats.org/drawingml/2006/table">
            <a:tbl>
              <a:tblPr/>
              <a:tblGrid>
                <a:gridCol w="595994">
                  <a:extLst>
                    <a:ext uri="{9D8B030D-6E8A-4147-A177-3AD203B41FA5}">
                      <a16:colId xmlns:a16="http://schemas.microsoft.com/office/drawing/2014/main" val="117186187"/>
                    </a:ext>
                  </a:extLst>
                </a:gridCol>
                <a:gridCol w="595994">
                  <a:extLst>
                    <a:ext uri="{9D8B030D-6E8A-4147-A177-3AD203B41FA5}">
                      <a16:colId xmlns:a16="http://schemas.microsoft.com/office/drawing/2014/main" val="1570778895"/>
                    </a:ext>
                  </a:extLst>
                </a:gridCol>
              </a:tblGrid>
              <a:tr h="0">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Survivors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5236481"/>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28456"/>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dirty="0">
                          <a:ln>
                            <a:noFill/>
                          </a:ln>
                          <a:solidFill>
                            <a:schemeClr val="tx1"/>
                          </a:solidFill>
                          <a:effectLst/>
                          <a:latin typeface="Arial" panose="020B0604020202020204" pitchFamily="34" charset="0"/>
                        </a:rPr>
                        <a:t>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3693732"/>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dirty="0">
                          <a:ln>
                            <a:noFill/>
                          </a:ln>
                          <a:solidFill>
                            <a:schemeClr val="tx1"/>
                          </a:solidFill>
                          <a:effectLst/>
                          <a:latin typeface="Arial" panose="020B0604020202020204" pitchFamily="34" charset="0"/>
                        </a:rPr>
                        <a:t>16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8035940"/>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dirty="0">
                          <a:ln>
                            <a:noFill/>
                          </a:ln>
                          <a:solidFill>
                            <a:schemeClr val="tx1"/>
                          </a:solidFill>
                          <a:effectLst/>
                          <a:latin typeface="Arial" panose="020B0604020202020204" pitchFamily="34" charset="0"/>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4717165"/>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dirty="0">
                          <a:ln>
                            <a:noFill/>
                          </a:ln>
                          <a:solidFill>
                            <a:schemeClr val="tx1"/>
                          </a:solidFill>
                          <a:effectLst/>
                          <a:latin typeface="Arial" panose="020B060402020202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2479836"/>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46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3501738"/>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dirty="0">
                          <a:ln>
                            <a:noFill/>
                          </a:ln>
                          <a:solidFill>
                            <a:schemeClr val="tx1"/>
                          </a:solidFill>
                          <a:effectLst/>
                          <a:latin typeface="Arial" panose="020B0604020202020204" pitchFamily="34"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7321437"/>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66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a:ln>
                            <a:noFill/>
                          </a:ln>
                          <a:solidFill>
                            <a:schemeClr val="tx1"/>
                          </a:solidFill>
                          <a:effectLst/>
                          <a:latin typeface="Arial" panose="020B060402020202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3053844"/>
                  </a:ext>
                </a:extLst>
              </a:tr>
              <a:tr h="217831">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dirty="0">
                          <a:ln>
                            <a:noFill/>
                          </a:ln>
                          <a:solidFill>
                            <a:schemeClr val="tx1"/>
                          </a:solidFill>
                          <a:effectLst/>
                          <a:latin typeface="Arial" panose="020B0604020202020204" pitchFamily="34" charset="0"/>
                        </a:rPr>
                        <a:t>76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700">
                          <a:solidFill>
                            <a:schemeClr val="tx1"/>
                          </a:solidFill>
                          <a:latin typeface="Arial" panose="020B0604020202020204" pitchFamily="34" charset="0"/>
                        </a:defRPr>
                      </a:lvl1pPr>
                      <a:lvl2pPr>
                        <a:spcBef>
                          <a:spcPct val="20000"/>
                        </a:spcBef>
                        <a:buClr>
                          <a:schemeClr val="accent1"/>
                        </a:buClr>
                        <a:buSzPct val="65000"/>
                        <a:buFont typeface="Wingdings" pitchFamily="2" charset="2"/>
                        <a:defRPr sz="2200">
                          <a:solidFill>
                            <a:schemeClr val="tx1"/>
                          </a:solidFill>
                          <a:latin typeface="Arial" panose="020B0604020202020204" pitchFamily="34" charset="0"/>
                        </a:defRPr>
                      </a:lvl2pPr>
                      <a:lvl3pPr>
                        <a:spcBef>
                          <a:spcPct val="20000"/>
                        </a:spcBef>
                        <a:buClr>
                          <a:schemeClr val="hlink"/>
                        </a:buClr>
                        <a:buSzPct val="55000"/>
                        <a:buFont typeface="Wingdings" pitchFamily="2" charset="2"/>
                        <a:defRPr sz="2000">
                          <a:solidFill>
                            <a:schemeClr val="tx1"/>
                          </a:solidFill>
                          <a:latin typeface="Arial" panose="020B0604020202020204" pitchFamily="34" charset="0"/>
                        </a:defRPr>
                      </a:lvl3pPr>
                      <a:lvl4pPr>
                        <a:spcBef>
                          <a:spcPct val="20000"/>
                        </a:spcBef>
                        <a:buClr>
                          <a:schemeClr val="accent2"/>
                        </a:buClr>
                        <a:buFont typeface="Wingdings" pitchFamily="2" charset="2"/>
                        <a:defRPr>
                          <a:solidFill>
                            <a:schemeClr val="tx1"/>
                          </a:solidFill>
                          <a:latin typeface="Arial" panose="020B0604020202020204" pitchFamily="34" charset="0"/>
                        </a:defRPr>
                      </a:lvl4pPr>
                      <a:lvl5pPr>
                        <a:spcBef>
                          <a:spcPct val="20000"/>
                        </a:spcBef>
                        <a:buClr>
                          <a:schemeClr val="tx1"/>
                        </a:buClr>
                        <a:buSzPct val="85000"/>
                        <a:buFont typeface="Wingdings" pitchFamily="2" charset="2"/>
                        <a:defRPr>
                          <a:solidFill>
                            <a:schemeClr val="tx1"/>
                          </a:solidFill>
                          <a:latin typeface="Arial" panose="020B0604020202020204" pitchFamily="34" charset="0"/>
                        </a:defRPr>
                      </a:lvl5pPr>
                      <a:lvl6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6pPr>
                      <a:lvl7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7pPr>
                      <a:lvl8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8pPr>
                      <a:lvl9pPr fontAlgn="base">
                        <a:spcBef>
                          <a:spcPct val="20000"/>
                        </a:spcBef>
                        <a:spcAft>
                          <a:spcPct val="0"/>
                        </a:spcAft>
                        <a:buClr>
                          <a:schemeClr val="tx1"/>
                        </a:buClr>
                        <a:buSzPct val="85000"/>
                        <a:buFont typeface="Wingdings"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1000" b="0" i="0" u="none" strike="noStrike" cap="none" normalizeH="0" baseline="0" dirty="0">
                          <a:ln>
                            <a:noFill/>
                          </a:ln>
                          <a:solidFill>
                            <a:schemeClr val="tx1"/>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8539580"/>
                  </a:ext>
                </a:extLst>
              </a:tr>
            </a:tbl>
          </a:graphicData>
        </a:graphic>
      </p:graphicFrame>
      <p:sp>
        <p:nvSpPr>
          <p:cNvPr id="6" name="TextBox 5">
            <a:extLst>
              <a:ext uri="{FF2B5EF4-FFF2-40B4-BE49-F238E27FC236}">
                <a16:creationId xmlns:a16="http://schemas.microsoft.com/office/drawing/2014/main" id="{8BEA40C0-9AA6-FE4E-BDFE-130B46F26067}"/>
              </a:ext>
            </a:extLst>
          </p:cNvPr>
          <p:cNvSpPr txBox="1"/>
          <p:nvPr/>
        </p:nvSpPr>
        <p:spPr>
          <a:xfrm>
            <a:off x="5551714" y="632623"/>
            <a:ext cx="5943600" cy="2677656"/>
          </a:xfrm>
          <a:prstGeom prst="rect">
            <a:avLst/>
          </a:prstGeom>
          <a:noFill/>
        </p:spPr>
        <p:txBody>
          <a:bodyPr wrap="square" rtlCol="0">
            <a:spAutoFit/>
          </a:bodyPr>
          <a:lstStyle/>
          <a:p>
            <a:r>
              <a:rPr lang="en-US" sz="1200" b="1" dirty="0">
                <a:solidFill>
                  <a:srgbClr val="0070C0"/>
                </a:solidFill>
                <a:latin typeface="Calibri" panose="020F0502020204030204" pitchFamily="34" charset="0"/>
                <a:cs typeface="Calibri" panose="020F0502020204030204" pitchFamily="34" charset="0"/>
              </a:rPr>
              <a:t>Fair price to purchase an annuity</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First establish the proper interest rate, r, i.e. the time value of money.</a:t>
            </a:r>
          </a:p>
          <a:p>
            <a:endParaRPr lang="en-US" sz="1200" dirty="0">
              <a:latin typeface="Calibri" panose="020F0502020204030204" pitchFamily="34" charset="0"/>
              <a:cs typeface="Calibri" panose="020F0502020204030204" pitchFamily="34" charset="0"/>
            </a:endParaRPr>
          </a:p>
          <a:p>
            <a:r>
              <a:rPr lang="en-US" sz="1200" b="1" dirty="0">
                <a:solidFill>
                  <a:srgbClr val="0070C0"/>
                </a:solidFill>
                <a:latin typeface="Calibri" panose="020F0502020204030204" pitchFamily="34" charset="0"/>
                <a:cs typeface="Calibri" panose="020F0502020204030204" pitchFamily="34" charset="0"/>
              </a:rPr>
              <a:t>Perpetual annuities</a:t>
            </a:r>
            <a:r>
              <a:rPr lang="en-US" sz="1200" dirty="0">
                <a:latin typeface="Calibri" panose="020F0502020204030204" pitchFamily="34" charset="0"/>
                <a:cs typeface="Calibri" panose="020F0502020204030204" pitchFamily="34" charset="0"/>
              </a:rPr>
              <a:t>: Fair price, F, is the amount that generates the regular payment, p, at the interest rate, r. Hence F=p/r.</a:t>
            </a:r>
          </a:p>
          <a:p>
            <a:endParaRPr lang="en-US" sz="1200" dirty="0">
              <a:latin typeface="Calibri" panose="020F0502020204030204" pitchFamily="34" charset="0"/>
              <a:cs typeface="Calibri" panose="020F0502020204030204" pitchFamily="34" charset="0"/>
            </a:endParaRPr>
          </a:p>
          <a:p>
            <a:r>
              <a:rPr lang="en-US" sz="1200" b="1" dirty="0">
                <a:solidFill>
                  <a:srgbClr val="0070C0"/>
                </a:solidFill>
                <a:latin typeface="Calibri" panose="020F0502020204030204" pitchFamily="34" charset="0"/>
                <a:cs typeface="Calibri" panose="020F0502020204030204" pitchFamily="34" charset="0"/>
              </a:rPr>
              <a:t>Terminal</a:t>
            </a:r>
            <a:r>
              <a:rPr lang="en-US" sz="1200" dirty="0">
                <a:latin typeface="Calibri" panose="020F0502020204030204" pitchFamily="34" charset="0"/>
                <a:cs typeface="Calibri" panose="020F0502020204030204" pitchFamily="34" charset="0"/>
              </a:rPr>
              <a:t>: Calculate the same as for a mortgage, except the payment p, and the number of periods n are known and the fair price F is the unknown.</a:t>
            </a:r>
          </a:p>
          <a:p>
            <a:endParaRPr lang="en-US" sz="1200" dirty="0">
              <a:latin typeface="Calibri" panose="020F0502020204030204" pitchFamily="34" charset="0"/>
              <a:cs typeface="Calibri" panose="020F0502020204030204" pitchFamily="34" charset="0"/>
            </a:endParaRPr>
          </a:p>
          <a:p>
            <a:r>
              <a:rPr lang="en-US" sz="1200" b="1" dirty="0">
                <a:solidFill>
                  <a:srgbClr val="0070C0"/>
                </a:solidFill>
                <a:latin typeface="Calibri" panose="020F0502020204030204" pitchFamily="34" charset="0"/>
                <a:cs typeface="Calibri" panose="020F0502020204030204" pitchFamily="34" charset="0"/>
              </a:rPr>
              <a:t>Life</a:t>
            </a:r>
            <a:r>
              <a:rPr lang="en-US" sz="1200" dirty="0">
                <a:latin typeface="Calibri" panose="020F0502020204030204" pitchFamily="34" charset="0"/>
                <a:cs typeface="Calibri" panose="020F0502020204030204" pitchFamily="34" charset="0"/>
              </a:rPr>
              <a:t>: Calculate as a terminal annuity, where n is the life expectancy of the owner.</a:t>
            </a:r>
          </a:p>
          <a:p>
            <a:endParaRPr lang="en-US" sz="1200" dirty="0">
              <a:latin typeface="Calibri" panose="020F0502020204030204" pitchFamily="34" charset="0"/>
              <a:cs typeface="Calibri" panose="020F0502020204030204" pitchFamily="34" charset="0"/>
            </a:endParaRPr>
          </a:p>
          <a:p>
            <a:r>
              <a:rPr lang="en-US" sz="1200" b="1" dirty="0">
                <a:solidFill>
                  <a:srgbClr val="0070C0"/>
                </a:solidFill>
                <a:latin typeface="Calibri" panose="020F0502020204030204" pitchFamily="34" charset="0"/>
                <a:cs typeface="Calibri" panose="020F0502020204030204" pitchFamily="34" charset="0"/>
              </a:rPr>
              <a:t>Joint</a:t>
            </a:r>
            <a:r>
              <a:rPr lang="en-US" sz="1200" dirty="0">
                <a:latin typeface="Calibri" panose="020F0502020204030204" pitchFamily="34" charset="0"/>
                <a:cs typeface="Calibri" panose="020F0502020204030204" pitchFamily="34" charset="0"/>
              </a:rPr>
              <a:t>: A more difficult calculation where it is necessary to determine the life expectancy of all the owners.</a:t>
            </a:r>
          </a:p>
        </p:txBody>
      </p:sp>
      <p:sp>
        <p:nvSpPr>
          <p:cNvPr id="7" name="TextBox 6">
            <a:extLst>
              <a:ext uri="{FF2B5EF4-FFF2-40B4-BE49-F238E27FC236}">
                <a16:creationId xmlns:a16="http://schemas.microsoft.com/office/drawing/2014/main" id="{8E01DE1A-DBD9-E84B-96F2-B82E6C1A7741}"/>
              </a:ext>
            </a:extLst>
          </p:cNvPr>
          <p:cNvSpPr txBox="1"/>
          <p:nvPr/>
        </p:nvSpPr>
        <p:spPr>
          <a:xfrm>
            <a:off x="5590051" y="3958352"/>
            <a:ext cx="5866927" cy="1569660"/>
          </a:xfrm>
          <a:prstGeom prst="rect">
            <a:avLst/>
          </a:prstGeom>
          <a:noFill/>
        </p:spPr>
        <p:txBody>
          <a:bodyPr wrap="square" rtlCol="0">
            <a:spAutoFit/>
          </a:bodyPr>
          <a:lstStyle/>
          <a:p>
            <a:r>
              <a:rPr lang="en-US" sz="1200" b="1" dirty="0">
                <a:solidFill>
                  <a:srgbClr val="0070C0"/>
                </a:solidFill>
                <a:latin typeface="Calibri" panose="020F0502020204030204" pitchFamily="34" charset="0"/>
                <a:cs typeface="Calibri" panose="020F0502020204030204" pitchFamily="34" charset="0"/>
              </a:rPr>
              <a:t>The principle of indifference</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A concept named in the 20th century by John Maynard Keynes, but articulated in the 17th century by </a:t>
            </a:r>
            <a:r>
              <a:rPr lang="en-US" sz="1200" b="1" dirty="0">
                <a:solidFill>
                  <a:srgbClr val="0070C0"/>
                </a:solidFill>
                <a:latin typeface="Calibri" panose="020F0502020204030204" pitchFamily="34" charset="0"/>
                <a:cs typeface="Calibri" panose="020F0502020204030204" pitchFamily="34" charset="0"/>
              </a:rPr>
              <a:t>Leibniz</a:t>
            </a:r>
            <a:r>
              <a:rPr lang="en-US" sz="1200" dirty="0">
                <a:latin typeface="Calibri" panose="020F0502020204030204" pitchFamily="34" charset="0"/>
                <a:cs typeface="Calibri" panose="020F0502020204030204" pitchFamily="34" charset="0"/>
              </a:rPr>
              <a:t> and then stated as a fundamental principle by </a:t>
            </a:r>
            <a:r>
              <a:rPr lang="en-US" sz="1200" b="1" dirty="0">
                <a:solidFill>
                  <a:srgbClr val="0070C0"/>
                </a:solidFill>
                <a:latin typeface="Calibri" panose="020F0502020204030204" pitchFamily="34" charset="0"/>
                <a:cs typeface="Calibri" panose="020F0502020204030204" pitchFamily="34" charset="0"/>
              </a:rPr>
              <a:t>Laplace</a:t>
            </a:r>
            <a:r>
              <a:rPr lang="en-US" sz="1200" dirty="0">
                <a:latin typeface="Calibri" panose="020F0502020204030204" pitchFamily="34" charset="0"/>
                <a:cs typeface="Calibri" panose="020F0502020204030204" pitchFamily="34" charset="0"/>
              </a:rPr>
              <a:t> in the 18th century.</a:t>
            </a:r>
          </a:p>
          <a:p>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Two events are viewed as equally probable when there is no reason to favor one over the other.</a:t>
            </a:r>
          </a:p>
        </p:txBody>
      </p:sp>
      <p:pic>
        <p:nvPicPr>
          <p:cNvPr id="2" name="Picture 1">
            <a:extLst>
              <a:ext uri="{FF2B5EF4-FFF2-40B4-BE49-F238E27FC236}">
                <a16:creationId xmlns:a16="http://schemas.microsoft.com/office/drawing/2014/main" id="{D660CA7A-2971-714E-8FC9-793FE94FBF2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02335" y="2693325"/>
            <a:ext cx="1048513" cy="1233908"/>
          </a:xfrm>
          <a:prstGeom prst="rect">
            <a:avLst/>
          </a:prstGeom>
        </p:spPr>
      </p:pic>
      <p:sp>
        <p:nvSpPr>
          <p:cNvPr id="3" name="TextBox 2">
            <a:extLst>
              <a:ext uri="{FF2B5EF4-FFF2-40B4-BE49-F238E27FC236}">
                <a16:creationId xmlns:a16="http://schemas.microsoft.com/office/drawing/2014/main" id="{5F8691B4-3907-5C4E-9FC4-835681C99699}"/>
              </a:ext>
            </a:extLst>
          </p:cNvPr>
          <p:cNvSpPr txBox="1"/>
          <p:nvPr/>
        </p:nvSpPr>
        <p:spPr>
          <a:xfrm>
            <a:off x="2178816" y="2739999"/>
            <a:ext cx="983267" cy="646331"/>
          </a:xfrm>
          <a:prstGeom prst="rect">
            <a:avLst/>
          </a:prstGeom>
          <a:noFill/>
        </p:spPr>
        <p:txBody>
          <a:bodyPr wrap="square" rtlCol="0">
            <a:spAutoFit/>
          </a:bodyPr>
          <a:lstStyle/>
          <a:p>
            <a:pPr algn="ctr"/>
            <a:r>
              <a:rPr lang="en-US" altLang="en-US" sz="1200" dirty="0" err="1">
                <a:latin typeface="Calibri" panose="020F0502020204030204" pitchFamily="34" charset="0"/>
                <a:cs typeface="Calibri" panose="020F0502020204030204" pitchFamily="34" charset="0"/>
              </a:rPr>
              <a:t>Graunt’s</a:t>
            </a:r>
            <a:r>
              <a:rPr lang="en-US" altLang="en-US" sz="1200" dirty="0">
                <a:latin typeface="Calibri" panose="020F0502020204030204" pitchFamily="34" charset="0"/>
                <a:cs typeface="Calibri" panose="020F0502020204030204" pitchFamily="34" charset="0"/>
              </a:rPr>
              <a:t> mortality table</a:t>
            </a:r>
          </a:p>
        </p:txBody>
      </p:sp>
      <p:sp>
        <p:nvSpPr>
          <p:cNvPr id="8" name="TextBox 7">
            <a:extLst>
              <a:ext uri="{FF2B5EF4-FFF2-40B4-BE49-F238E27FC236}">
                <a16:creationId xmlns:a16="http://schemas.microsoft.com/office/drawing/2014/main" id="{BDEA4D3A-1FA4-2241-B741-AC878BCFCA7F}"/>
              </a:ext>
            </a:extLst>
          </p:cNvPr>
          <p:cNvSpPr txBox="1"/>
          <p:nvPr/>
        </p:nvSpPr>
        <p:spPr>
          <a:xfrm>
            <a:off x="426531" y="3927233"/>
            <a:ext cx="983267" cy="276999"/>
          </a:xfrm>
          <a:prstGeom prst="rect">
            <a:avLst/>
          </a:prstGeom>
          <a:noFill/>
        </p:spPr>
        <p:txBody>
          <a:bodyPr wrap="square" rtlCol="0">
            <a:spAutoFit/>
          </a:bodyPr>
          <a:lstStyle/>
          <a:p>
            <a:pPr algn="ctr"/>
            <a:r>
              <a:rPr lang="en-US" altLang="en-US" sz="1200" dirty="0">
                <a:latin typeface="Calibri" panose="020F0502020204030204" pitchFamily="34" charset="0"/>
                <a:cs typeface="Calibri" panose="020F0502020204030204" pitchFamily="34" charset="0"/>
              </a:rPr>
              <a:t>John </a:t>
            </a:r>
            <a:r>
              <a:rPr lang="en-US" altLang="en-US" sz="1200" dirty="0" err="1">
                <a:latin typeface="Calibri" panose="020F0502020204030204" pitchFamily="34" charset="0"/>
                <a:cs typeface="Calibri" panose="020F0502020204030204" pitchFamily="34" charset="0"/>
              </a:rPr>
              <a:t>Graunt</a:t>
            </a:r>
            <a:endParaRPr lang="en-US" alt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4592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BBD61C-7755-7249-8708-6BE19319AB17}"/>
              </a:ext>
            </a:extLst>
          </p:cNvPr>
          <p:cNvSpPr txBox="1"/>
          <p:nvPr/>
        </p:nvSpPr>
        <p:spPr>
          <a:xfrm>
            <a:off x="235324" y="223638"/>
            <a:ext cx="7515639" cy="4552015"/>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The Art of Conjecturing</a:t>
            </a:r>
          </a:p>
          <a:p>
            <a:endParaRPr lang="en-US" sz="1400" dirty="0">
              <a:latin typeface="Calibri" panose="020F0502020204030204" pitchFamily="34" charset="0"/>
              <a:cs typeface="Calibri" panose="020F0502020204030204" pitchFamily="34" charset="0"/>
            </a:endParaRPr>
          </a:p>
          <a:p>
            <a:r>
              <a:rPr lang="en-US" sz="1400" b="1" dirty="0">
                <a:solidFill>
                  <a:srgbClr val="0070C0"/>
                </a:solidFill>
                <a:latin typeface="Calibri" panose="020F0502020204030204" pitchFamily="34" charset="0"/>
                <a:cs typeface="Calibri" panose="020F0502020204030204" pitchFamily="34" charset="0"/>
              </a:rPr>
              <a:t>Jacques Bernoulli’s </a:t>
            </a:r>
            <a:r>
              <a:rPr lang="en-US" sz="1400" dirty="0">
                <a:latin typeface="Calibri" panose="020F0502020204030204" pitchFamily="34" charset="0"/>
                <a:cs typeface="Calibri" panose="020F0502020204030204" pitchFamily="34" charset="0"/>
              </a:rPr>
              <a:t>"</a:t>
            </a:r>
            <a:r>
              <a:rPr lang="en-US" sz="1400" b="1" dirty="0">
                <a:solidFill>
                  <a:srgbClr val="0070C0"/>
                </a:solidFill>
                <a:latin typeface="Calibri" panose="020F0502020204030204" pitchFamily="34" charset="0"/>
                <a:cs typeface="Calibri" panose="020F0502020204030204" pitchFamily="34" charset="0"/>
              </a:rPr>
              <a:t>Ars </a:t>
            </a:r>
            <a:r>
              <a:rPr lang="en-US" sz="1400" b="1" dirty="0" err="1">
                <a:solidFill>
                  <a:srgbClr val="0070C0"/>
                </a:solidFill>
                <a:latin typeface="Calibri" panose="020F0502020204030204" pitchFamily="34" charset="0"/>
                <a:cs typeface="Calibri" panose="020F0502020204030204" pitchFamily="34" charset="0"/>
              </a:rPr>
              <a:t>conjectandi</a:t>
            </a:r>
            <a:r>
              <a:rPr lang="en-US" sz="1400" dirty="0">
                <a:latin typeface="Calibri" panose="020F0502020204030204" pitchFamily="34" charset="0"/>
                <a:cs typeface="Calibri" panose="020F0502020204030204" pitchFamily="34" charset="0"/>
              </a:rPr>
              <a:t>" appeared in 1713, eight years after his death.</a:t>
            </a:r>
          </a:p>
          <a:p>
            <a:r>
              <a:rPr lang="en-US" sz="1400" dirty="0">
                <a:latin typeface="Calibri" panose="020F0502020204030204" pitchFamily="34" charset="0"/>
                <a:cs typeface="Calibri" panose="020F0502020204030204" pitchFamily="34" charset="0"/>
              </a:rPr>
              <a:t>Probability emerges fully with this book.</a:t>
            </a:r>
          </a:p>
          <a:p>
            <a:r>
              <a:rPr lang="en-US" sz="1400" dirty="0">
                <a:latin typeface="Calibri" panose="020F0502020204030204" pitchFamily="34" charset="0"/>
                <a:cs typeface="Calibri" panose="020F0502020204030204" pitchFamily="34" charset="0"/>
              </a:rPr>
              <a:t>It contains the </a:t>
            </a:r>
            <a:r>
              <a:rPr lang="en-US" sz="1400" b="1" dirty="0">
                <a:solidFill>
                  <a:srgbClr val="0070C0"/>
                </a:solidFill>
                <a:latin typeface="Calibri" panose="020F0502020204030204" pitchFamily="34" charset="0"/>
                <a:cs typeface="Calibri" panose="020F0502020204030204" pitchFamily="34" charset="0"/>
              </a:rPr>
              <a:t>first limit theorem of probability</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Establishes the addition law of probability for disjoint events.</a:t>
            </a:r>
          </a:p>
          <a:p>
            <a:r>
              <a:rPr lang="en-US" sz="1400" dirty="0">
                <a:latin typeface="Calibri" panose="020F0502020204030204" pitchFamily="34" charset="0"/>
                <a:cs typeface="Calibri" panose="020F0502020204030204" pitchFamily="34" charset="0"/>
              </a:rPr>
              <a:t>The meaning of the title: The “</a:t>
            </a:r>
            <a:r>
              <a:rPr lang="en-US" sz="1400" b="1" dirty="0">
                <a:solidFill>
                  <a:srgbClr val="0070C0"/>
                </a:solidFill>
                <a:latin typeface="Calibri" panose="020F0502020204030204" pitchFamily="34" charset="0"/>
                <a:cs typeface="Calibri" panose="020F0502020204030204" pitchFamily="34" charset="0"/>
              </a:rPr>
              <a:t>Port Royal Logic</a:t>
            </a:r>
            <a:r>
              <a:rPr lang="en-US" sz="1400" dirty="0">
                <a:latin typeface="Calibri" panose="020F0502020204030204" pitchFamily="34" charset="0"/>
                <a:cs typeface="Calibri" panose="020F0502020204030204" pitchFamily="34" charset="0"/>
              </a:rPr>
              <a:t>” was titled </a:t>
            </a:r>
            <a:r>
              <a:rPr lang="en-US" sz="1400" b="1" dirty="0">
                <a:solidFill>
                  <a:srgbClr val="0070C0"/>
                </a:solidFill>
                <a:latin typeface="Calibri" panose="020F0502020204030204" pitchFamily="34" charset="0"/>
                <a:cs typeface="Calibri" panose="020F0502020204030204" pitchFamily="34" charset="0"/>
              </a:rPr>
              <a:t>Ars </a:t>
            </a:r>
            <a:r>
              <a:rPr lang="en-US" sz="1400" b="1" dirty="0" err="1">
                <a:solidFill>
                  <a:srgbClr val="0070C0"/>
                </a:solidFill>
                <a:latin typeface="Calibri" panose="020F0502020204030204" pitchFamily="34" charset="0"/>
                <a:cs typeface="Calibri" panose="020F0502020204030204" pitchFamily="34" charset="0"/>
              </a:rPr>
              <a:t>cogitandi</a:t>
            </a:r>
            <a:r>
              <a:rPr lang="en-US" sz="1400" dirty="0">
                <a:latin typeface="Calibri" panose="020F0502020204030204" pitchFamily="34" charset="0"/>
                <a:cs typeface="Calibri" panose="020F0502020204030204" pitchFamily="34" charset="0"/>
              </a:rPr>
              <a:t>, the </a:t>
            </a:r>
            <a:r>
              <a:rPr lang="en-US" sz="1400" b="1" dirty="0">
                <a:solidFill>
                  <a:srgbClr val="0070C0"/>
                </a:solidFill>
                <a:latin typeface="Calibri" panose="020F0502020204030204" pitchFamily="34" charset="0"/>
                <a:cs typeface="Calibri" panose="020F0502020204030204" pitchFamily="34" charset="0"/>
              </a:rPr>
              <a:t>Art of Thinking</a:t>
            </a:r>
            <a:r>
              <a:rPr lang="en-US" sz="1400" dirty="0">
                <a:latin typeface="Calibri" panose="020F0502020204030204" pitchFamily="34" charset="0"/>
                <a:cs typeface="Calibri" panose="020F0502020204030204" pitchFamily="34" charset="0"/>
              </a:rPr>
              <a:t>. The art of conjecturing takes over where thinking leaves off.</a:t>
            </a:r>
          </a:p>
          <a:p>
            <a:endParaRPr lang="en-US" sz="1400" dirty="0">
              <a:latin typeface="Calibri" panose="020F0502020204030204" pitchFamily="34" charset="0"/>
              <a:cs typeface="Calibri" panose="020F0502020204030204" pitchFamily="34" charset="0"/>
            </a:endParaRPr>
          </a:p>
          <a:p>
            <a:pPr>
              <a:lnSpc>
                <a:spcPct val="90000"/>
              </a:lnSpc>
            </a:pPr>
            <a:r>
              <a:rPr lang="en-US" altLang="en-US" sz="1400" b="1" dirty="0">
                <a:solidFill>
                  <a:srgbClr val="0070C0"/>
                </a:solidFill>
                <a:latin typeface="Calibri" panose="020F0502020204030204" pitchFamily="34" charset="0"/>
                <a:cs typeface="Calibri" panose="020F0502020204030204" pitchFamily="34" charset="0"/>
              </a:rPr>
              <a:t>Bernoulli</a:t>
            </a:r>
            <a:r>
              <a:rPr lang="en-US" altLang="en-US" sz="1400" dirty="0">
                <a:latin typeface="Calibri" panose="020F0502020204030204" pitchFamily="34" charset="0"/>
                <a:cs typeface="Calibri" panose="020F0502020204030204" pitchFamily="34" charset="0"/>
              </a:rPr>
              <a:t> states that “</a:t>
            </a:r>
            <a:r>
              <a:rPr lang="en-US" altLang="en-US" sz="1400" b="1" dirty="0">
                <a:solidFill>
                  <a:srgbClr val="0070C0"/>
                </a:solidFill>
                <a:latin typeface="Calibri" panose="020F0502020204030204" pitchFamily="34" charset="0"/>
                <a:cs typeface="Calibri" panose="020F0502020204030204" pitchFamily="34" charset="0"/>
              </a:rPr>
              <a:t>Probability is degree of certainty and differs from absolute certainty as the part differs from the whole</a:t>
            </a:r>
            <a:r>
              <a:rPr lang="en-US" altLang="en-US" sz="1400" dirty="0">
                <a:latin typeface="Calibri" panose="020F0502020204030204" pitchFamily="34" charset="0"/>
                <a:cs typeface="Calibri" panose="020F0502020204030204" pitchFamily="34" charset="0"/>
              </a:rPr>
              <a:t>.”</a:t>
            </a:r>
          </a:p>
          <a:p>
            <a:pPr>
              <a:lnSpc>
                <a:spcPct val="90000"/>
              </a:lnSpc>
            </a:pPr>
            <a:endParaRPr lang="en-US" altLang="en-US" sz="1400" dirty="0">
              <a:latin typeface="Calibri" panose="020F0502020204030204" pitchFamily="34" charset="0"/>
              <a:cs typeface="Calibri" panose="020F0502020204030204" pitchFamily="34" charset="0"/>
            </a:endParaRPr>
          </a:p>
          <a:p>
            <a:pPr>
              <a:lnSpc>
                <a:spcPct val="90000"/>
              </a:lnSpc>
            </a:pPr>
            <a:r>
              <a:rPr lang="en-US" altLang="en-US" sz="1400" dirty="0">
                <a:latin typeface="Calibri" panose="020F0502020204030204" pitchFamily="34" charset="0"/>
                <a:cs typeface="Calibri" panose="020F0502020204030204" pitchFamily="34" charset="0"/>
              </a:rPr>
              <a:t>Etymological distinction: “certain” used to mean decided by the gods.</a:t>
            </a:r>
          </a:p>
          <a:p>
            <a:pPr>
              <a:lnSpc>
                <a:spcPct val="90000"/>
              </a:lnSpc>
            </a:pPr>
            <a:r>
              <a:rPr lang="en-US" altLang="en-US" sz="1400" dirty="0">
                <a:latin typeface="Calibri" panose="020F0502020204030204" pitchFamily="34" charset="0"/>
                <a:cs typeface="Calibri" panose="020F0502020204030204" pitchFamily="34" charset="0"/>
              </a:rPr>
              <a:t>Therefore events that were uncertain were those where the gods could not make up their minds.</a:t>
            </a:r>
          </a:p>
          <a:p>
            <a:pPr>
              <a:lnSpc>
                <a:spcPct val="90000"/>
              </a:lnSpc>
            </a:pPr>
            <a:endParaRPr lang="en-US" altLang="en-US" sz="1400" dirty="0">
              <a:latin typeface="Calibri" panose="020F0502020204030204" pitchFamily="34" charset="0"/>
              <a:cs typeface="Calibri" panose="020F0502020204030204" pitchFamily="34" charset="0"/>
            </a:endParaRPr>
          </a:p>
          <a:p>
            <a:pPr>
              <a:lnSpc>
                <a:spcPct val="90000"/>
              </a:lnSpc>
            </a:pPr>
            <a:r>
              <a:rPr lang="en-US" altLang="en-US" sz="1400" b="1" dirty="0">
                <a:solidFill>
                  <a:srgbClr val="0070C0"/>
                </a:solidFill>
                <a:latin typeface="Calibri" panose="020F0502020204030204" pitchFamily="34" charset="0"/>
                <a:cs typeface="Calibri" panose="020F0502020204030204" pitchFamily="34" charset="0"/>
              </a:rPr>
              <a:t>The first limit theorem</a:t>
            </a:r>
            <a:r>
              <a:rPr lang="en-US" altLang="en-US" sz="1400" dirty="0">
                <a:latin typeface="Calibri" panose="020F0502020204030204" pitchFamily="34" charset="0"/>
                <a:cs typeface="Calibri" panose="020F0502020204030204" pitchFamily="34" charset="0"/>
              </a:rPr>
              <a:t>.</a:t>
            </a:r>
          </a:p>
          <a:p>
            <a:pPr>
              <a:lnSpc>
                <a:spcPct val="90000"/>
              </a:lnSpc>
            </a:pPr>
            <a:r>
              <a:rPr lang="en-US" altLang="en-US" sz="1400" b="1" dirty="0">
                <a:solidFill>
                  <a:srgbClr val="0070C0"/>
                </a:solidFill>
                <a:latin typeface="Calibri" panose="020F0502020204030204" pitchFamily="34" charset="0"/>
                <a:cs typeface="Calibri" panose="020F0502020204030204" pitchFamily="34" charset="0"/>
              </a:rPr>
              <a:t>Bernoulli’s theorem</a:t>
            </a:r>
            <a:r>
              <a:rPr lang="en-US" altLang="en-US" sz="1400" dirty="0">
                <a:latin typeface="Calibri" panose="020F0502020204030204" pitchFamily="34" charset="0"/>
                <a:cs typeface="Calibri" panose="020F0502020204030204" pitchFamily="34" charset="0"/>
              </a:rPr>
              <a:t>, in plain language, is that for repeatable and or in all ways comparable events (e.g. coin tosses), </a:t>
            </a:r>
            <a:r>
              <a:rPr lang="en-US" altLang="en-US" sz="1400" b="1" dirty="0">
                <a:solidFill>
                  <a:srgbClr val="0070C0"/>
                </a:solidFill>
                <a:latin typeface="Calibri" panose="020F0502020204030204" pitchFamily="34" charset="0"/>
                <a:cs typeface="Calibri" panose="020F0502020204030204" pitchFamily="34" charset="0"/>
              </a:rPr>
              <a:t>the probability of a particular outcome is the limit of the ratio of that outcome to all outcomes </a:t>
            </a:r>
            <a:r>
              <a:rPr lang="en-US" altLang="en-US" sz="1400" dirty="0">
                <a:latin typeface="Calibri" panose="020F0502020204030204" pitchFamily="34" charset="0"/>
                <a:cs typeface="Calibri" panose="020F0502020204030204" pitchFamily="34" charset="0"/>
              </a:rPr>
              <a:t>as the number of trials increases to infinity.</a:t>
            </a:r>
          </a:p>
          <a:p>
            <a:pPr>
              <a:lnSpc>
                <a:spcPct val="90000"/>
              </a:lnSpc>
            </a:pPr>
            <a:endParaRPr lang="en-US" altLang="en-US" sz="1400" dirty="0">
              <a:latin typeface="Calibri" panose="020F0502020204030204" pitchFamily="34" charset="0"/>
              <a:cs typeface="Calibri" panose="020F0502020204030204" pitchFamily="34" charset="0"/>
            </a:endParaRPr>
          </a:p>
          <a:p>
            <a:pPr>
              <a:lnSpc>
                <a:spcPct val="90000"/>
              </a:lnSpc>
            </a:pPr>
            <a:r>
              <a:rPr lang="en-US" altLang="en-US" sz="1400" b="1" dirty="0">
                <a:solidFill>
                  <a:srgbClr val="0070C0"/>
                </a:solidFill>
                <a:latin typeface="Calibri" panose="020F0502020204030204" pitchFamily="34" charset="0"/>
                <a:cs typeface="Calibri" panose="020F0502020204030204" pitchFamily="34" charset="0"/>
              </a:rPr>
              <a:t>Bernoulli</a:t>
            </a:r>
            <a:r>
              <a:rPr lang="en-US" altLang="en-US" sz="1400" dirty="0">
                <a:latin typeface="Calibri" panose="020F0502020204030204" pitchFamily="34" charset="0"/>
                <a:cs typeface="Calibri" panose="020F0502020204030204" pitchFamily="34" charset="0"/>
              </a:rPr>
              <a:t> shows how to calculate a number of trials n necessary to guarantee a moral certainty that the error e is less than some specified number. (A </a:t>
            </a:r>
            <a:r>
              <a:rPr lang="en-US" altLang="en-US" sz="1400" b="1" dirty="0">
                <a:solidFill>
                  <a:srgbClr val="0070C0"/>
                </a:solidFill>
                <a:latin typeface="Calibri" panose="020F0502020204030204" pitchFamily="34" charset="0"/>
                <a:cs typeface="Calibri" panose="020F0502020204030204" pitchFamily="34" charset="0"/>
              </a:rPr>
              <a:t>confidence interval</a:t>
            </a:r>
            <a:r>
              <a:rPr lang="en-US" altLang="en-US" sz="1400"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BD494E22-1567-6A4A-B540-2F42C8AAEC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16735" y="195381"/>
            <a:ext cx="2628900" cy="2933700"/>
          </a:xfrm>
          <a:prstGeom prst="rect">
            <a:avLst/>
          </a:prstGeom>
        </p:spPr>
      </p:pic>
      <p:sp>
        <p:nvSpPr>
          <p:cNvPr id="6" name="TextBox 5">
            <a:extLst>
              <a:ext uri="{FF2B5EF4-FFF2-40B4-BE49-F238E27FC236}">
                <a16:creationId xmlns:a16="http://schemas.microsoft.com/office/drawing/2014/main" id="{F0C50450-6BC5-3446-917A-B1EB0C5B6F84}"/>
              </a:ext>
            </a:extLst>
          </p:cNvPr>
          <p:cNvSpPr txBox="1"/>
          <p:nvPr/>
        </p:nvSpPr>
        <p:spPr>
          <a:xfrm>
            <a:off x="8635094" y="3180785"/>
            <a:ext cx="2792186" cy="738664"/>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Jacob Bernoulli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t>
            </a:r>
            <a:r>
              <a:rPr lang="en-US" dirty="0" err="1">
                <a:latin typeface="Calibri" panose="020F0502020204030204" pitchFamily="34" charset="0"/>
                <a:cs typeface="Calibri" panose="020F0502020204030204" pitchFamily="34" charset="0"/>
              </a:rPr>
              <a:t>a.k.a</a:t>
            </a:r>
            <a:r>
              <a:rPr lang="en-US" dirty="0">
                <a:latin typeface="Calibri" panose="020F0502020204030204" pitchFamily="34" charset="0"/>
                <a:cs typeface="Calibri" panose="020F0502020204030204" pitchFamily="34" charset="0"/>
              </a:rPr>
              <a:t> as James or Jacques)</a:t>
            </a:r>
          </a:p>
          <a:p>
            <a:pPr algn="ctr"/>
            <a:r>
              <a:rPr lang="en-US" dirty="0">
                <a:latin typeface="Calibri" panose="020F0502020204030204" pitchFamily="34" charset="0"/>
                <a:cs typeface="Calibri" panose="020F0502020204030204" pitchFamily="34" charset="0"/>
              </a:rPr>
              <a:t>1655 – 1705</a:t>
            </a:r>
          </a:p>
        </p:txBody>
      </p:sp>
      <p:sp>
        <p:nvSpPr>
          <p:cNvPr id="7" name="TextBox 6">
            <a:extLst>
              <a:ext uri="{FF2B5EF4-FFF2-40B4-BE49-F238E27FC236}">
                <a16:creationId xmlns:a16="http://schemas.microsoft.com/office/drawing/2014/main" id="{0E556000-6689-3D41-9EC2-EFC3354B5E67}"/>
              </a:ext>
            </a:extLst>
          </p:cNvPr>
          <p:cNvSpPr txBox="1"/>
          <p:nvPr/>
        </p:nvSpPr>
        <p:spPr>
          <a:xfrm>
            <a:off x="9238265" y="6139399"/>
            <a:ext cx="1643270" cy="523220"/>
          </a:xfrm>
          <a:prstGeom prst="rect">
            <a:avLst/>
          </a:prstGeom>
          <a:noFill/>
        </p:spPr>
        <p:txBody>
          <a:bodyPr wrap="square" rtlCol="0">
            <a:spAutoFit/>
          </a:bodyPr>
          <a:lstStyle/>
          <a:p>
            <a:pPr algn="ctr"/>
            <a:r>
              <a:rPr lang="en-US" dirty="0"/>
              <a:t>Daniel Bernoulli</a:t>
            </a:r>
          </a:p>
          <a:p>
            <a:pPr algn="ctr"/>
            <a:r>
              <a:rPr lang="en-US" dirty="0"/>
              <a:t>(1700 - 1782)</a:t>
            </a:r>
          </a:p>
        </p:txBody>
      </p:sp>
      <p:pic>
        <p:nvPicPr>
          <p:cNvPr id="8" name="Picture 7">
            <a:extLst>
              <a:ext uri="{FF2B5EF4-FFF2-40B4-BE49-F238E27FC236}">
                <a16:creationId xmlns:a16="http://schemas.microsoft.com/office/drawing/2014/main" id="{B3C4FA4B-624C-3146-BDB7-F57F88A1551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564211" y="4664835"/>
            <a:ext cx="1130715" cy="1375159"/>
          </a:xfrm>
          <a:prstGeom prst="rect">
            <a:avLst/>
          </a:prstGeom>
        </p:spPr>
      </p:pic>
      <p:sp>
        <p:nvSpPr>
          <p:cNvPr id="2" name="TextBox 1">
            <a:extLst>
              <a:ext uri="{FF2B5EF4-FFF2-40B4-BE49-F238E27FC236}">
                <a16:creationId xmlns:a16="http://schemas.microsoft.com/office/drawing/2014/main" id="{2EA4DA3D-566A-AF49-8A05-FB592C429D63}"/>
              </a:ext>
            </a:extLst>
          </p:cNvPr>
          <p:cNvSpPr txBox="1"/>
          <p:nvPr/>
        </p:nvSpPr>
        <p:spPr>
          <a:xfrm>
            <a:off x="2832847" y="5562940"/>
            <a:ext cx="6526306" cy="954107"/>
          </a:xfrm>
          <a:prstGeom prst="rect">
            <a:avLst/>
          </a:prstGeom>
          <a:noFill/>
        </p:spPr>
        <p:txBody>
          <a:bodyPr wrap="square" rtlCol="0">
            <a:spAutoFit/>
          </a:bodyPr>
          <a:lstStyle/>
          <a:p>
            <a:r>
              <a:rPr lang="en-US" b="1" dirty="0">
                <a:solidFill>
                  <a:srgbClr val="0070C0"/>
                </a:solidFill>
                <a:latin typeface="Calibri" panose="020F0502020204030204" pitchFamily="34" charset="0"/>
                <a:cs typeface="Calibri" panose="020F0502020204030204" pitchFamily="34" charset="0"/>
              </a:rPr>
              <a:t>Daniel Bernoulli </a:t>
            </a:r>
            <a:r>
              <a:rPr lang="en-US" dirty="0">
                <a:solidFill>
                  <a:schemeClr val="tx1"/>
                </a:solidFill>
                <a:latin typeface="Calibri" panose="020F0502020204030204" pitchFamily="34" charset="0"/>
                <a:cs typeface="Calibri" panose="020F0502020204030204" pitchFamily="34" charset="0"/>
              </a:rPr>
              <a:t>was one of </a:t>
            </a:r>
            <a:r>
              <a:rPr lang="en-US" b="1" dirty="0">
                <a:solidFill>
                  <a:srgbClr val="00B050"/>
                </a:solidFill>
                <a:latin typeface="Calibri" panose="020F0502020204030204" pitchFamily="34" charset="0"/>
                <a:cs typeface="Calibri" panose="020F0502020204030204" pitchFamily="34" charset="0"/>
              </a:rPr>
              <a:t>eight prominent mathematicians in the Bernoulli family</a:t>
            </a:r>
            <a:r>
              <a:rPr lang="en-US" dirty="0">
                <a:solidFill>
                  <a:schemeClr val="tx1"/>
                </a:solidFill>
                <a:latin typeface="Calibri" panose="020F0502020204030204" pitchFamily="34" charset="0"/>
                <a:cs typeface="Calibri" panose="020F0502020204030204" pitchFamily="34" charset="0"/>
              </a:rPr>
              <a:t> from Basel.</a:t>
            </a:r>
          </a:p>
          <a:p>
            <a:r>
              <a:rPr lang="en-US" dirty="0">
                <a:solidFill>
                  <a:schemeClr val="tx1"/>
                </a:solidFill>
                <a:latin typeface="Calibri" panose="020F0502020204030204" pitchFamily="34" charset="0"/>
                <a:cs typeface="Calibri" panose="020F0502020204030204" pitchFamily="34" charset="0"/>
              </a:rPr>
              <a:t>He has derived Gamma function for complex numbers with a positive real part.</a:t>
            </a:r>
          </a:p>
          <a:p>
            <a:r>
              <a:rPr lang="en-US" dirty="0">
                <a:solidFill>
                  <a:schemeClr val="tx1"/>
                </a:solidFill>
                <a:latin typeface="Calibri" panose="020F0502020204030204" pitchFamily="34" charset="0"/>
                <a:cs typeface="Calibri" panose="020F0502020204030204" pitchFamily="34" charset="0"/>
              </a:rPr>
              <a:t>He has contributed to fluid mechanics, probability and statistics. </a:t>
            </a:r>
          </a:p>
        </p:txBody>
      </p:sp>
    </p:spTree>
    <p:extLst>
      <p:ext uri="{BB962C8B-B14F-4D97-AF65-F5344CB8AC3E}">
        <p14:creationId xmlns:p14="http://schemas.microsoft.com/office/powerpoint/2010/main" val="316952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0A37B1-D7D7-5648-A469-33A3220C3854}"/>
              </a:ext>
            </a:extLst>
          </p:cNvPr>
          <p:cNvSpPr txBox="1"/>
          <p:nvPr/>
        </p:nvSpPr>
        <p:spPr>
          <a:xfrm>
            <a:off x="228599" y="130629"/>
            <a:ext cx="8343900" cy="1815882"/>
          </a:xfrm>
          <a:prstGeom prst="rect">
            <a:avLst/>
          </a:prstGeom>
          <a:noFill/>
        </p:spPr>
        <p:txBody>
          <a:bodyPr wrap="square" rtlCol="0">
            <a:spAutoFit/>
          </a:bodyPr>
          <a:lstStyle/>
          <a:p>
            <a:r>
              <a:rPr lang="en-US" b="1" dirty="0">
                <a:solidFill>
                  <a:srgbClr val="0070C0"/>
                </a:solidFill>
                <a:latin typeface="Calibri" panose="020F0502020204030204" pitchFamily="34" charset="0"/>
                <a:cs typeface="Calibri" panose="020F0502020204030204" pitchFamily="34" charset="0"/>
              </a:rPr>
              <a:t>Abraham De </a:t>
            </a:r>
            <a:r>
              <a:rPr lang="en-US" b="1" dirty="0" err="1">
                <a:solidFill>
                  <a:srgbClr val="0070C0"/>
                </a:solidFill>
                <a:latin typeface="Calibri" panose="020F0502020204030204" pitchFamily="34" charset="0"/>
                <a:cs typeface="Calibri" panose="020F0502020204030204" pitchFamily="34" charset="0"/>
              </a:rPr>
              <a:t>Moivre</a:t>
            </a:r>
            <a:r>
              <a:rPr lang="en-US" b="1" dirty="0">
                <a:solidFill>
                  <a:srgbClr val="0070C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provided many tools to make the classical method more useful, including the multiplication rule, in his book </a:t>
            </a:r>
            <a:r>
              <a:rPr lang="en-US" b="1" dirty="0">
                <a:solidFill>
                  <a:srgbClr val="0070C0"/>
                </a:solidFill>
                <a:latin typeface="Calibri" panose="020F0502020204030204" pitchFamily="34" charset="0"/>
                <a:cs typeface="Calibri" panose="020F0502020204030204" pitchFamily="34" charset="0"/>
              </a:rPr>
              <a:t>The Doctrine of Chances</a:t>
            </a:r>
            <a:r>
              <a:rPr lang="en-US" dirty="0">
                <a:latin typeface="Calibri" panose="020F0502020204030204" pitchFamily="34" charset="0"/>
                <a:cs typeface="Calibri" panose="020F0502020204030204" pitchFamily="34" charset="0"/>
              </a:rPr>
              <a:t> in 1718.</a:t>
            </a:r>
          </a:p>
          <a:p>
            <a:r>
              <a:rPr lang="en-US" dirty="0">
                <a:latin typeface="Calibri" panose="020F0502020204030204" pitchFamily="34" charset="0"/>
                <a:cs typeface="Calibri" panose="020F0502020204030204" pitchFamily="34" charset="0"/>
              </a:rPr>
              <a:t>The book was popular, eventually going through three editions.</a:t>
            </a:r>
          </a:p>
          <a:p>
            <a:r>
              <a:rPr lang="en-US" dirty="0">
                <a:latin typeface="Calibri" panose="020F0502020204030204" pitchFamily="34" charset="0"/>
                <a:cs typeface="Calibri" panose="020F0502020204030204" pitchFamily="34" charset="0"/>
              </a:rPr>
              <a:t>De </a:t>
            </a:r>
            <a:r>
              <a:rPr lang="en-US" dirty="0" err="1">
                <a:latin typeface="Calibri" panose="020F0502020204030204" pitchFamily="34" charset="0"/>
                <a:cs typeface="Calibri" panose="020F0502020204030204" pitchFamily="34" charset="0"/>
              </a:rPr>
              <a:t>Moivre</a:t>
            </a:r>
            <a:r>
              <a:rPr lang="en-US" dirty="0">
                <a:latin typeface="Calibri" panose="020F0502020204030204" pitchFamily="34" charset="0"/>
                <a:cs typeface="Calibri" panose="020F0502020204030204" pitchFamily="34" charset="0"/>
              </a:rPr>
              <a:t> has discovered the </a:t>
            </a:r>
            <a:r>
              <a:rPr lang="en-US" b="1" dirty="0">
                <a:solidFill>
                  <a:srgbClr val="0070C0"/>
                </a:solidFill>
                <a:latin typeface="Calibri" panose="020F0502020204030204" pitchFamily="34" charset="0"/>
                <a:cs typeface="Calibri" panose="020F0502020204030204" pitchFamily="34" charset="0"/>
              </a:rPr>
              <a:t>equation of the normal curve</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Throughout the 18th century, the application of probability moved from games of chance to scientific problems:</a:t>
            </a:r>
          </a:p>
          <a:p>
            <a:r>
              <a:rPr lang="en-US" dirty="0">
                <a:latin typeface="Calibri" panose="020F0502020204030204" pitchFamily="34" charset="0"/>
                <a:cs typeface="Calibri" panose="020F0502020204030204" pitchFamily="34" charset="0"/>
              </a:rPr>
              <a:t> - Mathematical theory of </a:t>
            </a:r>
            <a:r>
              <a:rPr lang="en-US" b="1" dirty="0">
                <a:solidFill>
                  <a:srgbClr val="0070C0"/>
                </a:solidFill>
                <a:latin typeface="Calibri" panose="020F0502020204030204" pitchFamily="34" charset="0"/>
                <a:cs typeface="Calibri" panose="020F0502020204030204" pitchFamily="34" charset="0"/>
              </a:rPr>
              <a:t>life insurance - life tables</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 - Biological problems - what is the </a:t>
            </a:r>
            <a:r>
              <a:rPr lang="en-US" b="1" dirty="0">
                <a:solidFill>
                  <a:srgbClr val="0070C0"/>
                </a:solidFill>
                <a:latin typeface="Calibri" panose="020F0502020204030204" pitchFamily="34" charset="0"/>
                <a:cs typeface="Calibri" panose="020F0502020204030204" pitchFamily="34" charset="0"/>
              </a:rPr>
              <a:t>probability of being born female or male</a:t>
            </a:r>
            <a:r>
              <a:rPr lang="en-US" dirty="0">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9AD8934C-82EF-4843-9F06-DA59368E54BD}"/>
              </a:ext>
            </a:extLst>
          </p:cNvPr>
          <p:cNvSpPr txBox="1"/>
          <p:nvPr/>
        </p:nvSpPr>
        <p:spPr>
          <a:xfrm>
            <a:off x="228598" y="3001392"/>
            <a:ext cx="8343901" cy="2677656"/>
          </a:xfrm>
          <a:prstGeom prst="rect">
            <a:avLst/>
          </a:prstGeom>
          <a:noFill/>
        </p:spPr>
        <p:txBody>
          <a:bodyPr wrap="square" rtlCol="0">
            <a:spAutoFit/>
          </a:bodyPr>
          <a:lstStyle/>
          <a:p>
            <a:r>
              <a:rPr lang="en-US" b="1" dirty="0">
                <a:solidFill>
                  <a:srgbClr val="0070C0"/>
                </a:solidFill>
                <a:latin typeface="Calibri" panose="020F0502020204030204" pitchFamily="34" charset="0"/>
                <a:cs typeface="Calibri" panose="020F0502020204030204" pitchFamily="34" charset="0"/>
              </a:rPr>
              <a:t>Pierre-Simon Laplace </a:t>
            </a:r>
            <a:r>
              <a:rPr lang="en-US" dirty="0">
                <a:latin typeface="Calibri" panose="020F0502020204030204" pitchFamily="34" charset="0"/>
                <a:cs typeface="Calibri" panose="020F0502020204030204" pitchFamily="34" charset="0"/>
              </a:rPr>
              <a:t>presented a mathematical theory of probability with an emphasis on scientific applications in his 1812 book </a:t>
            </a:r>
            <a:r>
              <a:rPr lang="en-US" b="1" dirty="0">
                <a:solidFill>
                  <a:srgbClr val="0070C0"/>
                </a:solidFill>
                <a:latin typeface="Calibri" panose="020F0502020204030204" pitchFamily="34" charset="0"/>
                <a:cs typeface="Calibri" panose="020F0502020204030204" pitchFamily="34" charset="0"/>
              </a:rPr>
              <a:t>"</a:t>
            </a:r>
            <a:r>
              <a:rPr lang="en-US" b="1" dirty="0" err="1">
                <a:solidFill>
                  <a:srgbClr val="0070C0"/>
                </a:solidFill>
                <a:latin typeface="Calibri" panose="020F0502020204030204" pitchFamily="34" charset="0"/>
                <a:cs typeface="Calibri" panose="020F0502020204030204" pitchFamily="34" charset="0"/>
              </a:rPr>
              <a:t>Theorie</a:t>
            </a:r>
            <a:r>
              <a:rPr lang="en-US" b="1" dirty="0">
                <a:solidFill>
                  <a:srgbClr val="0070C0"/>
                </a:solidFill>
                <a:latin typeface="Calibri" panose="020F0502020204030204" pitchFamily="34" charset="0"/>
                <a:cs typeface="Calibri" panose="020F0502020204030204" pitchFamily="34" charset="0"/>
              </a:rPr>
              <a:t> </a:t>
            </a:r>
            <a:r>
              <a:rPr lang="en-US" b="1" dirty="0" err="1">
                <a:solidFill>
                  <a:srgbClr val="0070C0"/>
                </a:solidFill>
                <a:latin typeface="Calibri" panose="020F0502020204030204" pitchFamily="34" charset="0"/>
                <a:cs typeface="Calibri" panose="020F0502020204030204" pitchFamily="34" charset="0"/>
              </a:rPr>
              <a:t>Analytique</a:t>
            </a:r>
            <a:r>
              <a:rPr lang="en-US" b="1" dirty="0">
                <a:solidFill>
                  <a:srgbClr val="0070C0"/>
                </a:solidFill>
                <a:latin typeface="Calibri" panose="020F0502020204030204" pitchFamily="34" charset="0"/>
                <a:cs typeface="Calibri" panose="020F0502020204030204" pitchFamily="34" charset="0"/>
              </a:rPr>
              <a:t> des Probabilities"</a:t>
            </a:r>
            <a:r>
              <a:rPr lang="en-US"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Unfortunately, </a:t>
            </a:r>
            <a:r>
              <a:rPr lang="en-US" b="1" dirty="0">
                <a:solidFill>
                  <a:srgbClr val="0070C0"/>
                </a:solidFill>
                <a:latin typeface="Calibri" panose="020F0502020204030204" pitchFamily="34" charset="0"/>
                <a:cs typeface="Calibri" panose="020F0502020204030204" pitchFamily="34" charset="0"/>
              </a:rPr>
              <a:t>Laplace</a:t>
            </a:r>
            <a:r>
              <a:rPr lang="en-US" dirty="0">
                <a:latin typeface="Calibri" panose="020F0502020204030204" pitchFamily="34" charset="0"/>
                <a:cs typeface="Calibri" panose="020F0502020204030204" pitchFamily="34" charset="0"/>
              </a:rPr>
              <a:t> only considered the classical method, leaving no indication on how the method was to be applied to general problems.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After the publication of </a:t>
            </a:r>
            <a:r>
              <a:rPr lang="en-US" b="1" dirty="0">
                <a:solidFill>
                  <a:srgbClr val="0070C0"/>
                </a:solidFill>
                <a:latin typeface="Calibri" panose="020F0502020204030204" pitchFamily="34" charset="0"/>
                <a:cs typeface="Calibri" panose="020F0502020204030204" pitchFamily="34" charset="0"/>
              </a:rPr>
              <a:t>Laplace’s</a:t>
            </a:r>
            <a:r>
              <a:rPr lang="en-US" dirty="0">
                <a:latin typeface="Calibri" panose="020F0502020204030204" pitchFamily="34" charset="0"/>
                <a:cs typeface="Calibri" panose="020F0502020204030204" pitchFamily="34" charset="0"/>
              </a:rPr>
              <a:t> book, the mathematical development of probability stagnated for many years.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By 1850, many mathematicians found the classical method to be unrealistic for general use and were attempting to redefine probability in terms of the frequency method.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These attempts were never fully accepted and the stagnation continued.</a:t>
            </a:r>
          </a:p>
        </p:txBody>
      </p:sp>
      <p:pic>
        <p:nvPicPr>
          <p:cNvPr id="6" name="Picture 5">
            <a:extLst>
              <a:ext uri="{FF2B5EF4-FFF2-40B4-BE49-F238E27FC236}">
                <a16:creationId xmlns:a16="http://schemas.microsoft.com/office/drawing/2014/main" id="{AC57AE32-08B9-D342-85BC-25EB803A503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188767" y="3118756"/>
            <a:ext cx="2371865" cy="2879553"/>
          </a:xfrm>
          <a:prstGeom prst="rect">
            <a:avLst/>
          </a:prstGeom>
        </p:spPr>
      </p:pic>
      <p:sp>
        <p:nvSpPr>
          <p:cNvPr id="7" name="TextBox 6">
            <a:extLst>
              <a:ext uri="{FF2B5EF4-FFF2-40B4-BE49-F238E27FC236}">
                <a16:creationId xmlns:a16="http://schemas.microsoft.com/office/drawing/2014/main" id="{399F0031-F4C5-924D-8358-89E164B7EB33}"/>
              </a:ext>
            </a:extLst>
          </p:cNvPr>
          <p:cNvSpPr txBox="1"/>
          <p:nvPr/>
        </p:nvSpPr>
        <p:spPr>
          <a:xfrm>
            <a:off x="9188767" y="6041569"/>
            <a:ext cx="2371865" cy="738664"/>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Pierre-Simon</a:t>
            </a:r>
          </a:p>
          <a:p>
            <a:pPr algn="ctr"/>
            <a:r>
              <a:rPr lang="en-US" sz="1400" dirty="0">
                <a:latin typeface="Calibri" panose="020F0502020204030204" pitchFamily="34" charset="0"/>
                <a:cs typeface="Calibri" panose="020F0502020204030204" pitchFamily="34" charset="0"/>
              </a:rPr>
              <a:t>marquis de Laplace </a:t>
            </a:r>
          </a:p>
          <a:p>
            <a:pPr algn="ctr"/>
            <a:r>
              <a:rPr lang="en-US" sz="1400" dirty="0">
                <a:latin typeface="Calibri" panose="020F0502020204030204" pitchFamily="34" charset="0"/>
                <a:cs typeface="Calibri" panose="020F0502020204030204" pitchFamily="34" charset="0"/>
              </a:rPr>
              <a:t>(1749 - 1827)</a:t>
            </a:r>
          </a:p>
        </p:txBody>
      </p:sp>
      <p:pic>
        <p:nvPicPr>
          <p:cNvPr id="8" name="Picture 7">
            <a:extLst>
              <a:ext uri="{FF2B5EF4-FFF2-40B4-BE49-F238E27FC236}">
                <a16:creationId xmlns:a16="http://schemas.microsoft.com/office/drawing/2014/main" id="{B00BC171-967A-014A-A5C5-B418ED2CF3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443970" y="130629"/>
            <a:ext cx="1861457" cy="2284186"/>
          </a:xfrm>
          <a:prstGeom prst="rect">
            <a:avLst/>
          </a:prstGeom>
        </p:spPr>
      </p:pic>
      <p:sp>
        <p:nvSpPr>
          <p:cNvPr id="9" name="TextBox 8">
            <a:extLst>
              <a:ext uri="{FF2B5EF4-FFF2-40B4-BE49-F238E27FC236}">
                <a16:creationId xmlns:a16="http://schemas.microsoft.com/office/drawing/2014/main" id="{2B0D2E3E-BA20-9E49-B8AE-D62B38CE51E5}"/>
              </a:ext>
            </a:extLst>
          </p:cNvPr>
          <p:cNvSpPr txBox="1"/>
          <p:nvPr/>
        </p:nvSpPr>
        <p:spPr>
          <a:xfrm>
            <a:off x="9388923" y="2439767"/>
            <a:ext cx="1975759" cy="523220"/>
          </a:xfrm>
          <a:prstGeom prst="rect">
            <a:avLst/>
          </a:prstGeom>
          <a:noFill/>
        </p:spPr>
        <p:txBody>
          <a:bodyPr wrap="square" rtlCol="0">
            <a:spAutoFit/>
          </a:bodyPr>
          <a:lstStyle/>
          <a:p>
            <a:pPr algn="ctr"/>
            <a:r>
              <a:rPr lang="en-US" sz="1400" dirty="0">
                <a:latin typeface="Calibri" panose="020F0502020204030204" pitchFamily="34" charset="0"/>
                <a:cs typeface="Calibri" panose="020F0502020204030204" pitchFamily="34" charset="0"/>
              </a:rPr>
              <a:t>Abraham De </a:t>
            </a:r>
            <a:r>
              <a:rPr lang="en-US" sz="1400" dirty="0" err="1">
                <a:latin typeface="Calibri" panose="020F0502020204030204" pitchFamily="34" charset="0"/>
                <a:cs typeface="Calibri" panose="020F0502020204030204" pitchFamily="34" charset="0"/>
              </a:rPr>
              <a:t>Moivre</a:t>
            </a:r>
            <a:endParaRPr lang="en-US" sz="1400" dirty="0">
              <a:latin typeface="Calibri" panose="020F0502020204030204" pitchFamily="34" charset="0"/>
              <a:cs typeface="Calibri" panose="020F0502020204030204" pitchFamily="34" charset="0"/>
            </a:endParaRPr>
          </a:p>
          <a:p>
            <a:pPr algn="ctr"/>
            <a:r>
              <a:rPr lang="en-US" sz="1400" dirty="0">
                <a:latin typeface="Calibri" panose="020F0502020204030204" pitchFamily="34" charset="0"/>
                <a:cs typeface="Calibri" panose="020F0502020204030204" pitchFamily="34" charset="0"/>
              </a:rPr>
              <a:t>(1667 - 1754)</a:t>
            </a:r>
          </a:p>
        </p:txBody>
      </p:sp>
    </p:spTree>
    <p:extLst>
      <p:ext uri="{BB962C8B-B14F-4D97-AF65-F5344CB8AC3E}">
        <p14:creationId xmlns:p14="http://schemas.microsoft.com/office/powerpoint/2010/main" val="14424433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2889</TotalTime>
  <Words>3614</Words>
  <Application>Microsoft Macintosh PowerPoint</Application>
  <PresentationFormat>Widescreen</PresentationFormat>
  <Paragraphs>353</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278</cp:revision>
  <cp:lastPrinted>2020-09-21T17:22:59Z</cp:lastPrinted>
  <dcterms:modified xsi:type="dcterms:W3CDTF">2022-08-05T20:26:52Z</dcterms:modified>
</cp:coreProperties>
</file>