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310" r:id="rId2"/>
    <p:sldId id="29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618C5A-BF4F-44D7-ADB2-C5301EF81F8A}">
  <a:tblStyle styleId="{B1618C5A-BF4F-44D7-ADB2-C5301EF81F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p:restoredTop sz="92169"/>
  </p:normalViewPr>
  <p:slideViewPr>
    <p:cSldViewPr snapToGrid="0" snapToObjects="1">
      <p:cViewPr varScale="1">
        <p:scale>
          <a:sx n="105" d="100"/>
          <a:sy n="105" d="100"/>
        </p:scale>
        <p:origin x="11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tats.stackexchange.com/questions/98953/why-doesnt-random-forest-handle-missing-values-in-predictor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Functional_analysis" TargetMode="External"/><Relationship Id="rId13" Type="http://schemas.openxmlformats.org/officeDocument/2006/relationships/hyperlink" Target="https://en.wikipedia.org/wiki/Time_series" TargetMode="External"/><Relationship Id="rId18" Type="http://schemas.openxmlformats.org/officeDocument/2006/relationships/hyperlink" Target="https://en.wikipedia.org/wiki/Stationary_process" TargetMode="External"/><Relationship Id="rId26" Type="http://schemas.openxmlformats.org/officeDocument/2006/relationships/hyperlink" Target="https://en.wikipedia.org/wiki/Markov_chain" TargetMode="External"/><Relationship Id="rId3" Type="http://schemas.openxmlformats.org/officeDocument/2006/relationships/hyperlink" Target="https://en.wikipedia.org/wiki/Kurtosis" TargetMode="External"/><Relationship Id="rId21" Type="http://schemas.openxmlformats.org/officeDocument/2006/relationships/hyperlink" Target="https://en.wikipedia.org/wiki/Dirac_delta_function" TargetMode="External"/><Relationship Id="rId7" Type="http://schemas.openxmlformats.org/officeDocument/2006/relationships/hyperlink" Target="https://en.wikipedia.org/wiki/Convolution" TargetMode="External"/><Relationship Id="rId12" Type="http://schemas.openxmlformats.org/officeDocument/2006/relationships/hyperlink" Target="https://en.wikipedia.org/wiki/Stochastic_process" TargetMode="External"/><Relationship Id="rId17" Type="http://schemas.openxmlformats.org/officeDocument/2006/relationships/hyperlink" Target="https://en.wikipedia.org/wiki/Diffusion_process" TargetMode="External"/><Relationship Id="rId25" Type="http://schemas.openxmlformats.org/officeDocument/2006/relationships/hyperlink" Target="https://en.wikipedia.org/wiki/Brownian_noise" TargetMode="External"/><Relationship Id="rId2" Type="http://schemas.openxmlformats.org/officeDocument/2006/relationships/hyperlink" Target="https://en.wikipedia.org/wiki/Hoeffding%27s_inequality" TargetMode="External"/><Relationship Id="rId16" Type="http://schemas.openxmlformats.org/officeDocument/2006/relationships/hyperlink" Target="https://en.wikipedia.org/wiki/Diffusion" TargetMode="External"/><Relationship Id="rId20" Type="http://schemas.openxmlformats.org/officeDocument/2006/relationships/hyperlink" Target="https://en.wikipedia.org/wiki/Poisson_point_process" TargetMode="External"/><Relationship Id="rId29" Type="http://schemas.openxmlformats.org/officeDocument/2006/relationships/hyperlink" Target="https://en.wikipedia.org/wiki/Autocorrelation" TargetMode="External"/><Relationship Id="rId1" Type="http://schemas.openxmlformats.org/officeDocument/2006/relationships/slideLayout" Target="../slideLayouts/slideLayout1.xml"/><Relationship Id="rId6" Type="http://schemas.openxmlformats.org/officeDocument/2006/relationships/hyperlink" Target="https://en.wikipedia.org/wiki/Cluster_analysis" TargetMode="External"/><Relationship Id="rId11" Type="http://schemas.openxmlformats.org/officeDocument/2006/relationships/hyperlink" Target="https://en.wikipedia.org/wiki/Monte_Carlo_method" TargetMode="External"/><Relationship Id="rId24" Type="http://schemas.openxmlformats.org/officeDocument/2006/relationships/hyperlink" Target="https://en.wikipedia.org/wiki/Gaussian_noise" TargetMode="External"/><Relationship Id="rId32" Type="http://schemas.openxmlformats.org/officeDocument/2006/relationships/hyperlink" Target="https://en.wikipedia.org/wiki/Fast_Fourier_transform" TargetMode="External"/><Relationship Id="rId5" Type="http://schemas.openxmlformats.org/officeDocument/2006/relationships/hyperlink" Target="https://en.wikipedia.org/wiki/Cauchy_distribution" TargetMode="External"/><Relationship Id="rId15" Type="http://schemas.openxmlformats.org/officeDocument/2006/relationships/hyperlink" Target="https://en.wikipedia.org/wiki/Brownian_motion" TargetMode="External"/><Relationship Id="rId23" Type="http://schemas.openxmlformats.org/officeDocument/2006/relationships/hyperlink" Target="https://en.wikipedia.org/wiki/White_noise" TargetMode="External"/><Relationship Id="rId28" Type="http://schemas.openxmlformats.org/officeDocument/2006/relationships/hyperlink" Target="https://en.wikipedia.org/wiki/Correlation_function" TargetMode="External"/><Relationship Id="rId10" Type="http://schemas.openxmlformats.org/officeDocument/2006/relationships/hyperlink" Target="https://en.wikipedia.org/wiki/Noise_reduction" TargetMode="External"/><Relationship Id="rId19" Type="http://schemas.openxmlformats.org/officeDocument/2006/relationships/hyperlink" Target="https://en.wikipedia.org/wiki/Stable_process" TargetMode="External"/><Relationship Id="rId31" Type="http://schemas.openxmlformats.org/officeDocument/2006/relationships/hyperlink" Target="https://en.wikipedia.org/wiki/Fourier_analysis" TargetMode="External"/><Relationship Id="rId4" Type="http://schemas.openxmlformats.org/officeDocument/2006/relationships/hyperlink" Target="https://en.wikipedia.org/wiki/Weibull_distribution" TargetMode="External"/><Relationship Id="rId9" Type="http://schemas.openxmlformats.org/officeDocument/2006/relationships/hyperlink" Target="https://en.wikipedia.org/wiki/Signal-to-noise_ratio" TargetMode="External"/><Relationship Id="rId14" Type="http://schemas.openxmlformats.org/officeDocument/2006/relationships/hyperlink" Target="https://en.wikipedia.org/wiki/Random_walk" TargetMode="External"/><Relationship Id="rId22" Type="http://schemas.openxmlformats.org/officeDocument/2006/relationships/hyperlink" Target="https://en.wikipedia.org/wiki/Compound_Poisson_process" TargetMode="External"/><Relationship Id="rId27" Type="http://schemas.openxmlformats.org/officeDocument/2006/relationships/hyperlink" Target="https://en.wikipedia.org/wiki/Markov_process" TargetMode="External"/><Relationship Id="rId30" Type="http://schemas.openxmlformats.org/officeDocument/2006/relationships/hyperlink" Target="https://en.wikipedia.org/wiki/Spectral_dens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22214-AFB0-564D-BD12-807FFF240F75}"/>
              </a:ext>
            </a:extLst>
          </p:cNvPr>
          <p:cNvSpPr txBox="1"/>
          <p:nvPr/>
        </p:nvSpPr>
        <p:spPr>
          <a:xfrm>
            <a:off x="0" y="0"/>
            <a:ext cx="2479729" cy="523220"/>
          </a:xfrm>
          <a:prstGeom prst="rect">
            <a:avLst/>
          </a:prstGeom>
          <a:noFill/>
        </p:spPr>
        <p:txBody>
          <a:bodyPr wrap="square" rtlCol="0">
            <a:spAutoFit/>
          </a:bodyPr>
          <a:lstStyle/>
          <a:p>
            <a:r>
              <a:rPr lang="en-US" sz="2800" b="1" dirty="0"/>
              <a:t>Missing Data</a:t>
            </a:r>
          </a:p>
        </p:txBody>
      </p:sp>
      <p:sp>
        <p:nvSpPr>
          <p:cNvPr id="5" name="TextBox 4">
            <a:extLst>
              <a:ext uri="{FF2B5EF4-FFF2-40B4-BE49-F238E27FC236}">
                <a16:creationId xmlns:a16="http://schemas.microsoft.com/office/drawing/2014/main" id="{27AD4B69-569A-F246-A34E-1020E0FF5EF7}"/>
              </a:ext>
            </a:extLst>
          </p:cNvPr>
          <p:cNvSpPr txBox="1"/>
          <p:nvPr/>
        </p:nvSpPr>
        <p:spPr>
          <a:xfrm>
            <a:off x="0" y="523220"/>
            <a:ext cx="6435524" cy="5201424"/>
          </a:xfrm>
          <a:prstGeom prst="rect">
            <a:avLst/>
          </a:prstGeom>
          <a:noFill/>
        </p:spPr>
        <p:txBody>
          <a:bodyPr wrap="square" rtlCol="0">
            <a:spAutoFit/>
          </a:bodyPr>
          <a:lstStyle/>
          <a:p>
            <a:r>
              <a:rPr lang="en-US" dirty="0"/>
              <a:t>How you train a model if some data is missing (Linear Regression, Logistic Regression, Random Forest, </a:t>
            </a:r>
            <a:r>
              <a:rPr lang="en-US" dirty="0" err="1"/>
              <a:t>XGBoost</a:t>
            </a:r>
            <a:r>
              <a:rPr lang="en-US" dirty="0"/>
              <a:t>, etc.) ?</a:t>
            </a:r>
          </a:p>
          <a:p>
            <a:endParaRPr lang="en-US" dirty="0"/>
          </a:p>
          <a:p>
            <a:r>
              <a:rPr lang="en-US" dirty="0"/>
              <a:t>Three types of missing data:</a:t>
            </a:r>
          </a:p>
          <a:p>
            <a:pPr marL="285750" indent="-285750">
              <a:buFont typeface="Arial" panose="020B0604020202020204" pitchFamily="34" charset="0"/>
              <a:buChar char="•"/>
            </a:pPr>
            <a:r>
              <a:rPr lang="en-US" dirty="0"/>
              <a:t>Missing Completely at Random, no pattern.</a:t>
            </a:r>
          </a:p>
          <a:p>
            <a:pPr marL="285750" indent="-285750">
              <a:buFont typeface="Arial" panose="020B0604020202020204" pitchFamily="34" charset="0"/>
              <a:buChar char="•"/>
            </a:pPr>
            <a:r>
              <a:rPr lang="en-US" dirty="0"/>
              <a:t>Missing at Random, there is a pattern in the missing data but not on your primary dependent variables.</a:t>
            </a:r>
          </a:p>
          <a:p>
            <a:pPr marL="285750" indent="-285750">
              <a:buFont typeface="Arial" panose="020B0604020202020204" pitchFamily="34" charset="0"/>
              <a:buChar char="•"/>
            </a:pPr>
            <a:r>
              <a:rPr lang="en-US" dirty="0"/>
              <a:t>Missing Not at Random - there is a pattern in the missing data that affect your primary dependent variables. </a:t>
            </a:r>
            <a:r>
              <a:rPr lang="en-US" b="1" dirty="0">
                <a:solidFill>
                  <a:srgbClr val="FF0000"/>
                </a:solidFill>
              </a:rPr>
              <a:t>Example - survivorship bias</a:t>
            </a:r>
            <a:r>
              <a:rPr lang="en-US" dirty="0"/>
              <a:t>. </a:t>
            </a:r>
            <a:r>
              <a:rPr lang="en-US" dirty="0">
                <a:solidFill>
                  <a:srgbClr val="0070C0"/>
                </a:solidFill>
              </a:rPr>
              <a:t>Another example (similar) - lower-income participants are less likely to respond and thus affect your conclusions about income and likelihood to recommend.</a:t>
            </a:r>
          </a:p>
          <a:p>
            <a:endParaRPr lang="en-US" dirty="0"/>
          </a:p>
          <a:p>
            <a:r>
              <a:rPr lang="en-US" sz="2400" b="1" dirty="0"/>
              <a:t>Seven things you can do:</a:t>
            </a:r>
          </a:p>
          <a:p>
            <a:endParaRPr lang="en-US" dirty="0"/>
          </a:p>
          <a:p>
            <a:pPr marL="342900" indent="-342900">
              <a:buFont typeface="+mj-lt"/>
              <a:buAutoNum type="arabicPeriod"/>
            </a:pPr>
            <a:r>
              <a:rPr lang="en-US" dirty="0"/>
              <a:t>Remove rows with missing data - and check how this will change the model. </a:t>
            </a:r>
          </a:p>
          <a:p>
            <a:pPr marL="342900" indent="-342900">
              <a:buFont typeface="+mj-lt"/>
              <a:buAutoNum type="arabicPeriod"/>
            </a:pPr>
            <a:r>
              <a:rPr lang="en-US" dirty="0"/>
              <a:t>Recover the values (contact participants again, ... )</a:t>
            </a:r>
          </a:p>
          <a:p>
            <a:pPr marL="342900" indent="-342900">
              <a:buFont typeface="+mj-lt"/>
              <a:buAutoNum type="arabicPeriod"/>
            </a:pPr>
            <a:r>
              <a:rPr lang="en-US" dirty="0"/>
              <a:t>Educated guess - infer the value</a:t>
            </a:r>
          </a:p>
          <a:p>
            <a:pPr marL="342900" indent="-342900">
              <a:buFont typeface="+mj-lt"/>
              <a:buAutoNum type="arabicPeriod"/>
            </a:pPr>
            <a:r>
              <a:rPr lang="en-US" dirty="0"/>
              <a:t>Substitute with the average value</a:t>
            </a:r>
          </a:p>
          <a:p>
            <a:pPr marL="342900" indent="-342900">
              <a:buFont typeface="+mj-lt"/>
              <a:buAutoNum type="arabicPeriod"/>
            </a:pPr>
            <a:r>
              <a:rPr lang="en-US" dirty="0"/>
              <a:t>Substitute by a mid-point or by most-frequent value</a:t>
            </a:r>
          </a:p>
          <a:p>
            <a:pPr marL="342900" indent="-342900">
              <a:buFont typeface="+mj-lt"/>
              <a:buAutoNum type="arabicPeriod"/>
            </a:pPr>
            <a:r>
              <a:rPr lang="en-US" dirty="0"/>
              <a:t>Regression substitution - predicts the missing value from the other values.</a:t>
            </a:r>
          </a:p>
          <a:p>
            <a:pPr marL="342900" indent="-342900">
              <a:buFont typeface="+mj-lt"/>
              <a:buAutoNum type="arabicPeriod"/>
            </a:pPr>
            <a:r>
              <a:rPr lang="en-US" dirty="0"/>
              <a:t>Multiple Imputation - uses correlations, creates multiple simulated datasets (by adding random noise) - and then averages these datasets.</a:t>
            </a:r>
          </a:p>
        </p:txBody>
      </p:sp>
      <p:sp>
        <p:nvSpPr>
          <p:cNvPr id="6" name="TextBox 5">
            <a:extLst>
              <a:ext uri="{FF2B5EF4-FFF2-40B4-BE49-F238E27FC236}">
                <a16:creationId xmlns:a16="http://schemas.microsoft.com/office/drawing/2014/main" id="{ABE17008-BD35-1640-83F5-BAFC8DF372A6}"/>
              </a:ext>
            </a:extLst>
          </p:cNvPr>
          <p:cNvSpPr txBox="1"/>
          <p:nvPr/>
        </p:nvSpPr>
        <p:spPr>
          <a:xfrm>
            <a:off x="6551269" y="276316"/>
            <a:ext cx="5521124" cy="6340197"/>
          </a:xfrm>
          <a:prstGeom prst="rect">
            <a:avLst/>
          </a:prstGeom>
          <a:noFill/>
        </p:spPr>
        <p:txBody>
          <a:bodyPr wrap="square" rtlCol="0">
            <a:spAutoFit/>
          </a:bodyPr>
          <a:lstStyle/>
          <a:p>
            <a:r>
              <a:rPr lang="en-US" dirty="0"/>
              <a:t>How Ensemble Tree Algorithms handle missing data?</a:t>
            </a:r>
          </a:p>
          <a:p>
            <a:endParaRPr lang="en-US" dirty="0"/>
          </a:p>
          <a:p>
            <a:r>
              <a:rPr lang="en-US" dirty="0"/>
              <a:t>Here is a great discussion:</a:t>
            </a:r>
          </a:p>
          <a:p>
            <a:r>
              <a:rPr lang="en-US" dirty="0">
                <a:hlinkClick r:id="rId2"/>
              </a:rPr>
              <a:t>https://stats.stackexchange.com/questions/98953/why-doesnt-random-forest-handle-missing-values-in-predictors</a:t>
            </a:r>
            <a:r>
              <a:rPr lang="en-US" dirty="0"/>
              <a:t> </a:t>
            </a:r>
          </a:p>
          <a:p>
            <a:endParaRPr lang="en-US" dirty="0"/>
          </a:p>
          <a:p>
            <a:r>
              <a:rPr lang="en-US" dirty="0"/>
              <a:t>Both Random Forests (RF) and Gradient Boosting Trees (GB) may use CART trees. RF trees may handle missing values in two ways.</a:t>
            </a:r>
          </a:p>
          <a:p>
            <a:endParaRPr lang="en-US" dirty="0"/>
          </a:p>
          <a:p>
            <a:pPr marL="342900" indent="-342900">
              <a:buFont typeface="+mj-lt"/>
              <a:buAutoNum type="arabicPeriod"/>
            </a:pPr>
            <a:r>
              <a:rPr lang="en-US" dirty="0"/>
              <a:t>Quick and dirty: it just fills in the median value for continuous variables, or the most common non-missing value by class.</a:t>
            </a:r>
          </a:p>
          <a:p>
            <a:pPr marL="342900" indent="-342900">
              <a:buFont typeface="+mj-lt"/>
              <a:buAutoNum type="arabicPeriod"/>
            </a:pPr>
            <a:r>
              <a:rPr lang="en-US" dirty="0"/>
              <a:t>The second method fills in missing values, then runs RF, then for missing continuous values, RF computes the proximity-weighted average of the missing values. Then this process is repeated several times. Then the model is trained a final time using the RF-imputed data set.</a:t>
            </a:r>
          </a:p>
          <a:p>
            <a:endParaRPr lang="en-US" dirty="0"/>
          </a:p>
          <a:p>
            <a:r>
              <a:rPr lang="en-US" dirty="0"/>
              <a:t>Trees can be built using using C4.5 (Quinlan) instead of CART. </a:t>
            </a:r>
          </a:p>
          <a:p>
            <a:r>
              <a:rPr lang="en-US" dirty="0"/>
              <a:t>In C4.5 the missing values are not replaced on data set. Instead, the impurity function computed takes into account the missing values by penalizing the impurity score with the ration of missing values. On test set the evaluation in a node which has a test with missing value, the prediction is built for each child node and aggregated later (by weighting).</a:t>
            </a:r>
          </a:p>
          <a:p>
            <a:endParaRPr lang="en-US" dirty="0"/>
          </a:p>
          <a:p>
            <a:r>
              <a:rPr lang="en-US" dirty="0"/>
              <a:t>Recursive partitioning uses surrogate splits based on non-missing predictors that are correlated with the predictor possessing the missing value for an observation. It would seem possible in theory for RFs to be implemented that use the same idea.</a:t>
            </a:r>
          </a:p>
        </p:txBody>
      </p:sp>
      <p:cxnSp>
        <p:nvCxnSpPr>
          <p:cNvPr id="9" name="Straight Connector 8">
            <a:extLst>
              <a:ext uri="{FF2B5EF4-FFF2-40B4-BE49-F238E27FC236}">
                <a16:creationId xmlns:a16="http://schemas.microsoft.com/office/drawing/2014/main" id="{F2B7B4E4-167E-6C4C-838E-CDBD1E4B3DCD}"/>
              </a:ext>
            </a:extLst>
          </p:cNvPr>
          <p:cNvCxnSpPr>
            <a:cxnSpLocks/>
          </p:cNvCxnSpPr>
          <p:nvPr/>
        </p:nvCxnSpPr>
        <p:spPr>
          <a:xfrm flipV="1">
            <a:off x="6470246" y="243071"/>
            <a:ext cx="0" cy="641237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80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6432189-ED90-2949-9A3D-194D62BBF5FF}"/>
              </a:ext>
            </a:extLst>
          </p:cNvPr>
          <p:cNvSpPr txBox="1"/>
          <p:nvPr/>
        </p:nvSpPr>
        <p:spPr>
          <a:xfrm>
            <a:off x="0" y="0"/>
            <a:ext cx="4595181" cy="523220"/>
          </a:xfrm>
          <a:prstGeom prst="rect">
            <a:avLst/>
          </a:prstGeom>
          <a:noFill/>
        </p:spPr>
        <p:txBody>
          <a:bodyPr wrap="square" rtlCol="0">
            <a:spAutoFit/>
          </a:bodyPr>
          <a:lstStyle/>
          <a:p>
            <a:r>
              <a:rPr lang="en-US" sz="2800" b="1" dirty="0"/>
              <a:t>More Topics &amp; Links</a:t>
            </a:r>
          </a:p>
        </p:txBody>
      </p:sp>
      <p:sp>
        <p:nvSpPr>
          <p:cNvPr id="2" name="TextBox 1">
            <a:extLst>
              <a:ext uri="{FF2B5EF4-FFF2-40B4-BE49-F238E27FC236}">
                <a16:creationId xmlns:a16="http://schemas.microsoft.com/office/drawing/2014/main" id="{27B1EABB-156F-CB45-B614-5211732034DF}"/>
              </a:ext>
            </a:extLst>
          </p:cNvPr>
          <p:cNvSpPr txBox="1"/>
          <p:nvPr/>
        </p:nvSpPr>
        <p:spPr>
          <a:xfrm>
            <a:off x="0" y="565374"/>
            <a:ext cx="6912864" cy="4524315"/>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t>Hoeffding's</a:t>
            </a:r>
            <a:r>
              <a:rPr lang="en-US" sz="1200" dirty="0"/>
              <a:t> inequality - </a:t>
            </a:r>
            <a:r>
              <a:rPr lang="en-US" sz="1200" dirty="0">
                <a:hlinkClick r:id="rId2"/>
              </a:rPr>
              <a:t>https://en.wikipedia.org/wiki/Hoeffding%27s_inequality</a:t>
            </a:r>
            <a:r>
              <a:rPr lang="en-US" sz="1200" dirty="0"/>
              <a:t> </a:t>
            </a:r>
          </a:p>
          <a:p>
            <a:pPr marL="171450" indent="-171450">
              <a:buFont typeface="Arial" panose="020B0604020202020204" pitchFamily="34" charset="0"/>
              <a:buChar char="•"/>
            </a:pPr>
            <a:r>
              <a:rPr lang="en-US" sz="1200" dirty="0"/>
              <a:t>Gaussian Mixture Models</a:t>
            </a:r>
          </a:p>
          <a:p>
            <a:pPr marL="171450" indent="-171450">
              <a:buFont typeface="Arial" panose="020B0604020202020204" pitchFamily="34" charset="0"/>
              <a:buChar char="•"/>
            </a:pPr>
            <a:r>
              <a:rPr lang="en-US" sz="1200" dirty="0"/>
              <a:t>Higher order moments</a:t>
            </a:r>
          </a:p>
          <a:p>
            <a:pPr marL="171450" indent="-171450">
              <a:buFont typeface="Arial" panose="020B0604020202020204" pitchFamily="34" charset="0"/>
              <a:buChar char="•"/>
            </a:pPr>
            <a:r>
              <a:rPr lang="en-US" sz="1200" dirty="0"/>
              <a:t>Kurtosis - </a:t>
            </a:r>
            <a:r>
              <a:rPr lang="en-US" sz="1200" dirty="0">
                <a:hlinkClick r:id="rId3"/>
              </a:rPr>
              <a:t>https://en.wikipedia.org/wiki/Kurtosis</a:t>
            </a:r>
            <a:r>
              <a:rPr lang="en-US" sz="1200" dirty="0"/>
              <a:t> </a:t>
            </a:r>
          </a:p>
          <a:p>
            <a:pPr marL="171450" indent="-171450">
              <a:buFont typeface="Arial" panose="020B0604020202020204" pitchFamily="34" charset="0"/>
              <a:buChar char="•"/>
            </a:pPr>
            <a:r>
              <a:rPr lang="en-US" sz="1200" dirty="0"/>
              <a:t>Blind source separation</a:t>
            </a:r>
          </a:p>
          <a:p>
            <a:pPr marL="171450" indent="-171450">
              <a:buFont typeface="Arial" panose="020B0604020202020204" pitchFamily="34" charset="0"/>
              <a:buChar char="•"/>
            </a:pPr>
            <a:r>
              <a:rPr lang="en-US" sz="1200" dirty="0"/>
              <a:t>ICA = Independent Component Analysis</a:t>
            </a:r>
          </a:p>
          <a:p>
            <a:pPr marL="171450" indent="-171450">
              <a:buFont typeface="Arial" panose="020B0604020202020204" pitchFamily="34" charset="0"/>
              <a:buChar char="•"/>
            </a:pPr>
            <a:r>
              <a:rPr lang="en-US" sz="1200" dirty="0">
                <a:hlinkClick r:id="rId4"/>
              </a:rPr>
              <a:t>https://en.wikipedia.org/wiki/Weibull_distribution</a:t>
            </a:r>
            <a:r>
              <a:rPr lang="en-US" sz="1200" dirty="0"/>
              <a:t> </a:t>
            </a:r>
          </a:p>
          <a:p>
            <a:pPr marL="171450" indent="-171450">
              <a:buFont typeface="Arial" panose="020B0604020202020204" pitchFamily="34" charset="0"/>
              <a:buChar char="•"/>
            </a:pPr>
            <a:r>
              <a:rPr lang="en-US" sz="1200" dirty="0"/>
              <a:t>Maximum Likelihood estimation</a:t>
            </a:r>
          </a:p>
          <a:p>
            <a:pPr marL="171450" indent="-171450">
              <a:buFont typeface="Arial" panose="020B0604020202020204" pitchFamily="34" charset="0"/>
              <a:buChar char="•"/>
            </a:pPr>
            <a:r>
              <a:rPr lang="en-US" sz="1200" dirty="0"/>
              <a:t>Biased and unbiased estimators</a:t>
            </a:r>
          </a:p>
          <a:p>
            <a:pPr marL="171450" indent="-171450">
              <a:buFont typeface="Arial" panose="020B0604020202020204" pitchFamily="34" charset="0"/>
              <a:buChar char="•"/>
            </a:pPr>
            <a:r>
              <a:rPr lang="en-US" sz="1200" dirty="0"/>
              <a:t>Question to answer: how confident are you about ... ? focus on uncertainty ...</a:t>
            </a:r>
          </a:p>
          <a:p>
            <a:pPr marL="171450" indent="-171450">
              <a:buFont typeface="Arial" panose="020B0604020202020204" pitchFamily="34" charset="0"/>
              <a:buChar char="•"/>
            </a:pPr>
            <a:r>
              <a:rPr lang="en-US" sz="1200" dirty="0"/>
              <a:t>Cauchy distribution - ratio of </a:t>
            </a:r>
            <a:r>
              <a:rPr lang="en-US" sz="1200" dirty="0" err="1"/>
              <a:t>normals</a:t>
            </a:r>
            <a:r>
              <a:rPr lang="en-US" sz="1200" dirty="0"/>
              <a:t> </a:t>
            </a:r>
            <a:r>
              <a:rPr lang="en-US" sz="1200" dirty="0">
                <a:hlinkClick r:id="rId5"/>
              </a:rPr>
              <a:t>https://en.wikipedia.org/wiki/Cauchy_distribution</a:t>
            </a:r>
            <a:r>
              <a:rPr lang="en-US" sz="1200" dirty="0"/>
              <a:t> </a:t>
            </a:r>
          </a:p>
          <a:p>
            <a:pPr marL="171450" indent="-171450">
              <a:buFont typeface="Arial" panose="020B0604020202020204" pitchFamily="34" charset="0"/>
              <a:buChar char="•"/>
            </a:pPr>
            <a:r>
              <a:rPr lang="en-US" sz="1200" dirty="0"/>
              <a:t>Negative binomial distribution - how many steps until N successes achieved</a:t>
            </a:r>
          </a:p>
          <a:p>
            <a:pPr marL="171450" indent="-171450">
              <a:buFont typeface="Arial" panose="020B0604020202020204" pitchFamily="34" charset="0"/>
              <a:buChar char="•"/>
            </a:pPr>
            <a:r>
              <a:rPr lang="en-US" sz="1200" dirty="0"/>
              <a:t>Poisson approximation for rare events</a:t>
            </a:r>
          </a:p>
          <a:p>
            <a:pPr marL="171450" indent="-171450">
              <a:buFont typeface="Arial" panose="020B0604020202020204" pitchFamily="34" charset="0"/>
              <a:buChar char="•"/>
            </a:pPr>
            <a:r>
              <a:rPr lang="en-US" sz="1200" dirty="0"/>
              <a:t>Hyper geometric distribution use cases - without replacement in finite population</a:t>
            </a:r>
          </a:p>
          <a:p>
            <a:pPr marL="171450" indent="-171450">
              <a:buFont typeface="Arial" panose="020B0604020202020204" pitchFamily="34" charset="0"/>
              <a:buChar char="•"/>
            </a:pPr>
            <a:r>
              <a:rPr lang="en-US" sz="1200" dirty="0"/>
              <a:t>Cluster Analysis (finding groups (clusters) in data) - </a:t>
            </a:r>
            <a:r>
              <a:rPr lang="en-US" sz="1200" dirty="0">
                <a:hlinkClick r:id="rId6"/>
              </a:rPr>
              <a:t>https://en.wikipedia.org/wiki/Cluster_analysis</a:t>
            </a:r>
            <a:r>
              <a:rPr lang="en-US" sz="1200" dirty="0"/>
              <a:t> </a:t>
            </a:r>
          </a:p>
          <a:p>
            <a:pPr marL="171450" indent="-171450">
              <a:buFont typeface="Arial" panose="020B0604020202020204" pitchFamily="34" charset="0"/>
              <a:buChar char="•"/>
            </a:pPr>
            <a:r>
              <a:rPr lang="en-US" sz="1200" dirty="0"/>
              <a:t>Convolution - </a:t>
            </a:r>
            <a:r>
              <a:rPr lang="en-US" sz="1200" dirty="0">
                <a:hlinkClick r:id="rId7"/>
              </a:rPr>
              <a:t>https://en.wikipedia.org/wiki/Convolution</a:t>
            </a:r>
            <a:r>
              <a:rPr lang="en-US" sz="1200" dirty="0"/>
              <a:t> </a:t>
            </a:r>
          </a:p>
          <a:p>
            <a:pPr marL="171450" indent="-171450">
              <a:buFont typeface="Arial" panose="020B0604020202020204" pitchFamily="34" charset="0"/>
              <a:buChar char="•"/>
            </a:pPr>
            <a:r>
              <a:rPr lang="en-US" sz="1200" dirty="0"/>
              <a:t>Functional Analysis - </a:t>
            </a:r>
            <a:r>
              <a:rPr lang="en-US" sz="1200" dirty="0">
                <a:hlinkClick r:id="rId8"/>
              </a:rPr>
              <a:t>https://en.wikipedia.org/wiki/Functional_analysis</a:t>
            </a:r>
            <a:r>
              <a:rPr lang="en-US" sz="1200" dirty="0"/>
              <a:t> </a:t>
            </a:r>
          </a:p>
          <a:p>
            <a:pPr marL="171450" indent="-171450">
              <a:buFont typeface="Arial" panose="020B0604020202020204" pitchFamily="34" charset="0"/>
              <a:buChar char="•"/>
            </a:pPr>
            <a:r>
              <a:rPr lang="en-US" sz="1200" dirty="0"/>
              <a:t>Extracting signal from Noise</a:t>
            </a:r>
          </a:p>
          <a:p>
            <a:pPr marL="171450" indent="-171450">
              <a:buFont typeface="Arial" panose="020B0604020202020204" pitchFamily="34" charset="0"/>
              <a:buChar char="•"/>
            </a:pPr>
            <a:r>
              <a:rPr lang="en-US" sz="1200" dirty="0"/>
              <a:t> - </a:t>
            </a:r>
            <a:r>
              <a:rPr lang="en-US" sz="1200" dirty="0">
                <a:hlinkClick r:id="rId9"/>
              </a:rPr>
              <a:t>https://en.wikipedia.org/wiki/Signal-to-noise_ratio</a:t>
            </a:r>
            <a:r>
              <a:rPr lang="en-US" sz="1200" dirty="0"/>
              <a:t> -</a:t>
            </a:r>
          </a:p>
          <a:p>
            <a:pPr marL="171450" indent="-171450">
              <a:buFont typeface="Arial" panose="020B0604020202020204" pitchFamily="34" charset="0"/>
              <a:buChar char="•"/>
            </a:pPr>
            <a:r>
              <a:rPr lang="en-US" sz="1200" dirty="0"/>
              <a:t> - </a:t>
            </a:r>
            <a:r>
              <a:rPr lang="en-US" sz="1200" dirty="0">
                <a:hlinkClick r:id="rId10"/>
              </a:rPr>
              <a:t>https://en.wikipedia.org/wiki/Noise_reduction</a:t>
            </a:r>
            <a:r>
              <a:rPr lang="en-US" sz="1200" dirty="0"/>
              <a:t> - (filtering, etc.). If we add N samples “s” of noisy data, then the signal will add proportionally to N, whereas noise will grow only as sqrt(N). So, if we add 100 samples, we will improve out Signal/Noise ratio ~10 times.</a:t>
            </a:r>
          </a:p>
          <a:p>
            <a:pPr marL="171450" indent="-171450">
              <a:buFont typeface="Arial" panose="020B0604020202020204" pitchFamily="34" charset="0"/>
              <a:buChar char="•"/>
            </a:pPr>
            <a:r>
              <a:rPr lang="en-US" sz="1200" dirty="0"/>
              <a:t>Monte Carlo - evaluate by using randomly-generated samples </a:t>
            </a:r>
            <a:br>
              <a:rPr lang="en-US" sz="1200" dirty="0"/>
            </a:br>
            <a:r>
              <a:rPr lang="en-US" sz="1200" dirty="0"/>
              <a:t> - </a:t>
            </a:r>
            <a:r>
              <a:rPr lang="en-US" sz="1200" dirty="0">
                <a:hlinkClick r:id="rId11"/>
              </a:rPr>
              <a:t>https://en.wikipedia.org/wiki/Monte_Carlo_method</a:t>
            </a:r>
            <a:r>
              <a:rPr lang="en-US" sz="1200" dirty="0"/>
              <a:t> </a:t>
            </a:r>
          </a:p>
        </p:txBody>
      </p:sp>
      <p:sp>
        <p:nvSpPr>
          <p:cNvPr id="6" name="TextBox 5">
            <a:extLst>
              <a:ext uri="{FF2B5EF4-FFF2-40B4-BE49-F238E27FC236}">
                <a16:creationId xmlns:a16="http://schemas.microsoft.com/office/drawing/2014/main" id="{C8FF63A9-0523-1047-8FD8-F5F7507AD1C0}"/>
              </a:ext>
            </a:extLst>
          </p:cNvPr>
          <p:cNvSpPr txBox="1"/>
          <p:nvPr/>
        </p:nvSpPr>
        <p:spPr>
          <a:xfrm>
            <a:off x="7240555" y="196042"/>
            <a:ext cx="4951445" cy="6463308"/>
          </a:xfrm>
          <a:prstGeom prst="rect">
            <a:avLst/>
          </a:prstGeom>
          <a:noFill/>
        </p:spPr>
        <p:txBody>
          <a:bodyPr wrap="square" rtlCol="0">
            <a:spAutoFit/>
          </a:bodyPr>
          <a:lstStyle/>
          <a:p>
            <a:r>
              <a:rPr lang="en-US" sz="1800" b="1" dirty="0"/>
              <a:t>More links:</a:t>
            </a:r>
          </a:p>
          <a:p>
            <a:endParaRPr lang="en-US" sz="1200" dirty="0"/>
          </a:p>
          <a:p>
            <a:r>
              <a:rPr lang="en-US" sz="1200" dirty="0"/>
              <a:t>Stochastic Processes, Time Series Analysis</a:t>
            </a:r>
          </a:p>
          <a:p>
            <a:r>
              <a:rPr lang="en-US" sz="1200" dirty="0"/>
              <a:t>- </a:t>
            </a:r>
            <a:r>
              <a:rPr lang="en-US" sz="1200" dirty="0">
                <a:hlinkClick r:id="rId12"/>
              </a:rPr>
              <a:t>https://en.wikipedia.org/wiki/Stochastic_process</a:t>
            </a:r>
            <a:r>
              <a:rPr lang="en-US" sz="1200" dirty="0"/>
              <a:t> -</a:t>
            </a:r>
          </a:p>
          <a:p>
            <a:r>
              <a:rPr lang="en-US" sz="1200" dirty="0"/>
              <a:t>- </a:t>
            </a:r>
            <a:r>
              <a:rPr lang="en-US" sz="1200" dirty="0">
                <a:hlinkClick r:id="rId13"/>
              </a:rPr>
              <a:t>https://en.wikipedia.org/wiki/Time_series</a:t>
            </a:r>
            <a:r>
              <a:rPr lang="en-US" sz="1200" dirty="0"/>
              <a:t> -</a:t>
            </a:r>
          </a:p>
          <a:p>
            <a:r>
              <a:rPr lang="en-US" sz="1200" dirty="0"/>
              <a:t>- </a:t>
            </a:r>
            <a:r>
              <a:rPr lang="en-US" sz="1200" dirty="0">
                <a:hlinkClick r:id="rId14"/>
              </a:rPr>
              <a:t>https://en.wikipedia.org/wiki/Random_walk</a:t>
            </a:r>
            <a:r>
              <a:rPr lang="en-US" sz="1200" dirty="0"/>
              <a:t> -</a:t>
            </a:r>
          </a:p>
          <a:p>
            <a:r>
              <a:rPr lang="en-US" sz="1200" dirty="0"/>
              <a:t>- </a:t>
            </a:r>
            <a:r>
              <a:rPr lang="en-US" sz="1200" dirty="0">
                <a:hlinkClick r:id="rId15"/>
              </a:rPr>
              <a:t>https://en.wikipedia.org/wiki/Brownian_motion</a:t>
            </a:r>
            <a:r>
              <a:rPr lang="en-US" sz="1200" dirty="0"/>
              <a:t> -</a:t>
            </a:r>
          </a:p>
          <a:p>
            <a:r>
              <a:rPr lang="en-US" sz="1200" dirty="0"/>
              <a:t>- </a:t>
            </a:r>
            <a:r>
              <a:rPr lang="en-US" sz="1200" dirty="0">
                <a:hlinkClick r:id="rId16"/>
              </a:rPr>
              <a:t>https://en.wikipedia.org/wiki/Diffusion</a:t>
            </a:r>
            <a:r>
              <a:rPr lang="en-US" sz="1200" dirty="0"/>
              <a:t> - </a:t>
            </a:r>
          </a:p>
          <a:p>
            <a:r>
              <a:rPr lang="en-US" sz="1200" dirty="0"/>
              <a:t>- </a:t>
            </a:r>
            <a:r>
              <a:rPr lang="en-US" sz="1200" dirty="0">
                <a:hlinkClick r:id="rId17"/>
              </a:rPr>
              <a:t>https://en.wikipedia.org/wiki/Diffusion_process</a:t>
            </a:r>
            <a:r>
              <a:rPr lang="en-US" sz="1200" dirty="0"/>
              <a:t> -</a:t>
            </a:r>
          </a:p>
          <a:p>
            <a:r>
              <a:rPr lang="en-US" sz="1200" dirty="0"/>
              <a:t>- </a:t>
            </a:r>
            <a:r>
              <a:rPr lang="en-US" sz="1200" dirty="0">
                <a:hlinkClick r:id="rId18"/>
              </a:rPr>
              <a:t>https://en.wikipedia.org/wiki/Stationary_process</a:t>
            </a:r>
            <a:r>
              <a:rPr lang="en-US" sz="1200" dirty="0"/>
              <a:t> -</a:t>
            </a:r>
          </a:p>
          <a:p>
            <a:r>
              <a:rPr lang="en-US" sz="1200" dirty="0"/>
              <a:t>- </a:t>
            </a:r>
            <a:r>
              <a:rPr lang="en-US" sz="1200" dirty="0">
                <a:hlinkClick r:id="rId19"/>
              </a:rPr>
              <a:t>https://en.wikipedia.org/wiki/Stable_process</a:t>
            </a:r>
            <a:r>
              <a:rPr lang="en-US" sz="1200" dirty="0"/>
              <a:t> -</a:t>
            </a:r>
          </a:p>
          <a:p>
            <a:endParaRPr lang="en-US" sz="1200" dirty="0"/>
          </a:p>
          <a:p>
            <a:r>
              <a:rPr lang="en-US" sz="1200" dirty="0"/>
              <a:t>Poisson Process</a:t>
            </a:r>
          </a:p>
          <a:p>
            <a:r>
              <a:rPr lang="en-US" sz="1200" dirty="0"/>
              <a:t>- </a:t>
            </a:r>
            <a:r>
              <a:rPr lang="en-US" sz="1200" dirty="0">
                <a:hlinkClick r:id="rId20"/>
              </a:rPr>
              <a:t>https://en.wikipedia.org/wiki/Poisson_point_process</a:t>
            </a:r>
            <a:r>
              <a:rPr lang="en-US" sz="1200" dirty="0"/>
              <a:t> -</a:t>
            </a:r>
          </a:p>
          <a:p>
            <a:r>
              <a:rPr lang="en-US" sz="1200" dirty="0"/>
              <a:t>- </a:t>
            </a:r>
            <a:r>
              <a:rPr lang="en-US" sz="1200" dirty="0">
                <a:hlinkClick r:id="rId21"/>
              </a:rPr>
              <a:t>https://en.wikipedia.org/wiki/Dirac_delta_function</a:t>
            </a:r>
            <a:r>
              <a:rPr lang="en-US" sz="1200" dirty="0"/>
              <a:t> -</a:t>
            </a:r>
          </a:p>
          <a:p>
            <a:r>
              <a:rPr lang="en-US" sz="1200" dirty="0"/>
              <a:t>- </a:t>
            </a:r>
            <a:r>
              <a:rPr lang="en-US" sz="1200" dirty="0">
                <a:hlinkClick r:id="rId22"/>
              </a:rPr>
              <a:t>https://en.wikipedia.org/wiki/Compound_Poisson_process</a:t>
            </a:r>
            <a:r>
              <a:rPr lang="en-US" sz="1200" dirty="0"/>
              <a:t> -</a:t>
            </a:r>
          </a:p>
          <a:p>
            <a:endParaRPr lang="en-US" sz="1200" dirty="0"/>
          </a:p>
          <a:p>
            <a:r>
              <a:rPr lang="en-US" sz="1200" dirty="0"/>
              <a:t>White Noise, Gaussian Noise, Brownian Noise</a:t>
            </a:r>
          </a:p>
          <a:p>
            <a:r>
              <a:rPr lang="en-US" sz="1200" dirty="0"/>
              <a:t>- </a:t>
            </a:r>
            <a:r>
              <a:rPr lang="en-US" sz="1200" dirty="0">
                <a:hlinkClick r:id="rId23"/>
              </a:rPr>
              <a:t>https://en.wikipedia.org/wiki/White_noise</a:t>
            </a:r>
            <a:r>
              <a:rPr lang="en-US" sz="1200" dirty="0"/>
              <a:t> -</a:t>
            </a:r>
          </a:p>
          <a:p>
            <a:r>
              <a:rPr lang="en-US" sz="1200" dirty="0"/>
              <a:t>- </a:t>
            </a:r>
            <a:r>
              <a:rPr lang="en-US" sz="1200" dirty="0">
                <a:hlinkClick r:id="rId24"/>
              </a:rPr>
              <a:t>https://en.wikipedia.org/wiki/Gaussian_noise</a:t>
            </a:r>
            <a:r>
              <a:rPr lang="en-US" sz="1200" dirty="0"/>
              <a:t> -</a:t>
            </a:r>
          </a:p>
          <a:p>
            <a:r>
              <a:rPr lang="en-US" sz="1200" dirty="0"/>
              <a:t>- </a:t>
            </a:r>
            <a:r>
              <a:rPr lang="en-US" sz="1200" dirty="0">
                <a:hlinkClick r:id="rId25"/>
              </a:rPr>
              <a:t>https://en.wikipedia.org/wiki/Brownian_noise</a:t>
            </a:r>
            <a:r>
              <a:rPr lang="en-US" sz="1200" dirty="0"/>
              <a:t> -</a:t>
            </a:r>
          </a:p>
          <a:p>
            <a:endParaRPr lang="en-US" sz="1200" dirty="0"/>
          </a:p>
          <a:p>
            <a:r>
              <a:rPr lang="en-US" sz="1200" dirty="0"/>
              <a:t>Markov Process</a:t>
            </a:r>
          </a:p>
          <a:p>
            <a:r>
              <a:rPr lang="en-US" sz="1200" dirty="0"/>
              <a:t>- </a:t>
            </a:r>
            <a:r>
              <a:rPr lang="en-US" sz="1200" dirty="0">
                <a:hlinkClick r:id="rId26"/>
              </a:rPr>
              <a:t>https://en.wikipedia.org/wiki/Markov_chain</a:t>
            </a:r>
            <a:r>
              <a:rPr lang="en-US" sz="1200" dirty="0"/>
              <a:t> -</a:t>
            </a:r>
          </a:p>
          <a:p>
            <a:r>
              <a:rPr lang="en-US" sz="1200" dirty="0"/>
              <a:t>- </a:t>
            </a:r>
            <a:r>
              <a:rPr lang="en-US" sz="1200" dirty="0">
                <a:hlinkClick r:id="rId27"/>
              </a:rPr>
              <a:t>https://en.wikipedia.org/wiki/Markov_process</a:t>
            </a:r>
            <a:r>
              <a:rPr lang="en-US" sz="1200" dirty="0"/>
              <a:t> -</a:t>
            </a:r>
          </a:p>
          <a:p>
            <a:endParaRPr lang="en-US" sz="1200" dirty="0"/>
          </a:p>
          <a:p>
            <a:r>
              <a:rPr lang="en-US" sz="1200" dirty="0"/>
              <a:t>Correlation function:</a:t>
            </a:r>
          </a:p>
          <a:p>
            <a:r>
              <a:rPr lang="en-US" sz="1200" dirty="0"/>
              <a:t>- </a:t>
            </a:r>
            <a:r>
              <a:rPr lang="en-US" sz="1200" dirty="0">
                <a:hlinkClick r:id="rId28"/>
              </a:rPr>
              <a:t>https://en.wikipedia.org/wiki/Correlation_function</a:t>
            </a:r>
            <a:r>
              <a:rPr lang="en-US" sz="1200" dirty="0"/>
              <a:t> -</a:t>
            </a:r>
          </a:p>
          <a:p>
            <a:r>
              <a:rPr lang="en-US" sz="1200" dirty="0"/>
              <a:t>- </a:t>
            </a:r>
            <a:r>
              <a:rPr lang="en-US" sz="1200" dirty="0">
                <a:hlinkClick r:id="rId29"/>
              </a:rPr>
              <a:t>https://en.wikipedia.org/wiki/Autocorrelation</a:t>
            </a:r>
            <a:r>
              <a:rPr lang="en-US" sz="1200" dirty="0"/>
              <a:t> -</a:t>
            </a:r>
          </a:p>
          <a:p>
            <a:endParaRPr lang="en-US" sz="1200" dirty="0"/>
          </a:p>
          <a:p>
            <a:r>
              <a:rPr lang="en-US" sz="1200" dirty="0"/>
              <a:t>Spectral Density, Fourier Analysis</a:t>
            </a:r>
          </a:p>
          <a:p>
            <a:r>
              <a:rPr lang="en-US" sz="1200" dirty="0"/>
              <a:t>- </a:t>
            </a:r>
            <a:r>
              <a:rPr lang="en-US" sz="1200" dirty="0">
                <a:hlinkClick r:id="rId30"/>
              </a:rPr>
              <a:t>https://en.wikipedia.org/wiki/Spectral_density</a:t>
            </a:r>
            <a:r>
              <a:rPr lang="en-US" sz="1200" dirty="0"/>
              <a:t> -</a:t>
            </a:r>
          </a:p>
          <a:p>
            <a:r>
              <a:rPr lang="en-US" sz="1200" dirty="0"/>
              <a:t>- </a:t>
            </a:r>
            <a:r>
              <a:rPr lang="en-US" sz="1200" dirty="0">
                <a:hlinkClick r:id="rId31"/>
              </a:rPr>
              <a:t>https://en.wikipedia.org/wiki/Fourier_analysis</a:t>
            </a:r>
            <a:r>
              <a:rPr lang="en-US" sz="1200" dirty="0"/>
              <a:t> -</a:t>
            </a:r>
          </a:p>
          <a:p>
            <a:r>
              <a:rPr lang="en-US" sz="1200" dirty="0"/>
              <a:t>- </a:t>
            </a:r>
            <a:r>
              <a:rPr lang="en-US" sz="1200" dirty="0">
                <a:hlinkClick r:id="rId32"/>
              </a:rPr>
              <a:t>https://en.wikipedia.org/wiki/Fast_Fourier_transform</a:t>
            </a:r>
            <a:r>
              <a:rPr lang="en-US" sz="1200" dirty="0"/>
              <a:t> -</a:t>
            </a:r>
          </a:p>
        </p:txBody>
      </p:sp>
    </p:spTree>
    <p:extLst>
      <p:ext uri="{BB962C8B-B14F-4D97-AF65-F5344CB8AC3E}">
        <p14:creationId xmlns:p14="http://schemas.microsoft.com/office/powerpoint/2010/main" val="85168409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2835</TotalTime>
  <Words>1096</Words>
  <Application>Microsoft Macintosh PowerPoint</Application>
  <PresentationFormat>Widescreen</PresentationFormat>
  <Paragraphs>87</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277</cp:revision>
  <cp:lastPrinted>2020-09-21T17:22:59Z</cp:lastPrinted>
  <dcterms:modified xsi:type="dcterms:W3CDTF">2021-05-14T14:24:20Z</dcterms:modified>
</cp:coreProperties>
</file>