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356" r:id="rId2"/>
    <p:sldId id="311" r:id="rId3"/>
    <p:sldId id="312" r:id="rId4"/>
    <p:sldId id="313" r:id="rId5"/>
    <p:sldId id="355" r:id="rId6"/>
    <p:sldId id="293" r:id="rId7"/>
    <p:sldId id="353" r:id="rId8"/>
    <p:sldId id="263" r:id="rId9"/>
    <p:sldId id="310" r:id="rId10"/>
    <p:sldId id="35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p:restoredTop sz="92177"/>
  </p:normalViewPr>
  <p:slideViewPr>
    <p:cSldViewPr snapToGrid="0" snapToObjects="1">
      <p:cViewPr varScale="1">
        <p:scale>
          <a:sx n="117" d="100"/>
          <a:sy n="117" d="100"/>
        </p:scale>
        <p:origin x="11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hyperlink" Target="https://towardsdatascience.com/simpsons-paradox-how-to-prove-two-opposite-arguments-using-one-dataset-1c9c917f5ff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Data_dredg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ElB350w8iJo" TargetMode="External"/><Relationship Id="rId3" Type="http://schemas.openxmlformats.org/officeDocument/2006/relationships/image" Target="../media/image7.tiff"/><Relationship Id="rId7" Type="http://schemas.openxmlformats.org/officeDocument/2006/relationships/hyperlink" Target="https://www.youtube.com/watch?v=bDZieLmya_I" TargetMode="External"/><Relationship Id="rId2" Type="http://schemas.openxmlformats.org/officeDocument/2006/relationships/image" Target="../media/image6.tiff"/><Relationship Id="rId1" Type="http://schemas.openxmlformats.org/officeDocument/2006/relationships/slideLayout" Target="../slideLayouts/slideLayout1.xml"/><Relationship Id="rId6" Type="http://schemas.openxmlformats.org/officeDocument/2006/relationships/hyperlink" Target="https://en.wikipedia.org/wiki/Boy_or_Girl_paradox" TargetMode="External"/><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60-Jdq754A" TargetMode="External"/><Relationship Id="rId2" Type="http://schemas.openxmlformats.org/officeDocument/2006/relationships/hyperlink" Target="https://www.youtube.com/watch?v=B3YQJ5DwTzM" TargetMode="External"/><Relationship Id="rId1" Type="http://schemas.openxmlformats.org/officeDocument/2006/relationships/slideLayout" Target="../slideLayouts/slideLayout1.xml"/><Relationship Id="rId6" Type="http://schemas.openxmlformats.org/officeDocument/2006/relationships/image" Target="../media/image12.tiff"/><Relationship Id="rId5" Type="http://schemas.openxmlformats.org/officeDocument/2006/relationships/hyperlink" Target="https://www.youtube.com/watch?v=y8qaI5mpJeA" TargetMode="External"/><Relationship Id="rId4" Type="http://schemas.openxmlformats.org/officeDocument/2006/relationships/hyperlink" Target="https://www.youtube.com/watch?v=Gi4YeRqfb2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en.wikipedia.org/wiki/How_to_Lie_with_Statistics" TargetMode="External"/><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A37B5-EE10-C711-12F4-32A7E507D0C8}"/>
              </a:ext>
            </a:extLst>
          </p:cNvPr>
          <p:cNvSpPr txBox="1"/>
          <p:nvPr/>
        </p:nvSpPr>
        <p:spPr>
          <a:xfrm>
            <a:off x="1295401" y="1328057"/>
            <a:ext cx="9622970" cy="3416320"/>
          </a:xfrm>
          <a:prstGeom prst="rect">
            <a:avLst/>
          </a:prstGeom>
          <a:noFill/>
        </p:spPr>
        <p:txBody>
          <a:bodyPr wrap="square" rtlCol="0">
            <a:spAutoFit/>
          </a:bodyPr>
          <a:lstStyle/>
          <a:p>
            <a:pPr algn="ctr"/>
            <a:r>
              <a:rPr lang="en-US" sz="7200" b="1">
                <a:solidFill>
                  <a:srgbClr val="00B0F0"/>
                </a:solidFill>
              </a:rPr>
              <a:t>Statistics</a:t>
            </a:r>
          </a:p>
          <a:p>
            <a:pPr algn="ctr"/>
            <a:endParaRPr lang="en-US" sz="7200" b="1">
              <a:solidFill>
                <a:srgbClr val="00B0F0"/>
              </a:solidFill>
            </a:endParaRPr>
          </a:p>
          <a:p>
            <a:pPr algn="ctr"/>
            <a:r>
              <a:rPr lang="en-US" sz="7200" b="1">
                <a:solidFill>
                  <a:srgbClr val="00B0F0"/>
                </a:solidFill>
              </a:rPr>
              <a:t>Lies and Paradoxes </a:t>
            </a:r>
          </a:p>
        </p:txBody>
      </p:sp>
    </p:spTree>
    <p:extLst>
      <p:ext uri="{BB962C8B-B14F-4D97-AF65-F5344CB8AC3E}">
        <p14:creationId xmlns:p14="http://schemas.microsoft.com/office/powerpoint/2010/main" val="1725456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6340274" cy="523220"/>
          </a:xfrm>
          <a:prstGeom prst="rect">
            <a:avLst/>
          </a:prstGeom>
          <a:noFill/>
        </p:spPr>
        <p:txBody>
          <a:bodyPr wrap="square" rtlCol="0">
            <a:spAutoFit/>
          </a:bodyPr>
          <a:lstStyle/>
          <a:p>
            <a:r>
              <a:rPr lang="en-US" sz="2800" b="1" dirty="0"/>
              <a:t>How to lie with statistics - continued</a:t>
            </a:r>
          </a:p>
        </p:txBody>
      </p:sp>
      <p:sp>
        <p:nvSpPr>
          <p:cNvPr id="6" name="TextBox 5">
            <a:extLst>
              <a:ext uri="{FF2B5EF4-FFF2-40B4-BE49-F238E27FC236}">
                <a16:creationId xmlns:a16="http://schemas.microsoft.com/office/drawing/2014/main" id="{A565E5D1-AC88-084B-A176-876A9E2176F9}"/>
              </a:ext>
            </a:extLst>
          </p:cNvPr>
          <p:cNvSpPr txBox="1"/>
          <p:nvPr/>
        </p:nvSpPr>
        <p:spPr>
          <a:xfrm>
            <a:off x="49147" y="523220"/>
            <a:ext cx="5913503" cy="4893647"/>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rgbClr val="0070C0"/>
                </a:solidFill>
              </a:rPr>
              <a:t>Represent same data in different ways</a:t>
            </a:r>
            <a:r>
              <a:rPr lang="en-US" sz="1200" dirty="0"/>
              <a:t>: “There are often many ways of expressing any figure. You can, for instance, express exactly the same fact by calling it a one percent return on sales, a fifteen percent return on investment, a ten-million-dollar profit, an increase in profits of forty percent (compared with 1935– 39 average), or a decrease of sixty percent from last year.”</a:t>
            </a:r>
          </a:p>
          <a:p>
            <a:pPr marL="285750" indent="-285750">
              <a:buFont typeface="Arial" panose="020B0604020202020204" pitchFamily="34" charset="0"/>
              <a:buChar char="•"/>
            </a:pPr>
            <a:r>
              <a:rPr lang="en-US" sz="1200" b="1" dirty="0">
                <a:solidFill>
                  <a:srgbClr val="0070C0"/>
                </a:solidFill>
              </a:rPr>
              <a:t>Correlation vs. Causation</a:t>
            </a:r>
            <a:r>
              <a:rPr lang="en-US" sz="1200" dirty="0"/>
              <a:t> - “It is the one that says that if B follows A, then A has caused B. An unwarranted assumption is being made that since smoking and low grades go together, smoking causes low grades. Couldn’t it just as well be the other way around?”</a:t>
            </a:r>
          </a:p>
          <a:p>
            <a:pPr marL="285750" indent="-285750">
              <a:buFont typeface="Arial" panose="020B0604020202020204" pitchFamily="34" charset="0"/>
              <a:buChar char="•"/>
            </a:pPr>
            <a:r>
              <a:rPr lang="en-US" sz="1200" dirty="0"/>
              <a:t>“This is the post hoc fallacy at its best. It says that these figures show that if you (your son, your daughter) attend college you will probably earn more money than if you decide to spend the next four years in some other manner. This unwarranted conclusion has for its basis the equally unwarranted assumption that since college-trained folks make more money,</a:t>
            </a:r>
            <a:r>
              <a:rPr lang="en-US" sz="1200" b="1" dirty="0">
                <a:solidFill>
                  <a:srgbClr val="0070C0"/>
                </a:solidFill>
              </a:rPr>
              <a:t> they make it because they went to college</a:t>
            </a:r>
            <a:r>
              <a:rPr lang="en-US" sz="1200" dirty="0"/>
              <a:t>. Actually we don’t know but that these are the people who would have made more money even if they had not gone to college.”</a:t>
            </a:r>
          </a:p>
          <a:p>
            <a:pPr marL="285750" indent="-285750">
              <a:buFont typeface="Arial" panose="020B0604020202020204" pitchFamily="34" charset="0"/>
              <a:buChar char="•"/>
            </a:pPr>
            <a:r>
              <a:rPr lang="en-US" sz="1200" b="1" dirty="0">
                <a:solidFill>
                  <a:srgbClr val="0070C0"/>
                </a:solidFill>
              </a:rPr>
              <a:t>Five  questions to avoid getting tricked by statistics.</a:t>
            </a:r>
          </a:p>
          <a:p>
            <a:pPr marL="285750" indent="-285750">
              <a:buFont typeface="Arial" panose="020B0604020202020204" pitchFamily="34" charset="0"/>
              <a:buChar char="•"/>
            </a:pPr>
            <a:r>
              <a:rPr lang="en-US" sz="1200" b="1" dirty="0">
                <a:solidFill>
                  <a:srgbClr val="0070C0"/>
                </a:solidFill>
              </a:rPr>
              <a:t>Who Says So?</a:t>
            </a:r>
            <a:r>
              <a:rPr lang="en-US" sz="1200" dirty="0"/>
              <a:t> “About the first thing to look for is bias— the laboratory with something to prove for the sake of a theory, a reputation, or a fee; the newspaper whose aim is a good story; labor or management with a wage level at stake.”</a:t>
            </a:r>
          </a:p>
          <a:p>
            <a:pPr marL="285750" indent="-285750">
              <a:buFont typeface="Arial" panose="020B0604020202020204" pitchFamily="34" charset="0"/>
              <a:buChar char="•"/>
            </a:pPr>
            <a:r>
              <a:rPr lang="en-US" sz="1200" b="1" dirty="0">
                <a:solidFill>
                  <a:srgbClr val="0070C0"/>
                </a:solidFill>
              </a:rPr>
              <a:t>How Does He Know?</a:t>
            </a:r>
            <a:r>
              <a:rPr lang="en-US" sz="1200" dirty="0"/>
              <a:t> “Watch out for evidence of a biased sample, one that has been selected improperly or— as with this one— has selected itself. Ask the question we dealt with in an early chapter: Is the sample large enough to permit any reliable conclusion?”</a:t>
            </a:r>
          </a:p>
          <a:p>
            <a:pPr marL="285750" indent="-285750">
              <a:buFont typeface="Arial" panose="020B0604020202020204" pitchFamily="34" charset="0"/>
              <a:buChar char="•"/>
            </a:pPr>
            <a:endParaRPr lang="en-US" sz="1200" dirty="0"/>
          </a:p>
        </p:txBody>
      </p:sp>
      <p:sp>
        <p:nvSpPr>
          <p:cNvPr id="8" name="TextBox 7">
            <a:extLst>
              <a:ext uri="{FF2B5EF4-FFF2-40B4-BE49-F238E27FC236}">
                <a16:creationId xmlns:a16="http://schemas.microsoft.com/office/drawing/2014/main" id="{F3810653-F767-5B43-BBB2-4B39D622F32C}"/>
              </a:ext>
            </a:extLst>
          </p:cNvPr>
          <p:cNvSpPr txBox="1"/>
          <p:nvPr/>
        </p:nvSpPr>
        <p:spPr>
          <a:xfrm>
            <a:off x="6229352" y="289530"/>
            <a:ext cx="5913503" cy="6555641"/>
          </a:xfrm>
          <a:prstGeom prst="rect">
            <a:avLst/>
          </a:prstGeom>
          <a:noFill/>
        </p:spPr>
        <p:txBody>
          <a:bodyPr wrap="square" rtlCol="0">
            <a:spAutoFit/>
          </a:bodyP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solidFill>
                  <a:srgbClr val="0070C0"/>
                </a:solidFill>
              </a:rPr>
              <a:t>What’s Missing?</a:t>
            </a:r>
            <a:r>
              <a:rPr lang="en-US" sz="1200" dirty="0"/>
              <a:t> “Watch out for an average, variety unspecified, in any matter where mean and median might be expected to differ substantially.”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“Sometimes it is percentages that are given and raw figures that are missing, and this can be deceptive too. Long ago, when Johns Hopkins University had just begun to admit women students, someone not particularly enamored of coeducation reported a real shocker: Thirty-three and one-third percent of the women at Hopkins had married faculty members! The raw figures gave a clearer picture. There were three women enrolled at the time, and one of them had married a faculty man.”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 report of a great increase in deaths from cancer in the last quarter-century is misleading unless you know how much of it is a product of such extraneous factors as these: Cancer is often listed now where “causes unknown” was formerly used; autopsies are more frequent, giving surer diagnoses; reporting and compiling of medical statistics are more complete; and people more frequently reach the most susceptible ages now. And if you are looking at total deaths rather than the death rate, don’t neglect the fact that there are more people now than there used to be.”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solidFill>
                  <a:srgbClr val="0070C0"/>
                </a:solidFill>
              </a:rPr>
              <a:t>Did Somebody Change the Subject?</a:t>
            </a:r>
            <a:r>
              <a:rPr lang="en-US" sz="1200" dirty="0"/>
              <a:t> Is that the real statistic, or what someone reported? (e.g. how often they bathed). </a:t>
            </a:r>
            <a:br>
              <a:rPr lang="en-US" sz="1200" dirty="0"/>
            </a:br>
            <a:r>
              <a:rPr lang="en-US" sz="1200" dirty="0"/>
              <a:t>“The “population” of a large area in China was 28 million. Five years later it was 105 million. Very little of that increase was real; the great difference could be explained only by taking into account the purposes of the two enumerations and the way people would be inclined to feel about being counted in each instance. The first census was for tax and military purposes, the second for famine relief.”</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solidFill>
                  <a:srgbClr val="0070C0"/>
                </a:solidFill>
              </a:rPr>
              <a:t>Does it Make Sense?</a:t>
            </a:r>
            <a:r>
              <a:rPr lang="en-US" sz="1200" dirty="0"/>
              <a:t> “Hearings on amendments to the Social Security Act have been haunted by various forms of a statement that makes sense only when not looked at closely. It is an argument that goes like this: Since life expectancy is only about sixty-three years, it is a sham and a fraud to set up a social-security plan with a retirement age of sixty-five, because virtually everybody dies before that.”</a:t>
            </a:r>
          </a:p>
        </p:txBody>
      </p:sp>
    </p:spTree>
    <p:extLst>
      <p:ext uri="{BB962C8B-B14F-4D97-AF65-F5344CB8AC3E}">
        <p14:creationId xmlns:p14="http://schemas.microsoft.com/office/powerpoint/2010/main" val="223740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mpson's paradox. Positive associations occur for two data groups... |  Download Scientific Diagram">
            <a:extLst>
              <a:ext uri="{FF2B5EF4-FFF2-40B4-BE49-F238E27FC236}">
                <a16:creationId xmlns:a16="http://schemas.microsoft.com/office/drawing/2014/main" id="{654C4C8E-AA14-A84C-8D06-FADA0A087F8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76648" y="435846"/>
            <a:ext cx="5523774" cy="309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24011A-6B1D-2246-B582-BD528C4E7117}"/>
              </a:ext>
            </a:extLst>
          </p:cNvPr>
          <p:cNvSpPr txBox="1"/>
          <p:nvPr/>
        </p:nvSpPr>
        <p:spPr>
          <a:xfrm>
            <a:off x="0" y="0"/>
            <a:ext cx="3749040" cy="523220"/>
          </a:xfrm>
          <a:prstGeom prst="rect">
            <a:avLst/>
          </a:prstGeom>
          <a:noFill/>
        </p:spPr>
        <p:txBody>
          <a:bodyPr wrap="square" rtlCol="0">
            <a:spAutoFit/>
          </a:bodyPr>
          <a:lstStyle/>
          <a:p>
            <a:r>
              <a:rPr lang="en-US" sz="2800" b="1" dirty="0"/>
              <a:t>Simpson's paradox </a:t>
            </a:r>
          </a:p>
        </p:txBody>
      </p:sp>
      <p:pic>
        <p:nvPicPr>
          <p:cNvPr id="3" name="Picture 2">
            <a:extLst>
              <a:ext uri="{FF2B5EF4-FFF2-40B4-BE49-F238E27FC236}">
                <a16:creationId xmlns:a16="http://schemas.microsoft.com/office/drawing/2014/main" id="{C66918B5-6C6D-D548-BB48-F128D6E1C7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469" y="2906745"/>
            <a:ext cx="4769375" cy="2337067"/>
          </a:xfrm>
          <a:prstGeom prst="rect">
            <a:avLst/>
          </a:prstGeom>
        </p:spPr>
      </p:pic>
      <p:sp>
        <p:nvSpPr>
          <p:cNvPr id="4" name="TextBox 3">
            <a:extLst>
              <a:ext uri="{FF2B5EF4-FFF2-40B4-BE49-F238E27FC236}">
                <a16:creationId xmlns:a16="http://schemas.microsoft.com/office/drawing/2014/main" id="{CA164ABD-D29D-E04C-88CC-652473E474FD}"/>
              </a:ext>
            </a:extLst>
          </p:cNvPr>
          <p:cNvSpPr txBox="1"/>
          <p:nvPr/>
        </p:nvSpPr>
        <p:spPr>
          <a:xfrm>
            <a:off x="291578" y="1182283"/>
            <a:ext cx="5049350" cy="1600438"/>
          </a:xfrm>
          <a:prstGeom prst="rect">
            <a:avLst/>
          </a:prstGeom>
          <a:noFill/>
        </p:spPr>
        <p:txBody>
          <a:bodyPr wrap="square" rtlCol="0">
            <a:spAutoFit/>
          </a:bodyPr>
          <a:lstStyle/>
          <a:p>
            <a:r>
              <a:rPr lang="en-US" dirty="0"/>
              <a:t>Example:</a:t>
            </a:r>
          </a:p>
          <a:p>
            <a:r>
              <a:rPr lang="en-US" dirty="0"/>
              <a:t>Carlo’s wins against Sophia among both men and women. </a:t>
            </a:r>
          </a:p>
          <a:p>
            <a:r>
              <a:rPr lang="en-US" dirty="0"/>
              <a:t>But loses overall!</a:t>
            </a:r>
          </a:p>
          <a:p>
            <a:endParaRPr lang="en-US" dirty="0"/>
          </a:p>
          <a:p>
            <a:r>
              <a:rPr lang="en-US" dirty="0">
                <a:hlinkClick r:id="rId4"/>
              </a:rPr>
              <a:t>https://towardsdatascience.com/simpsons-paradox-how-to-prove-two-opposite-arguments-using-one-dataset-1c9c917f5ff9</a:t>
            </a:r>
            <a:r>
              <a:rPr lang="en-US" dirty="0"/>
              <a:t> </a:t>
            </a:r>
          </a:p>
        </p:txBody>
      </p:sp>
    </p:spTree>
    <p:extLst>
      <p:ext uri="{BB962C8B-B14F-4D97-AF65-F5344CB8AC3E}">
        <p14:creationId xmlns:p14="http://schemas.microsoft.com/office/powerpoint/2010/main" val="344159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2188029" cy="523220"/>
          </a:xfrm>
          <a:prstGeom prst="rect">
            <a:avLst/>
          </a:prstGeom>
          <a:noFill/>
        </p:spPr>
        <p:txBody>
          <a:bodyPr wrap="square" rtlCol="0">
            <a:spAutoFit/>
          </a:bodyPr>
          <a:lstStyle/>
          <a:p>
            <a:r>
              <a:rPr lang="en-US" sz="2800" b="1" dirty="0"/>
              <a:t>P-Hacking</a:t>
            </a:r>
          </a:p>
        </p:txBody>
      </p:sp>
      <p:sp>
        <p:nvSpPr>
          <p:cNvPr id="7" name="TextBox 6">
            <a:extLst>
              <a:ext uri="{FF2B5EF4-FFF2-40B4-BE49-F238E27FC236}">
                <a16:creationId xmlns:a16="http://schemas.microsoft.com/office/drawing/2014/main" id="{4172CC51-1B5A-A646-8C58-205561C474A9}"/>
              </a:ext>
            </a:extLst>
          </p:cNvPr>
          <p:cNvSpPr txBox="1"/>
          <p:nvPr/>
        </p:nvSpPr>
        <p:spPr>
          <a:xfrm>
            <a:off x="190282" y="2592595"/>
            <a:ext cx="6701246" cy="2462213"/>
          </a:xfrm>
          <a:prstGeom prst="rect">
            <a:avLst/>
          </a:prstGeom>
          <a:noFill/>
        </p:spPr>
        <p:txBody>
          <a:bodyPr wrap="square" rtlCol="0">
            <a:spAutoFit/>
          </a:bodyPr>
          <a:lstStyle/>
          <a:p>
            <a:r>
              <a:rPr lang="en-US" b="1" dirty="0">
                <a:solidFill>
                  <a:srgbClr val="0070C0"/>
                </a:solidFill>
              </a:rPr>
              <a:t>Data dredging</a:t>
            </a:r>
            <a:r>
              <a:rPr lang="en-US" dirty="0"/>
              <a:t> (or </a:t>
            </a:r>
            <a:r>
              <a:rPr lang="en-US" b="1" dirty="0">
                <a:solidFill>
                  <a:srgbClr val="0070C0"/>
                </a:solidFill>
              </a:rPr>
              <a:t>data fishing, data snooping, data butchery</a:t>
            </a:r>
            <a:r>
              <a:rPr lang="en-US" dirty="0"/>
              <a:t>), </a:t>
            </a:r>
          </a:p>
          <a:p>
            <a:r>
              <a:rPr lang="en-US" dirty="0"/>
              <a:t>also known as </a:t>
            </a:r>
            <a:r>
              <a:rPr lang="en-US" b="1" dirty="0">
                <a:solidFill>
                  <a:srgbClr val="00B050"/>
                </a:solidFill>
              </a:rPr>
              <a:t>significance chasing, significance questing, selective inference, and p-hacking</a:t>
            </a:r>
            <a:r>
              <a:rPr lang="en-US" dirty="0"/>
              <a:t> is the misuse of data analysis </a:t>
            </a:r>
          </a:p>
          <a:p>
            <a:r>
              <a:rPr lang="en-US" dirty="0"/>
              <a:t>to find patterns in data that can be presented as statistically significant, </a:t>
            </a:r>
          </a:p>
          <a:p>
            <a:r>
              <a:rPr lang="en-US" dirty="0"/>
              <a:t>thus dramatically increasing and understating the risk of false positives. </a:t>
            </a:r>
          </a:p>
          <a:p>
            <a:endParaRPr lang="en-US" dirty="0"/>
          </a:p>
          <a:p>
            <a:r>
              <a:rPr lang="en-US" dirty="0"/>
              <a:t>This is done by performing many statistical tests on the data </a:t>
            </a:r>
          </a:p>
          <a:p>
            <a:r>
              <a:rPr lang="en-US" dirty="0"/>
              <a:t>and only reporting those that come back with significant results.</a:t>
            </a:r>
          </a:p>
          <a:p>
            <a:endParaRPr lang="en-US" dirty="0"/>
          </a:p>
          <a:p>
            <a:r>
              <a:rPr lang="en-US" dirty="0">
                <a:hlinkClick r:id="rId2"/>
              </a:rPr>
              <a:t>https://en.wikipedia.org/wiki/Data_dredging</a:t>
            </a:r>
            <a:endParaRPr lang="en-US" dirty="0"/>
          </a:p>
          <a:p>
            <a:endParaRPr lang="en-US" dirty="0"/>
          </a:p>
        </p:txBody>
      </p:sp>
      <p:sp>
        <p:nvSpPr>
          <p:cNvPr id="8" name="TextBox 7">
            <a:extLst>
              <a:ext uri="{FF2B5EF4-FFF2-40B4-BE49-F238E27FC236}">
                <a16:creationId xmlns:a16="http://schemas.microsoft.com/office/drawing/2014/main" id="{A96ABF10-2D71-A043-8AAD-C9C1BBD18AF9}"/>
              </a:ext>
            </a:extLst>
          </p:cNvPr>
          <p:cNvSpPr txBox="1"/>
          <p:nvPr/>
        </p:nvSpPr>
        <p:spPr>
          <a:xfrm>
            <a:off x="190282" y="849086"/>
            <a:ext cx="5905718" cy="1169551"/>
          </a:xfrm>
          <a:prstGeom prst="rect">
            <a:avLst/>
          </a:prstGeom>
          <a:noFill/>
        </p:spPr>
        <p:txBody>
          <a:bodyPr wrap="square" rtlCol="0">
            <a:spAutoFit/>
          </a:bodyPr>
          <a:lstStyle/>
          <a:p>
            <a:r>
              <a:rPr lang="en-US" dirty="0"/>
              <a:t>“</a:t>
            </a:r>
            <a:r>
              <a:rPr lang="en-US" b="1" dirty="0">
                <a:solidFill>
                  <a:srgbClr val="0070C0"/>
                </a:solidFill>
              </a:rPr>
              <a:t>p-hacking</a:t>
            </a:r>
            <a:r>
              <a:rPr lang="en-US" dirty="0"/>
              <a:t>” happens when researchers try out several tests,</a:t>
            </a:r>
          </a:p>
          <a:p>
            <a:r>
              <a:rPr lang="en-US" dirty="0"/>
              <a:t>but report only those that produce significant results.</a:t>
            </a:r>
          </a:p>
          <a:p>
            <a:endParaRPr lang="en-US" dirty="0"/>
          </a:p>
          <a:p>
            <a:r>
              <a:rPr lang="en-US" dirty="0"/>
              <a:t>It is also known as “</a:t>
            </a:r>
            <a:r>
              <a:rPr lang="en-US" b="1" dirty="0">
                <a:solidFill>
                  <a:srgbClr val="0070C0"/>
                </a:solidFill>
              </a:rPr>
              <a:t>selective reporting</a:t>
            </a:r>
            <a:r>
              <a:rPr lang="en-US" dirty="0"/>
              <a:t>”.</a:t>
            </a:r>
          </a:p>
          <a:p>
            <a:r>
              <a:rPr lang="en-US" dirty="0"/>
              <a:t>Similar to </a:t>
            </a:r>
            <a:r>
              <a:rPr lang="en-US" b="1" dirty="0">
                <a:solidFill>
                  <a:srgbClr val="0070C0"/>
                </a:solidFill>
              </a:rPr>
              <a:t>Inflation bias</a:t>
            </a:r>
            <a:r>
              <a:rPr lang="en-US" dirty="0"/>
              <a:t>: misreporting of true effect sizes</a:t>
            </a:r>
          </a:p>
        </p:txBody>
      </p:sp>
      <p:pic>
        <p:nvPicPr>
          <p:cNvPr id="3074" name="Picture 2" descr="p-hacking: What it is and how to avoid it! - YouTube">
            <a:extLst>
              <a:ext uri="{FF2B5EF4-FFF2-40B4-BE49-F238E27FC236}">
                <a16:creationId xmlns:a16="http://schemas.microsoft.com/office/drawing/2014/main" id="{38459C27-046D-5045-88B8-76B986EC94D8}"/>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046720" y="961865"/>
            <a:ext cx="3374571" cy="116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9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12FFD-F815-8143-ADB5-039CC29987CF}"/>
              </a:ext>
            </a:extLst>
          </p:cNvPr>
          <p:cNvSpPr txBox="1"/>
          <p:nvPr/>
        </p:nvSpPr>
        <p:spPr>
          <a:xfrm>
            <a:off x="670560" y="2487168"/>
            <a:ext cx="5961888" cy="1384995"/>
          </a:xfrm>
          <a:prstGeom prst="rect">
            <a:avLst/>
          </a:prstGeom>
          <a:noFill/>
        </p:spPr>
        <p:txBody>
          <a:bodyPr wrap="square" rtlCol="0">
            <a:spAutoFit/>
          </a:bodyPr>
          <a:lstStyle/>
          <a:p>
            <a:r>
              <a:rPr lang="en-US" dirty="0"/>
              <a:t>Faulty polling.</a:t>
            </a:r>
          </a:p>
          <a:p>
            <a:r>
              <a:rPr lang="en-US" dirty="0"/>
              <a:t>Flawed correlations.</a:t>
            </a:r>
          </a:p>
          <a:p>
            <a:r>
              <a:rPr lang="en-US" dirty="0"/>
              <a:t>Data fishing.</a:t>
            </a:r>
          </a:p>
          <a:p>
            <a:r>
              <a:rPr lang="en-US" dirty="0"/>
              <a:t>Misleading data visualization.</a:t>
            </a:r>
          </a:p>
          <a:p>
            <a:r>
              <a:rPr lang="en-US" dirty="0"/>
              <a:t>Purposeful and selective bias.</a:t>
            </a:r>
          </a:p>
          <a:p>
            <a:r>
              <a:rPr lang="en-US" dirty="0"/>
              <a:t>Using percentage change in combination with a small sample size.</a:t>
            </a:r>
          </a:p>
        </p:txBody>
      </p:sp>
    </p:spTree>
    <p:extLst>
      <p:ext uri="{BB962C8B-B14F-4D97-AF65-F5344CB8AC3E}">
        <p14:creationId xmlns:p14="http://schemas.microsoft.com/office/powerpoint/2010/main" val="217705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E5F2A-6B91-3147-AE8D-973808A12B4B}"/>
              </a:ext>
            </a:extLst>
          </p:cNvPr>
          <p:cNvSpPr txBox="1"/>
          <p:nvPr/>
        </p:nvSpPr>
        <p:spPr>
          <a:xfrm>
            <a:off x="0" y="0"/>
            <a:ext cx="3757613" cy="523220"/>
          </a:xfrm>
          <a:prstGeom prst="rect">
            <a:avLst/>
          </a:prstGeom>
          <a:noFill/>
        </p:spPr>
        <p:txBody>
          <a:bodyPr wrap="square" rtlCol="0">
            <a:spAutoFit/>
          </a:bodyPr>
          <a:lstStyle/>
          <a:p>
            <a:r>
              <a:rPr lang="en-US" sz="2800" b="1" dirty="0"/>
              <a:t>Monty Hall Problem</a:t>
            </a:r>
            <a:endParaRPr lang="en-US" b="1" dirty="0"/>
          </a:p>
        </p:txBody>
      </p:sp>
      <p:sp>
        <p:nvSpPr>
          <p:cNvPr id="4" name="TextBox 3">
            <a:extLst>
              <a:ext uri="{FF2B5EF4-FFF2-40B4-BE49-F238E27FC236}">
                <a16:creationId xmlns:a16="http://schemas.microsoft.com/office/drawing/2014/main" id="{A06D78F2-C61A-204A-AE48-4281A7AFA837}"/>
              </a:ext>
            </a:extLst>
          </p:cNvPr>
          <p:cNvSpPr txBox="1"/>
          <p:nvPr/>
        </p:nvSpPr>
        <p:spPr>
          <a:xfrm>
            <a:off x="0" y="523220"/>
            <a:ext cx="6372225" cy="5047536"/>
          </a:xfrm>
          <a:prstGeom prst="rect">
            <a:avLst/>
          </a:prstGeom>
          <a:noFill/>
        </p:spPr>
        <p:txBody>
          <a:bodyPr wrap="square" rtlCol="0">
            <a:spAutoFit/>
          </a:bodyPr>
          <a:lstStyle/>
          <a:p>
            <a:r>
              <a:rPr lang="en-US" dirty="0"/>
              <a:t>Monty Hall was the original host of the game show </a:t>
            </a:r>
            <a:r>
              <a:rPr lang="en-US" b="1" dirty="0">
                <a:solidFill>
                  <a:srgbClr val="FF0000"/>
                </a:solidFill>
              </a:rPr>
              <a:t>Let's Make a Deal</a:t>
            </a:r>
            <a:r>
              <a:rPr lang="en-US" dirty="0"/>
              <a:t>. </a:t>
            </a:r>
          </a:p>
          <a:p>
            <a:endParaRPr lang="en-US" dirty="0"/>
          </a:p>
          <a:p>
            <a:r>
              <a:rPr lang="en-US" dirty="0"/>
              <a:t>The Monty Hall problem is based on one of the regular games on the show. </a:t>
            </a:r>
          </a:p>
          <a:p>
            <a:r>
              <a:rPr lang="en-US" dirty="0"/>
              <a:t>If you are on the show, here's what happens:</a:t>
            </a:r>
          </a:p>
          <a:p>
            <a:r>
              <a:rPr lang="en-US" dirty="0"/>
              <a:t> - Monty shows you three closed doors and tells you that there is a prize</a:t>
            </a:r>
          </a:p>
          <a:p>
            <a:r>
              <a:rPr lang="en-US" dirty="0"/>
              <a:t>behind each door: one prize is a car, the other two are less valuable</a:t>
            </a:r>
          </a:p>
          <a:p>
            <a:r>
              <a:rPr lang="en-US" dirty="0"/>
              <a:t>prizes like peanut butter and fake finger nails. The prizes are arranged</a:t>
            </a:r>
          </a:p>
          <a:p>
            <a:r>
              <a:rPr lang="en-US" dirty="0"/>
              <a:t>at random.</a:t>
            </a:r>
          </a:p>
          <a:p>
            <a:r>
              <a:rPr lang="en-US" dirty="0"/>
              <a:t> - The object of the game is to guess which door has the car. If you guess</a:t>
            </a:r>
          </a:p>
          <a:p>
            <a:r>
              <a:rPr lang="en-US" dirty="0"/>
              <a:t>right, you get to keep the car.</a:t>
            </a:r>
          </a:p>
          <a:p>
            <a:r>
              <a:rPr lang="en-US" dirty="0"/>
              <a:t> - You pick a door, which we will call Door A. We'll call the other doors B</a:t>
            </a:r>
          </a:p>
          <a:p>
            <a:r>
              <a:rPr lang="en-US" dirty="0"/>
              <a:t>and C.</a:t>
            </a:r>
          </a:p>
          <a:p>
            <a:r>
              <a:rPr lang="en-US" dirty="0"/>
              <a:t> - Before opening the door you chose, Monty increases the suspense by</a:t>
            </a:r>
          </a:p>
          <a:p>
            <a:r>
              <a:rPr lang="en-US" dirty="0"/>
              <a:t>opening either Door B or C, whichever does not have the car. (If the car</a:t>
            </a:r>
          </a:p>
          <a:p>
            <a:r>
              <a:rPr lang="en-US" dirty="0"/>
              <a:t>is actually behind Door A, Monty can safely open B or C, so he chooses</a:t>
            </a:r>
          </a:p>
          <a:p>
            <a:r>
              <a:rPr lang="en-US" dirty="0"/>
              <a:t>one at random.)</a:t>
            </a:r>
          </a:p>
          <a:p>
            <a:r>
              <a:rPr lang="en-US" dirty="0"/>
              <a:t> - Then Monty offers you the option to stick with your original choice or</a:t>
            </a:r>
          </a:p>
          <a:p>
            <a:r>
              <a:rPr lang="en-US" dirty="0"/>
              <a:t>switch to the one remaining unopened door.</a:t>
            </a:r>
          </a:p>
          <a:p>
            <a:endParaRPr lang="en-US" dirty="0"/>
          </a:p>
          <a:p>
            <a:r>
              <a:rPr lang="en-US" b="1" dirty="0">
                <a:solidFill>
                  <a:srgbClr val="0070C0"/>
                </a:solidFill>
              </a:rPr>
              <a:t>The question is, should you "stick" or "switch" ?</a:t>
            </a:r>
          </a:p>
          <a:p>
            <a:r>
              <a:rPr lang="en-US" b="1" dirty="0">
                <a:solidFill>
                  <a:srgbClr val="0070C0"/>
                </a:solidFill>
              </a:rPr>
              <a:t>or does it make no difference?</a:t>
            </a:r>
          </a:p>
          <a:p>
            <a:endParaRPr lang="en-US" b="1" dirty="0">
              <a:solidFill>
                <a:srgbClr val="00B050"/>
              </a:solidFill>
            </a:endParaRPr>
          </a:p>
          <a:p>
            <a:r>
              <a:rPr lang="en-US" b="1" dirty="0">
                <a:solidFill>
                  <a:srgbClr val="00B050"/>
                </a:solidFill>
              </a:rPr>
              <a:t>The answer – switching helps !   Doubles the wins !</a:t>
            </a:r>
          </a:p>
        </p:txBody>
      </p:sp>
      <p:pic>
        <p:nvPicPr>
          <p:cNvPr id="1026" name="Picture 2" descr="Monty Hall Problem | Brilliant Math &amp; Science Wiki">
            <a:extLst>
              <a:ext uri="{FF2B5EF4-FFF2-40B4-BE49-F238E27FC236}">
                <a16:creationId xmlns:a16="http://schemas.microsoft.com/office/drawing/2014/main" id="{1B2E2587-F827-F648-9177-34C2ECF6A42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710612" y="261610"/>
            <a:ext cx="2662237" cy="1256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61DA03E-A0E5-D546-966C-86780A5BBBD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096000" y="185741"/>
            <a:ext cx="1355229" cy="1593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CC8CB-0826-3B40-8069-9CB782619520}"/>
              </a:ext>
            </a:extLst>
          </p:cNvPr>
          <p:cNvSpPr txBox="1"/>
          <p:nvPr/>
        </p:nvSpPr>
        <p:spPr>
          <a:xfrm>
            <a:off x="6180682" y="1779390"/>
            <a:ext cx="1185863" cy="307777"/>
          </a:xfrm>
          <a:prstGeom prst="rect">
            <a:avLst/>
          </a:prstGeom>
          <a:noFill/>
        </p:spPr>
        <p:txBody>
          <a:bodyPr wrap="square" rtlCol="0">
            <a:spAutoFit/>
          </a:bodyPr>
          <a:lstStyle/>
          <a:p>
            <a:pPr algn="ctr"/>
            <a:r>
              <a:rPr lang="en-US" dirty="0"/>
              <a:t>Monty Hall</a:t>
            </a:r>
          </a:p>
        </p:txBody>
      </p:sp>
      <p:sp>
        <p:nvSpPr>
          <p:cNvPr id="6" name="TextBox 5">
            <a:extLst>
              <a:ext uri="{FF2B5EF4-FFF2-40B4-BE49-F238E27FC236}">
                <a16:creationId xmlns:a16="http://schemas.microsoft.com/office/drawing/2014/main" id="{6AE15E95-859F-4E40-92FD-98164BC50D96}"/>
              </a:ext>
            </a:extLst>
          </p:cNvPr>
          <p:cNvSpPr txBox="1"/>
          <p:nvPr/>
        </p:nvSpPr>
        <p:spPr>
          <a:xfrm>
            <a:off x="6180682" y="2275522"/>
            <a:ext cx="5763668" cy="4401205"/>
          </a:xfrm>
          <a:prstGeom prst="rect">
            <a:avLst/>
          </a:prstGeom>
          <a:noFill/>
        </p:spPr>
        <p:txBody>
          <a:bodyPr wrap="square" rtlCol="0">
            <a:spAutoFit/>
          </a:bodyPr>
          <a:lstStyle/>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import random</a:t>
            </a:r>
          </a:p>
          <a:p>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def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run_one_trial</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switch_doors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=3):</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chosen_door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random.randint</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(1,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switch_doors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revealed_door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3 if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chosen_door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==2 else 2</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available_doors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dnum</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for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dnum</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in range(1,ndoors+1)</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dnum</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not in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chosen_door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revealed_door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chosen_door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random.choice</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available_doors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return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chosen_door</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1</a:t>
            </a:r>
          </a:p>
          <a:p>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def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run_trials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switch_doors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=3):</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nwins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0</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for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i</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in range(</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if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run_one_trial</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switch_doors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nwins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1</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return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nwins</a:t>
            </a:r>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3, 10000</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coef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100.0/</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pct_wins_no_sw</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coef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run_trials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False,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pct_wins_sw</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coef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run_trials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ntrials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True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f"Monty</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Hall Problem with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ndoors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doors")</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f"Percent</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wins with/without switching:")</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print(f"{pct_wins_sw:.2f} / {pct_wins_no_sw:.2f}") </a:t>
            </a:r>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67.26 / 32.85</a:t>
            </a:r>
          </a:p>
        </p:txBody>
      </p:sp>
    </p:spTree>
    <p:extLst>
      <p:ext uri="{BB962C8B-B14F-4D97-AF65-F5344CB8AC3E}">
        <p14:creationId xmlns:p14="http://schemas.microsoft.com/office/powerpoint/2010/main" val="10033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F7588-E09F-B248-9AF8-0614D59D3E5A}"/>
              </a:ext>
            </a:extLst>
          </p:cNvPr>
          <p:cNvSpPr txBox="1"/>
          <p:nvPr/>
        </p:nvSpPr>
        <p:spPr>
          <a:xfrm>
            <a:off x="0" y="0"/>
            <a:ext cx="7010400" cy="738664"/>
          </a:xfrm>
          <a:prstGeom prst="rect">
            <a:avLst/>
          </a:prstGeom>
          <a:noFill/>
        </p:spPr>
        <p:txBody>
          <a:bodyPr wrap="square" rtlCol="0">
            <a:spAutoFit/>
          </a:bodyPr>
          <a:lstStyle/>
          <a:p>
            <a:r>
              <a:rPr lang="en-US" sz="2800" b="1" dirty="0"/>
              <a:t>Boy or Girl Paradox</a:t>
            </a:r>
          </a:p>
          <a:p>
            <a:r>
              <a:rPr lang="en-US" b="1" dirty="0"/>
              <a:t>(a.k.a. "The Two Child Problem", "Mr. Smith's Children", "Mrs. Smith Problem").</a:t>
            </a:r>
          </a:p>
        </p:txBody>
      </p:sp>
      <p:sp>
        <p:nvSpPr>
          <p:cNvPr id="5" name="TextBox 4">
            <a:extLst>
              <a:ext uri="{FF2B5EF4-FFF2-40B4-BE49-F238E27FC236}">
                <a16:creationId xmlns:a16="http://schemas.microsoft.com/office/drawing/2014/main" id="{6C2F706E-77C7-AF44-9FCC-6397C644CBC6}"/>
              </a:ext>
            </a:extLst>
          </p:cNvPr>
          <p:cNvSpPr txBox="1"/>
          <p:nvPr/>
        </p:nvSpPr>
        <p:spPr>
          <a:xfrm>
            <a:off x="118749" y="896319"/>
            <a:ext cx="3695491" cy="1384995"/>
          </a:xfrm>
          <a:prstGeom prst="rect">
            <a:avLst/>
          </a:prstGeom>
          <a:noFill/>
        </p:spPr>
        <p:txBody>
          <a:bodyPr wrap="square" rtlCol="0">
            <a:spAutoFit/>
          </a:bodyPr>
          <a:lstStyle/>
          <a:p>
            <a:r>
              <a:rPr lang="en-US" dirty="0"/>
              <a:t>Initially formulated at 1959, when </a:t>
            </a:r>
            <a:r>
              <a:rPr lang="en-US" b="1" dirty="0">
                <a:solidFill>
                  <a:srgbClr val="FF0000"/>
                </a:solidFill>
              </a:rPr>
              <a:t>Martin Gardner</a:t>
            </a:r>
            <a:r>
              <a:rPr lang="en-US" dirty="0"/>
              <a:t> featured it in his October 1959 "Mathematical Games column" in Scientific American. He titled it The Two Children Problem, and phrased the paradox as follows:</a:t>
            </a:r>
          </a:p>
        </p:txBody>
      </p:sp>
      <p:pic>
        <p:nvPicPr>
          <p:cNvPr id="6" name="Picture 5">
            <a:extLst>
              <a:ext uri="{FF2B5EF4-FFF2-40B4-BE49-F238E27FC236}">
                <a16:creationId xmlns:a16="http://schemas.microsoft.com/office/drawing/2014/main" id="{CE8981C4-01EB-C345-AB38-EA6A36D18A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18118" y="1019080"/>
            <a:ext cx="1896973" cy="1431512"/>
          </a:xfrm>
          <a:prstGeom prst="rect">
            <a:avLst/>
          </a:prstGeom>
        </p:spPr>
      </p:pic>
      <p:pic>
        <p:nvPicPr>
          <p:cNvPr id="7" name="Picture 6">
            <a:extLst>
              <a:ext uri="{FF2B5EF4-FFF2-40B4-BE49-F238E27FC236}">
                <a16:creationId xmlns:a16="http://schemas.microsoft.com/office/drawing/2014/main" id="{CA566D42-48FC-5349-A28F-E08379F9426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18118" y="3154862"/>
            <a:ext cx="1659816" cy="1252547"/>
          </a:xfrm>
          <a:prstGeom prst="rect">
            <a:avLst/>
          </a:prstGeom>
        </p:spPr>
      </p:pic>
      <p:pic>
        <p:nvPicPr>
          <p:cNvPr id="8" name="Picture 7">
            <a:extLst>
              <a:ext uri="{FF2B5EF4-FFF2-40B4-BE49-F238E27FC236}">
                <a16:creationId xmlns:a16="http://schemas.microsoft.com/office/drawing/2014/main" id="{F6EBFE19-F7F6-8D45-95F9-7186733F37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88073" y="4407409"/>
            <a:ext cx="5219700" cy="1662181"/>
          </a:xfrm>
          <a:prstGeom prst="rect">
            <a:avLst/>
          </a:prstGeom>
        </p:spPr>
      </p:pic>
      <p:pic>
        <p:nvPicPr>
          <p:cNvPr id="9" name="Picture 8">
            <a:extLst>
              <a:ext uri="{FF2B5EF4-FFF2-40B4-BE49-F238E27FC236}">
                <a16:creationId xmlns:a16="http://schemas.microsoft.com/office/drawing/2014/main" id="{7F216E6E-201A-AE49-8004-C7E4DB60139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82533" y="6233057"/>
            <a:ext cx="3076149" cy="590550"/>
          </a:xfrm>
          <a:prstGeom prst="rect">
            <a:avLst/>
          </a:prstGeom>
        </p:spPr>
      </p:pic>
      <p:sp>
        <p:nvSpPr>
          <p:cNvPr id="10" name="TextBox 9">
            <a:extLst>
              <a:ext uri="{FF2B5EF4-FFF2-40B4-BE49-F238E27FC236}">
                <a16:creationId xmlns:a16="http://schemas.microsoft.com/office/drawing/2014/main" id="{6515EADD-2F8D-4D47-B4FB-237457FCE401}"/>
              </a:ext>
            </a:extLst>
          </p:cNvPr>
          <p:cNvSpPr txBox="1"/>
          <p:nvPr/>
        </p:nvSpPr>
        <p:spPr>
          <a:xfrm>
            <a:off x="7378700" y="1492681"/>
            <a:ext cx="838200" cy="307777"/>
          </a:xfrm>
          <a:prstGeom prst="rect">
            <a:avLst/>
          </a:prstGeom>
          <a:noFill/>
        </p:spPr>
        <p:txBody>
          <a:bodyPr wrap="square" rtlCol="0">
            <a:spAutoFit/>
          </a:bodyPr>
          <a:lstStyle/>
          <a:p>
            <a:r>
              <a:rPr lang="en-US" b="1" dirty="0">
                <a:solidFill>
                  <a:srgbClr val="FF0000"/>
                </a:solidFill>
              </a:rPr>
              <a:t>P = 1/2</a:t>
            </a:r>
          </a:p>
        </p:txBody>
      </p:sp>
      <p:sp>
        <p:nvSpPr>
          <p:cNvPr id="11" name="TextBox 10">
            <a:extLst>
              <a:ext uri="{FF2B5EF4-FFF2-40B4-BE49-F238E27FC236}">
                <a16:creationId xmlns:a16="http://schemas.microsoft.com/office/drawing/2014/main" id="{7FE20994-BE99-4142-BFCB-6E614279346F}"/>
              </a:ext>
            </a:extLst>
          </p:cNvPr>
          <p:cNvSpPr txBox="1"/>
          <p:nvPr/>
        </p:nvSpPr>
        <p:spPr>
          <a:xfrm>
            <a:off x="7378700" y="3603386"/>
            <a:ext cx="838200" cy="307777"/>
          </a:xfrm>
          <a:prstGeom prst="rect">
            <a:avLst/>
          </a:prstGeom>
          <a:noFill/>
        </p:spPr>
        <p:txBody>
          <a:bodyPr wrap="square" rtlCol="0">
            <a:spAutoFit/>
          </a:bodyPr>
          <a:lstStyle/>
          <a:p>
            <a:r>
              <a:rPr lang="en-US" b="1" dirty="0">
                <a:solidFill>
                  <a:srgbClr val="FF0000"/>
                </a:solidFill>
              </a:rPr>
              <a:t>P = 1/3</a:t>
            </a:r>
          </a:p>
        </p:txBody>
      </p:sp>
      <p:sp>
        <p:nvSpPr>
          <p:cNvPr id="14" name="Right Arrow 13">
            <a:extLst>
              <a:ext uri="{FF2B5EF4-FFF2-40B4-BE49-F238E27FC236}">
                <a16:creationId xmlns:a16="http://schemas.microsoft.com/office/drawing/2014/main" id="{FD13A09C-709B-8A40-A89E-21595B6F32E2}"/>
              </a:ext>
            </a:extLst>
          </p:cNvPr>
          <p:cNvSpPr/>
          <p:nvPr/>
        </p:nvSpPr>
        <p:spPr>
          <a:xfrm rot="966397">
            <a:off x="5761820" y="3861187"/>
            <a:ext cx="914400"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5361324-BBC4-5342-9E8F-153114277AB2}"/>
              </a:ext>
            </a:extLst>
          </p:cNvPr>
          <p:cNvSpPr/>
          <p:nvPr/>
        </p:nvSpPr>
        <p:spPr>
          <a:xfrm rot="20081528">
            <a:off x="5758979" y="2104279"/>
            <a:ext cx="914400"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FA5BE39-D3BB-00C9-62AE-56A2C7D184DA}"/>
              </a:ext>
            </a:extLst>
          </p:cNvPr>
          <p:cNvSpPr txBox="1"/>
          <p:nvPr/>
        </p:nvSpPr>
        <p:spPr>
          <a:xfrm>
            <a:off x="267861" y="4585752"/>
            <a:ext cx="5413248"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Read:</a:t>
            </a:r>
            <a:br>
              <a:rPr lang="en-US" dirty="0"/>
            </a:br>
            <a:r>
              <a:rPr lang="en-US" dirty="0"/>
              <a:t> - </a:t>
            </a:r>
            <a:r>
              <a:rPr lang="en-US" dirty="0">
                <a:hlinkClick r:id="rId6"/>
              </a:rPr>
              <a:t>https://en.wikipedia.org/wiki/Boy_or_Girl_paradox</a:t>
            </a:r>
            <a:r>
              <a:rPr lang="en-US" dirty="0"/>
              <a:t> </a:t>
            </a:r>
          </a:p>
          <a:p>
            <a:endParaRPr lang="en-US" dirty="0"/>
          </a:p>
          <a:p>
            <a:r>
              <a:rPr lang="en-US" dirty="0"/>
              <a:t>video - This May Be The Most Counterintuitive Probability Paradox I've Ever Seen | Can you spot the error?</a:t>
            </a:r>
          </a:p>
          <a:p>
            <a:r>
              <a:rPr lang="en-US" dirty="0"/>
              <a:t>- </a:t>
            </a:r>
            <a:r>
              <a:rPr lang="en-US" dirty="0">
                <a:hlinkClick r:id="rId7"/>
              </a:rPr>
              <a:t>https://www.youtube.com/watch?v=bDZieLmya_I</a:t>
            </a:r>
            <a:endParaRPr lang="en-US" dirty="0"/>
          </a:p>
          <a:p>
            <a:endParaRPr lang="en-US" dirty="0"/>
          </a:p>
          <a:p>
            <a:r>
              <a:rPr lang="en-US" dirty="0"/>
              <a:t>video - The Boy or Girl Probability Paradox Resolved</a:t>
            </a:r>
          </a:p>
          <a:p>
            <a:r>
              <a:rPr lang="en-US" dirty="0"/>
              <a:t>- </a:t>
            </a:r>
            <a:r>
              <a:rPr lang="en-US" dirty="0">
                <a:hlinkClick r:id="rId8"/>
              </a:rPr>
              <a:t>https://www.youtube.com/watch?v=ElB350w8iJo</a:t>
            </a:r>
            <a:r>
              <a:rPr lang="en-US" dirty="0"/>
              <a:t> </a:t>
            </a:r>
          </a:p>
        </p:txBody>
      </p:sp>
      <p:sp>
        <p:nvSpPr>
          <p:cNvPr id="3" name="TextBox 2">
            <a:extLst>
              <a:ext uri="{FF2B5EF4-FFF2-40B4-BE49-F238E27FC236}">
                <a16:creationId xmlns:a16="http://schemas.microsoft.com/office/drawing/2014/main" id="{C0E0A12C-8EB4-DA3B-5875-47569068D00E}"/>
              </a:ext>
            </a:extLst>
          </p:cNvPr>
          <p:cNvSpPr txBox="1"/>
          <p:nvPr/>
        </p:nvSpPr>
        <p:spPr>
          <a:xfrm>
            <a:off x="451008" y="2400598"/>
            <a:ext cx="5230101"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Question 1: Mr. Jones has two children. The older child is a girl. What is the probability that both children are girls?</a:t>
            </a:r>
          </a:p>
        </p:txBody>
      </p:sp>
      <p:sp>
        <p:nvSpPr>
          <p:cNvPr id="12" name="TextBox 11">
            <a:extLst>
              <a:ext uri="{FF2B5EF4-FFF2-40B4-BE49-F238E27FC236}">
                <a16:creationId xmlns:a16="http://schemas.microsoft.com/office/drawing/2014/main" id="{E78AFD1A-862A-9042-4EE8-763C3F8078EB}"/>
              </a:ext>
            </a:extLst>
          </p:cNvPr>
          <p:cNvSpPr txBox="1"/>
          <p:nvPr/>
        </p:nvSpPr>
        <p:spPr>
          <a:xfrm>
            <a:off x="451008" y="3341776"/>
            <a:ext cx="5230101"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Question 2: Mr. Smith has two children. At least one of them is a boy. What is the probability that both children are boys?</a:t>
            </a:r>
          </a:p>
        </p:txBody>
      </p:sp>
      <p:pic>
        <p:nvPicPr>
          <p:cNvPr id="1026" name="Picture 2" descr="Inaugural Martin Gardner Lecture At MAA MathFest">
            <a:extLst>
              <a:ext uri="{FF2B5EF4-FFF2-40B4-BE49-F238E27FC236}">
                <a16:creationId xmlns:a16="http://schemas.microsoft.com/office/drawing/2014/main" id="{7FEA62D1-3776-FB89-EEF4-4A11C510756F}"/>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830768" y="967641"/>
            <a:ext cx="958210" cy="119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5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1485C-4EBE-ED4D-AF8C-B994DC0C980B}"/>
              </a:ext>
            </a:extLst>
          </p:cNvPr>
          <p:cNvSpPr txBox="1"/>
          <p:nvPr/>
        </p:nvSpPr>
        <p:spPr>
          <a:xfrm>
            <a:off x="177800" y="355601"/>
            <a:ext cx="3784600" cy="461665"/>
          </a:xfrm>
          <a:prstGeom prst="rect">
            <a:avLst/>
          </a:prstGeom>
          <a:noFill/>
        </p:spPr>
        <p:txBody>
          <a:bodyPr wrap="square" rtlCol="0">
            <a:spAutoFit/>
          </a:bodyPr>
          <a:lstStyle/>
          <a:p>
            <a:r>
              <a:rPr lang="en-US" sz="2400" b="1" dirty="0"/>
              <a:t>Regression to the Mean</a:t>
            </a:r>
          </a:p>
        </p:txBody>
      </p:sp>
      <p:sp>
        <p:nvSpPr>
          <p:cNvPr id="3" name="TextBox 2">
            <a:extLst>
              <a:ext uri="{FF2B5EF4-FFF2-40B4-BE49-F238E27FC236}">
                <a16:creationId xmlns:a16="http://schemas.microsoft.com/office/drawing/2014/main" id="{5EBDC6EA-376C-5A40-930D-A264AC0C350B}"/>
              </a:ext>
            </a:extLst>
          </p:cNvPr>
          <p:cNvSpPr txBox="1"/>
          <p:nvPr/>
        </p:nvSpPr>
        <p:spPr>
          <a:xfrm>
            <a:off x="177800" y="1658372"/>
            <a:ext cx="5600700" cy="2677656"/>
          </a:xfrm>
          <a:prstGeom prst="rect">
            <a:avLst/>
          </a:prstGeom>
          <a:noFill/>
        </p:spPr>
        <p:txBody>
          <a:bodyPr wrap="square" rtlCol="0">
            <a:spAutoFit/>
          </a:bodyPr>
          <a:lstStyle/>
          <a:p>
            <a:r>
              <a:rPr lang="en-US" dirty="0">
                <a:solidFill>
                  <a:srgbClr val="0070C0"/>
                </a:solidFill>
              </a:rPr>
              <a:t>Suppose you give a test with 100 Yes/No questions</a:t>
            </a:r>
          </a:p>
          <a:p>
            <a:r>
              <a:rPr lang="en-US" dirty="0">
                <a:solidFill>
                  <a:srgbClr val="0070C0"/>
                </a:solidFill>
              </a:rPr>
              <a:t>to 100 monkeys who can't read and answer questions randomly.</a:t>
            </a:r>
          </a:p>
          <a:p>
            <a:endParaRPr lang="en-US" dirty="0">
              <a:solidFill>
                <a:srgbClr val="0070C0"/>
              </a:solidFill>
            </a:endParaRPr>
          </a:p>
          <a:p>
            <a:r>
              <a:rPr lang="en-US" dirty="0">
                <a:solidFill>
                  <a:srgbClr val="0070C0"/>
                </a:solidFill>
              </a:rPr>
              <a:t>The results of the tests will be random, with the most common score of 50 (out of 100), and the histogram will be bell shaped (CLT).</a:t>
            </a:r>
          </a:p>
          <a:p>
            <a:endParaRPr lang="en-US" dirty="0">
              <a:solidFill>
                <a:srgbClr val="0070C0"/>
              </a:solidFill>
            </a:endParaRPr>
          </a:p>
          <a:p>
            <a:r>
              <a:rPr lang="en-US" dirty="0">
                <a:solidFill>
                  <a:srgbClr val="0070C0"/>
                </a:solidFill>
              </a:rPr>
              <a:t>Suppose we then select the 10 monkeys with the lowest scores</a:t>
            </a:r>
          </a:p>
          <a:p>
            <a:r>
              <a:rPr lang="en-US" dirty="0">
                <a:solidFill>
                  <a:srgbClr val="0070C0"/>
                </a:solidFill>
              </a:rPr>
              <a:t>and re-test them again. We should see again the average at ~50.</a:t>
            </a:r>
          </a:p>
          <a:p>
            <a:endParaRPr lang="en-US" dirty="0">
              <a:solidFill>
                <a:srgbClr val="0070C0"/>
              </a:solidFill>
            </a:endParaRPr>
          </a:p>
          <a:p>
            <a:r>
              <a:rPr lang="en-US" dirty="0">
                <a:solidFill>
                  <a:srgbClr val="0070C0"/>
                </a:solidFill>
              </a:rPr>
              <a:t>So it looks like the monkey have improve their scores?</a:t>
            </a:r>
          </a:p>
          <a:p>
            <a:endParaRPr lang="en-US" dirty="0">
              <a:solidFill>
                <a:srgbClr val="0070C0"/>
              </a:solidFill>
            </a:endParaRPr>
          </a:p>
          <a:p>
            <a:r>
              <a:rPr lang="en-US" dirty="0">
                <a:solidFill>
                  <a:srgbClr val="0070C0"/>
                </a:solidFill>
              </a:rPr>
              <a:t>But we know that they didn't learn anything and didn't act differently.</a:t>
            </a:r>
          </a:p>
        </p:txBody>
      </p:sp>
      <p:sp>
        <p:nvSpPr>
          <p:cNvPr id="4" name="TextBox 3">
            <a:extLst>
              <a:ext uri="{FF2B5EF4-FFF2-40B4-BE49-F238E27FC236}">
                <a16:creationId xmlns:a16="http://schemas.microsoft.com/office/drawing/2014/main" id="{294A09BC-BD17-E74B-A546-FC0DD16ED698}"/>
              </a:ext>
            </a:extLst>
          </p:cNvPr>
          <p:cNvSpPr txBox="1"/>
          <p:nvPr/>
        </p:nvSpPr>
        <p:spPr>
          <a:xfrm>
            <a:off x="177800" y="996483"/>
            <a:ext cx="5600700" cy="307777"/>
          </a:xfrm>
          <a:prstGeom prst="rect">
            <a:avLst/>
          </a:prstGeom>
          <a:noFill/>
        </p:spPr>
        <p:txBody>
          <a:bodyPr wrap="square" rtlCol="0">
            <a:spAutoFit/>
          </a:bodyPr>
          <a:lstStyle/>
          <a:p>
            <a:r>
              <a:rPr lang="en-US" dirty="0"/>
              <a:t>You should be aware of this effect when designing experiments.</a:t>
            </a:r>
          </a:p>
        </p:txBody>
      </p:sp>
      <p:pic>
        <p:nvPicPr>
          <p:cNvPr id="1026" name="Picture 2" descr="Regression to the Mean | Research Methods Knowledge Base">
            <a:extLst>
              <a:ext uri="{FF2B5EF4-FFF2-40B4-BE49-F238E27FC236}">
                <a16:creationId xmlns:a16="http://schemas.microsoft.com/office/drawing/2014/main" id="{70C5C09C-BEAC-E249-99FE-80BE2C03D9F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17558" y="817266"/>
            <a:ext cx="2632942"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21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FB964B-A29C-1649-A2C4-81BC78C24A50}"/>
              </a:ext>
            </a:extLst>
          </p:cNvPr>
          <p:cNvSpPr txBox="1"/>
          <p:nvPr/>
        </p:nvSpPr>
        <p:spPr>
          <a:xfrm>
            <a:off x="0" y="58846"/>
            <a:ext cx="5579165" cy="6740307"/>
          </a:xfrm>
          <a:prstGeom prst="rect">
            <a:avLst/>
          </a:prstGeom>
          <a:noFill/>
        </p:spPr>
        <p:txBody>
          <a:bodyPr wrap="square" rtlCol="0">
            <a:spAutoFit/>
          </a:bodyPr>
          <a:lstStyle/>
          <a:p>
            <a:r>
              <a:rPr lang="en-US" sz="2000" b="1" dirty="0"/>
              <a:t>Bayesian vs Frequentist</a:t>
            </a:r>
          </a:p>
          <a:p>
            <a:r>
              <a:rPr lang="en-US" sz="2000" b="1" dirty="0"/>
              <a:t>Survivorship Bias in World War 2</a:t>
            </a:r>
          </a:p>
          <a:p>
            <a:endParaRPr lang="en-US" dirty="0"/>
          </a:p>
          <a:p>
            <a:r>
              <a:rPr lang="en-US" dirty="0"/>
              <a:t>During World War II the US military's concluded that the most-hit areas of the plane needed additional armor.</a:t>
            </a:r>
          </a:p>
          <a:p>
            <a:r>
              <a:rPr lang="en-US" dirty="0"/>
              <a:t>But statistician Abraham Wald (Statistical Research Group (SRG) at Columbia University) has recommended adding armor to the areas that showed the least damage. His reasoning was that the sample didn't include the planes which were shot down.</a:t>
            </a:r>
          </a:p>
          <a:p>
            <a:endParaRPr lang="en-US" dirty="0"/>
          </a:p>
          <a:p>
            <a:r>
              <a:rPr lang="en-US" dirty="0"/>
              <a:t>It is dangerous to use data "as is" to create a model,</a:t>
            </a:r>
            <a:br>
              <a:rPr lang="en-US" dirty="0"/>
            </a:br>
            <a:r>
              <a:rPr lang="en-US" dirty="0"/>
              <a:t>because the data may be biased to start with,</a:t>
            </a:r>
            <a:br>
              <a:rPr lang="en-US" dirty="0"/>
            </a:br>
            <a:r>
              <a:rPr lang="en-US" dirty="0"/>
              <a:t>and it can easily lead to creating a biased model</a:t>
            </a:r>
            <a:br>
              <a:rPr lang="en-US" dirty="0"/>
            </a:br>
            <a:br>
              <a:rPr lang="en-US" dirty="0"/>
            </a:br>
            <a:r>
              <a:rPr lang="en-US" dirty="0"/>
              <a:t>Problem occur when we have:</a:t>
            </a:r>
            <a:br>
              <a:rPr lang="en-US" dirty="0"/>
            </a:br>
            <a:r>
              <a:rPr lang="en-US" dirty="0"/>
              <a:t> - under-represented features (missing data)</a:t>
            </a:r>
            <a:br>
              <a:rPr lang="en-US" dirty="0"/>
            </a:br>
            <a:r>
              <a:rPr lang="en-US" dirty="0"/>
              <a:t> - over-represented features,</a:t>
            </a:r>
            <a:br>
              <a:rPr lang="en-US" dirty="0"/>
            </a:br>
            <a:r>
              <a:rPr lang="en-US" dirty="0"/>
              <a:t> - "target leakage" effect.</a:t>
            </a:r>
            <a:br>
              <a:rPr lang="en-US" dirty="0"/>
            </a:br>
            <a:br>
              <a:rPr lang="en-US" dirty="0"/>
            </a:br>
            <a:r>
              <a:rPr lang="en-US" dirty="0"/>
              <a:t>Survivorship bias:</a:t>
            </a:r>
            <a:br>
              <a:rPr lang="en-US" dirty="0"/>
            </a:br>
            <a:r>
              <a:rPr lang="en-US" dirty="0"/>
              <a:t> - </a:t>
            </a:r>
            <a:r>
              <a:rPr lang="en-US" dirty="0">
                <a:hlinkClick r:id="rId2"/>
              </a:rPr>
              <a:t>https://www.youtube.com/watch?v=B3YQJ5DwTzM</a:t>
            </a:r>
            <a:r>
              <a:rPr lang="en-US" dirty="0"/>
              <a:t> </a:t>
            </a:r>
            <a:br>
              <a:rPr lang="en-US" dirty="0"/>
            </a:br>
            <a:br>
              <a:rPr lang="en-US" dirty="0"/>
            </a:br>
            <a:r>
              <a:rPr lang="en-US" dirty="0"/>
              <a:t>Gender Bias:</a:t>
            </a:r>
            <a:br>
              <a:rPr lang="en-US" dirty="0"/>
            </a:br>
            <a:r>
              <a:rPr lang="en-US" dirty="0"/>
              <a:t> - </a:t>
            </a:r>
            <a:r>
              <a:rPr lang="en-US" dirty="0">
                <a:hlinkClick r:id="rId3"/>
              </a:rPr>
              <a:t>https://www.youtube.com/watch?v=p60-Jdq754A</a:t>
            </a:r>
            <a:r>
              <a:rPr lang="en-US" dirty="0"/>
              <a:t> </a:t>
            </a:r>
            <a:br>
              <a:rPr lang="en-US" dirty="0"/>
            </a:br>
            <a:br>
              <a:rPr lang="en-US" dirty="0"/>
            </a:br>
            <a:r>
              <a:rPr lang="en-US" dirty="0"/>
              <a:t>Bias in criminal justice:</a:t>
            </a:r>
            <a:br>
              <a:rPr lang="en-US" dirty="0"/>
            </a:br>
            <a:r>
              <a:rPr lang="en-US" dirty="0"/>
              <a:t> - </a:t>
            </a:r>
            <a:r>
              <a:rPr lang="en-US" dirty="0">
                <a:hlinkClick r:id="rId4"/>
              </a:rPr>
              <a:t>https://www.youtube.com/watch?v=Gi4YeRqfb24</a:t>
            </a:r>
            <a:r>
              <a:rPr lang="en-US" dirty="0"/>
              <a:t> </a:t>
            </a:r>
            <a:br>
              <a:rPr lang="en-US" dirty="0"/>
            </a:br>
            <a:br>
              <a:rPr lang="en-US" dirty="0"/>
            </a:br>
            <a:r>
              <a:rPr lang="en-US" dirty="0"/>
              <a:t>Target Leakage:</a:t>
            </a:r>
            <a:br>
              <a:rPr lang="en-US" dirty="0"/>
            </a:br>
            <a:r>
              <a:rPr lang="en-US" dirty="0"/>
              <a:t> - </a:t>
            </a:r>
            <a:r>
              <a:rPr lang="en-US" dirty="0">
                <a:hlinkClick r:id="rId5"/>
              </a:rPr>
              <a:t>https://www.youtube.com/watch?v=y8qaI5mpJeA</a:t>
            </a:r>
            <a:r>
              <a:rPr lang="en-US" dirty="0"/>
              <a:t> </a:t>
            </a:r>
          </a:p>
        </p:txBody>
      </p:sp>
      <p:pic>
        <p:nvPicPr>
          <p:cNvPr id="6" name="Picture 5">
            <a:extLst>
              <a:ext uri="{FF2B5EF4-FFF2-40B4-BE49-F238E27FC236}">
                <a16:creationId xmlns:a16="http://schemas.microsoft.com/office/drawing/2014/main" id="{EA27DDEE-0422-6E4F-AC95-3AFA579C3DB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617056" y="225286"/>
            <a:ext cx="5429170" cy="3419062"/>
          </a:xfrm>
          <a:prstGeom prst="rect">
            <a:avLst/>
          </a:prstGeom>
        </p:spPr>
      </p:pic>
    </p:spTree>
    <p:extLst>
      <p:ext uri="{BB962C8B-B14F-4D97-AF65-F5344CB8AC3E}">
        <p14:creationId xmlns:p14="http://schemas.microsoft.com/office/powerpoint/2010/main" val="377462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4364736" cy="523220"/>
          </a:xfrm>
          <a:prstGeom prst="rect">
            <a:avLst/>
          </a:prstGeom>
          <a:noFill/>
        </p:spPr>
        <p:txBody>
          <a:bodyPr wrap="square" rtlCol="0">
            <a:spAutoFit/>
          </a:bodyPr>
          <a:lstStyle/>
          <a:p>
            <a:r>
              <a:rPr lang="en-US" sz="2800" b="1" dirty="0"/>
              <a:t>How to lie with statistics</a:t>
            </a:r>
          </a:p>
        </p:txBody>
      </p:sp>
      <p:sp>
        <p:nvSpPr>
          <p:cNvPr id="5" name="TextBox 4">
            <a:extLst>
              <a:ext uri="{FF2B5EF4-FFF2-40B4-BE49-F238E27FC236}">
                <a16:creationId xmlns:a16="http://schemas.microsoft.com/office/drawing/2014/main" id="{27AD4B69-569A-F246-A34E-1020E0FF5EF7}"/>
              </a:ext>
            </a:extLst>
          </p:cNvPr>
          <p:cNvSpPr txBox="1"/>
          <p:nvPr/>
        </p:nvSpPr>
        <p:spPr>
          <a:xfrm>
            <a:off x="0" y="523220"/>
            <a:ext cx="4781550" cy="523220"/>
          </a:xfrm>
          <a:prstGeom prst="rect">
            <a:avLst/>
          </a:prstGeom>
          <a:noFill/>
        </p:spPr>
        <p:txBody>
          <a:bodyPr wrap="square" rtlCol="0">
            <a:spAutoFit/>
          </a:bodyPr>
          <a:lstStyle/>
          <a:p>
            <a:r>
              <a:rPr lang="en-US" dirty="0"/>
              <a:t>book "How to Lie with Statistics" - by Darrell Huff, 1954 </a:t>
            </a:r>
          </a:p>
          <a:p>
            <a:r>
              <a:rPr lang="en-US" dirty="0"/>
              <a:t> - </a:t>
            </a:r>
            <a:r>
              <a:rPr lang="en-US" dirty="0">
                <a:hlinkClick r:id="rId2"/>
              </a:rPr>
              <a:t>https://en.wikipedia.org/wiki/How_to_Lie_with_Statistics</a:t>
            </a:r>
            <a:r>
              <a:rPr lang="en-US" dirty="0"/>
              <a:t> </a:t>
            </a:r>
          </a:p>
        </p:txBody>
      </p:sp>
      <p:pic>
        <p:nvPicPr>
          <p:cNvPr id="1026" name="Picture 2" descr="How to Lie with Statistics - Wikipedia">
            <a:extLst>
              <a:ext uri="{FF2B5EF4-FFF2-40B4-BE49-F238E27FC236}">
                <a16:creationId xmlns:a16="http://schemas.microsoft.com/office/drawing/2014/main" id="{F051567D-D9CA-2248-8CD7-A1835343DA4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697" y="1365249"/>
            <a:ext cx="1550271" cy="229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3571D07-28D3-0940-8044-222040749A2F}"/>
              </a:ext>
            </a:extLst>
          </p:cNvPr>
          <p:cNvSpPr txBox="1"/>
          <p:nvPr/>
        </p:nvSpPr>
        <p:spPr>
          <a:xfrm>
            <a:off x="6340274" y="96738"/>
            <a:ext cx="5756476" cy="523220"/>
          </a:xfrm>
          <a:prstGeom prst="rect">
            <a:avLst/>
          </a:prstGeom>
          <a:noFill/>
        </p:spPr>
        <p:txBody>
          <a:bodyPr wrap="square" rtlCol="0">
            <a:spAutoFit/>
          </a:bodyPr>
          <a:lstStyle/>
          <a:p>
            <a:r>
              <a:rPr lang="en-US" b="1" dirty="0">
                <a:solidFill>
                  <a:srgbClr val="0070C0"/>
                </a:solidFill>
              </a:rPr>
              <a:t>“There are three types of lies – lies, damn lies, and statistics.” </a:t>
            </a:r>
          </a:p>
          <a:p>
            <a:r>
              <a:rPr lang="en-US" b="1" dirty="0">
                <a:solidFill>
                  <a:srgbClr val="0070C0"/>
                </a:solidFill>
              </a:rPr>
              <a:t>    – Benjamin Disraeli</a:t>
            </a:r>
          </a:p>
        </p:txBody>
      </p:sp>
      <p:sp>
        <p:nvSpPr>
          <p:cNvPr id="3" name="TextBox 2">
            <a:extLst>
              <a:ext uri="{FF2B5EF4-FFF2-40B4-BE49-F238E27FC236}">
                <a16:creationId xmlns:a16="http://schemas.microsoft.com/office/drawing/2014/main" id="{32B5910C-9DC8-6246-BA96-40E9B7E2A104}"/>
              </a:ext>
            </a:extLst>
          </p:cNvPr>
          <p:cNvSpPr txBox="1"/>
          <p:nvPr/>
        </p:nvSpPr>
        <p:spPr>
          <a:xfrm>
            <a:off x="0" y="3974231"/>
            <a:ext cx="3635174" cy="2462213"/>
          </a:xfrm>
          <a:prstGeom prst="rect">
            <a:avLst/>
          </a:prstGeom>
          <a:noFill/>
        </p:spPr>
        <p:txBody>
          <a:bodyPr wrap="square" rtlCol="0">
            <a:spAutoFit/>
          </a:bodyPr>
          <a:lstStyle/>
          <a:p>
            <a:r>
              <a:rPr lang="en-US" dirty="0"/>
              <a:t>Chapters:</a:t>
            </a:r>
          </a:p>
          <a:p>
            <a:r>
              <a:rPr lang="en-US" dirty="0"/>
              <a:t>1. The Sample with the Built-in Bias</a:t>
            </a:r>
          </a:p>
          <a:p>
            <a:r>
              <a:rPr lang="en-US" dirty="0"/>
              <a:t>2. The </a:t>
            </a:r>
            <a:r>
              <a:rPr lang="en-US" dirty="0" err="1"/>
              <a:t>Well·Chosen</a:t>
            </a:r>
            <a:r>
              <a:rPr lang="en-US" dirty="0"/>
              <a:t> Average</a:t>
            </a:r>
          </a:p>
          <a:p>
            <a:r>
              <a:rPr lang="en-US" dirty="0"/>
              <a:t>3. The Little Figures That Are Not There</a:t>
            </a:r>
          </a:p>
          <a:p>
            <a:r>
              <a:rPr lang="en-US" dirty="0"/>
              <a:t>4. Much Ado about Practically Nothing</a:t>
            </a:r>
          </a:p>
          <a:p>
            <a:r>
              <a:rPr lang="en-US" dirty="0"/>
              <a:t>5. The Gee-Whiz Graph</a:t>
            </a:r>
          </a:p>
          <a:p>
            <a:r>
              <a:rPr lang="en-US" dirty="0"/>
              <a:t>6. The One-Dimensional Picture</a:t>
            </a:r>
          </a:p>
          <a:p>
            <a:r>
              <a:rPr lang="en-US" dirty="0"/>
              <a:t>7. The </a:t>
            </a:r>
            <a:r>
              <a:rPr lang="en-US" dirty="0" err="1"/>
              <a:t>Semiattached</a:t>
            </a:r>
            <a:r>
              <a:rPr lang="en-US" dirty="0"/>
              <a:t> Figure</a:t>
            </a:r>
          </a:p>
          <a:p>
            <a:r>
              <a:rPr lang="en-US" dirty="0"/>
              <a:t>8. Post Hoc Rides Again</a:t>
            </a:r>
          </a:p>
          <a:p>
            <a:r>
              <a:rPr lang="en-US" dirty="0"/>
              <a:t>9. How to </a:t>
            </a:r>
            <a:r>
              <a:rPr lang="en-US" dirty="0" err="1"/>
              <a:t>Statisticulate</a:t>
            </a:r>
            <a:endParaRPr lang="en-US" dirty="0"/>
          </a:p>
          <a:p>
            <a:r>
              <a:rPr lang="en-US" dirty="0"/>
              <a:t>10. How to Talk Back to a Statistic</a:t>
            </a:r>
          </a:p>
        </p:txBody>
      </p:sp>
      <p:sp>
        <p:nvSpPr>
          <p:cNvPr id="6" name="TextBox 5">
            <a:extLst>
              <a:ext uri="{FF2B5EF4-FFF2-40B4-BE49-F238E27FC236}">
                <a16:creationId xmlns:a16="http://schemas.microsoft.com/office/drawing/2014/main" id="{A565E5D1-AC88-084B-A176-876A9E2176F9}"/>
              </a:ext>
            </a:extLst>
          </p:cNvPr>
          <p:cNvSpPr txBox="1"/>
          <p:nvPr/>
        </p:nvSpPr>
        <p:spPr>
          <a:xfrm>
            <a:off x="4000500" y="1342741"/>
            <a:ext cx="7517202" cy="5262979"/>
          </a:xfrm>
          <a:prstGeom prst="rect">
            <a:avLst/>
          </a:prstGeom>
          <a:noFill/>
        </p:spPr>
        <p:txBody>
          <a:bodyPr wrap="square" rtlCol="0">
            <a:spAutoFit/>
          </a:bodyPr>
          <a:lstStyle/>
          <a:p>
            <a:pPr marL="285750" indent="-285750">
              <a:buFont typeface="Arial" panose="020B0604020202020204" pitchFamily="34" charset="0"/>
              <a:buChar char="•"/>
            </a:pPr>
            <a:r>
              <a:rPr lang="en-US" sz="1200" dirty="0"/>
              <a:t>Don’t be fooled by missing data: Just because taking a drug clears up a cold in one week doesn’t mean that it wouldn’t have cleared up in a week on its own.</a:t>
            </a:r>
          </a:p>
          <a:p>
            <a:pPr marL="285750" indent="-285750">
              <a:buFont typeface="Arial" panose="020B0604020202020204" pitchFamily="34" charset="0"/>
              <a:buChar char="•"/>
            </a:pPr>
            <a:r>
              <a:rPr lang="en-US" sz="1200" b="1" dirty="0">
                <a:solidFill>
                  <a:srgbClr val="0070C0"/>
                </a:solidFill>
              </a:rPr>
              <a:t>Biased Samples</a:t>
            </a:r>
            <a:r>
              <a:rPr lang="en-US" sz="1200" dirty="0"/>
              <a:t> </a:t>
            </a:r>
          </a:p>
          <a:p>
            <a:pPr marL="285750" lvl="2" indent="-285750">
              <a:buFont typeface="Arial" panose="020B0604020202020204" pitchFamily="34" charset="0"/>
              <a:buChar char="•"/>
            </a:pPr>
            <a:r>
              <a:rPr lang="en-US" sz="1200" dirty="0"/>
              <a:t>Many conclusions you see come from samples that are too small, biased, or both.</a:t>
            </a:r>
          </a:p>
          <a:p>
            <a:pPr marL="285750" lvl="2" indent="-285750">
              <a:buFont typeface="Arial" panose="020B0604020202020204" pitchFamily="34" charset="0"/>
              <a:buChar char="•"/>
            </a:pPr>
            <a:r>
              <a:rPr lang="en-US" sz="1200" dirty="0"/>
              <a:t>When you hear a statistic, say, that the average American brushes their teeth 1.02 times a day, ask yourself: “How could they have figured it out?” Don’t you think it’s a safe assumption people lied?</a:t>
            </a:r>
          </a:p>
          <a:p>
            <a:pPr marL="285750" lvl="2" indent="-285750">
              <a:buFont typeface="Arial" panose="020B0604020202020204" pitchFamily="34" charset="0"/>
              <a:buChar char="•"/>
            </a:pPr>
            <a:r>
              <a:rPr lang="en-US" sz="1200" dirty="0"/>
              <a:t>“To be worth much, a report based on sampling must use a representative sample, which is one from which every source of bias has been removed.”</a:t>
            </a:r>
          </a:p>
          <a:p>
            <a:pPr marL="285750" lvl="2" indent="-285750">
              <a:buFont typeface="Arial" panose="020B0604020202020204" pitchFamily="34" charset="0"/>
              <a:buChar char="•"/>
            </a:pPr>
            <a:r>
              <a:rPr lang="en-US" sz="1200" dirty="0"/>
              <a:t>If a psychiatrist says that “practically everyone is neurotic,” do you suppose that their impression has been biased by their line of work?</a:t>
            </a:r>
          </a:p>
          <a:p>
            <a:pPr marL="285750" indent="-285750">
              <a:buFont typeface="Arial" panose="020B0604020202020204" pitchFamily="34" charset="0"/>
              <a:buChar char="•"/>
            </a:pPr>
            <a:r>
              <a:rPr lang="en-US" sz="1200" b="1" dirty="0">
                <a:solidFill>
                  <a:srgbClr val="0070C0"/>
                </a:solidFill>
              </a:rPr>
              <a:t>Biased Averages. Mean</a:t>
            </a:r>
            <a:r>
              <a:rPr lang="en-US" sz="1200" dirty="0"/>
              <a:t>, </a:t>
            </a:r>
            <a:r>
              <a:rPr lang="en-US" sz="1200" b="1" dirty="0">
                <a:solidFill>
                  <a:srgbClr val="0070C0"/>
                </a:solidFill>
              </a:rPr>
              <a:t>mode</a:t>
            </a:r>
            <a:r>
              <a:rPr lang="en-US" sz="1200" dirty="0"/>
              <a:t> (most frequent), and </a:t>
            </a:r>
            <a:r>
              <a:rPr lang="en-US" sz="1200" b="1" dirty="0">
                <a:solidFill>
                  <a:srgbClr val="0070C0"/>
                </a:solidFill>
              </a:rPr>
              <a:t>median</a:t>
            </a:r>
            <a:r>
              <a:rPr lang="en-US" sz="1200" dirty="0"/>
              <a:t> (in the middle of sample). Reporters would pick the one that best supports their argument. In normal distribution the three will be near each other, but in irregular distributions (e.g. annual household income) you’ll get vastly different numbers for each.</a:t>
            </a:r>
          </a:p>
          <a:p>
            <a:pPr marL="285750" indent="-285750">
              <a:buFont typeface="Arial" panose="020B0604020202020204" pitchFamily="34" charset="0"/>
              <a:buChar char="•"/>
            </a:pPr>
            <a:r>
              <a:rPr lang="en-US" sz="1200" b="1" dirty="0">
                <a:solidFill>
                  <a:srgbClr val="0070C0"/>
                </a:solidFill>
              </a:rPr>
              <a:t>Discarded Data</a:t>
            </a:r>
            <a:r>
              <a:rPr lang="en-US" sz="1200" dirty="0"/>
              <a:t> - Companies will keep running experiments until they get the results they want, discarding the experiments that “failed to produce significant findings.”</a:t>
            </a:r>
          </a:p>
          <a:p>
            <a:pPr marL="285750" indent="-285750">
              <a:buFont typeface="Arial" panose="020B0604020202020204" pitchFamily="34" charset="0"/>
              <a:buChar char="•"/>
            </a:pPr>
            <a:r>
              <a:rPr lang="en-US" sz="1200" dirty="0"/>
              <a:t>With </a:t>
            </a:r>
            <a:r>
              <a:rPr lang="en-US" sz="1200" b="1" dirty="0">
                <a:solidFill>
                  <a:srgbClr val="0070C0"/>
                </a:solidFill>
              </a:rPr>
              <a:t>smaller samples</a:t>
            </a:r>
            <a:r>
              <a:rPr lang="en-US" sz="1200" dirty="0"/>
              <a:t> you have </a:t>
            </a:r>
            <a:r>
              <a:rPr lang="en-US" sz="1200" b="1" dirty="0">
                <a:solidFill>
                  <a:srgbClr val="0070C0"/>
                </a:solidFill>
              </a:rPr>
              <a:t>larger variance</a:t>
            </a:r>
            <a:r>
              <a:rPr lang="en-US" sz="1200" dirty="0"/>
              <a:t>. With 10 coin flips you might get 8 heads, but you’re much less likely to get 80 heads in 100 coin flips.</a:t>
            </a:r>
          </a:p>
          <a:p>
            <a:pPr marL="285750" indent="-285750">
              <a:buFont typeface="Arial" panose="020B0604020202020204" pitchFamily="34" charset="0"/>
              <a:buChar char="•"/>
            </a:pPr>
            <a:r>
              <a:rPr lang="en-US" sz="1200" b="1" dirty="0">
                <a:solidFill>
                  <a:srgbClr val="0070C0"/>
                </a:solidFill>
              </a:rPr>
              <a:t>Graph Manipulation</a:t>
            </a:r>
            <a:r>
              <a:rPr lang="en-US" sz="1200" dirty="0"/>
              <a:t> – fool the reader by changing scales, semi-attaching figures.</a:t>
            </a:r>
          </a:p>
          <a:p>
            <a:pPr marL="285750" indent="-285750">
              <a:buFont typeface="Arial" panose="020B0604020202020204" pitchFamily="34" charset="0"/>
              <a:buChar char="•"/>
            </a:pPr>
            <a:r>
              <a:rPr lang="en-US" sz="1200" dirty="0"/>
              <a:t>“You can’t prove that your nostrum cures colds, but you can publish (in large type) a sworn laboratory report that half an ounce of the stuff killed 31,108 germs in a test tube in eleven seconds.”</a:t>
            </a:r>
          </a:p>
          <a:p>
            <a:pPr marL="285750" indent="-285750">
              <a:buFont typeface="Arial" panose="020B0604020202020204" pitchFamily="34" charset="0"/>
              <a:buChar char="•"/>
            </a:pPr>
            <a:r>
              <a:rPr lang="en-US" sz="1200" dirty="0"/>
              <a:t>More: ““27 percent of a large sample of eminent physicians smoke </a:t>
            </a:r>
            <a:r>
              <a:rPr lang="en-US" sz="1200" dirty="0" err="1"/>
              <a:t>Throaties</a:t>
            </a:r>
            <a:r>
              <a:rPr lang="en-US" sz="1200" dirty="0"/>
              <a:t>— more than any other brand.” The figure itself may be phony, ... somehow manages to sound as if it meant something.”</a:t>
            </a:r>
          </a:p>
          <a:p>
            <a:pPr marL="285750" indent="-285750">
              <a:buFont typeface="Arial" panose="020B0604020202020204" pitchFamily="34" charset="0"/>
              <a:buChar char="•"/>
            </a:pPr>
            <a:r>
              <a:rPr lang="en-US" sz="1200" dirty="0"/>
              <a:t>Or: “By the same kind of nonsense that the article writer used you can show that clear weather is more dangerous than foggy weather. More accidents occur in clear weather, because there is more clear weather than foggy weather. All the same, fog may be much more dangerous to drive in.”</a:t>
            </a:r>
          </a:p>
          <a:p>
            <a:pPr marL="285750" indent="-285750">
              <a:buFont typeface="Arial" panose="020B0604020202020204" pitchFamily="34" charset="0"/>
              <a:buChar char="•"/>
            </a:pPr>
            <a:endParaRPr lang="en-US" sz="1200" dirty="0"/>
          </a:p>
          <a:p>
            <a:r>
              <a:rPr lang="en-US" sz="1200" dirty="0"/>
              <a:t>continued on next page ...</a:t>
            </a:r>
          </a:p>
        </p:txBody>
      </p:sp>
      <p:pic>
        <p:nvPicPr>
          <p:cNvPr id="7" name="Picture 2">
            <a:extLst>
              <a:ext uri="{FF2B5EF4-FFF2-40B4-BE49-F238E27FC236}">
                <a16:creationId xmlns:a16="http://schemas.microsoft.com/office/drawing/2014/main" id="{D839F4ED-B8D7-57F9-CE5E-5D27C83AEBC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817587" y="1365249"/>
            <a:ext cx="1850571" cy="18505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4DBA585-49DC-E3E5-D8B5-D2E6B217FE58}"/>
              </a:ext>
            </a:extLst>
          </p:cNvPr>
          <p:cNvSpPr txBox="1"/>
          <p:nvPr/>
        </p:nvSpPr>
        <p:spPr>
          <a:xfrm>
            <a:off x="1931886" y="3226852"/>
            <a:ext cx="1621972" cy="307777"/>
          </a:xfrm>
          <a:prstGeom prst="rect">
            <a:avLst/>
          </a:prstGeom>
          <a:noFill/>
        </p:spPr>
        <p:txBody>
          <a:bodyPr wrap="square" rtlCol="0">
            <a:spAutoFit/>
          </a:bodyPr>
          <a:lstStyle/>
          <a:p>
            <a:pPr algn="ctr"/>
            <a:r>
              <a:rPr lang="en-US" dirty="0"/>
              <a:t>Darrell Huff</a:t>
            </a:r>
            <a:endParaRPr lang="en-US"/>
          </a:p>
        </p:txBody>
      </p:sp>
    </p:spTree>
    <p:extLst>
      <p:ext uri="{BB962C8B-B14F-4D97-AF65-F5344CB8AC3E}">
        <p14:creationId xmlns:p14="http://schemas.microsoft.com/office/powerpoint/2010/main" val="21798081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3004</TotalTime>
  <Words>2583</Words>
  <Application>Microsoft Macintosh PowerPoint</Application>
  <PresentationFormat>Widescreen</PresentationFormat>
  <Paragraphs>166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295</cp:revision>
  <cp:lastPrinted>2020-09-21T17:22:59Z</cp:lastPrinted>
  <dcterms:modified xsi:type="dcterms:W3CDTF">2022-08-05T21:35:31Z</dcterms:modified>
</cp:coreProperties>
</file>