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kosukeimai.github.io/MatchIt/" TargetMode="Externa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Matching Methods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Econometrics with R</a:t>
            </a:r>
            <a:br/>
            <a:br/>
            <a:r>
              <a:rPr/>
              <a:t>Dr. Lucas Sempé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Common Support?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Common support</a:t>
            </a:r>
            <a:r>
              <a:rPr/>
              <a:t> = overlap in propensity scores between groups</a:t>
            </a:r>
          </a:p>
          <a:p>
            <a:pPr lvl="0"/>
            <a:r>
              <a:rPr/>
              <a:t>Essential for valid comparisons</a:t>
            </a:r>
          </a:p>
          <a:p>
            <a:pPr lvl="0"/>
            <a:r>
              <a:rPr/>
              <a:t>Without common support, we can’t find comparable units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Checking Balance Before Matching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kableExtra</a:t>
            </a:r>
            <a:r>
              <a:rPr>
                <a:solidFill>
                  <a:srgbClr val="5E5E5E"/>
                </a:solidFill>
                <a:latin typeface="Courier"/>
              </a:rPr>
              <a:t>::</a:t>
            </a:r>
            <a:r>
              <a:rPr>
                <a:solidFill>
                  <a:srgbClr val="4758AB"/>
                </a:solidFill>
                <a:latin typeface="Courier"/>
              </a:rPr>
              <a:t>kable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summary</a:t>
            </a:r>
            <a:r>
              <a:rPr>
                <a:solidFill>
                  <a:srgbClr val="003B4F"/>
                </a:solidFill>
                <a:latin typeface="Courier"/>
              </a:rPr>
              <a:t>(psm_ur)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sum.all,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</a:t>
            </a:r>
            <a:r>
              <a:rPr>
                <a:solidFill>
                  <a:srgbClr val="657422"/>
                </a:solidFill>
                <a:latin typeface="Courier"/>
              </a:rPr>
              <a:t>caption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"Balance Before Matching"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kable_styling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font_size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3873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000"/>
                <a:gridCol w="635000"/>
                <a:gridCol w="635000"/>
                <a:gridCol w="635000"/>
                <a:gridCol w="635000"/>
                <a:gridCol w="635000"/>
                <a:gridCol w="635000"/>
                <a:gridCol w="6350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Means Treated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Means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Std. Mean Diff.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Var.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eCDF 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eCDF 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Std. Pair Dist.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distance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0.3694119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0.2683525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0.7780852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0.8189848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0.2003240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0.3118783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age_manager_0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41.6565796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48.1384372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-0.4731180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0.7797904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0.0881294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0.2074113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educ_manager_0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2.9711803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2.7744736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0.0742925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0.8959873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0.0218441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0.0622731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age_deputy_0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36.8363698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41.6117427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-0.4098452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0.8042407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0.0647834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0.2100395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educ_deputy_0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2.7032726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2.5810189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0.0494165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0.9256881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0.0141252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0.0689847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female_manager_0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0.0732119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0.1100878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-0.1415669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0.0368759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0.0368759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foreign_owned_0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0.4291498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0.3203339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0.2198503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0.1088159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0.1088159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staff_size_0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5.7699055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4.9263203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0.4225943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0.8029708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0.0651539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0.1833283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advanced_filtration_0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0.7216599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0.5533170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0.3756130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0.1683429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0.1683429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water_treatment_system_0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0.5735493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0.6340481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-0.1223283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0.0604988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0.0604988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facility_area_0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1.6771255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2.2511153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-0.2172044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0.6390513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0.0240692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0.0881821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recycling_center_distance_0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109.2043122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103.6626222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0.1323667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0.9916816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0.0395806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0.0829805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Balance Before Matching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Checking Balance After Matching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kableExtra</a:t>
            </a:r>
            <a:r>
              <a:rPr>
                <a:solidFill>
                  <a:srgbClr val="5E5E5E"/>
                </a:solidFill>
                <a:latin typeface="Courier"/>
              </a:rPr>
              <a:t>::</a:t>
            </a:r>
            <a:r>
              <a:rPr>
                <a:solidFill>
                  <a:srgbClr val="4758AB"/>
                </a:solidFill>
                <a:latin typeface="Courier"/>
              </a:rPr>
              <a:t>kable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summary</a:t>
            </a:r>
            <a:r>
              <a:rPr>
                <a:solidFill>
                  <a:srgbClr val="003B4F"/>
                </a:solidFill>
                <a:latin typeface="Courier"/>
              </a:rPr>
              <a:t>(psm_ur)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sum.matched,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</a:t>
            </a:r>
            <a:r>
              <a:rPr>
                <a:solidFill>
                  <a:srgbClr val="657422"/>
                </a:solidFill>
                <a:latin typeface="Courier"/>
              </a:rPr>
              <a:t>caption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"Balance After Matching"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kable_styling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font_size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3873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000"/>
                <a:gridCol w="635000"/>
                <a:gridCol w="635000"/>
                <a:gridCol w="635000"/>
                <a:gridCol w="635000"/>
                <a:gridCol w="635000"/>
                <a:gridCol w="635000"/>
                <a:gridCol w="6350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Means Treated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Means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Std. Mean Diff.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Var.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eCDF 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eCDF 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Std. Pair Dist.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distance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0.3694119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0.3687162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0.0053561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1.0138523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0.0007394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0.0084345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0.0055861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age_manager_0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41.6565796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41.7867746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-0.0095031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1.0867281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0.0114843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0.0381242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0.9086975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educ_manager_0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2.9711803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2.9549320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0.0061367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0.9271782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0.0094467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0.0239541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1.0892771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age_deputy_0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36.8363698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36.9915655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-0.0133196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1.1143952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0.0104041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0.0371120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0.9332429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educ_deputy_0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2.7032726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2.7128880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-0.0038867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0.8918377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0.0072981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0.0215924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1.0663763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female_manager_0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0.0732119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0.0732119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0.0000000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0.0000000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0.0000000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0.1288799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foreign_owned_0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0.4291498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0.4234143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0.0115879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0.0057355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0.0057355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0.9031755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staff_size_0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5.7699055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5.7884615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-0.0092956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0.8691665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0.0105626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0.0229420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0.9946331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advanced_filtration_0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0.7216599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0.7253711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-0.0082806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0.0037112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0.0037112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0.6857819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water_treatment_system_0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0.5735493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0.5732119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0.0006822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0.0003374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0.0003374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0.9816638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facility_area_0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1.6771255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1.7010796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-0.0090645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1.0159498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0.0045968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0.0276653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0.8103167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recycling_center_distance_0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109.2043122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108.5100383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0.0165832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0.9993878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0.0104486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0.0485830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1.0886493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Balance After Matching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Understanding Balance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Mean Diff</a:t>
            </a:r>
            <a:r>
              <a:rPr/>
              <a:t> should be closer to zero after matching</a:t>
            </a:r>
          </a:p>
          <a:p>
            <a:pPr lvl="0"/>
            <a:r>
              <a:rPr/>
              <a:t>Standardized mean differences (not shown) should be &lt; 0.25</a:t>
            </a:r>
          </a:p>
          <a:p>
            <a:pPr lvl="0"/>
            <a:r>
              <a:rPr/>
              <a:t>Good balance ensures we’re comparing similar facilities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Estimating Program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First, extract the matched dataset: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Extract matched datasets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match_df_r &lt;- </a:t>
            </a:r>
            <a:r>
              <a:rPr>
                <a:solidFill>
                  <a:srgbClr val="4758AB"/>
                </a:solidFill>
                <a:latin typeface="Courier"/>
              </a:rPr>
              <a:t>match.data</a:t>
            </a:r>
            <a:r>
              <a:rPr>
                <a:solidFill>
                  <a:srgbClr val="003B4F"/>
                </a:solidFill>
                <a:latin typeface="Courier"/>
              </a:rPr>
              <a:t>(psm_r)   </a:t>
            </a:r>
            <a:r>
              <a:rPr>
                <a:solidFill>
                  <a:srgbClr val="5E5E5E"/>
                </a:solidFill>
                <a:latin typeface="Courier"/>
              </a:rPr>
              <a:t># Limited set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match_df_ur &lt;- </a:t>
            </a:r>
            <a:r>
              <a:rPr>
                <a:solidFill>
                  <a:srgbClr val="4758AB"/>
                </a:solidFill>
                <a:latin typeface="Courier"/>
              </a:rPr>
              <a:t>match.data</a:t>
            </a:r>
            <a:r>
              <a:rPr>
                <a:solidFill>
                  <a:srgbClr val="003B4F"/>
                </a:solidFill>
                <a:latin typeface="Courier"/>
              </a:rPr>
              <a:t>(psm_ur) </a:t>
            </a:r>
            <a:r>
              <a:rPr>
                <a:solidFill>
                  <a:srgbClr val="5E5E5E"/>
                </a:solidFill>
                <a:latin typeface="Courier"/>
              </a:rPr>
              <a:t># Full set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Regression with Matched Data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Regression with matched data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out_lm_r &lt;- </a:t>
            </a:r>
            <a:r>
              <a:rPr>
                <a:solidFill>
                  <a:srgbClr val="4758AB"/>
                </a:solidFill>
                <a:latin typeface="Courier"/>
              </a:rPr>
              <a:t>lm_robust</a:t>
            </a:r>
            <a:r>
              <a:rPr>
                <a:solidFill>
                  <a:srgbClr val="003B4F"/>
                </a:solidFill>
                <a:latin typeface="Courier"/>
              </a:rPr>
              <a:t>(waste_management_costs_1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enrolled,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 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match_df_r,  </a:t>
            </a:r>
            <a:r>
              <a:rPr>
                <a:solidFill>
                  <a:srgbClr val="657422"/>
                </a:solidFill>
                <a:latin typeface="Courier"/>
              </a:rPr>
              <a:t>weights =</a:t>
            </a:r>
            <a:r>
              <a:rPr>
                <a:solidFill>
                  <a:srgbClr val="003B4F"/>
                </a:solidFill>
                <a:latin typeface="Courier"/>
              </a:rPr>
              <a:t> weights,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 </a:t>
            </a:r>
            <a:r>
              <a:rPr>
                <a:solidFill>
                  <a:srgbClr val="657422"/>
                </a:solidFill>
                <a:latin typeface="Courier"/>
              </a:rPr>
              <a:t>clusters =</a:t>
            </a:r>
            <a:r>
              <a:rPr>
                <a:solidFill>
                  <a:srgbClr val="003B4F"/>
                </a:solidFill>
                <a:latin typeface="Courier"/>
              </a:rPr>
              <a:t> zone_identifier)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out_lm_ur &lt;- </a:t>
            </a:r>
            <a:r>
              <a:rPr>
                <a:solidFill>
                  <a:srgbClr val="4758AB"/>
                </a:solidFill>
                <a:latin typeface="Courier"/>
              </a:rPr>
              <a:t>lm_robust</a:t>
            </a:r>
            <a:r>
              <a:rPr>
                <a:solidFill>
                  <a:srgbClr val="003B4F"/>
                </a:solidFill>
                <a:latin typeface="Courier"/>
              </a:rPr>
              <a:t>(waste_management_costs_1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enrolled,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 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match_df_ur, </a:t>
            </a:r>
            <a:r>
              <a:rPr>
                <a:solidFill>
                  <a:srgbClr val="657422"/>
                </a:solidFill>
                <a:latin typeface="Courier"/>
              </a:rPr>
              <a:t>weights =</a:t>
            </a:r>
            <a:r>
              <a:rPr>
                <a:solidFill>
                  <a:srgbClr val="003B4F"/>
                </a:solidFill>
                <a:latin typeface="Courier"/>
              </a:rPr>
              <a:t> weights,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 </a:t>
            </a:r>
            <a:r>
              <a:rPr>
                <a:solidFill>
                  <a:srgbClr val="657422"/>
                </a:solidFill>
                <a:latin typeface="Courier"/>
              </a:rPr>
              <a:t>clusters =</a:t>
            </a:r>
            <a:r>
              <a:rPr>
                <a:solidFill>
                  <a:srgbClr val="003B4F"/>
                </a:solidFill>
                <a:latin typeface="Courier"/>
              </a:rPr>
              <a:t> zone_identifier)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Show results</a:t>
            </a:r>
            <a:br/>
            <a:r>
              <a:rPr>
                <a:solidFill>
                  <a:srgbClr val="4758AB"/>
                </a:solidFill>
                <a:latin typeface="Courier"/>
              </a:rPr>
              <a:t>modelsummary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list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"Limited Set"</a:t>
            </a:r>
            <a:r>
              <a:rPr>
                <a:solidFill>
                  <a:srgbClr val="003B4F"/>
                </a:solidFill>
                <a:latin typeface="Courier"/>
              </a:rPr>
              <a:t> = out_lm_r,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</a:t>
            </a:r>
            <a:r>
              <a:rPr>
                <a:solidFill>
                  <a:srgbClr val="20794D"/>
                </a:solidFill>
                <a:latin typeface="Courier"/>
              </a:rPr>
              <a:t>"Full Set"</a:t>
            </a:r>
            <a:r>
              <a:rPr>
                <a:solidFill>
                  <a:srgbClr val="003B4F"/>
                </a:solidFill>
                <a:latin typeface="Courier"/>
              </a:rPr>
              <a:t> = out_lm_ur),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"Impact on Waste Management Costs: Matching Approach"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3873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800"/>
                <a:gridCol w="1701800"/>
                <a:gridCol w="17018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Limited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Full Set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(Intercept)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19002.488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17840.381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(301.249)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(285.834)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enrolled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-11162.715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-10000.607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(383.590)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(368.996)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Num.Obs.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5928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5928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0.300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0.280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R2 Adj.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0.300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0.280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AIC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124136.4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123417.9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BIC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124156.4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123438.0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RMSE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8526.20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8024.86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Std.Errors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by: zone_identifier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by: zone_identifier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Impact on Waste Management Costs: Matching Approach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Difference-in-Differences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Combine matching with difference-in-differences: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Merge matching weights back into long format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df_long_match_r &lt;- 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left_join</a:t>
            </a:r>
            <a:r>
              <a:rPr>
                <a:solidFill>
                  <a:srgbClr val="003B4F"/>
                </a:solidFill>
                <a:latin typeface="Courier"/>
              </a:rPr>
              <a:t>(match_df_r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dplyr</a:t>
            </a:r>
            <a:r>
              <a:rPr>
                <a:solidFill>
                  <a:srgbClr val="5E5E5E"/>
                </a:solidFill>
                <a:latin typeface="Courier"/>
              </a:rPr>
              <a:t>::</a:t>
            </a:r>
            <a:r>
              <a:rPr>
                <a:solidFill>
                  <a:srgbClr val="4758AB"/>
                </a:solidFill>
                <a:latin typeface="Courier"/>
              </a:rPr>
              <a:t>select</a:t>
            </a:r>
            <a:r>
              <a:rPr>
                <a:solidFill>
                  <a:srgbClr val="003B4F"/>
                </a:solidFill>
                <a:latin typeface="Courier"/>
              </a:rPr>
              <a:t>(facility_identifier, weights))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5E5E5E"/>
                </a:solidFill>
                <a:latin typeface="Courier"/>
              </a:rPr>
              <a:t>!</a:t>
            </a:r>
            <a:r>
              <a:rPr>
                <a:solidFill>
                  <a:srgbClr val="4758AB"/>
                </a:solidFill>
                <a:latin typeface="Courier"/>
              </a:rPr>
              <a:t>is.na</a:t>
            </a:r>
            <a:r>
              <a:rPr>
                <a:solidFill>
                  <a:srgbClr val="003B4F"/>
                </a:solidFill>
                <a:latin typeface="Courier"/>
              </a:rPr>
              <a:t>(weights))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df_long_match_ur &lt;- 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left_join</a:t>
            </a:r>
            <a:r>
              <a:rPr>
                <a:solidFill>
                  <a:srgbClr val="003B4F"/>
                </a:solidFill>
                <a:latin typeface="Courier"/>
              </a:rPr>
              <a:t>(match_df_ur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dplyr</a:t>
            </a:r>
            <a:r>
              <a:rPr>
                <a:solidFill>
                  <a:srgbClr val="5E5E5E"/>
                </a:solidFill>
                <a:latin typeface="Courier"/>
              </a:rPr>
              <a:t>::</a:t>
            </a:r>
            <a:r>
              <a:rPr>
                <a:solidFill>
                  <a:srgbClr val="4758AB"/>
                </a:solidFill>
                <a:latin typeface="Courier"/>
              </a:rPr>
              <a:t>select</a:t>
            </a:r>
            <a:r>
              <a:rPr>
                <a:solidFill>
                  <a:srgbClr val="003B4F"/>
                </a:solidFill>
                <a:latin typeface="Courier"/>
              </a:rPr>
              <a:t>(facility_identifier, weights))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5E5E5E"/>
                </a:solidFill>
                <a:latin typeface="Courier"/>
              </a:rPr>
              <a:t>!</a:t>
            </a:r>
            <a:r>
              <a:rPr>
                <a:solidFill>
                  <a:srgbClr val="4758AB"/>
                </a:solidFill>
                <a:latin typeface="Courier"/>
              </a:rPr>
              <a:t>is.na</a:t>
            </a:r>
            <a:r>
              <a:rPr>
                <a:solidFill>
                  <a:srgbClr val="003B4F"/>
                </a:solidFill>
                <a:latin typeface="Courier"/>
              </a:rPr>
              <a:t>(weights))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Difference-in-Differences Results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Run DiD regression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did_reg_r &lt;- </a:t>
            </a:r>
            <a:r>
              <a:rPr>
                <a:solidFill>
                  <a:srgbClr val="4758AB"/>
                </a:solidFill>
                <a:latin typeface="Courier"/>
              </a:rPr>
              <a:t>lm_robust</a:t>
            </a:r>
            <a:r>
              <a:rPr>
                <a:solidFill>
                  <a:srgbClr val="003B4F"/>
                </a:solidFill>
                <a:latin typeface="Courier"/>
              </a:rPr>
              <a:t>(waste_management_costs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enrolled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round,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   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df_long_match_r, </a:t>
            </a:r>
            <a:r>
              <a:rPr>
                <a:solidFill>
                  <a:srgbClr val="657422"/>
                </a:solidFill>
                <a:latin typeface="Courier"/>
              </a:rPr>
              <a:t>weights =</a:t>
            </a:r>
            <a:r>
              <a:rPr>
                <a:solidFill>
                  <a:srgbClr val="003B4F"/>
                </a:solidFill>
                <a:latin typeface="Courier"/>
              </a:rPr>
              <a:t> weights,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   </a:t>
            </a:r>
            <a:r>
              <a:rPr>
                <a:solidFill>
                  <a:srgbClr val="657422"/>
                </a:solidFill>
                <a:latin typeface="Courier"/>
              </a:rPr>
              <a:t>clusters =</a:t>
            </a:r>
            <a:r>
              <a:rPr>
                <a:solidFill>
                  <a:srgbClr val="003B4F"/>
                </a:solidFill>
                <a:latin typeface="Courier"/>
              </a:rPr>
              <a:t> zone_identifier)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did_reg_ur &lt;- </a:t>
            </a:r>
            <a:r>
              <a:rPr>
                <a:solidFill>
                  <a:srgbClr val="4758AB"/>
                </a:solidFill>
                <a:latin typeface="Courier"/>
              </a:rPr>
              <a:t>lm_robust</a:t>
            </a:r>
            <a:r>
              <a:rPr>
                <a:solidFill>
                  <a:srgbClr val="003B4F"/>
                </a:solidFill>
                <a:latin typeface="Courier"/>
              </a:rPr>
              <a:t>(waste_management_costs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enrolled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round,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   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df_long_match_ur, </a:t>
            </a:r>
            <a:r>
              <a:rPr>
                <a:solidFill>
                  <a:srgbClr val="657422"/>
                </a:solidFill>
                <a:latin typeface="Courier"/>
              </a:rPr>
              <a:t>weights =</a:t>
            </a:r>
            <a:r>
              <a:rPr>
                <a:solidFill>
                  <a:srgbClr val="003B4F"/>
                </a:solidFill>
                <a:latin typeface="Courier"/>
              </a:rPr>
              <a:t> weights,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   </a:t>
            </a:r>
            <a:r>
              <a:rPr>
                <a:solidFill>
                  <a:srgbClr val="657422"/>
                </a:solidFill>
                <a:latin typeface="Courier"/>
              </a:rPr>
              <a:t>clusters =</a:t>
            </a:r>
            <a:r>
              <a:rPr>
                <a:solidFill>
                  <a:srgbClr val="003B4F"/>
                </a:solidFill>
                <a:latin typeface="Courier"/>
              </a:rPr>
              <a:t> zone_identifier)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Show results</a:t>
            </a:r>
            <a:br/>
            <a:r>
              <a:rPr>
                <a:solidFill>
                  <a:srgbClr val="4758AB"/>
                </a:solidFill>
                <a:latin typeface="Courier"/>
              </a:rPr>
              <a:t>modelsummary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list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"Limited Set"</a:t>
            </a:r>
            <a:r>
              <a:rPr>
                <a:solidFill>
                  <a:srgbClr val="003B4F"/>
                </a:solidFill>
                <a:latin typeface="Courier"/>
              </a:rPr>
              <a:t> = did_reg_r,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</a:t>
            </a:r>
            <a:r>
              <a:rPr>
                <a:solidFill>
                  <a:srgbClr val="20794D"/>
                </a:solidFill>
                <a:latin typeface="Courier"/>
              </a:rPr>
              <a:t>"Full Set"</a:t>
            </a:r>
            <a:r>
              <a:rPr>
                <a:solidFill>
                  <a:srgbClr val="003B4F"/>
                </a:solidFill>
                <a:latin typeface="Courier"/>
              </a:rPr>
              <a:t> = did_reg_ur),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</a:t>
            </a:r>
            <a:r>
              <a:rPr>
                <a:solidFill>
                  <a:srgbClr val="657422"/>
                </a:solidFill>
                <a:latin typeface="Courier"/>
              </a:rPr>
              <a:t>coef_map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'enrolled'</a:t>
            </a:r>
            <a:r>
              <a:rPr>
                <a:solidFill>
                  <a:srgbClr val="003B4F"/>
                </a:solidFill>
                <a:latin typeface="Courier"/>
              </a:rPr>
              <a:t> = </a:t>
            </a:r>
            <a:r>
              <a:rPr>
                <a:solidFill>
                  <a:srgbClr val="20794D"/>
                </a:solidFill>
                <a:latin typeface="Courier"/>
              </a:rPr>
              <a:t>"Enrollment"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     </a:t>
            </a:r>
            <a:r>
              <a:rPr>
                <a:solidFill>
                  <a:srgbClr val="20794D"/>
                </a:solidFill>
                <a:latin typeface="Courier"/>
              </a:rPr>
              <a:t>'round'</a:t>
            </a:r>
            <a:r>
              <a:rPr>
                <a:solidFill>
                  <a:srgbClr val="003B4F"/>
                </a:solidFill>
                <a:latin typeface="Courier"/>
              </a:rPr>
              <a:t> = </a:t>
            </a:r>
            <a:r>
              <a:rPr>
                <a:solidFill>
                  <a:srgbClr val="20794D"/>
                </a:solidFill>
                <a:latin typeface="Courier"/>
              </a:rPr>
              <a:t>"Round"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     </a:t>
            </a:r>
            <a:r>
              <a:rPr>
                <a:solidFill>
                  <a:srgbClr val="20794D"/>
                </a:solidFill>
                <a:latin typeface="Courier"/>
              </a:rPr>
              <a:t>'enrolled:round'</a:t>
            </a:r>
            <a:r>
              <a:rPr>
                <a:solidFill>
                  <a:srgbClr val="003B4F"/>
                </a:solidFill>
                <a:latin typeface="Courier"/>
              </a:rPr>
              <a:t> = </a:t>
            </a:r>
            <a:r>
              <a:rPr>
                <a:solidFill>
                  <a:srgbClr val="20794D"/>
                </a:solidFill>
                <a:latin typeface="Courier"/>
              </a:rPr>
              <a:t>"Enrollment × Round"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"Impact on Waste Management Costs: Matched DiD Approach"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3873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800"/>
                <a:gridCol w="1701800"/>
                <a:gridCol w="17018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Limited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Full Set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Enrollment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-1441.854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-544.742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(264.445)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(237.034)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Round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3070.940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2805.945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(235.805)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(226.712)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Enrollment × Round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-9720.861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-9455.866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(301.548)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(297.682)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Num.Obs.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11856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11856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0.260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0.240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R2 Adj.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0.260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0.240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AIC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243181.9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241958.7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BIC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243218.8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241995.6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RMSE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6879.39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6533.53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Std.Errors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by: zone_identifier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by: zone_identifier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Impact on Waste Management Costs: Matched DiD Approach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Matching Methods: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Core idea</a:t>
            </a:r>
            <a:r>
              <a:rPr/>
              <a:t>: Create comparable treatment and control groups based on observable characteristics</a:t>
            </a:r>
          </a:p>
          <a:p>
            <a:pPr lvl="0"/>
            <a:r>
              <a:rPr b="1"/>
              <a:t>Setting</a:t>
            </a:r>
            <a:r>
              <a:rPr/>
              <a:t>: When treatment assignment is related to observable factors</a:t>
            </a:r>
          </a:p>
          <a:p>
            <a:pPr lvl="0"/>
            <a:r>
              <a:rPr b="1"/>
              <a:t>Advantage</a:t>
            </a:r>
            <a:r>
              <a:rPr/>
              <a:t>: Reduces selection bias from observable differences</a:t>
            </a:r>
          </a:p>
          <a:p>
            <a:pPr lvl="0"/>
            <a:r>
              <a:rPr b="1"/>
              <a:t>Assumption</a:t>
            </a:r>
            <a:r>
              <a:rPr/>
              <a:t>: No unobserved differences affecting both treatment and outcomes</a:t>
            </a:r>
          </a:p>
          <a:p>
            <a:pPr lvl="0"/>
            <a:r>
              <a:rPr b="1"/>
              <a:t>Methods</a:t>
            </a:r>
            <a:r>
              <a:rPr/>
              <a:t>: Exact matching, propensity score matching, nearest neighbor, etc.</a:t>
            </a:r>
          </a:p>
        </p:txBody>
      </p:sp>
      <p:pic>
        <p:nvPicPr>
          <p:cNvPr descr="session_10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159000"/>
            <a:ext cx="4038600" cy="147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Interpretation of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Enrolled</a:t>
            </a:r>
            <a:r>
              <a:rPr/>
              <a:t> coefficient: Baseline difference between groups</a:t>
            </a:r>
          </a:p>
          <a:p>
            <a:pPr lvl="0"/>
            <a:r>
              <a:rPr b="1"/>
              <a:t>Round</a:t>
            </a:r>
            <a:r>
              <a:rPr/>
              <a:t> coefficient: Time trend for all facilities</a:t>
            </a:r>
          </a:p>
          <a:p>
            <a:pPr lvl="0"/>
            <a:r>
              <a:rPr b="1"/>
              <a:t>Enrollment × Round</a:t>
            </a:r>
            <a:r>
              <a:rPr/>
              <a:t>: The program’s causal effect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The interaction coefficient (Enrollment × Round) represents our estimate of the causal impact of the program on waste management costs.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 of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selection bias</a:t>
            </a:r>
          </a:p>
          <a:p>
            <a:pPr lvl="0"/>
            <a:r>
              <a:rPr/>
              <a:t>Makes treatment and control groups comparable</a:t>
            </a:r>
          </a:p>
          <a:p>
            <a:pPr lvl="0"/>
            <a:r>
              <a:rPr/>
              <a:t>Can combine with difference-in-differences for robust estimation</a:t>
            </a:r>
          </a:p>
          <a:p>
            <a:pPr lvl="0"/>
            <a:r>
              <a:rPr/>
              <a:t>Works even without baseline randomization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Limitations of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Only controls for </a:t>
            </a:r>
            <a:r>
              <a:rPr b="1"/>
              <a:t>observed</a:t>
            </a:r>
            <a:r>
              <a:rPr/>
              <a:t> variables</a:t>
            </a:r>
          </a:p>
          <a:p>
            <a:pPr lvl="0"/>
            <a:r>
              <a:rPr/>
              <a:t>Cannot account for unobserved confounders</a:t>
            </a:r>
          </a:p>
          <a:p>
            <a:pPr lvl="0"/>
            <a:r>
              <a:rPr/>
              <a:t>Requires good data on pre-treatment characteristics</a:t>
            </a:r>
          </a:p>
          <a:p>
            <a:pPr lvl="0"/>
            <a:r>
              <a:rPr/>
              <a:t>Common support may be limited in some contexts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 b="1"/>
              <a:t>Propensity Score Matching</a:t>
            </a:r>
            <a:r>
              <a:rPr/>
              <a:t> helps create comparable groups</a:t>
            </a:r>
          </a:p>
          <a:p>
            <a:pPr lvl="0" indent="-342900" marL="342900">
              <a:buAutoNum type="arabicPeriod"/>
            </a:pPr>
            <a:r>
              <a:rPr/>
              <a:t>First </a:t>
            </a:r>
            <a:r>
              <a:rPr b="1"/>
              <a:t>estimate propensity scores</a:t>
            </a:r>
            <a:r>
              <a:rPr/>
              <a:t> based on baseline characteristics</a:t>
            </a:r>
          </a:p>
          <a:p>
            <a:pPr lvl="0" indent="-342900" marL="342900">
              <a:buAutoNum type="arabicPeriod"/>
            </a:pPr>
            <a:r>
              <a:rPr/>
              <a:t>Check for </a:t>
            </a:r>
            <a:r>
              <a:rPr b="1"/>
              <a:t>common support</a:t>
            </a:r>
            <a:r>
              <a:rPr/>
              <a:t> and </a:t>
            </a:r>
            <a:r>
              <a:rPr b="1"/>
              <a:t>balance</a:t>
            </a:r>
            <a:r>
              <a:rPr/>
              <a:t> after matching</a:t>
            </a:r>
          </a:p>
          <a:p>
            <a:pPr lvl="0" indent="-342900" marL="342900">
              <a:buAutoNum type="arabicPeriod"/>
            </a:pPr>
            <a:r>
              <a:rPr/>
              <a:t>Combine with </a:t>
            </a:r>
            <a:r>
              <a:rPr b="1"/>
              <a:t>regression</a:t>
            </a:r>
            <a:r>
              <a:rPr/>
              <a:t> or </a:t>
            </a:r>
            <a:r>
              <a:rPr b="1"/>
              <a:t>difference-in-differences</a:t>
            </a:r>
            <a:r>
              <a:rPr/>
              <a:t> to estimate impacts</a:t>
            </a:r>
          </a:p>
          <a:p>
            <a:pPr lvl="0" indent="-342900" marL="342900">
              <a:buAutoNum type="arabicPeriod"/>
            </a:pPr>
            <a:r>
              <a:rPr/>
              <a:t>Interpret results with appropriate caution about unobserved confounders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Resources for Further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Ho, Imai, King, and Stuart (2007)</a:t>
            </a:r>
            <a:r>
              <a:rPr/>
              <a:t>: “Matching as Nonparametric Preprocessing for Reducing Model Dependence in Parametric Causal Inference”</a:t>
            </a:r>
          </a:p>
          <a:p>
            <a:pPr lvl="0"/>
            <a:r>
              <a:rPr b="1"/>
              <a:t>Stuart (2010)</a:t>
            </a:r>
            <a:r>
              <a:rPr/>
              <a:t>: “Matching Methods for Causal Inference: A Review and a Look Forward”</a:t>
            </a:r>
          </a:p>
          <a:p>
            <a:pPr lvl="0"/>
            <a:r>
              <a:rPr/>
              <a:t>The </a:t>
            </a:r>
            <a:r>
              <a:rPr b="1"/>
              <a:t>MatchIt</a:t>
            </a:r>
            <a:r>
              <a:rPr/>
              <a:t> package documentation: </a:t>
            </a:r>
            <a:r>
              <a:rPr>
                <a:hlinkClick r:id="rId2"/>
              </a:rPr>
              <a:t>https://kosukeimai.github.io/MatchIt/</a:t>
            </a:r>
          </a:p>
          <a:p>
            <a:pPr lvl="0"/>
            <a:r>
              <a:rPr b="1"/>
              <a:t>“Mastering Metrics”</a:t>
            </a:r>
            <a:r>
              <a:rPr/>
              <a:t> by Angrist and Pischke (Chapter 3)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Thank You!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Matching?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Problem</a:t>
            </a:r>
            <a:r>
              <a:rPr/>
              <a:t>: Selection bias</a:t>
            </a:r>
          </a:p>
          <a:p>
            <a:pPr lvl="0"/>
            <a:r>
              <a:rPr/>
              <a:t>Treatment group systematically differs from control group</a:t>
            </a:r>
          </a:p>
          <a:p>
            <a:pPr lvl="0"/>
            <a:r>
              <a:rPr/>
              <a:t>Direct comparison leads to biased impact estimates</a:t>
            </a:r>
          </a:p>
          <a:p>
            <a:pPr lvl="0" indent="0" marL="0">
              <a:buNone/>
            </a:pPr>
            <a:r>
              <a:rPr b="1"/>
              <a:t>Solution</a:t>
            </a:r>
            <a:r>
              <a:rPr/>
              <a:t>: Matching</a:t>
            </a:r>
          </a:p>
          <a:p>
            <a:pPr lvl="0"/>
            <a:r>
              <a:rPr/>
              <a:t>Select control units similar to treated units</a:t>
            </a:r>
          </a:p>
          <a:p>
            <a:pPr lvl="0"/>
            <a:r>
              <a:rPr/>
              <a:t>Create balance on observable characteristics</a:t>
            </a:r>
          </a:p>
          <a:p>
            <a:pPr lvl="0"/>
            <a:r>
              <a:rPr/>
              <a:t>Approximates an experimental setting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Preparing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Converting from long to wide format: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Create a wide-format dataset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df_w &lt;- 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5E5E5E"/>
                </a:solidFill>
                <a:latin typeface="Courier"/>
              </a:rPr>
              <a:t># Then create wide format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pivot_wider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id_cols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(zone_identifier, facility_identifier, treatment_zone,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promotion_zone, eligible, enrolled, enrolled_rp),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names_from =</a:t>
            </a:r>
            <a:r>
              <a:rPr>
                <a:solidFill>
                  <a:srgbClr val="003B4F"/>
                </a:solidFill>
                <a:latin typeface="Courier"/>
              </a:rPr>
              <a:t> round, </a:t>
            </a:r>
            <a:r>
              <a:rPr>
                <a:solidFill>
                  <a:srgbClr val="5E5E5E"/>
                </a:solidFill>
                <a:latin typeface="Courier"/>
              </a:rPr>
              <a:t># variable that determines new columns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5E5E5E"/>
                </a:solidFill>
                <a:latin typeface="Courier"/>
              </a:rPr>
              <a:t># variables that should be made "wide"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values_from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(waste_management_costs,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efficiency_index, age_manager, age_deputy,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educ_manager, educ_deputy, female_manager,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foreign_owned, staff_size, advanced_filtration,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water_treatment_system, facility_area,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recycling_center_distance, recycling_compliance))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5E5E5E"/>
                </a:solidFill>
                <a:latin typeface="Courier"/>
              </a:rPr>
              <a:t># remove the industries that has missing values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5E5E5E"/>
                </a:solidFill>
                <a:latin typeface="Courier"/>
              </a:rPr>
              <a:t># as missing values are not allowed when using matchit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5E5E5E"/>
                </a:solidFill>
                <a:latin typeface="Courier"/>
              </a:rPr>
              <a:t>!</a:t>
            </a:r>
            <a:r>
              <a:rPr>
                <a:solidFill>
                  <a:srgbClr val="4758AB"/>
                </a:solidFill>
                <a:latin typeface="Courier"/>
              </a:rPr>
              <a:t>is.na</a:t>
            </a:r>
            <a:r>
              <a:rPr>
                <a:solidFill>
                  <a:srgbClr val="003B4F"/>
                </a:solidFill>
                <a:latin typeface="Courier"/>
              </a:rPr>
              <a:t>(waste_management_costs_0)) 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Also check the first few rows to confirm format</a:t>
            </a:r>
            <a:br/>
            <a:r>
              <a:rPr>
                <a:solidFill>
                  <a:srgbClr val="4758AB"/>
                </a:solidFill>
                <a:latin typeface="Courier"/>
              </a:rPr>
              <a:t>head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select</a:t>
            </a:r>
            <a:r>
              <a:rPr>
                <a:solidFill>
                  <a:srgbClr val="003B4F"/>
                </a:solidFill>
                <a:latin typeface="Courier"/>
              </a:rPr>
              <a:t>(df_w, facility_identifier, enrolled,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waste_management_costs_0, waste_management_costs_1))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6 × 4
  facility_identifier enrolled waste_management_costs_0 waste_management_costs_1
                &lt;int&gt;    &lt;int&gt;                    &lt;dbl&gt;                    &lt;dbl&gt;
1                   5        1                   15185.                   19581.
2                  11        1                   13076.                    2399.
3                  13        1                   15286.                       0 
4                  16        1                   11312.                   20027.
5                  21        1                   11224.                   16665.
6                  22        1                    8877.                     116.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Propensity Score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Two scenarios for predicting enrollment:</a:t>
            </a:r>
          </a:p>
          <a:p>
            <a:pPr lvl="0" indent="-342900" marL="342900">
              <a:buAutoNum type="arabicPeriod"/>
            </a:pPr>
            <a:r>
              <a:rPr b="1"/>
              <a:t>Limited set of variables</a:t>
            </a:r>
            <a:r>
              <a:rPr/>
              <a:t>:</a:t>
            </a:r>
          </a:p>
          <a:p>
            <a:pPr lvl="1"/>
            <a:r>
              <a:rPr/>
              <a:t>Only age and education of facility manager</a:t>
            </a:r>
          </a:p>
          <a:p>
            <a:pPr lvl="0" indent="-342900" marL="342900">
              <a:buAutoNum type="arabicPeriod"/>
            </a:pPr>
            <a:r>
              <a:rPr b="1"/>
              <a:t>Full set of variables</a:t>
            </a:r>
            <a:r>
              <a:rPr/>
              <a:t>:</a:t>
            </a:r>
          </a:p>
          <a:p>
            <a:pPr lvl="1"/>
            <a:r>
              <a:rPr/>
              <a:t>All available baseline characteristics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Estimating Propensity Scores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Limited set of variables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psm_r &lt;- </a:t>
            </a:r>
            <a:r>
              <a:rPr>
                <a:solidFill>
                  <a:srgbClr val="4758AB"/>
                </a:solidFill>
                <a:latin typeface="Courier"/>
              </a:rPr>
              <a:t>matchit</a:t>
            </a:r>
            <a:r>
              <a:rPr>
                <a:solidFill>
                  <a:srgbClr val="003B4F"/>
                </a:solidFill>
                <a:latin typeface="Courier"/>
              </a:rPr>
              <a:t>(enrolled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age_manager_0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educ_manager_0,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df_w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dplyr</a:t>
            </a:r>
            <a:r>
              <a:rPr>
                <a:solidFill>
                  <a:srgbClr val="5E5E5E"/>
                </a:solidFill>
                <a:latin typeface="Courier"/>
              </a:rPr>
              <a:t>::</a:t>
            </a:r>
            <a:r>
              <a:rPr>
                <a:solidFill>
                  <a:srgbClr val="4758AB"/>
                </a:solidFill>
                <a:latin typeface="Courier"/>
              </a:rPr>
              <a:t>select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recycling_compliance_0,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                         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recycling_compliance_1),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</a:t>
            </a:r>
            <a:r>
              <a:rPr>
                <a:solidFill>
                  <a:srgbClr val="657422"/>
                </a:solidFill>
                <a:latin typeface="Courier"/>
              </a:rPr>
              <a:t>distance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"glm"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</a:t>
            </a:r>
            <a:r>
              <a:rPr>
                <a:solidFill>
                  <a:srgbClr val="657422"/>
                </a:solidFill>
                <a:latin typeface="Courier"/>
              </a:rPr>
              <a:t>link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"probit"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Full set of variables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psm_ur &lt;- </a:t>
            </a:r>
            <a:r>
              <a:rPr>
                <a:solidFill>
                  <a:srgbClr val="4758AB"/>
                </a:solidFill>
                <a:latin typeface="Courier"/>
              </a:rPr>
              <a:t>matchit</a:t>
            </a:r>
            <a:r>
              <a:rPr>
                <a:solidFill>
                  <a:srgbClr val="003B4F"/>
                </a:solidFill>
                <a:latin typeface="Courier"/>
              </a:rPr>
              <a:t>(enrolled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age_manager_0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educ_manager_0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age_deputy_0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educ_deputy_0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female_manager_0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foreign_owned_0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staff_size_0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advanced_filtration_0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water_treatment_system_0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facility_area_0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recycling_center_distance_0,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df_w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dplyr</a:t>
            </a:r>
            <a:r>
              <a:rPr>
                <a:solidFill>
                  <a:srgbClr val="5E5E5E"/>
                </a:solidFill>
                <a:latin typeface="Courier"/>
              </a:rPr>
              <a:t>::</a:t>
            </a:r>
            <a:r>
              <a:rPr>
                <a:solidFill>
                  <a:srgbClr val="4758AB"/>
                </a:solidFill>
                <a:latin typeface="Courier"/>
              </a:rPr>
              <a:t>select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recycling_compliance_0,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                         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recycling_compliance_1),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</a:t>
            </a:r>
            <a:r>
              <a:rPr>
                <a:solidFill>
                  <a:srgbClr val="657422"/>
                </a:solidFill>
                <a:latin typeface="Courier"/>
              </a:rPr>
              <a:t>distance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"glm"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657422"/>
                </a:solidFill>
                <a:latin typeface="Courier"/>
              </a:rPr>
              <a:t>link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"probit"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Propensity Score Models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Create a model summary table</a:t>
            </a:r>
            <a:br/>
            <a:r>
              <a:rPr>
                <a:solidFill>
                  <a:srgbClr val="4758AB"/>
                </a:solidFill>
                <a:latin typeface="Courier"/>
              </a:rPr>
              <a:t>modelsummary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list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"Limited Set"</a:t>
            </a:r>
            <a:r>
              <a:rPr>
                <a:solidFill>
                  <a:srgbClr val="003B4F"/>
                </a:solidFill>
                <a:latin typeface="Courier"/>
              </a:rPr>
              <a:t> = psm_r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model,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</a:t>
            </a:r>
            <a:r>
              <a:rPr>
                <a:solidFill>
                  <a:srgbClr val="20794D"/>
                </a:solidFill>
                <a:latin typeface="Courier"/>
              </a:rPr>
              <a:t>"Full Set"</a:t>
            </a:r>
            <a:r>
              <a:rPr>
                <a:solidFill>
                  <a:srgbClr val="003B4F"/>
                </a:solidFill>
                <a:latin typeface="Courier"/>
              </a:rPr>
              <a:t> = psm_ur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model),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</a:t>
            </a:r>
            <a:r>
              <a:rPr>
                <a:solidFill>
                  <a:srgbClr val="657422"/>
                </a:solidFill>
                <a:latin typeface="Courier"/>
              </a:rPr>
              <a:t>coef_map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'age_manager_0'</a:t>
            </a:r>
            <a:r>
              <a:rPr>
                <a:solidFill>
                  <a:srgbClr val="003B4F"/>
                </a:solidFill>
                <a:latin typeface="Courier"/>
              </a:rPr>
              <a:t> = </a:t>
            </a:r>
            <a:r>
              <a:rPr>
                <a:solidFill>
                  <a:srgbClr val="20794D"/>
                </a:solidFill>
                <a:latin typeface="Courier"/>
              </a:rPr>
              <a:t>"Age (Manager) at Baseline"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     </a:t>
            </a:r>
            <a:r>
              <a:rPr>
                <a:solidFill>
                  <a:srgbClr val="20794D"/>
                </a:solidFill>
                <a:latin typeface="Courier"/>
              </a:rPr>
              <a:t>'educ_manager_0'</a:t>
            </a:r>
            <a:r>
              <a:rPr>
                <a:solidFill>
                  <a:srgbClr val="003B4F"/>
                </a:solidFill>
                <a:latin typeface="Courier"/>
              </a:rPr>
              <a:t> = </a:t>
            </a:r>
            <a:r>
              <a:rPr>
                <a:solidFill>
                  <a:srgbClr val="20794D"/>
                </a:solidFill>
                <a:latin typeface="Courier"/>
              </a:rPr>
              <a:t>"Education (Manager) at Baseline"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     </a:t>
            </a:r>
            <a:r>
              <a:rPr>
                <a:solidFill>
                  <a:srgbClr val="20794D"/>
                </a:solidFill>
                <a:latin typeface="Courier"/>
              </a:rPr>
              <a:t>'age_deputy_0'</a:t>
            </a:r>
            <a:r>
              <a:rPr>
                <a:solidFill>
                  <a:srgbClr val="003B4F"/>
                </a:solidFill>
                <a:latin typeface="Courier"/>
              </a:rPr>
              <a:t> = </a:t>
            </a:r>
            <a:r>
              <a:rPr>
                <a:solidFill>
                  <a:srgbClr val="20794D"/>
                </a:solidFill>
                <a:latin typeface="Courier"/>
              </a:rPr>
              <a:t>"Age (Deputy) at Baseline"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     </a:t>
            </a:r>
            <a:r>
              <a:rPr>
                <a:solidFill>
                  <a:srgbClr val="20794D"/>
                </a:solidFill>
                <a:latin typeface="Courier"/>
              </a:rPr>
              <a:t>'educ_deputy_0'</a:t>
            </a:r>
            <a:r>
              <a:rPr>
                <a:solidFill>
                  <a:srgbClr val="003B4F"/>
                </a:solidFill>
                <a:latin typeface="Courier"/>
              </a:rPr>
              <a:t> = </a:t>
            </a:r>
            <a:r>
              <a:rPr>
                <a:solidFill>
                  <a:srgbClr val="20794D"/>
                </a:solidFill>
                <a:latin typeface="Courier"/>
              </a:rPr>
              <a:t>"Education (Deputy) at Baseline"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     </a:t>
            </a:r>
            <a:r>
              <a:rPr>
                <a:solidFill>
                  <a:srgbClr val="20794D"/>
                </a:solidFill>
                <a:latin typeface="Courier"/>
              </a:rPr>
              <a:t>'female_manager_0'</a:t>
            </a:r>
            <a:r>
              <a:rPr>
                <a:solidFill>
                  <a:srgbClr val="003B4F"/>
                </a:solidFill>
                <a:latin typeface="Courier"/>
              </a:rPr>
              <a:t> = </a:t>
            </a:r>
            <a:r>
              <a:rPr>
                <a:solidFill>
                  <a:srgbClr val="20794D"/>
                </a:solidFill>
                <a:latin typeface="Courier"/>
              </a:rPr>
              <a:t>"Female Manager at Baseline"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     </a:t>
            </a:r>
            <a:r>
              <a:rPr>
                <a:solidFill>
                  <a:srgbClr val="20794D"/>
                </a:solidFill>
                <a:latin typeface="Courier"/>
              </a:rPr>
              <a:t>'foreign_owned_0'</a:t>
            </a:r>
            <a:r>
              <a:rPr>
                <a:solidFill>
                  <a:srgbClr val="003B4F"/>
                </a:solidFill>
                <a:latin typeface="Courier"/>
              </a:rPr>
              <a:t> = </a:t>
            </a:r>
            <a:r>
              <a:rPr>
                <a:solidFill>
                  <a:srgbClr val="20794D"/>
                </a:solidFill>
                <a:latin typeface="Courier"/>
              </a:rPr>
              <a:t>"Foreign Owned at Baseline"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     </a:t>
            </a:r>
            <a:r>
              <a:rPr>
                <a:solidFill>
                  <a:srgbClr val="20794D"/>
                </a:solidFill>
                <a:latin typeface="Courier"/>
              </a:rPr>
              <a:t>'staff_size_0'</a:t>
            </a:r>
            <a:r>
              <a:rPr>
                <a:solidFill>
                  <a:srgbClr val="003B4F"/>
                </a:solidFill>
                <a:latin typeface="Courier"/>
              </a:rPr>
              <a:t> = </a:t>
            </a:r>
            <a:r>
              <a:rPr>
                <a:solidFill>
                  <a:srgbClr val="20794D"/>
                </a:solidFill>
                <a:latin typeface="Courier"/>
              </a:rPr>
              <a:t>"Number of Staff at Baseline"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     </a:t>
            </a:r>
            <a:r>
              <a:rPr>
                <a:solidFill>
                  <a:srgbClr val="20794D"/>
                </a:solidFill>
                <a:latin typeface="Courier"/>
              </a:rPr>
              <a:t>'advanced_filtration_0'</a:t>
            </a:r>
            <a:r>
              <a:rPr>
                <a:solidFill>
                  <a:srgbClr val="003B4F"/>
                </a:solidFill>
                <a:latin typeface="Courier"/>
              </a:rPr>
              <a:t> = </a:t>
            </a:r>
            <a:r>
              <a:rPr>
                <a:solidFill>
                  <a:srgbClr val="20794D"/>
                </a:solidFill>
                <a:latin typeface="Courier"/>
              </a:rPr>
              <a:t>"Advanced Filtration at Baseline"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     </a:t>
            </a:r>
            <a:r>
              <a:rPr>
                <a:solidFill>
                  <a:srgbClr val="20794D"/>
                </a:solidFill>
                <a:latin typeface="Courier"/>
              </a:rPr>
              <a:t>'water_treatment_system_0'</a:t>
            </a:r>
            <a:r>
              <a:rPr>
                <a:solidFill>
                  <a:srgbClr val="003B4F"/>
                </a:solidFill>
                <a:latin typeface="Courier"/>
              </a:rPr>
              <a:t> = </a:t>
            </a:r>
            <a:r>
              <a:rPr>
                <a:solidFill>
                  <a:srgbClr val="20794D"/>
                </a:solidFill>
                <a:latin typeface="Courier"/>
              </a:rPr>
              <a:t>"Water Treatment System at Baseline"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     </a:t>
            </a:r>
            <a:r>
              <a:rPr>
                <a:solidFill>
                  <a:srgbClr val="20794D"/>
                </a:solidFill>
                <a:latin typeface="Courier"/>
              </a:rPr>
              <a:t>'facility_area_0'</a:t>
            </a:r>
            <a:r>
              <a:rPr>
                <a:solidFill>
                  <a:srgbClr val="003B4F"/>
                </a:solidFill>
                <a:latin typeface="Courier"/>
              </a:rPr>
              <a:t> = </a:t>
            </a:r>
            <a:r>
              <a:rPr>
                <a:solidFill>
                  <a:srgbClr val="20794D"/>
                </a:solidFill>
                <a:latin typeface="Courier"/>
              </a:rPr>
              <a:t>"Facility Area at Baseline"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     </a:t>
            </a:r>
            <a:r>
              <a:rPr>
                <a:solidFill>
                  <a:srgbClr val="20794D"/>
                </a:solidFill>
                <a:latin typeface="Courier"/>
              </a:rPr>
              <a:t>'recycling_center_distance_0'</a:t>
            </a:r>
            <a:r>
              <a:rPr>
                <a:solidFill>
                  <a:srgbClr val="003B4F"/>
                </a:solidFill>
                <a:latin typeface="Courier"/>
              </a:rPr>
              <a:t> = </a:t>
            </a:r>
            <a:r>
              <a:rPr>
                <a:solidFill>
                  <a:srgbClr val="20794D"/>
                </a:solidFill>
                <a:latin typeface="Courier"/>
              </a:rPr>
              <a:t>"Distance From Recycling Center"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"Estimating the Propensity Score Based on Baseline Characteristics"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3873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800"/>
                <a:gridCol w="1701800"/>
                <a:gridCol w="17018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Limited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Full Set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Age (Manager) at Baseline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-0.021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-0.013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(0.001)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(0.002)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Education (Manager) at Baseline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-0.041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-0.022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(0.006)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(0.006)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Age (Deputy) at Baseline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-0.008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(0.002)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Education (Deputy) at Baseline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-0.016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(0.007)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Female Manager at Baseline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-0.020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(0.051)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Foreign Owned at Baseline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0.161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(0.031)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Number of Staff at Baseline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0.119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(0.007)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Advanced Filtration at Baseline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0.376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(0.031)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Water Treatment System at Baseline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-0.125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(0.029)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Facility Area at Baseline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-0.028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(0.005)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Distance From Recycling Center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0.002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(0.000)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Num.Obs.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9913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9913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211.015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89.077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RMSE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0.43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Estimating the Propensity Score Based on Baseline Characteristics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Interpreting the Propensity Score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Which characteristics predict program enrollment?</a:t>
            </a:r>
          </a:p>
          <a:p>
            <a:pPr lvl="0"/>
            <a:r>
              <a:rPr/>
              <a:t>Are facilities with certain characteristics more likely to enroll?</a:t>
            </a:r>
          </a:p>
          <a:p>
            <a:pPr lvl="0"/>
            <a:r>
              <a:rPr/>
              <a:t>Does this align with program objectives?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Checking Common Support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plot the distribution of propensity scores by enrollment status: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Add propensity scores to our dataset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df_w &lt;- df_w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mutate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ps_ur =</a:t>
            </a:r>
            <a:r>
              <a:rPr>
                <a:solidFill>
                  <a:srgbClr val="003B4F"/>
                </a:solidFill>
                <a:latin typeface="Courier"/>
              </a:rPr>
              <a:t> psm_ur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model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fitted.values)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Plot the distribution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df_w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mutate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enrolled_lab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ifelse</a:t>
            </a:r>
            <a:r>
              <a:rPr>
                <a:solidFill>
                  <a:srgbClr val="003B4F"/>
                </a:solidFill>
                <a:latin typeface="Courier"/>
              </a:rPr>
              <a:t>(enrolled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"Enrolled"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"Not Enrolled"</a:t>
            </a:r>
            <a:r>
              <a:rPr>
                <a:solidFill>
                  <a:srgbClr val="003B4F"/>
                </a:solidFill>
                <a:latin typeface="Courier"/>
              </a:rPr>
              <a:t>))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ps_ur,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</a:t>
            </a:r>
            <a:r>
              <a:rPr>
                <a:solidFill>
                  <a:srgbClr val="657422"/>
                </a:solidFill>
                <a:latin typeface="Courier"/>
              </a:rPr>
              <a:t>group =</a:t>
            </a:r>
            <a:r>
              <a:rPr>
                <a:solidFill>
                  <a:srgbClr val="003B4F"/>
                </a:solidFill>
                <a:latin typeface="Courier"/>
              </a:rPr>
              <a:t> enrolled_lab, </a:t>
            </a:r>
            <a:r>
              <a:rPr>
                <a:solidFill>
                  <a:srgbClr val="657422"/>
                </a:solidFill>
                <a:latin typeface="Courier"/>
              </a:rPr>
              <a:t>colour =</a:t>
            </a:r>
            <a:r>
              <a:rPr>
                <a:solidFill>
                  <a:srgbClr val="003B4F"/>
                </a:solidFill>
                <a:latin typeface="Courier"/>
              </a:rPr>
              <a:t> enrolled_lab, </a:t>
            </a:r>
            <a:r>
              <a:rPr>
                <a:solidFill>
                  <a:srgbClr val="657422"/>
                </a:solidFill>
                <a:latin typeface="Courier"/>
              </a:rPr>
              <a:t>fill =</a:t>
            </a:r>
            <a:r>
              <a:rPr>
                <a:solidFill>
                  <a:srgbClr val="003B4F"/>
                </a:solidFill>
                <a:latin typeface="Courier"/>
              </a:rPr>
              <a:t> enrolled_lab))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geom_density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alpha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0.2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xlab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"Propensity Score"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"Distribution of Propensity Score by Enrollment Status"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scale_fill_viridis_d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"Status:"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end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0.7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scale_colour_viridis_d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"Status:"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end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0.7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legend.position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"bottom"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pic>
        <p:nvPicPr>
          <p:cNvPr descr="session_10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63600"/>
            <a:ext cx="5105400" cy="306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Matching Methods</dc:title>
  <dc:creator>Dr. Lucas Sempé</dc:creator>
  <cp:keywords/>
  <dcterms:created xsi:type="dcterms:W3CDTF">2025-04-08T14:16:12Z</dcterms:created>
  <dcterms:modified xsi:type="dcterms:W3CDTF">2025-04-08T14:16:12Z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yes</vt:lpwstr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y-author">
    <vt:lpwstr/>
  </property>
  <property fmtid="{D5CDD505-2E9C-101B-9397-08002B2CF9AE}" pid="6" name="editor_options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Econometrics with R</vt:lpwstr>
  </property>
  <property fmtid="{D5CDD505-2E9C-101B-9397-08002B2CF9AE}" pid="12" name="toc-title">
    <vt:lpwstr>Table of contents</vt:lpwstr>
  </property>
</Properties>
</file>