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Introduction to Impact 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Econometrics with R</a:t>
            </a:r>
            <a:br/>
            <a:br/>
            <a:r>
              <a:rPr/>
              <a:t>Dr. Lucas Sempé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Compare results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(Intercept)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14489.694***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22304.911***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(145.961)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(337.418)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round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-6649.515***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(230.017)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enrolled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-14464.732***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(330.470)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Num.Obs.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5929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4960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0.211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0.327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/>
                      <a:r>
                        <a:rPr/>
                        <a:t>p &lt; 0.1, * p &lt; 0.05, ** p &lt; 0.01, *** p &lt; 0.001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Course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 b="1"/>
              <a:t>Introduction to Impact Evaluation</a:t>
            </a:r>
            <a:r>
              <a:rPr/>
              <a:t> ← </a:t>
            </a:r>
            <a:r>
              <a:rPr i="1"/>
              <a:t>You are here</a:t>
            </a:r>
          </a:p>
          <a:p>
            <a:pPr lvl="0" indent="-342900" marL="342900">
              <a:buAutoNum type="arabicPeriod"/>
            </a:pPr>
            <a:r>
              <a:rPr b="1"/>
              <a:t>Randomized Assignment</a:t>
            </a:r>
          </a:p>
          <a:p>
            <a:pPr lvl="0" indent="-342900" marL="342900">
              <a:buAutoNum type="arabicPeriod"/>
            </a:pPr>
            <a:r>
              <a:rPr b="1"/>
              <a:t>Instrumental Variables</a:t>
            </a:r>
          </a:p>
          <a:p>
            <a:pPr lvl="0" indent="-342900" marL="342900">
              <a:buAutoNum type="arabicPeriod"/>
            </a:pPr>
            <a:r>
              <a:rPr b="1"/>
              <a:t>Regression Discontinuity Designs</a:t>
            </a:r>
          </a:p>
          <a:p>
            <a:pPr lvl="0" indent="-342900" marL="342900">
              <a:buAutoNum type="arabicPeriod"/>
            </a:pPr>
            <a:r>
              <a:rPr b="1"/>
              <a:t>Difference-in-Differences</a:t>
            </a:r>
          </a:p>
          <a:p>
            <a:pPr lvl="0" indent="-342900" marL="342900">
              <a:buAutoNum type="arabicPeriod"/>
            </a:pPr>
            <a:r>
              <a:rPr b="1"/>
              <a:t>Matching Methods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Impact evaluation measures the causal effect of programs or policies</a:t>
            </a:r>
          </a:p>
          <a:p>
            <a:pPr lvl="0"/>
            <a:r>
              <a:rPr/>
              <a:t>The central challenge is estimating the counterfactual</a:t>
            </a:r>
          </a:p>
          <a:p>
            <a:pPr lvl="0"/>
            <a:r>
              <a:rPr/>
              <a:t>Naive before-after or with-without comparisons are susceptible to bias</a:t>
            </a:r>
          </a:p>
          <a:p>
            <a:pPr lvl="0"/>
            <a:r>
              <a:rPr/>
              <a:t>Various experimental and quasi-experimental methods address these challenges</a:t>
            </a:r>
          </a:p>
          <a:p>
            <a:pPr lvl="0"/>
            <a:r>
              <a:rPr/>
              <a:t>The example will illustrate these methods throughout the course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Randomized Assignment</a:t>
            </a:r>
            <a:r>
              <a:rPr/>
              <a:t>: The gold standard for causal inference</a:t>
            </a:r>
          </a:p>
          <a:p>
            <a:pPr lvl="0"/>
            <a:r>
              <a:rPr/>
              <a:t>How randomization creates comparable groups</a:t>
            </a:r>
          </a:p>
          <a:p>
            <a:pPr lvl="0"/>
            <a:r>
              <a:rPr/>
              <a:t>Implementing and analyzing randomized evaluations</a:t>
            </a:r>
          </a:p>
          <a:p>
            <a:pPr lvl="0"/>
            <a:r>
              <a:rPr/>
              <a:t>Interpreting results with confidence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Impact Evaluation?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Objective</a:t>
            </a:r>
            <a:r>
              <a:rPr/>
              <a:t>: Measure causal effects of programs or policies</a:t>
            </a:r>
          </a:p>
          <a:p>
            <a:pPr lvl="0"/>
            <a:r>
              <a:rPr b="1"/>
              <a:t>Challenge</a:t>
            </a:r>
            <a:r>
              <a:rPr/>
              <a:t>: Identifying what would have happened without the intervention</a:t>
            </a:r>
          </a:p>
          <a:p>
            <a:pPr lvl="0"/>
            <a:r>
              <a:rPr b="1"/>
              <a:t>Counterfactual</a:t>
            </a:r>
            <a:r>
              <a:rPr/>
              <a:t>: The state of the world that would have occurred in absence of the intervention</a:t>
            </a:r>
          </a:p>
          <a:p>
            <a:pPr lvl="0"/>
            <a:r>
              <a:rPr b="1"/>
              <a:t>Impact</a:t>
            </a:r>
            <a:r>
              <a:rPr/>
              <a:t>: The difference between the actual outcome and the counterfactual</a:t>
            </a:r>
          </a:p>
        </p:txBody>
      </p:sp>
      <p:pic>
        <p:nvPicPr>
          <p:cNvPr descr="session_5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46700" y="1193800"/>
            <a:ext cx="2641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Impact = Actual - Counterfactual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Fundamental Problem of Causal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We cannot observe the same unit in both treatment and control states simultaneously.</a:t>
            </a:r>
          </a:p>
          <a:p>
            <a:pPr lvl="0"/>
            <a:r>
              <a:rPr/>
              <a:t>For each unit, we observe either:</a:t>
            </a:r>
          </a:p>
          <a:p>
            <a:pPr lvl="1"/>
            <a:r>
              <a:rPr/>
              <a:t>The outcome with the intervention</a:t>
            </a:r>
          </a:p>
          <a:p>
            <a:pPr lvl="1"/>
            <a:r>
              <a:rPr/>
              <a:t>The outcome without the intervention</a:t>
            </a:r>
          </a:p>
          <a:p>
            <a:pPr lvl="0"/>
            <a:r>
              <a:rPr/>
              <a:t>The challenge: How do we estimate the counterfactual?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Waste management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Government program subsidizing waste management new technologies</a:t>
            </a:r>
          </a:p>
          <a:p>
            <a:pPr lvl="0"/>
            <a:r>
              <a:rPr/>
              <a:t>Goal: Reduce waste management costs</a:t>
            </a:r>
          </a:p>
          <a:p>
            <a:pPr lvl="0"/>
            <a:r>
              <a:rPr/>
              <a:t>Policy question: Should the program be scaled up nationally?</a:t>
            </a:r>
          </a:p>
          <a:p>
            <a:pPr lvl="0"/>
            <a:r>
              <a:rPr/>
              <a:t>Decision criterion: Program must reduce waste management at least $10,000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Variables in Our Example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Outcome Variable</a:t>
            </a:r>
            <a:r>
              <a:rPr/>
              <a:t>:</a:t>
            </a:r>
          </a:p>
          <a:p>
            <a:pPr lvl="0"/>
            <a:r>
              <a:rPr>
                <a:latin typeface="Courier"/>
              </a:rPr>
              <a:t>waste_management_costs</a:t>
            </a:r>
            <a:r>
              <a:rPr/>
              <a:t>: Waste managament incurred monthly per industry (USD)</a:t>
            </a:r>
          </a:p>
          <a:p>
            <a:pPr lvl="0" indent="0" marL="0">
              <a:buNone/>
            </a:pPr>
            <a:r>
              <a:rPr b="1"/>
              <a:t>Treatment Variables</a:t>
            </a:r>
            <a:r>
              <a:rPr/>
              <a:t>:</a:t>
            </a:r>
          </a:p>
          <a:p>
            <a:pPr lvl="0"/>
            <a:r>
              <a:rPr>
                <a:latin typeface="Courier"/>
              </a:rPr>
              <a:t>treatment_zone</a:t>
            </a:r>
            <a:r>
              <a:rPr/>
              <a:t>: Area selected for program (0/1)</a:t>
            </a:r>
          </a:p>
          <a:p>
            <a:pPr lvl="0"/>
            <a:r>
              <a:rPr>
                <a:latin typeface="Courier"/>
              </a:rPr>
              <a:t>enrolled</a:t>
            </a:r>
            <a:r>
              <a:rPr/>
              <a:t>: Industry enrolled in program (0/1)</a:t>
            </a:r>
          </a:p>
          <a:p>
            <a:pPr lvl="0"/>
            <a:r>
              <a:rPr>
                <a:latin typeface="Courier"/>
              </a:rPr>
              <a:t>eligible</a:t>
            </a:r>
            <a:r>
              <a:rPr/>
              <a:t>: Industry eligible for program (0/1)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Other Variables</a:t>
            </a:r>
            <a:r>
              <a:rPr/>
              <a:t>:</a:t>
            </a:r>
          </a:p>
          <a:p>
            <a:pPr lvl="0"/>
            <a:r>
              <a:rPr>
                <a:latin typeface="Courier"/>
              </a:rPr>
              <a:t>round</a:t>
            </a:r>
            <a:r>
              <a:rPr/>
              <a:t>: Survey round (0=baseline, 1=follow-up)</a:t>
            </a:r>
          </a:p>
          <a:p>
            <a:pPr lvl="0"/>
            <a:r>
              <a:rPr>
                <a:latin typeface="Courier"/>
              </a:rPr>
              <a:t>efficiency_index</a:t>
            </a:r>
            <a:r>
              <a:rPr/>
              <a:t>: Score based on industry characteristics</a:t>
            </a:r>
          </a:p>
          <a:p>
            <a:pPr lvl="0"/>
            <a:r>
              <a:rPr/>
              <a:t>Leadership Demographics: Age, education, gender, etc.</a:t>
            </a:r>
          </a:p>
          <a:p>
            <a:pPr lvl="0"/>
            <a:r>
              <a:rPr>
                <a:latin typeface="Courier"/>
              </a:rPr>
              <a:t>recycling_center_distance</a:t>
            </a:r>
            <a:r>
              <a:rPr/>
              <a:t>: Distance to nearest recycling centre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Overview of Impact Evaluation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Experimental Methods</a:t>
            </a:r>
            <a:r>
              <a:rPr/>
              <a:t>:</a:t>
            </a:r>
          </a:p>
          <a:p>
            <a:pPr lvl="0"/>
            <a:r>
              <a:rPr/>
              <a:t>Randomized assignment (gold standard)</a:t>
            </a:r>
          </a:p>
          <a:p>
            <a:pPr lvl="0" indent="0" marL="0">
              <a:buNone/>
            </a:pPr>
            <a:r>
              <a:rPr b="1"/>
              <a:t>Quasi-Experimental Methods</a:t>
            </a:r>
            <a:r>
              <a:rPr/>
              <a:t>:</a:t>
            </a:r>
          </a:p>
          <a:p>
            <a:pPr lvl="0"/>
            <a:r>
              <a:rPr/>
              <a:t>Instrumental Variables</a:t>
            </a:r>
          </a:p>
          <a:p>
            <a:pPr lvl="0"/>
            <a:r>
              <a:rPr/>
              <a:t>Regression Discontinuity</a:t>
            </a:r>
          </a:p>
          <a:p>
            <a:pPr lvl="0"/>
            <a:r>
              <a:rPr/>
              <a:t>Difference-in-Differences</a:t>
            </a:r>
          </a:p>
          <a:p>
            <a:pPr lvl="0"/>
            <a:r>
              <a:rPr/>
              <a:t>Matching Methods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Naive Approaches to Estimating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 b="1"/>
              <a:t>Before-After Comparison</a:t>
            </a:r>
          </a:p>
          <a:p>
            <a:pPr lvl="1"/>
            <a:r>
              <a:rPr/>
              <a:t>Compare outcomes of beneficiaries before and after the program</a:t>
            </a:r>
          </a:p>
          <a:p>
            <a:pPr lvl="1"/>
            <a:r>
              <a:rPr/>
              <a:t>Problem: Cannot distinguish program effects from other changes over time</a:t>
            </a:r>
          </a:p>
          <a:p>
            <a:pPr lvl="0" indent="-342900" marL="342900">
              <a:buAutoNum type="arabicPeriod"/>
            </a:pPr>
            <a:r>
              <a:rPr b="1"/>
              <a:t>With-Without Comparison</a:t>
            </a:r>
          </a:p>
          <a:p>
            <a:pPr lvl="1"/>
            <a:r>
              <a:rPr/>
              <a:t>Compare beneficiaries to non-beneficiaries</a:t>
            </a:r>
          </a:p>
          <a:p>
            <a:pPr lvl="1"/>
            <a:r>
              <a:rPr/>
              <a:t>Problem: Selection bias if those who receive the program are systematically different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Before-After Comparison (Example)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Let's start by uploading our data.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It is important to know in which folder your dataset is so you can use the right path.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df &lt;- </a:t>
            </a:r>
            <a:r>
              <a:rPr>
                <a:solidFill>
                  <a:srgbClr val="4758AB"/>
                </a:solidFill>
                <a:latin typeface="Courier"/>
              </a:rPr>
              <a:t>read.csv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"./evaluation_data.csv"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We multiply the outcome variable by 1,000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df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waste_management_costs&lt;-df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waste_management_costs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AD0000"/>
                </a:solidFill>
                <a:latin typeface="Courier"/>
              </a:rPr>
              <a:t>1000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Compare waste management costs before and after for enrolled industries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m_ba1 &lt;- </a:t>
            </a:r>
            <a:r>
              <a:rPr>
                <a:solidFill>
                  <a:srgbClr val="4758AB"/>
                </a:solidFill>
                <a:latin typeface="Courier"/>
              </a:rPr>
              <a:t>lm_robust</a:t>
            </a:r>
            <a:r>
              <a:rPr>
                <a:solidFill>
                  <a:srgbClr val="003B4F"/>
                </a:solidFill>
                <a:latin typeface="Courier"/>
              </a:rPr>
              <a:t>(waste_management_costs  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round,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</a:t>
            </a:r>
            <a:r>
              <a:rPr>
                <a:solidFill>
                  <a:srgbClr val="657422"/>
                </a:solidFill>
                <a:latin typeface="Courier"/>
              </a:rPr>
              <a:t>clusters =</a:t>
            </a:r>
            <a:r>
              <a:rPr>
                <a:solidFill>
                  <a:srgbClr val="003B4F"/>
                </a:solidFill>
                <a:latin typeface="Courier"/>
              </a:rPr>
              <a:t> zone_identifier,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dplyr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(treatment_zone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&amp;</a:t>
            </a:r>
            <a:r>
              <a:rPr>
                <a:solidFill>
                  <a:srgbClr val="003B4F"/>
                </a:solidFill>
                <a:latin typeface="Courier"/>
              </a:rPr>
              <a:t> enrolled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</a:p>
          <a:p>
            <a:pPr lvl="0" indent="0" marL="0">
              <a:buNone/>
            </a:pPr>
            <a:r>
              <a:rPr b="1"/>
              <a:t>Problems</a:t>
            </a:r>
            <a:r>
              <a:rPr/>
              <a:t>:</a:t>
            </a:r>
          </a:p>
          <a:p>
            <a:pPr lvl="0"/>
            <a:r>
              <a:rPr/>
              <a:t>External factors also change over time (e.g., economic conditions, other government programs)</a:t>
            </a:r>
          </a:p>
          <a:p>
            <a:pPr lvl="0"/>
            <a:r>
              <a:rPr/>
              <a:t>Cannot attribute all changes to the program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With-Without Comparison (HISP 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Compare enrolled vs. non-enrolled households after program implementation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m_ba2 &lt;- </a:t>
            </a:r>
            <a:r>
              <a:rPr>
                <a:solidFill>
                  <a:srgbClr val="4758AB"/>
                </a:solidFill>
                <a:latin typeface="Courier"/>
              </a:rPr>
              <a:t>lm_robust</a:t>
            </a:r>
            <a:r>
              <a:rPr>
                <a:solidFill>
                  <a:srgbClr val="003B4F"/>
                </a:solidFill>
                <a:latin typeface="Courier"/>
              </a:rPr>
              <a:t>(waste_management_costs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enrolled,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</a:t>
            </a:r>
            <a:r>
              <a:rPr>
                <a:solidFill>
                  <a:srgbClr val="657422"/>
                </a:solidFill>
                <a:latin typeface="Courier"/>
              </a:rPr>
              <a:t>clusters =</a:t>
            </a:r>
            <a:r>
              <a:rPr>
                <a:solidFill>
                  <a:srgbClr val="003B4F"/>
                </a:solidFill>
                <a:latin typeface="Courier"/>
              </a:rPr>
              <a:t> zone_identifier,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(treatment_zone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&amp;</a:t>
            </a:r>
            <a:r>
              <a:rPr>
                <a:solidFill>
                  <a:srgbClr val="003B4F"/>
                </a:solidFill>
                <a:latin typeface="Courier"/>
              </a:rPr>
              <a:t> round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</a:p>
          <a:p>
            <a:pPr lvl="0" indent="0" marL="0">
              <a:buNone/>
            </a:pPr>
            <a:r>
              <a:rPr b="1"/>
              <a:t>Problems</a:t>
            </a:r>
            <a:r>
              <a:rPr/>
              <a:t>:</a:t>
            </a:r>
          </a:p>
          <a:p>
            <a:pPr lvl="0"/>
            <a:r>
              <a:rPr/>
              <a:t>Selection bias: Enrolled industries differ from non-enrolled</a:t>
            </a:r>
          </a:p>
          <a:p>
            <a:pPr lvl="0"/>
            <a:r>
              <a:rPr/>
              <a:t>Cannot attribute all differences to the program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Impact Evaluation</dc:title>
  <dc:creator>Dr. Lucas Sempé</dc:creator>
  <cp:keywords/>
  <dcterms:created xsi:type="dcterms:W3CDTF">2025-04-08T14:16:34Z</dcterms:created>
  <dcterms:modified xsi:type="dcterms:W3CDTF">2025-04-08T14:16:34Z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yes</vt:lpwstr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y-author">
    <vt:lpwstr/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Econometrics with R</vt:lpwstr>
  </property>
  <property fmtid="{D5CDD505-2E9C-101B-9397-08002B2CF9AE}" pid="11" name="toc-title">
    <vt:lpwstr>Table of contents</vt:lpwstr>
  </property>
</Properties>
</file>