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lexd106.github.io/intro2R/howto.html#rstudio_proj-vid"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lexd106.github.io/intro2R/howto.html" TargetMode="External" /><Relationship Id="rId3" Type="http://schemas.openxmlformats.org/officeDocument/2006/relationships/hyperlink" Target="https://r4ds.had.co.nz/" TargetMode="External" /><Relationship Id="rId4" Type="http://schemas.openxmlformats.org/officeDocument/2006/relationships/hyperlink" Target="https://www.rstudio.com/resources/cheatsheets/" TargetMode="External" /><Relationship Id="rId5" Type="http://schemas.openxmlformats.org/officeDocument/2006/relationships/hyperlink" Target="https://www.rdocumentation.or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lexd106.github.io/intro2R/howto.html#rstudio-vid"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Learning R</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Session 1: Foundations of R Programming</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Your First Project</a:t>
            </a:r>
          </a:p>
        </p:txBody>
      </p:sp>
      <p:sp>
        <p:nvSpPr>
          <p:cNvPr id="3" name="Content Placeholder 2"/>
          <p:cNvSpPr>
            <a:spLocks noGrp="1"/>
          </p:cNvSpPr>
          <p:nvPr>
            <p:ph idx="1"/>
          </p:nvPr>
        </p:nvSpPr>
        <p:spPr/>
        <p:txBody>
          <a:bodyPr/>
          <a:lstStyle/>
          <a:p>
            <a:pPr lvl="0" indent="-342900" marL="342900">
              <a:buAutoNum type="arabicPeriod"/>
            </a:pPr>
            <a:r>
              <a:rPr/>
              <a:t>File → New Project</a:t>
            </a:r>
          </a:p>
          <a:p>
            <a:pPr lvl="0" indent="-342900" marL="342900">
              <a:buAutoNum type="arabicPeriod"/>
            </a:pPr>
            <a:r>
              <a:rPr/>
              <a:t>Choose Directory Location</a:t>
            </a:r>
          </a:p>
          <a:p>
            <a:pPr lvl="0" indent="-342900" marL="342900">
              <a:buAutoNum type="arabicPeriod"/>
            </a:pPr>
            <a:r>
              <a:rPr/>
              <a:t>Name Your Project</a:t>
            </a:r>
          </a:p>
          <a:p>
            <a:pPr lvl="0" indent="-342900" marL="342900">
              <a:buAutoNum type="arabicPeriod"/>
            </a:pPr>
            <a:r>
              <a:rPr/>
              <a:t>Click “Create Project”</a:t>
            </a:r>
          </a:p>
          <a:p>
            <a:pPr lvl="0" indent="0" marL="1270000">
              <a:buNone/>
            </a:pPr>
            <a:r>
              <a:rPr sz="2000" b="1"/>
              <a:t>Tip</a:t>
            </a:r>
          </a:p>
          <a:p>
            <a:pPr lvl="0" indent="0" marL="1270000">
              <a:buNone/>
            </a:pPr>
            <a:r>
              <a:rPr sz="2000" b="1"/>
              <a:t>See this video for a how to: </a:t>
            </a:r>
            <a:r>
              <a:rPr sz="2000" b="1">
                <a:hlinkClick r:id="rId2"/>
              </a:rPr>
              <a:t>R Studio Project</a:t>
            </a:r>
          </a:p>
          <a:p>
            <a:pPr lvl="0" indent="0" marL="1270000">
              <a:buNone/>
            </a:pPr>
            <a:r>
              <a:rPr sz="2000"/>
              <a:t>Projects help organize your work and make it reproducible!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Types</a:t>
            </a:r>
          </a:p>
        </p:txBody>
      </p:sp>
      <p:sp>
        <p:nvSpPr>
          <p:cNvPr id="3" name="Content Placeholder 2"/>
          <p:cNvSpPr>
            <a:spLocks noGrp="1"/>
          </p:cNvSpPr>
          <p:nvPr>
            <p:ph idx="1"/>
          </p:nvPr>
        </p:nvSpPr>
        <p:spPr/>
        <p:txBody>
          <a:bodyPr/>
          <a:lstStyle/>
          <a:p>
            <a:pPr lvl="0" indent="0" marL="0">
              <a:buNone/>
            </a:pPr>
            <a:r>
              <a:rPr/>
              <a:t>Let’s understand data types:</a:t>
            </a:r>
          </a:p>
          <a:p>
            <a:pPr lvl="0" indent="0" marL="0">
              <a:buNone/>
            </a:pPr>
            <a:r>
              <a:rPr b="1"/>
              <a:t>Numeric</a:t>
            </a:r>
          </a:p>
          <a:p>
            <a:pPr lvl="0" indent="0">
              <a:buNone/>
            </a:pPr>
            <a:r>
              <a:rPr>
                <a:solidFill>
                  <a:srgbClr val="003B4F"/>
                </a:solidFill>
                <a:latin typeface="Courier"/>
              </a:rPr>
              <a:t>x &lt;- </a:t>
            </a:r>
            <a:r>
              <a:rPr>
                <a:solidFill>
                  <a:srgbClr val="AD0000"/>
                </a:solidFill>
                <a:latin typeface="Courier"/>
              </a:rPr>
              <a:t>42</a:t>
            </a:r>
            <a:br/>
            <a:r>
              <a:rPr>
                <a:solidFill>
                  <a:srgbClr val="4758AB"/>
                </a:solidFill>
                <a:latin typeface="Courier"/>
              </a:rPr>
              <a:t>class</a:t>
            </a:r>
            <a:r>
              <a:rPr>
                <a:solidFill>
                  <a:srgbClr val="003B4F"/>
                </a:solidFill>
                <a:latin typeface="Courier"/>
              </a:rPr>
              <a:t>(x)</a:t>
            </a:r>
          </a:p>
          <a:p>
            <a:pPr lvl="0" indent="0">
              <a:buNone/>
            </a:pPr>
            <a:r>
              <a:rPr>
                <a:latin typeface="Courier"/>
              </a:rPr>
              <a:t>[1] "numeric"</a:t>
            </a:r>
          </a:p>
          <a:p>
            <a:pPr lvl="0" indent="0" marL="0">
              <a:buNone/>
            </a:pPr>
            <a:r>
              <a:rPr b="1"/>
              <a:t>Character</a:t>
            </a:r>
          </a:p>
          <a:p>
            <a:pPr lvl="0" indent="0">
              <a:buNone/>
            </a:pPr>
            <a:r>
              <a:rPr>
                <a:solidFill>
                  <a:srgbClr val="003B4F"/>
                </a:solidFill>
                <a:latin typeface="Courier"/>
              </a:rPr>
              <a:t>name &lt;- </a:t>
            </a:r>
            <a:r>
              <a:rPr>
                <a:solidFill>
                  <a:srgbClr val="20794D"/>
                </a:solidFill>
                <a:latin typeface="Courier"/>
              </a:rPr>
              <a:t>"UAE"</a:t>
            </a:r>
            <a:br/>
            <a:r>
              <a:rPr>
                <a:solidFill>
                  <a:srgbClr val="4758AB"/>
                </a:solidFill>
                <a:latin typeface="Courier"/>
              </a:rPr>
              <a:t>class</a:t>
            </a:r>
            <a:r>
              <a:rPr>
                <a:solidFill>
                  <a:srgbClr val="003B4F"/>
                </a:solidFill>
                <a:latin typeface="Courier"/>
              </a:rPr>
              <a:t>(name)</a:t>
            </a:r>
          </a:p>
          <a:p>
            <a:pPr lvl="0" indent="0">
              <a:buNone/>
            </a:pPr>
            <a:r>
              <a:rPr>
                <a:latin typeface="Courier"/>
              </a:rPr>
              <a:t>[1] "character"</a:t>
            </a:r>
          </a:p>
          <a:p>
            <a:pPr lvl="0" indent="0" marL="0">
              <a:buNone/>
            </a:pPr>
            <a:r>
              <a:rPr b="1"/>
              <a:t>Logical</a:t>
            </a:r>
          </a:p>
          <a:p>
            <a:pPr lvl="0" indent="0">
              <a:buNone/>
            </a:pPr>
            <a:r>
              <a:rPr>
                <a:solidFill>
                  <a:srgbClr val="003B4F"/>
                </a:solidFill>
                <a:latin typeface="Courier"/>
              </a:rPr>
              <a:t>is_fun &lt;- </a:t>
            </a:r>
            <a:r>
              <a:rPr>
                <a:solidFill>
                  <a:srgbClr val="8F5902"/>
                </a:solidFill>
                <a:latin typeface="Courier"/>
              </a:rPr>
              <a:t>TRUE</a:t>
            </a:r>
            <a:br/>
            <a:r>
              <a:rPr>
                <a:solidFill>
                  <a:srgbClr val="4758AB"/>
                </a:solidFill>
                <a:latin typeface="Courier"/>
              </a:rPr>
              <a:t>class</a:t>
            </a:r>
            <a:r>
              <a:rPr>
                <a:solidFill>
                  <a:srgbClr val="003B4F"/>
                </a:solidFill>
                <a:latin typeface="Courier"/>
              </a:rPr>
              <a:t>(is_fun)</a:t>
            </a:r>
          </a:p>
          <a:p>
            <a:pPr lvl="0" indent="0">
              <a:buNone/>
            </a:pPr>
            <a:r>
              <a:rPr>
                <a:latin typeface="Courier"/>
              </a:rPr>
              <a:t>[1] "logical"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Practice Time!</a:t>
            </a:r>
          </a:p>
        </p:txBody>
      </p:sp>
      <p:sp>
        <p:nvSpPr>
          <p:cNvPr id="3" name="Content Placeholder 2"/>
          <p:cNvSpPr>
            <a:spLocks noGrp="1"/>
          </p:cNvSpPr>
          <p:nvPr>
            <p:ph idx="1"/>
          </p:nvPr>
        </p:nvSpPr>
        <p:spPr/>
        <p:txBody>
          <a:bodyPr/>
          <a:lstStyle/>
          <a:p>
            <a:pPr lvl="0" indent="0" marL="0">
              <a:buNone/>
            </a:pPr>
            <a:r>
              <a:rPr/>
              <a:t>Try these exercises in your console:</a:t>
            </a:r>
          </a:p>
          <a:p>
            <a:pPr lvl="0" indent="-342900" marL="342900">
              <a:buAutoNum type="arabicPeriod"/>
            </a:pPr>
            <a:r>
              <a:rPr/>
              <a:t>Create a numeric variable called </a:t>
            </a:r>
            <a:r>
              <a:rPr>
                <a:latin typeface="Courier"/>
              </a:rPr>
              <a:t>Time_to_travel_home</a:t>
            </a:r>
            <a:r>
              <a:rPr/>
              <a:t> with the time you spend travelling</a:t>
            </a:r>
          </a:p>
          <a:p>
            <a:pPr lvl="0" indent="-342900" marL="342900">
              <a:buAutoNum type="arabicPeriod"/>
            </a:pPr>
            <a:r>
              <a:rPr/>
              <a:t>Create a character variable </a:t>
            </a:r>
            <a:r>
              <a:rPr>
                <a:latin typeface="Courier"/>
              </a:rPr>
              <a:t>Where_do_I_work</a:t>
            </a:r>
          </a:p>
          <a:p>
            <a:pPr lvl="0" indent="-342900" marL="342900">
              <a:buAutoNum type="arabicPeriod"/>
            </a:pPr>
            <a:r>
              <a:rPr/>
              <a:t>Create a logical variable </a:t>
            </a:r>
            <a:r>
              <a:rPr>
                <a:latin typeface="Courier"/>
              </a:rPr>
              <a:t>Learning_impact_evaluation</a:t>
            </a:r>
          </a:p>
          <a:p>
            <a:pPr lvl="0" indent="-342900" marL="342900">
              <a:buAutoNum type="arabicPeriod"/>
            </a:pPr>
            <a:r>
              <a:rPr/>
              <a:t>Use </a:t>
            </a:r>
            <a:r>
              <a:rPr>
                <a:latin typeface="Courier"/>
              </a:rPr>
              <a:t>class()</a:t>
            </a:r>
            <a:r>
              <a:rPr/>
              <a:t> to check their types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Results</a:t>
            </a:r>
          </a:p>
        </p:txBody>
      </p:sp>
      <p:sp>
        <p:nvSpPr>
          <p:cNvPr id="3" name="Content Placeholder 2"/>
          <p:cNvSpPr>
            <a:spLocks noGrp="1"/>
          </p:cNvSpPr>
          <p:nvPr>
            <p:ph idx="1"/>
          </p:nvPr>
        </p:nvSpPr>
        <p:spPr/>
        <p:txBody>
          <a:bodyPr/>
          <a:lstStyle/>
          <a:p>
            <a:pPr lvl="0" indent="0">
              <a:buNone/>
            </a:pPr>
            <a:r>
              <a:rPr>
                <a:solidFill>
                  <a:srgbClr val="003B4F"/>
                </a:solidFill>
                <a:latin typeface="Courier"/>
              </a:rPr>
              <a:t>Time_to_travel_home &lt;- </a:t>
            </a:r>
            <a:br/>
            <a:r>
              <a:rPr>
                <a:solidFill>
                  <a:srgbClr val="003B4F"/>
                </a:solidFill>
                <a:latin typeface="Courier"/>
              </a:rPr>
              <a:t>Where_do_I_work &lt;- </a:t>
            </a:r>
            <a:br/>
            <a:r>
              <a:rPr>
                <a:solidFill>
                  <a:srgbClr val="003B4F"/>
                </a:solidFill>
                <a:latin typeface="Courier"/>
              </a:rPr>
              <a:t>Learning_impact_evaluation &lt;- </a:t>
            </a:r>
          </a:p>
          <a:p>
            <a:pPr lvl="0" indent="0" marL="1270000">
              <a:buNone/>
            </a:pPr>
            <a:r>
              <a:rPr sz="2000" b="1"/>
              <a:t>Warning</a:t>
            </a:r>
          </a:p>
          <a:p>
            <a:pPr lvl="0" indent="0" marL="1270000">
              <a:buNone/>
            </a:pPr>
            <a:r>
              <a:rPr sz="2000"/>
              <a:t>Watch out for this common mistakes!</a:t>
            </a:r>
          </a:p>
          <a:p>
            <a:pPr lvl="0" indent="0">
              <a:buNone/>
            </a:pPr>
            <a:r>
              <a:rPr>
                <a:solidFill>
                  <a:srgbClr val="003B4F"/>
                </a:solidFill>
                <a:latin typeface="Courier"/>
              </a:rPr>
              <a:t>Time to travel home &lt;- </a:t>
            </a:r>
            <a:r>
              <a:rPr>
                <a:solidFill>
                  <a:srgbClr val="AD0000"/>
                </a:solidFill>
                <a:latin typeface="Courier"/>
              </a:rPr>
              <a:t>45</a:t>
            </a:r>
            <a:br/>
            <a:br/>
            <a:r>
              <a:rPr>
                <a:solidFill>
                  <a:srgbClr val="003B4F"/>
                </a:solidFill>
                <a:latin typeface="Courier"/>
              </a:rPr>
              <a:t>Where do I work </a:t>
            </a:r>
            <a:r>
              <a:rPr>
                <a:solidFill>
                  <a:srgbClr val="5E5E5E"/>
                </a:solidFill>
                <a:latin typeface="Courier"/>
              </a:rPr>
              <a:t>==</a:t>
            </a:r>
            <a:r>
              <a:rPr>
                <a:solidFill>
                  <a:srgbClr val="003B4F"/>
                </a:solidFill>
                <a:latin typeface="Courier"/>
              </a:rPr>
              <a:t> ADEO </a:t>
            </a:r>
            <a:br/>
            <a:br/>
            <a:r>
              <a:rPr>
                <a:solidFill>
                  <a:srgbClr val="003B4F"/>
                </a:solidFill>
                <a:latin typeface="Courier"/>
              </a:rPr>
              <a:t>Learning</a:t>
            </a:r>
            <a:r>
              <a:rPr>
                <a:solidFill>
                  <a:srgbClr val="5E5E5E"/>
                </a:solidFill>
                <a:latin typeface="Courier"/>
              </a:rPr>
              <a:t>-</a:t>
            </a:r>
            <a:r>
              <a:rPr>
                <a:solidFill>
                  <a:srgbClr val="003B4F"/>
                </a:solidFill>
                <a:latin typeface="Courier"/>
              </a:rPr>
              <a:t>impact</a:t>
            </a:r>
            <a:r>
              <a:rPr>
                <a:solidFill>
                  <a:srgbClr val="5E5E5E"/>
                </a:solidFill>
                <a:latin typeface="Courier"/>
              </a:rPr>
              <a:t>-</a:t>
            </a:r>
            <a:r>
              <a:rPr>
                <a:solidFill>
                  <a:srgbClr val="003B4F"/>
                </a:solidFill>
                <a:latin typeface="Courier"/>
              </a:rPr>
              <a:t>evaluation &lt;- </a:t>
            </a:r>
            <a:r>
              <a:rPr>
                <a:solidFill>
                  <a:srgbClr val="8F5902"/>
                </a:solidFill>
                <a:latin typeface="Courier"/>
              </a:rPr>
              <a:t>TRUE</a:t>
            </a:r>
            <a:r>
              <a:rPr>
                <a:solidFill>
                  <a:srgbClr val="003B4F"/>
                </a:solidFill>
                <a:latin typeface="Courier"/>
              </a:rPr>
              <a: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B: Working with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Vectors in R</a:t>
            </a:r>
          </a:p>
        </p:txBody>
      </p:sp>
      <p:sp>
        <p:nvSpPr>
          <p:cNvPr id="3" name="Content Placeholder 2"/>
          <p:cNvSpPr>
            <a:spLocks noGrp="1"/>
          </p:cNvSpPr>
          <p:nvPr>
            <p:ph idx="1"/>
          </p:nvPr>
        </p:nvSpPr>
        <p:spPr/>
        <p:txBody>
          <a:bodyPr/>
          <a:lstStyle/>
          <a:p>
            <a:pPr lvl="0" indent="0" marL="0">
              <a:buNone/>
            </a:pPr>
            <a:r>
              <a:rPr/>
              <a:t>Vectors are one-dimensional arrays:</a:t>
            </a:r>
          </a:p>
          <a:p>
            <a:pPr lvl="0" indent="0">
              <a:buNone/>
            </a:pPr>
            <a:r>
              <a:rPr>
                <a:solidFill>
                  <a:srgbClr val="5E5E5E"/>
                </a:solidFill>
                <a:latin typeface="Courier"/>
              </a:rPr>
              <a:t># Creating vectors</a:t>
            </a:r>
            <a:br/>
            <a:r>
              <a:rPr>
                <a:solidFill>
                  <a:srgbClr val="003B4F"/>
                </a:solidFill>
                <a:latin typeface="Courier"/>
              </a:rPr>
              <a:t>numbers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br/>
            <a:r>
              <a:rPr>
                <a:solidFill>
                  <a:srgbClr val="003B4F"/>
                </a:solidFill>
                <a:latin typeface="Courier"/>
              </a:rPr>
              <a:t>gulf_countries &lt;- </a:t>
            </a:r>
            <a:r>
              <a:rPr>
                <a:solidFill>
                  <a:srgbClr val="4758AB"/>
                </a:solidFill>
                <a:latin typeface="Courier"/>
              </a:rPr>
              <a:t>c</a:t>
            </a:r>
            <a:r>
              <a:rPr>
                <a:solidFill>
                  <a:srgbClr val="003B4F"/>
                </a:solidFill>
                <a:latin typeface="Courier"/>
              </a:rPr>
              <a:t>(</a:t>
            </a:r>
            <a:r>
              <a:rPr>
                <a:solidFill>
                  <a:srgbClr val="20794D"/>
                </a:solidFill>
                <a:latin typeface="Courier"/>
              </a:rPr>
              <a:t>"UAE"</a:t>
            </a:r>
            <a:r>
              <a:rPr>
                <a:solidFill>
                  <a:srgbClr val="003B4F"/>
                </a:solidFill>
                <a:latin typeface="Courier"/>
              </a:rPr>
              <a:t>, </a:t>
            </a:r>
            <a:r>
              <a:rPr>
                <a:solidFill>
                  <a:srgbClr val="20794D"/>
                </a:solidFill>
                <a:latin typeface="Courier"/>
              </a:rPr>
              <a:t>"Saudi Arabia"</a:t>
            </a:r>
            <a:r>
              <a:rPr>
                <a:solidFill>
                  <a:srgbClr val="003B4F"/>
                </a:solidFill>
                <a:latin typeface="Courier"/>
              </a:rPr>
              <a:t>, </a:t>
            </a:r>
            <a:r>
              <a:rPr>
                <a:solidFill>
                  <a:srgbClr val="20794D"/>
                </a:solidFill>
                <a:latin typeface="Courier"/>
              </a:rPr>
              <a:t>"Oman"</a:t>
            </a:r>
            <a:r>
              <a:rPr>
                <a:solidFill>
                  <a:srgbClr val="003B4F"/>
                </a:solidFill>
                <a:latin typeface="Courier"/>
              </a:rPr>
              <a:t>)</a:t>
            </a:r>
            <a:br/>
            <a:br/>
            <a:r>
              <a:rPr>
                <a:solidFill>
                  <a:srgbClr val="003B4F"/>
                </a:solidFill>
                <a:latin typeface="Courier"/>
              </a:rPr>
              <a:t>logical_values &lt;- </a:t>
            </a:r>
            <a:r>
              <a:rPr>
                <a:solidFill>
                  <a:srgbClr val="4758AB"/>
                </a:solidFill>
                <a:latin typeface="Courier"/>
              </a:rPr>
              <a:t>c</a:t>
            </a:r>
            <a:r>
              <a:rPr>
                <a:solidFill>
                  <a:srgbClr val="003B4F"/>
                </a:solidFill>
                <a:latin typeface="Courier"/>
              </a:rPr>
              <a:t>(</a:t>
            </a:r>
            <a:r>
              <a:rPr>
                <a:solidFill>
                  <a:srgbClr val="8F5902"/>
                </a:solidFill>
                <a:latin typeface="Courier"/>
              </a:rPr>
              <a:t>TRUE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a:t>
            </a:r>
          </a:p>
          <a:p>
            <a:pPr lvl="0" indent="0" marL="1270000">
              <a:buNone/>
            </a:pPr>
            <a:r>
              <a:rPr sz="2000" b="1"/>
              <a:t>Important</a:t>
            </a:r>
          </a:p>
          <a:p>
            <a:pPr lvl="0" indent="0" marL="1270000">
              <a:buNone/>
            </a:pPr>
            <a:r>
              <a:rPr sz="2000"/>
              <a:t>Try this vector operations!</a:t>
            </a:r>
          </a:p>
          <a:p>
            <a:pPr lvl="0" indent="0">
              <a:buNone/>
            </a:pPr>
            <a:r>
              <a:rPr>
                <a:solidFill>
                  <a:srgbClr val="003B4F"/>
                </a:solidFill>
                <a:latin typeface="Courier"/>
              </a:rPr>
              <a:t>numbers </a:t>
            </a:r>
            <a:r>
              <a:rPr>
                <a:solidFill>
                  <a:srgbClr val="5E5E5E"/>
                </a:solidFill>
                <a:latin typeface="Courier"/>
              </a:rPr>
              <a:t>+</a:t>
            </a:r>
            <a:r>
              <a:rPr>
                <a:solidFill>
                  <a:srgbClr val="003B4F"/>
                </a:solidFill>
                <a:latin typeface="Courier"/>
              </a:rPr>
              <a:t> </a:t>
            </a:r>
            <a:r>
              <a:rPr>
                <a:solidFill>
                  <a:srgbClr val="AD0000"/>
                </a:solidFill>
                <a:latin typeface="Courier"/>
              </a:rPr>
              <a:t>2</a:t>
            </a:r>
            <a:br/>
            <a:br/>
            <a:r>
              <a:rPr>
                <a:solidFill>
                  <a:srgbClr val="003B4F"/>
                </a:solidFill>
                <a:latin typeface="Courier"/>
              </a:rPr>
              <a:t>numbers </a:t>
            </a:r>
            <a:r>
              <a:rPr>
                <a:solidFill>
                  <a:srgbClr val="5E5E5E"/>
                </a:solidFill>
                <a:latin typeface="Courier"/>
              </a:rPr>
              <a:t>*</a:t>
            </a:r>
            <a:r>
              <a:rPr>
                <a:solidFill>
                  <a:srgbClr val="003B4F"/>
                </a:solidFill>
                <a:latin typeface="Courier"/>
              </a:rPr>
              <a:t> </a:t>
            </a:r>
            <a:r>
              <a:rPr>
                <a:solidFill>
                  <a:srgbClr val="AD0000"/>
                </a:solidFill>
                <a:latin typeface="Courier"/>
              </a:rPr>
              <a:t>2</a:t>
            </a:r>
            <a:br/>
            <a:br/>
            <a:r>
              <a:rPr>
                <a:solidFill>
                  <a:srgbClr val="003B4F"/>
                </a:solidFill>
                <a:latin typeface="Courier"/>
              </a:rPr>
              <a:t>gulf_countries  </a:t>
            </a:r>
            <a:r>
              <a:rPr>
                <a:solidFill>
                  <a:srgbClr val="5E5E5E"/>
                </a:solidFill>
                <a:latin typeface="Courier"/>
              </a:rPr>
              <a:t>*</a:t>
            </a:r>
            <a:r>
              <a:rPr>
                <a:solidFill>
                  <a:srgbClr val="003B4F"/>
                </a:solidFill>
                <a:latin typeface="Courier"/>
              </a:rPr>
              <a:t> </a:t>
            </a:r>
            <a:r>
              <a:rPr>
                <a:solidFill>
                  <a:srgbClr val="AD0000"/>
                </a:solidFill>
                <a:latin typeface="Courier"/>
              </a:rPr>
              <a:t>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Practice Time: Vectors</a:t>
            </a:r>
          </a:p>
        </p:txBody>
      </p:sp>
      <p:sp>
        <p:nvSpPr>
          <p:cNvPr id="3" name="Content Placeholder 2"/>
          <p:cNvSpPr>
            <a:spLocks noGrp="1"/>
          </p:cNvSpPr>
          <p:nvPr>
            <p:ph idx="1"/>
          </p:nvPr>
        </p:nvSpPr>
        <p:spPr/>
        <p:txBody>
          <a:bodyPr/>
          <a:lstStyle/>
          <a:p>
            <a:pPr lvl="0" indent="0" marL="0">
              <a:buNone/>
            </a:pPr>
            <a:r>
              <a:rPr/>
              <a:t>Create these vectors and perform operations:</a:t>
            </a:r>
          </a:p>
          <a:p>
            <a:pPr lvl="0" indent="0">
              <a:buNone/>
            </a:pPr>
            <a:r>
              <a:rPr>
                <a:solidFill>
                  <a:srgbClr val="5E5E5E"/>
                </a:solidFill>
                <a:latin typeface="Courier"/>
              </a:rPr>
              <a:t># Create a vector of 5 numbers</a:t>
            </a:r>
            <a:br/>
            <a:r>
              <a:rPr>
                <a:solidFill>
                  <a:srgbClr val="003B4F"/>
                </a:solidFill>
                <a:latin typeface="Courier"/>
              </a:rPr>
              <a:t>numbers &lt;- </a:t>
            </a:r>
            <a:br/>
            <a:br/>
            <a:r>
              <a:rPr>
                <a:solidFill>
                  <a:srgbClr val="5E5E5E"/>
                </a:solidFill>
                <a:latin typeface="Courier"/>
              </a:rPr>
              <a:t># Create a vector of 3 cities in UAE</a:t>
            </a:r>
            <a:br/>
            <a:r>
              <a:rPr>
                <a:solidFill>
                  <a:srgbClr val="003B4F"/>
                </a:solidFill>
                <a:latin typeface="Courier"/>
              </a:rPr>
              <a:t>cities &lt;- </a:t>
            </a:r>
            <a:br/>
            <a:br/>
            <a:r>
              <a:rPr>
                <a:solidFill>
                  <a:srgbClr val="5E5E5E"/>
                </a:solidFill>
                <a:latin typeface="Courier"/>
              </a:rPr>
              <a:t># Multiple your vector with numbers by 10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Built-in Functions (1)</a:t>
            </a:r>
          </a:p>
        </p:txBody>
      </p:sp>
      <p:sp>
        <p:nvSpPr>
          <p:cNvPr id="3" name="Content Placeholder 2"/>
          <p:cNvSpPr>
            <a:spLocks noGrp="1"/>
          </p:cNvSpPr>
          <p:nvPr>
            <p:ph idx="1"/>
          </p:nvPr>
        </p:nvSpPr>
        <p:spPr/>
        <p:txBody>
          <a:bodyPr/>
          <a:lstStyle/>
          <a:p>
            <a:pPr lvl="0" indent="0" marL="0">
              <a:buNone/>
            </a:pPr>
            <a:r>
              <a:rPr/>
              <a:t>R has many useful built-in functions:</a:t>
            </a:r>
          </a:p>
          <a:p>
            <a:pPr lvl="0" indent="0">
              <a:buNone/>
            </a:pPr>
            <a:r>
              <a:rPr>
                <a:solidFill>
                  <a:srgbClr val="5E5E5E"/>
                </a:solidFill>
                <a:latin typeface="Courier"/>
              </a:rPr>
              <a:t># Statistical functions</a:t>
            </a:r>
            <a:br/>
            <a:r>
              <a:rPr>
                <a:solidFill>
                  <a:srgbClr val="003B4F"/>
                </a:solidFill>
                <a:latin typeface="Courier"/>
              </a:rPr>
              <a:t>numbers &lt;-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4758AB"/>
                </a:solidFill>
                <a:latin typeface="Courier"/>
              </a:rPr>
              <a:t>mean</a:t>
            </a:r>
            <a:r>
              <a:rPr>
                <a:solidFill>
                  <a:srgbClr val="003B4F"/>
                </a:solidFill>
                <a:latin typeface="Courier"/>
              </a:rPr>
              <a:t>(numbers)</a:t>
            </a:r>
          </a:p>
          <a:p>
            <a:pPr lvl="0" indent="0">
              <a:buNone/>
            </a:pPr>
            <a:r>
              <a:rPr>
                <a:latin typeface="Courier"/>
              </a:rPr>
              <a:t>[1] 3</a:t>
            </a:r>
          </a:p>
          <a:p>
            <a:pPr lvl="0" indent="0">
              <a:buNone/>
            </a:pPr>
            <a:r>
              <a:rPr>
                <a:solidFill>
                  <a:srgbClr val="4758AB"/>
                </a:solidFill>
                <a:latin typeface="Courier"/>
              </a:rPr>
              <a:t>sum</a:t>
            </a:r>
            <a:r>
              <a:rPr>
                <a:solidFill>
                  <a:srgbClr val="003B4F"/>
                </a:solidFill>
                <a:latin typeface="Courier"/>
              </a:rPr>
              <a:t>(numbers)</a:t>
            </a:r>
          </a:p>
          <a:p>
            <a:pPr lvl="0" indent="0">
              <a:buNone/>
            </a:pPr>
            <a:r>
              <a:rPr>
                <a:latin typeface="Courier"/>
              </a:rPr>
              <a:t>[1] 15</a:t>
            </a:r>
          </a:p>
          <a:p>
            <a:pPr lvl="0" indent="0">
              <a:buNone/>
            </a:pPr>
            <a:r>
              <a:rPr>
                <a:solidFill>
                  <a:srgbClr val="4758AB"/>
                </a:solidFill>
                <a:latin typeface="Courier"/>
              </a:rPr>
              <a:t>max</a:t>
            </a:r>
            <a:r>
              <a:rPr>
                <a:solidFill>
                  <a:srgbClr val="003B4F"/>
                </a:solidFill>
                <a:latin typeface="Courier"/>
              </a:rPr>
              <a:t>(numbers)</a:t>
            </a:r>
          </a:p>
          <a:p>
            <a:pPr lvl="0" indent="0">
              <a:buNone/>
            </a:pPr>
            <a:r>
              <a:rPr>
                <a:latin typeface="Courier"/>
              </a:rPr>
              <a:t>[1] 5</a:t>
            </a:r>
          </a:p>
          <a:p>
            <a:pPr lvl="0" indent="0">
              <a:buNone/>
            </a:pPr>
            <a:r>
              <a:rPr>
                <a:solidFill>
                  <a:srgbClr val="4758AB"/>
                </a:solidFill>
                <a:latin typeface="Courier"/>
              </a:rPr>
              <a:t>min</a:t>
            </a:r>
            <a:r>
              <a:rPr>
                <a:solidFill>
                  <a:srgbClr val="003B4F"/>
                </a:solidFill>
                <a:latin typeface="Courier"/>
              </a:rPr>
              <a:t>(numbers)</a:t>
            </a:r>
          </a:p>
          <a:p>
            <a:pPr lvl="0" indent="0">
              <a:buNone/>
            </a:pPr>
            <a:r>
              <a:rPr>
                <a:latin typeface="Courier"/>
              </a:rPr>
              <a:t>[1] 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Built-in Functions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Character functions</a:t>
            </a:r>
            <a:br/>
            <a:r>
              <a:rPr>
                <a:solidFill>
                  <a:srgbClr val="003B4F"/>
                </a:solidFill>
                <a:latin typeface="Courier"/>
              </a:rPr>
              <a:t>text &lt;- </a:t>
            </a:r>
            <a:r>
              <a:rPr>
                <a:solidFill>
                  <a:srgbClr val="20794D"/>
                </a:solidFill>
                <a:latin typeface="Courier"/>
              </a:rPr>
              <a:t>"United Arab Emirates"</a:t>
            </a:r>
            <a:br/>
            <a:r>
              <a:rPr>
                <a:solidFill>
                  <a:srgbClr val="4758AB"/>
                </a:solidFill>
                <a:latin typeface="Courier"/>
              </a:rPr>
              <a:t>toupper</a:t>
            </a:r>
            <a:r>
              <a:rPr>
                <a:solidFill>
                  <a:srgbClr val="003B4F"/>
                </a:solidFill>
                <a:latin typeface="Courier"/>
              </a:rPr>
              <a:t>(text)</a:t>
            </a:r>
          </a:p>
          <a:p>
            <a:pPr lvl="0" indent="0">
              <a:buNone/>
            </a:pPr>
            <a:r>
              <a:rPr>
                <a:latin typeface="Courier"/>
              </a:rPr>
              <a:t>[1] "UNITED ARAB EMIRATES"</a:t>
            </a:r>
          </a:p>
          <a:p>
            <a:pPr lvl="0" indent="0">
              <a:buNone/>
            </a:pPr>
            <a:r>
              <a:rPr>
                <a:solidFill>
                  <a:srgbClr val="4758AB"/>
                </a:solidFill>
                <a:latin typeface="Courier"/>
              </a:rPr>
              <a:t>nchar</a:t>
            </a:r>
            <a:r>
              <a:rPr>
                <a:solidFill>
                  <a:srgbClr val="003B4F"/>
                </a:solidFill>
                <a:latin typeface="Courier"/>
              </a:rPr>
              <a:t>(text)</a:t>
            </a:r>
          </a:p>
          <a:p>
            <a:pPr lvl="0" indent="0">
              <a:buNone/>
            </a:pPr>
            <a:r>
              <a:rPr>
                <a:latin typeface="Courier"/>
              </a:rPr>
              <a:t>[1] 20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Help in R</a:t>
            </a:r>
          </a:p>
        </p:txBody>
      </p:sp>
      <p:sp>
        <p:nvSpPr>
          <p:cNvPr id="3" name="Content Placeholder 2"/>
          <p:cNvSpPr>
            <a:spLocks noGrp="1"/>
          </p:cNvSpPr>
          <p:nvPr>
            <p:ph idx="1"/>
          </p:nvPr>
        </p:nvSpPr>
        <p:spPr/>
        <p:txBody>
          <a:bodyPr/>
          <a:lstStyle/>
          <a:p>
            <a:pPr lvl="0" indent="0" marL="0">
              <a:buNone/>
            </a:pPr>
            <a:r>
              <a:rPr/>
              <a:t>Three ways to get help:</a:t>
            </a:r>
          </a:p>
          <a:p>
            <a:pPr lvl="0" indent="-342900" marL="342900">
              <a:buAutoNum type="arabicPeriod"/>
            </a:pPr>
            <a:r>
              <a:rPr/>
              <a:t>Use </a:t>
            </a:r>
            <a:r>
              <a:rPr>
                <a:latin typeface="Courier"/>
              </a:rPr>
              <a:t>?</a:t>
            </a:r>
            <a:r>
              <a:rPr/>
              <a:t> before function name:</a:t>
            </a:r>
          </a:p>
          <a:p>
            <a:pPr lvl="0" indent="0">
              <a:buNone/>
            </a:pPr>
            <a:r>
              <a:rPr>
                <a:solidFill>
                  <a:srgbClr val="003B4F"/>
                </a:solidFill>
                <a:latin typeface="Courier"/>
              </a:rPr>
              <a:t>?mean</a:t>
            </a:r>
          </a:p>
          <a:p>
            <a:pPr lvl="0" indent="-342900" marL="342900">
              <a:buAutoNum startAt="2" type="arabicPeriod"/>
            </a:pPr>
            <a:r>
              <a:rPr/>
              <a:t>Use </a:t>
            </a:r>
            <a:r>
              <a:rPr>
                <a:latin typeface="Courier"/>
              </a:rPr>
              <a:t>help()</a:t>
            </a:r>
            <a:r>
              <a:rPr/>
              <a:t>:</a:t>
            </a:r>
          </a:p>
          <a:p>
            <a:pPr lvl="0" indent="0">
              <a:buNone/>
            </a:pPr>
            <a:r>
              <a:rPr>
                <a:solidFill>
                  <a:srgbClr val="4758AB"/>
                </a:solidFill>
                <a:latin typeface="Courier"/>
              </a:rPr>
              <a:t>help</a:t>
            </a:r>
            <a:r>
              <a:rPr>
                <a:solidFill>
                  <a:srgbClr val="003B4F"/>
                </a:solidFill>
                <a:latin typeface="Courier"/>
              </a:rPr>
              <a:t>(sum)</a:t>
            </a:r>
          </a:p>
          <a:p>
            <a:pPr lvl="0" indent="-342900" marL="342900">
              <a:buAutoNum startAt="3" type="arabicPeriod"/>
            </a:pPr>
            <a:r>
              <a:rPr/>
              <a:t>Use examples:</a:t>
            </a:r>
          </a:p>
          <a:p>
            <a:pPr lvl="0" indent="0">
              <a:buNone/>
            </a:pPr>
            <a:r>
              <a:rPr>
                <a:solidFill>
                  <a:srgbClr val="4758AB"/>
                </a:solidFill>
                <a:latin typeface="Courier"/>
              </a:rPr>
              <a:t>example</a:t>
            </a:r>
            <a:r>
              <a:rPr>
                <a:solidFill>
                  <a:srgbClr val="003B4F"/>
                </a:solidFill>
                <a:latin typeface="Courier"/>
              </a:rPr>
              <a:t>(max)</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A: Getting Started with 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Installing Packages</a:t>
            </a:r>
          </a:p>
        </p:txBody>
      </p:sp>
      <p:sp>
        <p:nvSpPr>
          <p:cNvPr id="3" name="Content Placeholder 2"/>
          <p:cNvSpPr>
            <a:spLocks noGrp="1"/>
          </p:cNvSpPr>
          <p:nvPr>
            <p:ph idx="1"/>
          </p:nvPr>
        </p:nvSpPr>
        <p:spPr/>
        <p:txBody>
          <a:bodyPr/>
          <a:lstStyle/>
          <a:p>
            <a:pPr lvl="0" indent="0" marL="0">
              <a:buNone/>
            </a:pPr>
            <a:r>
              <a:rPr/>
              <a:t>Packages extend R’s functionality:</a:t>
            </a:r>
          </a:p>
          <a:p>
            <a:pPr lvl="0" indent="0">
              <a:buNone/>
            </a:pPr>
            <a:r>
              <a:rPr>
                <a:solidFill>
                  <a:srgbClr val="5E5E5E"/>
                </a:solidFill>
                <a:latin typeface="Courier"/>
              </a:rPr>
              <a:t># Install a package</a:t>
            </a:r>
            <a:br/>
            <a:r>
              <a:rPr>
                <a:solidFill>
                  <a:srgbClr val="4758AB"/>
                </a:solidFill>
                <a:latin typeface="Courier"/>
              </a:rPr>
              <a:t>install.packages</a:t>
            </a:r>
            <a:r>
              <a:rPr>
                <a:solidFill>
                  <a:srgbClr val="003B4F"/>
                </a:solidFill>
                <a:latin typeface="Courier"/>
              </a:rPr>
              <a:t>(</a:t>
            </a:r>
            <a:r>
              <a:rPr>
                <a:solidFill>
                  <a:srgbClr val="20794D"/>
                </a:solidFill>
                <a:latin typeface="Courier"/>
              </a:rPr>
              <a:t>"tidyverse"</a:t>
            </a:r>
            <a:r>
              <a:rPr>
                <a:solidFill>
                  <a:srgbClr val="003B4F"/>
                </a:solidFill>
                <a:latin typeface="Courier"/>
              </a:rPr>
              <a:t>)</a:t>
            </a:r>
            <a:br/>
            <a:br/>
            <a:r>
              <a:rPr>
                <a:solidFill>
                  <a:srgbClr val="5E5E5E"/>
                </a:solidFill>
                <a:latin typeface="Courier"/>
              </a:rPr>
              <a:t># Load a package</a:t>
            </a:r>
            <a:br/>
            <a:r>
              <a:rPr>
                <a:solidFill>
                  <a:srgbClr val="4758AB"/>
                </a:solidFill>
                <a:latin typeface="Courier"/>
              </a:rPr>
              <a:t>library</a:t>
            </a:r>
            <a:r>
              <a:rPr>
                <a:solidFill>
                  <a:srgbClr val="003B4F"/>
                </a:solidFill>
                <a:latin typeface="Courier"/>
              </a:rPr>
              <a:t>(tidyverse)</a:t>
            </a:r>
          </a:p>
          <a:p>
            <a:pPr lvl="0" indent="0" marL="1270000">
              <a:buNone/>
            </a:pPr>
            <a:r>
              <a:rPr sz="2000" b="1"/>
              <a:t>Warning</a:t>
            </a:r>
          </a:p>
          <a:p>
            <a:pPr lvl="0" indent="0" marL="1270000">
              <a:buNone/>
            </a:pPr>
            <a:r>
              <a:rPr sz="2000"/>
              <a:t>Run </a:t>
            </a:r>
            <a:r>
              <a:rPr sz="2000">
                <a:latin typeface="Courier"/>
              </a:rPr>
              <a:t>install.packages()</a:t>
            </a:r>
            <a:r>
              <a:rPr sz="2000"/>
              <a:t> once per computer Run </a:t>
            </a:r>
            <a:r>
              <a:rPr sz="2000">
                <a:latin typeface="Courier"/>
              </a:rPr>
              <a:t>library()</a:t>
            </a:r>
            <a:r>
              <a:rPr sz="2000"/>
              <a:t> in each new session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C: Working with Data Frames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Data Frames</a:t>
            </a:r>
          </a:p>
        </p:txBody>
      </p:sp>
      <p:sp>
        <p:nvSpPr>
          <p:cNvPr id="3" name="Content Placeholder 2"/>
          <p:cNvSpPr>
            <a:spLocks noGrp="1"/>
          </p:cNvSpPr>
          <p:nvPr>
            <p:ph idx="1"/>
          </p:nvPr>
        </p:nvSpPr>
        <p:spPr/>
        <p:txBody>
          <a:bodyPr/>
          <a:lstStyle/>
          <a:p>
            <a:pPr lvl="0" indent="0" marL="0">
              <a:buNone/>
            </a:pPr>
            <a:r>
              <a:rPr/>
              <a:t>Data frames are 2-dimensional data structures:</a:t>
            </a:r>
          </a:p>
          <a:p>
            <a:pPr lvl="0" indent="0">
              <a:buNone/>
            </a:pPr>
            <a:r>
              <a:rPr>
                <a:solidFill>
                  <a:srgbClr val="5E5E5E"/>
                </a:solidFill>
                <a:latin typeface="Courier"/>
              </a:rPr>
              <a:t># Create a simple data frame</a:t>
            </a:r>
            <a:br/>
            <a:r>
              <a:rPr>
                <a:solidFill>
                  <a:srgbClr val="003B4F"/>
                </a:solidFill>
                <a:latin typeface="Courier"/>
              </a:rPr>
              <a:t>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emirate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"Abu Dhabi"</a:t>
            </a:r>
            <a:r>
              <a:rPr>
                <a:solidFill>
                  <a:srgbClr val="003B4F"/>
                </a:solidFill>
                <a:latin typeface="Courier"/>
              </a:rPr>
              <a:t>, </a:t>
            </a:r>
            <a:r>
              <a:rPr>
                <a:solidFill>
                  <a:srgbClr val="20794D"/>
                </a:solidFill>
                <a:latin typeface="Courier"/>
              </a:rPr>
              <a:t>"Dubai"</a:t>
            </a:r>
            <a:r>
              <a:rPr>
                <a:solidFill>
                  <a:srgbClr val="003B4F"/>
                </a:solidFill>
                <a:latin typeface="Courier"/>
              </a:rPr>
              <a:t>, </a:t>
            </a:r>
            <a:r>
              <a:rPr>
                <a:solidFill>
                  <a:srgbClr val="20794D"/>
                </a:solidFill>
                <a:latin typeface="Courier"/>
              </a:rPr>
              <a:t>"Ajman"</a:t>
            </a:r>
            <a:r>
              <a:rPr>
                <a:solidFill>
                  <a:srgbClr val="003B4F"/>
                </a:solidFill>
                <a:latin typeface="Courier"/>
              </a:rPr>
              <a:t>, </a:t>
            </a:r>
            <a:r>
              <a:rPr>
                <a:solidFill>
                  <a:srgbClr val="20794D"/>
                </a:solidFill>
                <a:latin typeface="Courier"/>
              </a:rPr>
              <a:t>"Fujairah"</a:t>
            </a:r>
            <a:r>
              <a:rPr>
                <a:solidFill>
                  <a:srgbClr val="003B4F"/>
                </a:solidFill>
                <a:latin typeface="Courier"/>
              </a:rPr>
              <a:t>,</a:t>
            </a:r>
            <a:r>
              <a:rPr>
                <a:solidFill>
                  <a:srgbClr val="20794D"/>
                </a:solidFill>
                <a:latin typeface="Courier"/>
              </a:rPr>
              <a:t>"Sharjah"</a:t>
            </a:r>
            <a:r>
              <a:rPr>
                <a:solidFill>
                  <a:srgbClr val="003B4F"/>
                </a:solidFill>
                <a:latin typeface="Courier"/>
              </a:rPr>
              <a:t>,</a:t>
            </a:r>
            <a:r>
              <a:rPr>
                <a:solidFill>
                  <a:srgbClr val="20794D"/>
                </a:solidFill>
                <a:latin typeface="Courier"/>
              </a:rPr>
              <a:t>"Ras Al Khaimah"</a:t>
            </a:r>
            <a:r>
              <a:rPr>
                <a:solidFill>
                  <a:srgbClr val="003B4F"/>
                </a:solidFill>
                <a:latin typeface="Courier"/>
              </a:rPr>
              <a:t>,</a:t>
            </a:r>
            <a:r>
              <a:rPr>
                <a:solidFill>
                  <a:srgbClr val="20794D"/>
                </a:solidFill>
                <a:latin typeface="Courier"/>
              </a:rPr>
              <a:t>"Umm Al Quwain"</a:t>
            </a:r>
            <a:r>
              <a:rPr>
                <a:solidFill>
                  <a:srgbClr val="003B4F"/>
                </a:solidFill>
                <a:latin typeface="Courier"/>
              </a:rPr>
              <a:t>),</a:t>
            </a:r>
            <a:br/>
            <a:r>
              <a:rPr>
                <a:solidFill>
                  <a:srgbClr val="003B4F"/>
                </a:solidFill>
                <a:latin typeface="Courier"/>
              </a:rPr>
              <a:t>  </a:t>
            </a:r>
            <a:r>
              <a:rPr>
                <a:solidFill>
                  <a:srgbClr val="657422"/>
                </a:solidFill>
                <a:latin typeface="Courier"/>
              </a:rPr>
              <a:t>area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67340</a:t>
            </a:r>
            <a:r>
              <a:rPr>
                <a:solidFill>
                  <a:srgbClr val="003B4F"/>
                </a:solidFill>
                <a:latin typeface="Courier"/>
              </a:rPr>
              <a:t>,</a:t>
            </a:r>
            <a:r>
              <a:rPr>
                <a:solidFill>
                  <a:srgbClr val="AD0000"/>
                </a:solidFill>
                <a:latin typeface="Courier"/>
              </a:rPr>
              <a:t>259</a:t>
            </a:r>
            <a:r>
              <a:rPr>
                <a:solidFill>
                  <a:srgbClr val="003B4F"/>
                </a:solidFill>
                <a:latin typeface="Courier"/>
              </a:rPr>
              <a:t>,</a:t>
            </a:r>
            <a:r>
              <a:rPr>
                <a:solidFill>
                  <a:srgbClr val="AD0000"/>
                </a:solidFill>
                <a:latin typeface="Courier"/>
              </a:rPr>
              <a:t>4114</a:t>
            </a:r>
            <a:r>
              <a:rPr>
                <a:solidFill>
                  <a:srgbClr val="003B4F"/>
                </a:solidFill>
                <a:latin typeface="Courier"/>
              </a:rPr>
              <a:t>,</a:t>
            </a:r>
            <a:r>
              <a:rPr>
                <a:solidFill>
                  <a:srgbClr val="AD0000"/>
                </a:solidFill>
                <a:latin typeface="Courier"/>
              </a:rPr>
              <a:t>1450</a:t>
            </a:r>
            <a:r>
              <a:rPr>
                <a:solidFill>
                  <a:srgbClr val="003B4F"/>
                </a:solidFill>
                <a:latin typeface="Courier"/>
              </a:rPr>
              <a:t>,</a:t>
            </a:r>
            <a:r>
              <a:rPr>
                <a:solidFill>
                  <a:srgbClr val="AD0000"/>
                </a:solidFill>
                <a:latin typeface="Courier"/>
              </a:rPr>
              <a:t>1684</a:t>
            </a:r>
            <a:r>
              <a:rPr>
                <a:solidFill>
                  <a:srgbClr val="003B4F"/>
                </a:solidFill>
                <a:latin typeface="Courier"/>
              </a:rPr>
              <a:t>,</a:t>
            </a:r>
            <a:r>
              <a:rPr>
                <a:solidFill>
                  <a:srgbClr val="AD0000"/>
                </a:solidFill>
                <a:latin typeface="Courier"/>
              </a:rPr>
              <a:t>2590</a:t>
            </a:r>
            <a:r>
              <a:rPr>
                <a:solidFill>
                  <a:srgbClr val="003B4F"/>
                </a:solidFill>
                <a:latin typeface="Courier"/>
              </a:rPr>
              <a:t>,</a:t>
            </a:r>
            <a:r>
              <a:rPr>
                <a:solidFill>
                  <a:srgbClr val="AD0000"/>
                </a:solidFill>
                <a:latin typeface="Courier"/>
              </a:rPr>
              <a:t>720</a:t>
            </a:r>
            <a:r>
              <a:rPr>
                <a:solidFill>
                  <a:srgbClr val="003B4F"/>
                </a:solidFill>
                <a:latin typeface="Courier"/>
              </a:rPr>
              <a:t>),</a:t>
            </a:r>
            <a:br/>
            <a:r>
              <a:rPr>
                <a:solidFill>
                  <a:srgbClr val="003B4F"/>
                </a:solidFill>
                <a:latin typeface="Courier"/>
              </a:rPr>
              <a:t>  </a:t>
            </a:r>
            <a:r>
              <a:rPr>
                <a:solidFill>
                  <a:srgbClr val="657422"/>
                </a:solidFill>
                <a:latin typeface="Courier"/>
              </a:rPr>
              <a:t>international_airport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8F5902"/>
                </a:solidFill>
                <a:latin typeface="Courier"/>
              </a:rPr>
              <a:t>TRUE</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a:t>
            </a:r>
          </a:p>
          <a:p>
            <a:pPr lvl="0" indent="0" marL="0">
              <a:buNone/>
            </a:pPr>
            <a:r>
              <a:rPr/>
              <a:t>Let’s see the dataframe:</a:t>
            </a:r>
          </a:p>
          <a:p>
            <a:pPr lvl="0" indent="0">
              <a:buNone/>
            </a:pPr>
            <a:r>
              <a:rPr>
                <a:solidFill>
                  <a:srgbClr val="5E5E5E"/>
                </a:solidFill>
                <a:latin typeface="Courier"/>
              </a:rPr>
              <a:t># View the data frame</a:t>
            </a:r>
            <a:br/>
            <a:r>
              <a:rPr>
                <a:solidFill>
                  <a:srgbClr val="003B4F"/>
                </a:solidFill>
                <a:latin typeface="Courier"/>
              </a:rPr>
              <a:t>df</a:t>
            </a:r>
          </a:p>
          <a:p>
            <a:pPr lvl="0" indent="0">
              <a:buNone/>
            </a:pPr>
            <a:r>
              <a:rPr>
                <a:latin typeface="Courier"/>
              </a:rPr>
              <a:t>         emirate  area international_airport
1      Abu Dhabi 67340                  TRUE
2          Dubai   259                  TRUE
3          Ajman  4114                 FALSE
4       Fujairah  1450                  TRUE
5        Sharjah  1684                  TRUE
6 Ras Al Khaimah  2590                 FALSE
7  Umm Al Quwain   720                 FALSE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into R</a:t>
            </a:r>
          </a:p>
        </p:txBody>
      </p:sp>
      <p:sp>
        <p:nvSpPr>
          <p:cNvPr id="3" name="Content Placeholder 2"/>
          <p:cNvSpPr>
            <a:spLocks noGrp="1"/>
          </p:cNvSpPr>
          <p:nvPr>
            <p:ph idx="1"/>
          </p:nvPr>
        </p:nvSpPr>
        <p:spPr/>
        <p:txBody>
          <a:bodyPr/>
          <a:lstStyle/>
          <a:p>
            <a:pPr lvl="0" indent="0" marL="0">
              <a:buNone/>
            </a:pPr>
            <a:r>
              <a:rPr/>
              <a:t>If we want to import real data:</a:t>
            </a:r>
          </a:p>
          <a:p>
            <a:pPr lvl="0" indent="0">
              <a:buNone/>
            </a:pPr>
            <a:r>
              <a:rPr>
                <a:solidFill>
                  <a:srgbClr val="5E5E5E"/>
                </a:solidFill>
                <a:latin typeface="Courier"/>
              </a:rPr>
              <a:t># Read CSV file</a:t>
            </a:r>
            <a:br/>
            <a:br/>
            <a:r>
              <a:rPr>
                <a:solidFill>
                  <a:srgbClr val="003B4F"/>
                </a:solidFill>
                <a:latin typeface="Courier"/>
              </a:rPr>
              <a:t>data &lt;- </a:t>
            </a:r>
            <a:r>
              <a:rPr>
                <a:solidFill>
                  <a:srgbClr val="4758AB"/>
                </a:solidFill>
                <a:latin typeface="Courier"/>
              </a:rPr>
              <a:t>read.csv</a:t>
            </a:r>
            <a:r>
              <a:rPr>
                <a:solidFill>
                  <a:srgbClr val="003B4F"/>
                </a:solidFill>
                <a:latin typeface="Courier"/>
              </a:rPr>
              <a:t>(</a:t>
            </a:r>
            <a:r>
              <a:rPr>
                <a:solidFill>
                  <a:srgbClr val="20794D"/>
                </a:solidFill>
                <a:latin typeface="Courier"/>
              </a:rPr>
              <a:t>"your_file.csv"</a:t>
            </a:r>
            <a:r>
              <a:rPr>
                <a:solidFill>
                  <a:srgbClr val="003B4F"/>
                </a:solidFill>
                <a:latin typeface="Courier"/>
              </a:rPr>
              <a:t>)</a:t>
            </a:r>
            <a:br/>
            <a:br/>
            <a:r>
              <a:rPr>
                <a:solidFill>
                  <a:srgbClr val="5E5E5E"/>
                </a:solidFill>
                <a:latin typeface="Courier"/>
              </a:rPr>
              <a:t># Read tab-delimited file</a:t>
            </a:r>
            <a:br/>
            <a:r>
              <a:rPr>
                <a:solidFill>
                  <a:srgbClr val="003B4F"/>
                </a:solidFill>
                <a:latin typeface="Courier"/>
              </a:rPr>
              <a:t>data &lt;- </a:t>
            </a:r>
            <a:r>
              <a:rPr>
                <a:solidFill>
                  <a:srgbClr val="4758AB"/>
                </a:solidFill>
                <a:latin typeface="Courier"/>
              </a:rPr>
              <a:t>read.table</a:t>
            </a:r>
            <a:r>
              <a:rPr>
                <a:solidFill>
                  <a:srgbClr val="003B4F"/>
                </a:solidFill>
                <a:latin typeface="Courier"/>
              </a:rPr>
              <a:t>(</a:t>
            </a:r>
            <a:r>
              <a:rPr>
                <a:solidFill>
                  <a:srgbClr val="20794D"/>
                </a:solidFill>
                <a:latin typeface="Courier"/>
              </a:rPr>
              <a:t>"your_file.txt"</a:t>
            </a:r>
            <a:r>
              <a:rPr>
                <a:solidFill>
                  <a:srgbClr val="003B4F"/>
                </a:solidFill>
                <a:latin typeface="Courier"/>
              </a:rPr>
              <a:t>, </a:t>
            </a:r>
            <a:br/>
            <a:r>
              <a:rPr>
                <a:solidFill>
                  <a:srgbClr val="003B4F"/>
                </a:solidFill>
                <a:latin typeface="Courier"/>
              </a:rPr>
              <a:t>                   </a:t>
            </a:r>
            <a:r>
              <a:rPr>
                <a:solidFill>
                  <a:srgbClr val="657422"/>
                </a:solidFill>
                <a:latin typeface="Courier"/>
              </a:rPr>
              <a:t>header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003B4F"/>
                </a:solidFill>
                <a:latin typeface="Courier"/>
              </a:rPr>
              <a:t>                   </a:t>
            </a:r>
            <a:r>
              <a:rPr>
                <a:solidFill>
                  <a:srgbClr val="657422"/>
                </a:solidFill>
                <a:latin typeface="Courier"/>
              </a:rPr>
              <a:t>sep =</a:t>
            </a:r>
            <a:r>
              <a:rPr>
                <a:solidFill>
                  <a:srgbClr val="003B4F"/>
                </a:solidFill>
                <a:latin typeface="Courier"/>
              </a:rPr>
              <a:t> </a:t>
            </a:r>
            <a:r>
              <a:rPr>
                <a:solidFill>
                  <a:srgbClr val="20794D"/>
                </a:solidFill>
                <a:latin typeface="Courier"/>
              </a:rPr>
              <a:t>"</a:t>
            </a:r>
            <a:r>
              <a:rPr>
                <a:solidFill>
                  <a:srgbClr val="5E5E5E"/>
                </a:solidFill>
                <a:latin typeface="Courier"/>
              </a:rPr>
              <a:t>\t</a:t>
            </a:r>
            <a:r>
              <a:rPr>
                <a:solidFill>
                  <a:srgbClr val="20794D"/>
                </a:solidFill>
                <a:latin typeface="Courier"/>
              </a:rPr>
              <a:t>"</a:t>
            </a:r>
            <a:r>
              <a:rPr>
                <a:solidFill>
                  <a:srgbClr val="003B4F"/>
                </a:solidFill>
                <a:latin typeface="Courier"/>
              </a:rPr>
              <a:t>)</a:t>
            </a:r>
            <a:br/>
            <a:br/>
            <a:r>
              <a:rPr>
                <a:solidFill>
                  <a:srgbClr val="5E5E5E"/>
                </a:solidFill>
                <a:latin typeface="Courier"/>
              </a:rPr>
              <a:t># Read excel file</a:t>
            </a:r>
            <a:br/>
            <a:r>
              <a:rPr>
                <a:solidFill>
                  <a:srgbClr val="4758AB"/>
                </a:solidFill>
                <a:latin typeface="Courier"/>
              </a:rPr>
              <a:t>library</a:t>
            </a:r>
            <a:r>
              <a:rPr>
                <a:solidFill>
                  <a:srgbClr val="003B4F"/>
                </a:solidFill>
                <a:latin typeface="Courier"/>
              </a:rPr>
              <a:t>(readxl)</a:t>
            </a:r>
            <a:br/>
            <a:r>
              <a:rPr>
                <a:solidFill>
                  <a:srgbClr val="003B4F"/>
                </a:solidFill>
                <a:latin typeface="Courier"/>
              </a:rPr>
              <a:t>data &lt;- </a:t>
            </a:r>
            <a:r>
              <a:rPr>
                <a:solidFill>
                  <a:srgbClr val="4758AB"/>
                </a:solidFill>
                <a:latin typeface="Courier"/>
              </a:rPr>
              <a:t>read_excel</a:t>
            </a:r>
            <a:r>
              <a:rPr>
                <a:solidFill>
                  <a:srgbClr val="003B4F"/>
                </a:solidFill>
                <a:latin typeface="Courier"/>
              </a:rPr>
              <a:t>(</a:t>
            </a:r>
            <a:r>
              <a:rPr>
                <a:solidFill>
                  <a:srgbClr val="20794D"/>
                </a:solidFill>
                <a:latin typeface="Courier"/>
              </a:rPr>
              <a:t>"your_file.xlsx"</a:t>
            </a:r>
            <a:r>
              <a:rPr>
                <a:solidFill>
                  <a:srgbClr val="003B4F"/>
                </a:solidFill>
                <a:latin typeface="Courie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Practice Time: Reading Data</a:t>
            </a:r>
          </a:p>
        </p:txBody>
      </p:sp>
      <p:sp>
        <p:nvSpPr>
          <p:cNvPr id="3" name="Content Placeholder 2"/>
          <p:cNvSpPr>
            <a:spLocks noGrp="1"/>
          </p:cNvSpPr>
          <p:nvPr>
            <p:ph idx="1"/>
          </p:nvPr>
        </p:nvSpPr>
        <p:spPr/>
        <p:txBody>
          <a:bodyPr/>
          <a:lstStyle/>
          <a:p>
            <a:pPr lvl="0" indent="0" marL="0">
              <a:buNone/>
            </a:pPr>
            <a:r>
              <a:rPr/>
              <a:t>Download and read the iris dataset:</a:t>
            </a:r>
          </a:p>
          <a:p>
            <a:pPr lvl="0" indent="0">
              <a:buNone/>
            </a:pPr>
            <a:r>
              <a:rPr>
                <a:solidFill>
                  <a:srgbClr val="5E5E5E"/>
                </a:solidFill>
                <a:latin typeface="Courier"/>
              </a:rPr>
              <a:t># Built-in dataset</a:t>
            </a:r>
            <a:br/>
            <a:r>
              <a:rPr>
                <a:solidFill>
                  <a:srgbClr val="4758AB"/>
                </a:solidFill>
                <a:latin typeface="Courier"/>
              </a:rPr>
              <a:t>data</a:t>
            </a:r>
            <a:r>
              <a:rPr>
                <a:solidFill>
                  <a:srgbClr val="003B4F"/>
                </a:solidFill>
                <a:latin typeface="Courier"/>
              </a:rPr>
              <a:t>(iris)</a:t>
            </a:r>
            <a:br/>
            <a:br/>
            <a:r>
              <a:rPr>
                <a:solidFill>
                  <a:srgbClr val="4758AB"/>
                </a:solidFill>
                <a:latin typeface="Courier"/>
              </a:rPr>
              <a:t>variable.names</a:t>
            </a:r>
            <a:r>
              <a:rPr>
                <a:solidFill>
                  <a:srgbClr val="003B4F"/>
                </a:solidFill>
                <a:latin typeface="Courier"/>
              </a:rPr>
              <a:t>(iris)</a:t>
            </a:r>
          </a:p>
          <a:p>
            <a:pPr lvl="0" indent="0">
              <a:buNone/>
            </a:pPr>
            <a:r>
              <a:rPr>
                <a:latin typeface="Courier"/>
              </a:rPr>
              <a:t>[1] "Sepal.Length" "Sepal.Width"  "Petal.Length" "Petal.Width"  "Species"     </a:t>
            </a:r>
          </a:p>
          <a:p>
            <a:pPr lvl="0" indent="0">
              <a:buNone/>
            </a:pPr>
            <a:r>
              <a:rPr>
                <a:solidFill>
                  <a:srgbClr val="003B4F"/>
                </a:solidFill>
                <a:latin typeface="Courier"/>
              </a:rPr>
              <a:t>iris</a:t>
            </a:r>
          </a:p>
          <a:p>
            <a:pPr lvl="0" indent="0">
              <a:buNone/>
            </a:pPr>
            <a:r>
              <a:rPr>
                <a:latin typeface="Courier"/>
              </a:rPr>
              <a:t>    Sepal.Length Sepal.Width Petal.Length Petal.Width    Species
1            5.1         3.5          1.4         0.2     setosa
2            4.9         3.0          1.4         0.2     setosa
3            4.7         3.2          1.3         0.2     setosa
4            4.6         3.1          1.5         0.2     setosa
5            5.0         3.6          1.4         0.2     setosa
6            5.4         3.9          1.7         0.4     setosa
7            4.6         3.4          1.4         0.3     setosa
8            5.0         3.4          1.5         0.2     setosa
9            4.4         2.9          1.4         0.2     setosa
10           4.9         3.1          1.5         0.1     setosa
11           5.4         3.7          1.5         0.2     setosa
12           4.8         3.4          1.6         0.2     setosa
13           4.8         3.0          1.4         0.1     setosa
14           4.3         3.0          1.1         0.1     setosa
15           5.8         4.0          1.2         0.2     setosa
16           5.7         4.4          1.5         0.4     setosa
17           5.4         3.9          1.3         0.4     setosa
18           5.1         3.5          1.4         0.3     setosa
19           5.7         3.8          1.7         0.3     setosa
20           5.1         3.8          1.5         0.3     setosa
21           5.4         3.4          1.7         0.2     setosa
22           5.1         3.7          1.5         0.4     setosa
23           4.6         3.6          1.0         0.2     setosa
24           5.1         3.3          1.7         0.5     setosa
25           4.8         3.4          1.9         0.2     setosa
26           5.0         3.0          1.6         0.2     setosa
27           5.0         3.4          1.6         0.4     setosa
28           5.2         3.5          1.5         0.2     setosa
29           5.2         3.4          1.4         0.2     setosa
30           4.7         3.2          1.6         0.2     setosa
31           4.8         3.1          1.6         0.2     setosa
32           5.4         3.4          1.5         0.4     setosa
33           5.2         4.1          1.5         0.1     setosa
34           5.5         4.2          1.4         0.2     setosa
35           4.9         3.1          1.5         0.2     setosa
36           5.0         3.2          1.2         0.2     setosa
37           5.5         3.5          1.3         0.2     setosa
38           4.9         3.6          1.4         0.1     setosa
39           4.4         3.0          1.3         0.2     setosa
40           5.1         3.4          1.5         0.2     setosa
41           5.0         3.5          1.3         0.3     setosa
42           4.5         2.3          1.3         0.3     setosa
43           4.4         3.2          1.3         0.2     setosa
44           5.0         3.5          1.6         0.6     setosa
45           5.1         3.8          1.9         0.4     setosa
46           4.8         3.0          1.4         0.3     setosa
47           5.1         3.8          1.6         0.2     setosa
48           4.6         3.2          1.4         0.2     setosa
49           5.3         3.7          1.5         0.2     setosa
50           5.0         3.3          1.4         0.2     setosa
51           7.0         3.2          4.7         1.4 versicolor
52           6.4         3.2          4.5         1.5 versicolor
53           6.9         3.1          4.9         1.5 versicolor
54           5.5         2.3          4.0         1.3 versicolor
55           6.5         2.8          4.6         1.5 versicolor
56           5.7         2.8          4.5         1.3 versicolor
57           6.3         3.3          4.7         1.6 versicolor
58           4.9         2.4          3.3         1.0 versicolor
59           6.6         2.9          4.6         1.3 versicolor
60           5.2         2.7          3.9         1.4 versicolor
61           5.0         2.0          3.5         1.0 versicolor
62           5.9         3.0          4.2         1.5 versicolor
63           6.0         2.2          4.0         1.0 versicolor
64           6.1         2.9          4.7         1.4 versicolor
65           5.6         2.9          3.6         1.3 versicolor
66           6.7         3.1          4.4         1.4 versicolor
67           5.6         3.0          4.5         1.5 versicolor
68           5.8         2.7          4.1         1.0 versicolor
69           6.2         2.2          4.5         1.5 versicolor
70           5.6         2.5          3.9         1.1 versicolor
71           5.9         3.2          4.8         1.8 versicolor
72           6.1         2.8          4.0         1.3 versicolor
73           6.3         2.5          4.9         1.5 versicolor
74           6.1         2.8          4.7         1.2 versicolor
75           6.4         2.9          4.3         1.3 versicolor
76           6.6         3.0          4.4         1.4 versicolor
77           6.8         2.8          4.8         1.4 versicolor
78           6.7         3.0          5.0         1.7 versicolor
79           6.0         2.9          4.5         1.5 versicolor
80           5.7         2.6          3.5         1.0 versicolor
81           5.5         2.4          3.8         1.1 versicolor
82           5.5         2.4          3.7         1.0 versicolor
83           5.8         2.7          3.9         1.2 versicolor
84           6.0         2.7          5.1         1.6 versicolor
85           5.4         3.0          4.5         1.5 versicolor
86           6.0         3.4          4.5         1.6 versicolor
87           6.7         3.1          4.7         1.5 versicolor
88           6.3         2.3          4.4         1.3 versicolor
89           5.6         3.0          4.1         1.3 versicolor
90           5.5         2.5          4.0         1.3 versicolor
91           5.5         2.6          4.4         1.2 versicolor
92           6.1         3.0          4.6         1.4 versicolor
93           5.8         2.6          4.0         1.2 versicolor
94           5.0         2.3          3.3         1.0 versicolor
95           5.6         2.7          4.2         1.3 versicolor
96           5.7         3.0          4.2         1.2 versicolor
97           5.7         2.9          4.2         1.3 versicolor
98           6.2         2.9          4.3         1.3 versicolor
99           5.1         2.5          3.0         1.1 versicolor
100          5.7         2.8          4.1         1.3 versicolor
101          6.3         3.3          6.0         2.5  virginica
102          5.8         2.7          5.1         1.9  virginica
103          7.1         3.0          5.9         2.1  virginica
104          6.3         2.9          5.6         1.8  virginica
105          6.5         3.0          5.8         2.2  virginica
106          7.6         3.0          6.6         2.1  virginica
107          4.9         2.5          4.5         1.7  virginica
108          7.3         2.9          6.3         1.8  virginica
109          6.7         2.5          5.8         1.8  virginica
110          7.2         3.6          6.1         2.5  virginica
111          6.5         3.2          5.1         2.0  virginica
112          6.4         2.7          5.3         1.9  virginica
113          6.8         3.0          5.5         2.1  virginica
114          5.7         2.5          5.0         2.0  virginica
115          5.8         2.8          5.1         2.4  virginica
116          6.4         3.2          5.3         2.3  virginica
117          6.5         3.0          5.5         1.8  virginica
118          7.7         3.8          6.7         2.2  virginica
119          7.7         2.6          6.9         2.3  virginica
120          6.0         2.2          5.0         1.5  virginica
121          6.9         3.2          5.7         2.3  virginica
122          5.6         2.8          4.9         2.0  virginica
123          7.7         2.8          6.7         2.0  virginica
124          6.3         2.7          4.9         1.8  virginica
125          6.7         3.3          5.7         2.1  virginica
126          7.2         3.2          6.0         1.8  virginica
127          6.2         2.8          4.8         1.8  virginica
128          6.1         3.0          4.9         1.8  virginica
129          6.4         2.8          5.6         2.1  virginica
130          7.2         3.0          5.8         1.6  virginica
131          7.4         2.8          6.1         1.9  virginica
132          7.9         3.8          6.4         2.0  virginica
133          6.4         2.8          5.6         2.2  virginica
134          6.3         2.8          5.1         1.5  virginica
135          6.1         2.6          5.6         1.4  virginica
136          7.7         3.0          6.1         2.3  virginica
137          6.3         3.4          5.6         2.4  virginica
138          6.4         3.1          5.5         1.8  virginica
139          6.0         3.0          4.8         1.8  virginica
140          6.9         3.1          5.4         2.1  virginica
141          6.7         3.1          5.6         2.4  virginica
142          6.9         3.1          5.1         2.3  virginica
143          5.8         2.7          5.1         1.9  virginica
144          6.8         3.2          5.9         2.3  virginica
145          6.7         3.3          5.7         2.5  virginica
146          6.7         3.0          5.2         2.3  virginica
147          6.3         2.5          5.0         1.9  virginica
148          6.5         3.0          5.2         2.0  virginica
149          6.2         3.4          5.4         2.3  virginica
150          5.9         3.0          5.1         1.8  virginica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Data Inspection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First few rows</a:t>
            </a:r>
            <a:br/>
            <a:r>
              <a:rPr>
                <a:solidFill>
                  <a:srgbClr val="4758AB"/>
                </a:solidFill>
                <a:latin typeface="Courier"/>
              </a:rPr>
              <a:t>head</a:t>
            </a:r>
            <a:r>
              <a:rPr>
                <a:solidFill>
                  <a:srgbClr val="003B4F"/>
                </a:solidFill>
                <a:latin typeface="Courier"/>
              </a:rPr>
              <a:t>(iris)</a:t>
            </a:r>
          </a:p>
          <a:p>
            <a:pPr lvl="0" indent="0">
              <a:buNone/>
            </a:pPr>
            <a:r>
              <a:rPr>
                <a:latin typeface="Courier"/>
              </a:rPr>
              <a:t>  Sepal.Length Sepal.Width Petal.Length Petal.Width Species
1          5.1         3.5          1.4         0.2  setosa
2          4.9         3.0          1.4         0.2  setosa
3          4.7         3.2          1.3         0.2  setosa
4          4.6         3.1          1.5         0.2  setosa
5          5.0         3.6          1.4         0.2  setosa
6          5.4         3.9          1.7         0.4  setosa</a:t>
            </a:r>
          </a:p>
          <a:p>
            <a:pPr lvl="0" indent="0">
              <a:buNone/>
            </a:pPr>
            <a:r>
              <a:rPr>
                <a:solidFill>
                  <a:srgbClr val="5E5E5E"/>
                </a:solidFill>
                <a:latin typeface="Courier"/>
              </a:rPr>
              <a:t># Last few rows</a:t>
            </a:r>
            <a:br/>
            <a:r>
              <a:rPr>
                <a:solidFill>
                  <a:srgbClr val="4758AB"/>
                </a:solidFill>
                <a:latin typeface="Courier"/>
              </a:rPr>
              <a:t>tail</a:t>
            </a:r>
            <a:r>
              <a:rPr>
                <a:solidFill>
                  <a:srgbClr val="003B4F"/>
                </a:solidFill>
                <a:latin typeface="Courier"/>
              </a:rPr>
              <a:t>(iris)</a:t>
            </a:r>
          </a:p>
          <a:p>
            <a:pPr lvl="0" indent="0">
              <a:buNone/>
            </a:pPr>
            <a:r>
              <a:rPr>
                <a:latin typeface="Courier"/>
              </a:rPr>
              <a:t>    Sepal.Length Sepal.Width Petal.Length Petal.Width   Species
145          6.7         3.3          5.7         2.5 virginica
146          6.7         3.0          5.2         2.3 virginica
147          6.3         2.5          5.0         1.9 virginica
148          6.5         3.0          5.2         2.0 virginica
149          6.2         3.4          5.4         2.3 virginica
150          5.9         3.0          5.1         1.8 virginica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Data Inspection (2)</a:t>
            </a:r>
          </a:p>
        </p:txBody>
      </p:sp>
      <p:sp>
        <p:nvSpPr>
          <p:cNvPr id="3" name="Content Placeholder 2"/>
          <p:cNvSpPr>
            <a:spLocks noGrp="1"/>
          </p:cNvSpPr>
          <p:nvPr>
            <p:ph idx="1"/>
          </p:nvPr>
        </p:nvSpPr>
        <p:spPr/>
        <p:txBody>
          <a:bodyPr/>
          <a:lstStyle/>
          <a:p>
            <a:pPr lvl="0" indent="0" marL="0">
              <a:buNone/>
            </a:pPr>
            <a:r>
              <a:rPr/>
              <a:t>Essential functions for data exploration:</a:t>
            </a:r>
          </a:p>
          <a:p>
            <a:pPr lvl="0" indent="0">
              <a:buNone/>
            </a:pPr>
            <a:r>
              <a:rPr>
                <a:solidFill>
                  <a:srgbClr val="5E5E5E"/>
                </a:solidFill>
                <a:latin typeface="Courier"/>
              </a:rPr>
              <a:t># Structure of the data</a:t>
            </a:r>
            <a:br/>
            <a:r>
              <a:rPr>
                <a:solidFill>
                  <a:srgbClr val="4758AB"/>
                </a:solidFill>
                <a:latin typeface="Courier"/>
              </a:rPr>
              <a:t>str</a:t>
            </a:r>
            <a:r>
              <a:rPr>
                <a:solidFill>
                  <a:srgbClr val="003B4F"/>
                </a:solidFill>
                <a:latin typeface="Courier"/>
              </a:rPr>
              <a:t>(iris)</a:t>
            </a:r>
          </a:p>
          <a:p>
            <a:pPr lvl="0" indent="0">
              <a:buNone/>
            </a:pPr>
            <a:r>
              <a:rPr>
                <a:latin typeface="Courier"/>
              </a:rPr>
              <a:t>'data.frame':   150 obs. of  5 variables:
 $ Sepal.Length: num  5.1 4.9 4.7 4.6 5 5.4 4.6 5 4.4 4.9 ...
 $ Sepal.Width : num  3.5 3 3.2 3.1 3.6 3.9 3.4 3.4 2.9 3.1 ...
 $ Petal.Length: num  1.4 1.4 1.3 1.5 1.4 1.7 1.4 1.5 1.4 1.5 ...
 $ Petal.Width : num  0.2 0.2 0.2 0.2 0.2 0.4 0.3 0.2 0.2 0.1 ...
 $ Species     : Factor w/ 3 levels "setosa","versicolor",..: 1 1 1 1 1 1 1 1 1 1 ...</a:t>
            </a:r>
          </a:p>
          <a:p>
            <a:pPr lvl="0" indent="0">
              <a:buNone/>
            </a:pPr>
            <a:r>
              <a:rPr>
                <a:solidFill>
                  <a:srgbClr val="5E5E5E"/>
                </a:solidFill>
                <a:latin typeface="Courier"/>
              </a:rPr>
              <a:t># Statistical summary</a:t>
            </a:r>
            <a:br/>
            <a:r>
              <a:rPr>
                <a:solidFill>
                  <a:srgbClr val="4758AB"/>
                </a:solidFill>
                <a:latin typeface="Courier"/>
              </a:rPr>
              <a:t>summary</a:t>
            </a:r>
            <a:r>
              <a:rPr>
                <a:solidFill>
                  <a:srgbClr val="003B4F"/>
                </a:solidFill>
                <a:latin typeface="Courier"/>
              </a:rPr>
              <a:t>(iris)</a:t>
            </a:r>
          </a:p>
          <a:p>
            <a:pPr lvl="0" indent="0">
              <a:buNone/>
            </a:pPr>
            <a:r>
              <a:rPr>
                <a:latin typeface="Courier"/>
              </a:rPr>
              <a:t>  Sepal.Length    Sepal.Width     Petal.Length    Petal.Width   
 Min.   :4.300   Min.   :2.000   Min.   :1.000   Min.   :0.100  
 1st Qu.:5.100   1st Qu.:2.800   1st Qu.:1.600   1st Qu.:0.300  
 Median :5.800   Median :3.000   Median :4.350   Median :1.300  
 Mean   :5.843   Mean   :3.057   Mean   :3.758   Mean   :1.199  
 3rd Qu.:6.400   3rd Qu.:3.300   3rd Qu.:5.100   3rd Qu.:1.800  
 Max.   :7.900   Max.   :4.400   Max.   :6.900   Max.   :2.500  
       Species  
 setosa    :50  
 versicolor:50  
 virginica :50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columns</a:t>
            </a:r>
          </a:p>
        </p:txBody>
      </p:sp>
      <p:sp>
        <p:nvSpPr>
          <p:cNvPr id="3" name="Content Placeholder 2"/>
          <p:cNvSpPr>
            <a:spLocks noGrp="1"/>
          </p:cNvSpPr>
          <p:nvPr>
            <p:ph idx="1"/>
          </p:nvPr>
        </p:nvSpPr>
        <p:spPr/>
        <p:txBody>
          <a:bodyPr/>
          <a:lstStyle/>
          <a:p>
            <a:pPr lvl="0" indent="0">
              <a:buNone/>
            </a:pPr>
            <a:r>
              <a:rPr>
                <a:solidFill>
                  <a:srgbClr val="003B4F"/>
                </a:solidFill>
                <a:latin typeface="Courier"/>
              </a:rPr>
              <a:t>iris</a:t>
            </a:r>
            <a:r>
              <a:rPr>
                <a:solidFill>
                  <a:srgbClr val="5E5E5E"/>
                </a:solidFill>
                <a:latin typeface="Courier"/>
              </a:rPr>
              <a:t>$</a:t>
            </a:r>
            <a:r>
              <a:rPr>
                <a:solidFill>
                  <a:srgbClr val="003B4F"/>
                </a:solidFill>
                <a:latin typeface="Courier"/>
              </a:rPr>
              <a:t>sepal.area &lt;- iris</a:t>
            </a:r>
            <a:r>
              <a:rPr>
                <a:solidFill>
                  <a:srgbClr val="5E5E5E"/>
                </a:solidFill>
                <a:latin typeface="Courier"/>
              </a:rPr>
              <a:t>$</a:t>
            </a:r>
            <a:r>
              <a:rPr>
                <a:solidFill>
                  <a:srgbClr val="003B4F"/>
                </a:solidFill>
                <a:latin typeface="Courier"/>
              </a:rPr>
              <a:t>Sepal.Length </a:t>
            </a:r>
            <a:r>
              <a:rPr>
                <a:solidFill>
                  <a:srgbClr val="5E5E5E"/>
                </a:solidFill>
                <a:latin typeface="Courier"/>
              </a:rPr>
              <a:t>*</a:t>
            </a:r>
            <a:r>
              <a:rPr>
                <a:solidFill>
                  <a:srgbClr val="003B4F"/>
                </a:solidFill>
                <a:latin typeface="Courier"/>
              </a:rPr>
              <a:t>  iris</a:t>
            </a:r>
            <a:r>
              <a:rPr>
                <a:solidFill>
                  <a:srgbClr val="5E5E5E"/>
                </a:solidFill>
                <a:latin typeface="Courier"/>
              </a:rPr>
              <a:t>$</a:t>
            </a:r>
            <a:r>
              <a:rPr>
                <a:solidFill>
                  <a:srgbClr val="003B4F"/>
                </a:solidFill>
                <a:latin typeface="Courier"/>
              </a:rPr>
              <a:t>Sepal.Width</a:t>
            </a:r>
            <a:br/>
            <a:br/>
            <a:r>
              <a:rPr>
                <a:solidFill>
                  <a:srgbClr val="4758AB"/>
                </a:solidFill>
                <a:latin typeface="Courier"/>
              </a:rPr>
              <a:t>mean</a:t>
            </a:r>
            <a:r>
              <a:rPr>
                <a:solidFill>
                  <a:srgbClr val="003B4F"/>
                </a:solidFill>
                <a:latin typeface="Courier"/>
              </a:rPr>
              <a:t>(iris</a:t>
            </a:r>
            <a:r>
              <a:rPr>
                <a:solidFill>
                  <a:srgbClr val="5E5E5E"/>
                </a:solidFill>
                <a:latin typeface="Courier"/>
              </a:rPr>
              <a:t>$</a:t>
            </a:r>
            <a:r>
              <a:rPr>
                <a:solidFill>
                  <a:srgbClr val="003B4F"/>
                </a:solidFill>
                <a:latin typeface="Courier"/>
              </a:rPr>
              <a:t>sepal.area)</a:t>
            </a:r>
          </a:p>
          <a:p>
            <a:pPr lvl="0" indent="0">
              <a:buNone/>
            </a:pPr>
            <a:r>
              <a:rPr>
                <a:latin typeface="Courier"/>
              </a:rPr>
              <a:t>[1] 17.82287</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Exercise</a:t>
            </a:r>
          </a:p>
        </p:txBody>
      </p:sp>
      <p:sp>
        <p:nvSpPr>
          <p:cNvPr id="3" name="Content Placeholder 2"/>
          <p:cNvSpPr>
            <a:spLocks noGrp="1"/>
          </p:cNvSpPr>
          <p:nvPr>
            <p:ph idx="1"/>
          </p:nvPr>
        </p:nvSpPr>
        <p:spPr/>
        <p:txBody>
          <a:bodyPr/>
          <a:lstStyle/>
          <a:p>
            <a:pPr lvl="0" indent="0" marL="0">
              <a:buNone/>
            </a:pPr>
            <a:r>
              <a:rPr/>
              <a:t>Create a complete analysis:</a:t>
            </a:r>
          </a:p>
          <a:p>
            <a:pPr lvl="0" indent="-342900" marL="342900">
              <a:buAutoNum type="arabicPeriod"/>
            </a:pPr>
            <a:r>
              <a:rPr/>
              <a:t>Create a new script file</a:t>
            </a:r>
          </a:p>
          <a:p>
            <a:pPr lvl="0" indent="-342900" marL="342900">
              <a:buAutoNum type="arabicPeriod"/>
            </a:pPr>
            <a:r>
              <a:rPr/>
              <a:t>Load the mtcars dataset</a:t>
            </a:r>
          </a:p>
          <a:p>
            <a:pPr lvl="0" indent="-342900" marL="342900">
              <a:buAutoNum type="arabicPeriod"/>
            </a:pPr>
            <a:r>
              <a:rPr/>
              <a:t>Calculate mean of the first 3 numeric columns</a:t>
            </a:r>
          </a:p>
          <a:p>
            <a:pPr lvl="0" indent="-342900" marL="342900">
              <a:buAutoNum type="arabicPeriod"/>
            </a:pPr>
            <a:r>
              <a:rPr/>
              <a:t>Create a new column for computing </a:t>
            </a:r>
            <a:r>
              <a:rPr>
                <a:latin typeface="Courier"/>
              </a:rPr>
              <a:t>mph</a:t>
            </a:r>
            <a:r>
              <a:rPr/>
              <a:t> / </a:t>
            </a:r>
            <a:r>
              <a:rPr>
                <a:latin typeface="Courier"/>
              </a:rPr>
              <a:t>hp</a:t>
            </a:r>
          </a:p>
          <a:p>
            <a:pPr lvl="0" indent="0">
              <a:buNone/>
            </a:pPr>
            <a:r>
              <a:rPr>
                <a:solidFill>
                  <a:srgbClr val="5E5E5E"/>
                </a:solidFill>
                <a:latin typeface="Courier"/>
              </a:rPr>
              <a:t># Your code here!</a:t>
            </a:r>
            <a:br/>
            <a:r>
              <a:rPr>
                <a:solidFill>
                  <a:srgbClr val="4758AB"/>
                </a:solidFill>
                <a:latin typeface="Courier"/>
              </a:rPr>
              <a:t>data</a:t>
            </a:r>
            <a:r>
              <a:rPr>
                <a:solidFill>
                  <a:srgbClr val="003B4F"/>
                </a:solidFill>
                <a:latin typeface="Courier"/>
              </a:rPr>
              <a:t>(mtcars)</a:t>
            </a:r>
            <a:br/>
            <a:br/>
            <a:r>
              <a:rPr>
                <a:solidFill>
                  <a:srgbClr val="4758AB"/>
                </a:solidFill>
                <a:latin typeface="Courier"/>
              </a:rPr>
              <a:t>head</a:t>
            </a:r>
            <a:r>
              <a:rPr>
                <a:solidFill>
                  <a:srgbClr val="003B4F"/>
                </a:solidFill>
                <a:latin typeface="Courier"/>
              </a:rPr>
              <a:t>(mtcars)</a:t>
            </a:r>
            <a:br/>
            <a:r>
              <a:rPr>
                <a:solidFill>
                  <a:srgbClr val="5E5E5E"/>
                </a:solidFill>
                <a:latin typeface="Courier"/>
              </a:rPr>
              <a:t># Calculate means</a:t>
            </a:r>
            <a:br/>
            <a:r>
              <a:rPr>
                <a:solidFill>
                  <a:srgbClr val="5E5E5E"/>
                </a:solidFill>
                <a:latin typeface="Courier"/>
              </a:rPr>
              <a:t># ...</a:t>
            </a:r>
            <a:br/>
            <a:br/>
            <a:r>
              <a:rPr>
                <a:solidFill>
                  <a:srgbClr val="5E5E5E"/>
                </a:solidFill>
                <a:latin typeface="Courier"/>
              </a:rPr>
              <a:t># Create new column</a:t>
            </a:r>
            <a:br/>
            <a:r>
              <a:rPr>
                <a:solidFill>
                  <a:srgbClr val="5E5E5E"/>
                </a:solidFill>
                <a:latin typeface="Courier"/>
              </a:rPr>
              <a:t>#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Welcome to R!</a:t>
            </a:r>
          </a:p>
        </p:txBody>
      </p:sp>
      <p:sp>
        <p:nvSpPr>
          <p:cNvPr id="3" name="Content Placeholder 2"/>
          <p:cNvSpPr>
            <a:spLocks noGrp="1"/>
          </p:cNvSpPr>
          <p:nvPr>
            <p:ph idx="1"/>
          </p:nvPr>
        </p:nvSpPr>
        <p:spPr/>
        <p:txBody>
          <a:bodyPr/>
          <a:lstStyle/>
          <a:p>
            <a:pPr lvl="0" indent="0" marL="0">
              <a:buNone/>
            </a:pPr>
            <a:r>
              <a:rPr/>
              <a:t>R is a powerful programming language for:</a:t>
            </a:r>
          </a:p>
          <a:p>
            <a:pPr lvl="0"/>
            <a:r>
              <a:rPr/>
              <a:t>Statistical computing</a:t>
            </a:r>
          </a:p>
          <a:p>
            <a:pPr lvl="0"/>
            <a:r>
              <a:rPr/>
              <a:t>Data analysis</a:t>
            </a:r>
          </a:p>
          <a:p>
            <a:pPr lvl="0"/>
            <a:r>
              <a:rPr/>
              <a:t>Data visualization</a:t>
            </a:r>
          </a:p>
          <a:p>
            <a:pPr lvl="0"/>
            <a:r>
              <a:rPr/>
              <a:t>Machine learning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 for Learning More</a:t>
            </a:r>
          </a:p>
        </p:txBody>
      </p:sp>
      <p:sp>
        <p:nvSpPr>
          <p:cNvPr id="3" name="Content Placeholder 2"/>
          <p:cNvSpPr>
            <a:spLocks noGrp="1"/>
          </p:cNvSpPr>
          <p:nvPr>
            <p:ph idx="1"/>
          </p:nvPr>
        </p:nvSpPr>
        <p:spPr/>
        <p:txBody>
          <a:bodyPr/>
          <a:lstStyle/>
          <a:p>
            <a:pPr lvl="0"/>
            <a:r>
              <a:rPr>
                <a:hlinkClick r:id="rId2"/>
              </a:rPr>
              <a:t>Installing R and RStudio</a:t>
            </a:r>
          </a:p>
          <a:p>
            <a:pPr lvl="0"/>
            <a:r>
              <a:rPr>
                <a:hlinkClick r:id="rId3"/>
              </a:rPr>
              <a:t>R for Data Science</a:t>
            </a:r>
          </a:p>
          <a:p>
            <a:pPr lvl="0"/>
            <a:r>
              <a:rPr>
                <a:hlinkClick r:id="rId4"/>
              </a:rPr>
              <a:t>RStudio Cheat Sheets</a:t>
            </a:r>
          </a:p>
          <a:p>
            <a:pPr lvl="0"/>
            <a:r>
              <a:rPr>
                <a:hlinkClick r:id="rId5"/>
              </a:rPr>
              <a:t>R Documentation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install R!</a:t>
            </a:r>
          </a:p>
        </p:txBody>
      </p:sp>
      <p:pic>
        <p:nvPicPr>
          <p:cNvPr descr="install.png" id="0" name="Picture 1"/>
          <p:cNvPicPr>
            <a:picLocks noGrp="1" noChangeAspect="1"/>
          </p:cNvPicPr>
          <p:nvPr/>
        </p:nvPicPr>
        <p:blipFill>
          <a:blip r:embed="rId2"/>
          <a:stretch>
            <a:fillRect/>
          </a:stretch>
        </p:blipFill>
        <p:spPr bwMode="auto">
          <a:xfrm>
            <a:off x="1422400" y="1193800"/>
            <a:ext cx="63119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For downloading R:</a:t>
            </a:r>
            <a:r>
              <a:rPr/>
              <a:t> https://cran.r-project.org/mirrors.html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install R Studio!</a:t>
            </a:r>
          </a:p>
        </p:txBody>
      </p:sp>
      <p:pic>
        <p:nvPicPr>
          <p:cNvPr descr="studio.png" id="0" name="Picture 1"/>
          <p:cNvPicPr>
            <a:picLocks noGrp="1" noChangeAspect="1"/>
          </p:cNvPicPr>
          <p:nvPr/>
        </p:nvPicPr>
        <p:blipFill>
          <a:blip r:embed="rId2"/>
          <a:stretch>
            <a:fillRect/>
          </a:stretch>
        </p:blipFill>
        <p:spPr bwMode="auto">
          <a:xfrm>
            <a:off x="1866900" y="1193800"/>
            <a:ext cx="53975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For downloading R Studio:</a:t>
            </a:r>
            <a:r>
              <a:rPr/>
              <a:t> https://posit.co/products/open-source/rstudio/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RStudio Interface</a:t>
            </a:r>
          </a:p>
        </p:txBody>
      </p:sp>
      <p:pic>
        <p:nvPicPr>
          <p:cNvPr descr="console.png" id="0" name="Picture 1"/>
          <p:cNvPicPr>
            <a:picLocks noGrp="1" noChangeAspect="1"/>
          </p:cNvPicPr>
          <p:nvPr/>
        </p:nvPicPr>
        <p:blipFill>
          <a:blip r:embed="rId2"/>
          <a:stretch>
            <a:fillRect/>
          </a:stretch>
        </p:blipFill>
        <p:spPr bwMode="auto">
          <a:xfrm>
            <a:off x="1422400" y="1193800"/>
            <a:ext cx="62865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Script Editor (top-left)</a:t>
            </a:r>
          </a:p>
          <a:p>
            <a:pPr lvl="0"/>
            <a:r>
              <a:rPr/>
              <a:t>Console (bottom-left)</a:t>
            </a:r>
          </a:p>
          <a:p>
            <a:pPr lvl="0"/>
            <a:r>
              <a:rPr/>
              <a:t>Environment (top-right)</a:t>
            </a:r>
          </a:p>
          <a:p>
            <a:pPr lvl="0"/>
            <a:r>
              <a:rPr/>
              <a:t>Files/Plots/Help (bottom-right)</a:t>
            </a:r>
          </a:p>
          <a:p>
            <a:pPr lvl="0"/>
            <a:r>
              <a:rPr b="1"/>
              <a:t>See this video for a how to: </a:t>
            </a:r>
            <a:r>
              <a:rPr b="1">
                <a:hlinkClick r:id="rId2"/>
              </a:rPr>
              <a:t>R Studio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dc:title>
  <dc:creator/>
  <cp:keywords/>
  <dcterms:created xsi:type="dcterms:W3CDTF">2025-03-27T15:37:54Z</dcterms:created>
  <dcterms:modified xsi:type="dcterms:W3CDTF">2025-03-27T15:37:54Z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_options">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Session 1: Foundations of R Programming</vt:lpwstr>
  </property>
  <property fmtid="{D5CDD505-2E9C-101B-9397-08002B2CF9AE}" pid="9" name="toc-title">
    <vt:lpwstr>Table of contents</vt:lpwstr>
  </property>
</Properties>
</file>