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idyverse.org/" TargetMode="External" /><Relationship Id="rId3" Type="http://schemas.openxmlformats.org/officeDocument/2006/relationships/hyperlink" Target="https://nyu-cdsc.github.io/learningr/assets/data-transformation.pdf" TargetMode="External" /><Relationship Id="rId4" Type="http://schemas.openxmlformats.org/officeDocument/2006/relationships/hyperlink" Target="https://r4ds.had.co.nz/"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tidyverse.org/"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Learning R</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Session 2: Data Manipulation in R</a:t>
            </a: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Sorting and Arranging Data</a:t>
            </a:r>
          </a:p>
        </p:txBody>
      </p:sp>
      <p:sp>
        <p:nvSpPr>
          <p:cNvPr id="3" name="Content Placeholder 2"/>
          <p:cNvSpPr>
            <a:spLocks noGrp="1"/>
          </p:cNvSpPr>
          <p:nvPr>
            <p:ph idx="1"/>
          </p:nvPr>
        </p:nvSpPr>
        <p:spPr/>
        <p:txBody>
          <a:bodyPr/>
          <a:lstStyle/>
          <a:p>
            <a:pPr lvl="0" indent="0" marL="0">
              <a:buNone/>
            </a:pPr>
            <a:r>
              <a:rPr/>
              <a:t>Use </a:t>
            </a:r>
            <a:r>
              <a:rPr>
                <a:latin typeface="Courier"/>
              </a:rPr>
              <a:t>arrange()</a:t>
            </a:r>
            <a:r>
              <a:rPr/>
              <a:t> to sort data.</a:t>
            </a:r>
          </a:p>
          <a:p>
            <a:pPr lvl="0" indent="0">
              <a:buNone/>
            </a:pPr>
            <a:r>
              <a:rPr>
                <a:solidFill>
                  <a:srgbClr val="5E5E5E"/>
                </a:solidFill>
                <a:latin typeface="Courier"/>
              </a:rPr>
              <a:t># Arrange data in ascending order of mpg </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arrange</a:t>
            </a:r>
            <a:r>
              <a:rPr>
                <a:solidFill>
                  <a:srgbClr val="003B4F"/>
                </a:solidFill>
                <a:latin typeface="Courier"/>
              </a:rPr>
              <a:t>(mpg)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 </a:t>
            </a:r>
          </a:p>
          <a:p>
            <a:pPr lvl="0" indent="0">
              <a:buNone/>
            </a:pPr>
            <a:r>
              <a:rPr>
                <a:latin typeface="Courier"/>
              </a:rPr>
              <a:t>                     mpg cyl disp  hp drat    wt  qsec vs am gear carb
Cadillac Fleetwood  10.4   8  472 205 2.93 5.250 17.98  0  0    3    4
Lincoln Continental 10.4   8  460 215 3.00 5.424 17.82  0  0    3    4
Camaro Z28          13.3   8  350 245 3.73 3.840 15.41  0  0    3    4
Duster 360          14.3   8  360 245 3.21 3.570 15.84  0  0    3    4
Chrysler Imperial   14.7   8  440 230 3.23 5.345 17.42  0  0    3    4
Maserati Bora       15.0   8  301 335 3.54 3.570 14.60  0  1    5    8</a:t>
            </a:r>
          </a:p>
          <a:p>
            <a:pPr lvl="0" indent="0">
              <a:buNone/>
            </a:pPr>
            <a:r>
              <a:rPr>
                <a:solidFill>
                  <a:srgbClr val="5E5E5E"/>
                </a:solidFill>
                <a:latin typeface="Courier"/>
              </a:rPr>
              <a:t># Arrange data in descending order of mpg </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arrange</a:t>
            </a:r>
            <a:r>
              <a:rPr>
                <a:solidFill>
                  <a:srgbClr val="003B4F"/>
                </a:solidFill>
                <a:latin typeface="Courier"/>
              </a:rPr>
              <a:t>(</a:t>
            </a:r>
            <a:r>
              <a:rPr>
                <a:solidFill>
                  <a:srgbClr val="4758AB"/>
                </a:solidFill>
                <a:latin typeface="Courier"/>
              </a:rPr>
              <a:t>desc</a:t>
            </a:r>
            <a:r>
              <a:rPr>
                <a:solidFill>
                  <a:srgbClr val="003B4F"/>
                </a:solidFill>
                <a:latin typeface="Courier"/>
              </a:rPr>
              <a:t>(mpg))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mpg cyl  disp  hp drat    wt  qsec vs am gear carb
Toyota Corolla 33.9   4  71.1  65 4.22 1.835 19.90  1  1    4    1
Fiat 128       32.4   4  78.7  66 4.08 2.200 19.47  1  1    4    1
Honda Civic    30.4   4  75.7  52 4.93 1.615 18.52  1  1    4    2
Lotus Europa   30.4   4  95.1 113 3.77 1.513 16.90  1  1    5    2
Fiat X1-9      27.3   4  79.0  66 4.08 1.935 18.90  1  1    4    1
Porsche 914-2  26.0   4 120.3  91 4.43 2.140 16.70  0  1    5    2</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Creating New Variables with mutate()</a:t>
            </a:r>
          </a:p>
        </p:txBody>
      </p:sp>
      <p:sp>
        <p:nvSpPr>
          <p:cNvPr id="3" name="Content Placeholder 2"/>
          <p:cNvSpPr>
            <a:spLocks noGrp="1"/>
          </p:cNvSpPr>
          <p:nvPr>
            <p:ph idx="1"/>
          </p:nvPr>
        </p:nvSpPr>
        <p:spPr/>
        <p:txBody>
          <a:bodyPr/>
          <a:lstStyle/>
          <a:p>
            <a:pPr lvl="0" indent="0" marL="0">
              <a:buNone/>
            </a:pPr>
            <a:r>
              <a:rPr/>
              <a:t>Use </a:t>
            </a:r>
            <a:r>
              <a:rPr>
                <a:latin typeface="Courier"/>
              </a:rPr>
              <a:t>mutate()</a:t>
            </a:r>
            <a:r>
              <a:rPr/>
              <a:t> to add new variables.</a:t>
            </a:r>
          </a:p>
          <a:p>
            <a:pPr lvl="0" indent="0">
              <a:buNone/>
            </a:pPr>
            <a:r>
              <a:rPr>
                <a:solidFill>
                  <a:srgbClr val="5E5E5E"/>
                </a:solidFill>
                <a:latin typeface="Courier"/>
              </a:rPr>
              <a:t># Create a new variable: power-to-weight ratio </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power_to_weight =</a:t>
            </a:r>
            <a:r>
              <a:rPr>
                <a:solidFill>
                  <a:srgbClr val="003B4F"/>
                </a:solidFill>
                <a:latin typeface="Courier"/>
              </a:rPr>
              <a:t> hp </a:t>
            </a:r>
            <a:r>
              <a:rPr>
                <a:solidFill>
                  <a:srgbClr val="5E5E5E"/>
                </a:solidFill>
                <a:latin typeface="Courier"/>
              </a:rPr>
              <a:t>/</a:t>
            </a:r>
            <a:r>
              <a:rPr>
                <a:solidFill>
                  <a:srgbClr val="003B4F"/>
                </a:solidFill>
                <a:latin typeface="Courier"/>
              </a:rPr>
              <a:t> wt)</a:t>
            </a:r>
          </a:p>
          <a:p>
            <a:pPr lvl="0" indent="0">
              <a:buNone/>
            </a:pPr>
            <a:r>
              <a:rPr>
                <a:latin typeface="Courier"/>
              </a:rPr>
              <a:t>                     mpg cyl  disp  hp drat    wt  qsec vs am gear carb
Mazda RX4           21.0   6 160.0 110 3.90 2.620 16.46  0  1    4    4
Mazda RX4 Wag       21.0   6 160.0 110 3.90 2.875 17.02  0  1    4    4
Datsun 710          22.8   4 108.0  93 3.85 2.320 18.61  1  1    4    1
Hornet 4 Drive      21.4   6 258.0 110 3.08 3.215 19.44  1  0    3    1
Hornet Sportabout   18.7   8 360.0 175 3.15 3.440 17.02  0  0    3    2
Valiant             18.1   6 225.0 105 2.76 3.460 20.22  1  0    3    1
Duster 360          14.3   8 360.0 245 3.21 3.570 15.84  0  0    3    4
Merc 240D           24.4   4 146.7  62 3.69 3.190 20.00  1  0    4    2
Merc 230            22.8   4 140.8  95 3.92 3.150 22.90  1  0    4    2
Merc 280            19.2   6 167.6 123 3.92 3.440 18.30  1  0    4    4
Merc 280C           17.8   6 167.6 123 3.92 3.440 18.90  1  0    4    4
Merc 450SE          16.4   8 275.8 180 3.07 4.070 17.40  0  0    3    3
Merc 450SL          17.3   8 275.8 180 3.07 3.730 17.60  0  0    3    3
Merc 450SLC         15.2   8 275.8 180 3.07 3.780 18.00  0  0    3    3
Cadillac Fleetwood  10.4   8 472.0 205 2.93 5.250 17.98  0  0    3    4
Lincoln Continental 10.4   8 460.0 215 3.00 5.424 17.82  0  0    3    4
Chrysler Imperial   14.7   8 440.0 230 3.23 5.345 17.42  0  0    3    4
Fiat 128            32.4   4  78.7  66 4.08 2.200 19.47  1  1    4    1
Honda Civic         30.4   4  75.7  52 4.93 1.615 18.52  1  1    4    2
Toyota Corolla      33.9   4  71.1  65 4.22 1.835 19.90  1  1    4    1
Toyota Corona       21.5   4 120.1  97 3.70 2.465 20.01  1  0    3    1
Dodge Challenger    15.5   8 318.0 150 2.76 3.520 16.87  0  0    3    2
AMC Javelin         15.2   8 304.0 150 3.15 3.435 17.30  0  0    3    2
Camaro Z28          13.3   8 350.0 245 3.73 3.840 15.41  0  0    3    4
Pontiac Firebird    19.2   8 400.0 175 3.08 3.845 17.05  0  0    3    2
Fiat X1-9           27.3   4  79.0  66 4.08 1.935 18.90  1  1    4    1
Porsche 914-2       26.0   4 120.3  91 4.43 2.140 16.70  0  1    5    2
Lotus Europa        30.4   4  95.1 113 3.77 1.513 16.90  1  1    5    2
Ford Pantera L      15.8   8 351.0 264 4.22 3.170 14.50  0  1    5    4
Ferrari Dino        19.7   6 145.0 175 3.62 2.770 15.50  0  1    5    6
Maserati Bora       15.0   8 301.0 335 3.54 3.570 14.60  0  1    5    8
Volvo 142E          21.4   4 121.0 109 4.11 2.780 18.60  1  1    4    2
                    power_to_weight
Mazda RX4                  41.98473
Mazda RX4 Wag              38.26087
Datsun 710                 40.08621
Hornet 4 Drive             34.21462
Hornet Sportabout          50.87209
Valiant                    30.34682
Duster 360                 68.62745
Merc 240D                  19.43574
Merc 230                   30.15873
Merc 280                   35.75581
Merc 280C                  35.75581
Merc 450SE                 44.22604
Merc 450SL                 48.25737
Merc 450SLC                47.61905
Cadillac Fleetwood         39.04762
Lincoln Continental        39.63864
Chrysler Imperial          43.03087
Fiat 128                   30.00000
Honda Civic                32.19814
Toyota Corolla             35.42234
Toyota Corona              39.35091
Dodge Challenger           42.61364
AMC Javelin                43.66812
Camaro Z28                 63.80208
Pontiac Firebird           45.51365
Fiat X1-9                  34.10853
Porsche 914-2              42.52336
Lotus Europa               74.68605
Ford Pantera L             83.28076
Ferrari Dino               63.17690
Maserati Bora              93.83754
Volvo 142E                 39.20863</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Practice Time!</a:t>
            </a:r>
          </a:p>
        </p:txBody>
      </p:sp>
      <p:sp>
        <p:nvSpPr>
          <p:cNvPr id="3" name="Content Placeholder 2"/>
          <p:cNvSpPr>
            <a:spLocks noGrp="1"/>
          </p:cNvSpPr>
          <p:nvPr>
            <p:ph idx="1"/>
          </p:nvPr>
        </p:nvSpPr>
        <p:spPr/>
        <p:txBody>
          <a:bodyPr/>
          <a:lstStyle/>
          <a:p>
            <a:pPr lvl="0" indent="0" marL="0">
              <a:buNone/>
            </a:pPr>
            <a:r>
              <a:rPr/>
              <a:t>Try these exercises in your console:</a:t>
            </a:r>
          </a:p>
          <a:p>
            <a:pPr lvl="0" indent="-342900" marL="342900">
              <a:buAutoNum type="arabicPeriod"/>
            </a:pPr>
            <a:r>
              <a:rPr/>
              <a:t>View the mtcars data set to see the columns available.</a:t>
            </a:r>
          </a:p>
          <a:p>
            <a:pPr lvl="0" indent="-342900" marL="342900">
              <a:buAutoNum type="arabicPeriod"/>
            </a:pPr>
            <a:r>
              <a:rPr b="1"/>
              <a:t>Filter</a:t>
            </a:r>
            <a:r>
              <a:rPr/>
              <a:t> the data set for cars with less than 6 cylinders AND </a:t>
            </a:r>
            <a:r>
              <a:rPr b="1"/>
              <a:t>select</a:t>
            </a:r>
            <a:r>
              <a:rPr/>
              <a:t> only the mpg column in one operation.</a:t>
            </a:r>
          </a:p>
          <a:p>
            <a:pPr lvl="0" indent="-342900" marL="342900">
              <a:buAutoNum type="arabicPeriod"/>
            </a:pPr>
            <a:r>
              <a:rPr/>
              <a:t>Create a </a:t>
            </a:r>
            <a:r>
              <a:rPr b="1"/>
              <a:t>new variable</a:t>
            </a:r>
            <a:r>
              <a:rPr/>
              <a:t> that is the mean of mpg.</a:t>
            </a:r>
          </a:p>
          <a:p>
            <a:pPr lvl="0" indent="-342900" marL="342900">
              <a:buAutoNum type="arabicPeriod"/>
            </a:pPr>
            <a:r>
              <a:rPr/>
              <a:t>Now combine steps 2 and 3.</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Results</a:t>
            </a:r>
          </a:p>
        </p:txBody>
      </p:sp>
      <p:sp>
        <p:nvSpPr>
          <p:cNvPr id="3" name="Content Placeholder 2"/>
          <p:cNvSpPr>
            <a:spLocks noGrp="1"/>
          </p:cNvSpPr>
          <p:nvPr>
            <p:ph idx="1"/>
          </p:nvPr>
        </p:nvSpPr>
        <p:spPr/>
        <p:txBody>
          <a:bodyPr/>
          <a:lstStyle/>
          <a:p>
            <a:pPr lvl="0" indent="0">
              <a:buNone/>
            </a:pPr>
            <a:r>
              <a:rPr>
                <a:solidFill>
                  <a:srgbClr val="5E5E5E"/>
                </a:solidFill>
                <a:latin typeface="Courier"/>
              </a:rPr>
              <a:t># load in mtcars dataset</a:t>
            </a:r>
            <a:br/>
            <a:r>
              <a:rPr>
                <a:solidFill>
                  <a:srgbClr val="4758AB"/>
                </a:solidFill>
                <a:latin typeface="Courier"/>
              </a:rPr>
              <a:t>data</a:t>
            </a:r>
            <a:r>
              <a:rPr>
                <a:solidFill>
                  <a:srgbClr val="003B4F"/>
                </a:solidFill>
                <a:latin typeface="Courier"/>
              </a:rPr>
              <a:t>(mtcars)</a:t>
            </a:r>
            <a:br/>
            <a:br/>
            <a:r>
              <a:rPr>
                <a:solidFill>
                  <a:srgbClr val="5E5E5E"/>
                </a:solidFill>
                <a:latin typeface="Courier"/>
              </a:rPr>
              <a:t># view mtcars dataset</a:t>
            </a:r>
            <a:br/>
            <a:r>
              <a:rPr>
                <a:solidFill>
                  <a:srgbClr val="4758AB"/>
                </a:solidFill>
                <a:latin typeface="Courier"/>
              </a:rPr>
              <a:t>head</a:t>
            </a:r>
            <a:r>
              <a:rPr>
                <a:solidFill>
                  <a:srgbClr val="003B4F"/>
                </a:solidFill>
                <a:latin typeface="Courier"/>
              </a:rPr>
              <a:t>(mtcars)</a:t>
            </a:r>
            <a:br/>
            <a:r>
              <a:rPr>
                <a:solidFill>
                  <a:srgbClr val="5E5E5E"/>
                </a:solidFill>
                <a:latin typeface="Courier"/>
              </a:rPr>
              <a:t># or view just the column names</a:t>
            </a:r>
            <a:br/>
            <a:r>
              <a:rPr>
                <a:solidFill>
                  <a:srgbClr val="4758AB"/>
                </a:solidFill>
                <a:latin typeface="Courier"/>
              </a:rPr>
              <a:t>colnames</a:t>
            </a:r>
            <a:r>
              <a:rPr>
                <a:solidFill>
                  <a:srgbClr val="003B4F"/>
                </a:solidFill>
                <a:latin typeface="Courier"/>
              </a:rPr>
              <a:t>(mtcars)</a:t>
            </a:r>
            <a:br/>
            <a:br/>
            <a:r>
              <a:rPr>
                <a:solidFill>
                  <a:srgbClr val="5E5E5E"/>
                </a:solidFill>
                <a:latin typeface="Courier"/>
              </a:rPr>
              <a:t># Filter rows where cyl is less than 6 AND select only mpg</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(cyl </a:t>
            </a:r>
            <a:r>
              <a:rPr>
                <a:solidFill>
                  <a:srgbClr val="5E5E5E"/>
                </a:solidFill>
                <a:latin typeface="Courier"/>
              </a:rPr>
              <a:t>&lt;</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select</a:t>
            </a:r>
            <a:r>
              <a:rPr>
                <a:solidFill>
                  <a:srgbClr val="003B4F"/>
                </a:solidFill>
                <a:latin typeface="Courier"/>
              </a:rPr>
              <a:t>(mpg)</a:t>
            </a:r>
            <a:br/>
            <a:br/>
            <a:r>
              <a:rPr>
                <a:solidFill>
                  <a:srgbClr val="5E5E5E"/>
                </a:solidFill>
                <a:latin typeface="Courier"/>
              </a:rPr>
              <a:t># Create a new variable: mean of mpg</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mean_mpg =</a:t>
            </a:r>
            <a:r>
              <a:rPr>
                <a:solidFill>
                  <a:srgbClr val="003B4F"/>
                </a:solidFill>
                <a:latin typeface="Courier"/>
              </a:rPr>
              <a:t> </a:t>
            </a:r>
            <a:r>
              <a:rPr>
                <a:solidFill>
                  <a:srgbClr val="4758AB"/>
                </a:solidFill>
                <a:latin typeface="Courier"/>
              </a:rPr>
              <a:t>mean</a:t>
            </a:r>
            <a:r>
              <a:rPr>
                <a:solidFill>
                  <a:srgbClr val="003B4F"/>
                </a:solidFill>
                <a:latin typeface="Courier"/>
              </a:rPr>
              <a:t>(mpg))</a:t>
            </a:r>
            <a:br/>
            <a:br/>
            <a:r>
              <a:rPr>
                <a:solidFill>
                  <a:srgbClr val="5E5E5E"/>
                </a:solidFill>
                <a:latin typeface="Courier"/>
              </a:rPr>
              <a:t># Filter rows, select mpg, and create new column that is mean_mpg</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(cyl </a:t>
            </a:r>
            <a:r>
              <a:rPr>
                <a:solidFill>
                  <a:srgbClr val="5E5E5E"/>
                </a:solidFill>
                <a:latin typeface="Courier"/>
              </a:rPr>
              <a:t>&lt;</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select</a:t>
            </a:r>
            <a:r>
              <a:rPr>
                <a:solidFill>
                  <a:srgbClr val="003B4F"/>
                </a:solidFill>
                <a:latin typeface="Courier"/>
              </a:rPr>
              <a:t>(mpg) </a:t>
            </a:r>
            <a:r>
              <a:rPr>
                <a:solidFill>
                  <a:srgbClr val="5E5E5E"/>
                </a:solidFill>
                <a:latin typeface="Courier"/>
              </a:rPr>
              <a:t>%&gt;%</a:t>
            </a: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mean_mpg =</a:t>
            </a:r>
            <a:r>
              <a:rPr>
                <a:solidFill>
                  <a:srgbClr val="003B4F"/>
                </a:solidFill>
                <a:latin typeface="Courier"/>
              </a:rPr>
              <a:t> </a:t>
            </a:r>
            <a:r>
              <a:rPr>
                <a:solidFill>
                  <a:srgbClr val="4758AB"/>
                </a:solidFill>
                <a:latin typeface="Courier"/>
              </a:rPr>
              <a:t>mean</a:t>
            </a:r>
            <a:r>
              <a:rPr>
                <a:solidFill>
                  <a:srgbClr val="003B4F"/>
                </a:solidFill>
                <a:latin typeface="Courier"/>
              </a:rPr>
              <a:t>(mpg))</a:t>
            </a:r>
            <a:br/>
            <a:br/>
            <a:r>
              <a:rPr>
                <a:solidFill>
                  <a:srgbClr val="5E5E5E"/>
                </a:solidFill>
                <a:latin typeface="Courier"/>
              </a:rPr>
              <a:t># Note: The new column mean_mpg contains the same value for all rows.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B: Grouping and Summarizing Data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Grouping Data with group_by()</a:t>
            </a:r>
          </a:p>
        </p:txBody>
      </p:sp>
      <p:sp>
        <p:nvSpPr>
          <p:cNvPr id="3" name="Content Placeholder 2"/>
          <p:cNvSpPr>
            <a:spLocks noGrp="1"/>
          </p:cNvSpPr>
          <p:nvPr>
            <p:ph idx="1"/>
          </p:nvPr>
        </p:nvSpPr>
        <p:spPr/>
        <p:txBody>
          <a:bodyPr/>
          <a:lstStyle/>
          <a:p>
            <a:pPr lvl="0" indent="0" marL="0">
              <a:buNone/>
            </a:pPr>
            <a:r>
              <a:rPr/>
              <a:t>Use </a:t>
            </a:r>
            <a:r>
              <a:rPr>
                <a:latin typeface="Courier"/>
              </a:rPr>
              <a:t>group_by()</a:t>
            </a:r>
            <a:r>
              <a:rPr/>
              <a:t> to group data before summarization.</a:t>
            </a:r>
          </a:p>
          <a:p>
            <a:pPr lvl="0" indent="0">
              <a:buNone/>
            </a:pPr>
            <a:r>
              <a:rPr>
                <a:solidFill>
                  <a:srgbClr val="5E5E5E"/>
                </a:solidFill>
                <a:latin typeface="Courier"/>
              </a:rPr>
              <a:t># Group by number of cylinders </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group_by</a:t>
            </a:r>
            <a:r>
              <a:rPr>
                <a:solidFill>
                  <a:srgbClr val="003B4F"/>
                </a:solidFill>
                <a:latin typeface="Courier"/>
              </a:rPr>
              <a:t>(cyl) </a:t>
            </a:r>
            <a:r>
              <a:rPr>
                <a:solidFill>
                  <a:srgbClr val="5E5E5E"/>
                </a:solidFill>
                <a:latin typeface="Courier"/>
              </a:rPr>
              <a:t># grouping doesn't change how the data looks (apart from listing how it's grouped)</a:t>
            </a:r>
          </a:p>
          <a:p>
            <a:pPr lvl="0" indent="0">
              <a:buNone/>
            </a:pPr>
            <a:r>
              <a:rPr>
                <a:latin typeface="Courier"/>
              </a:rPr>
              <a:t># A tibble: 32 × 11
# Groups:   cyl [3]
     mpg   cyl  disp    hp  drat    wt  qsec    vs    am  gear  carb
   &lt;dbl&gt; &lt;dbl&gt; &lt;dbl&gt; &lt;dbl&gt; &lt;dbl&gt; &lt;dbl&gt; &lt;dbl&gt; &lt;dbl&gt; &lt;dbl&gt; &lt;dbl&gt; &lt;dbl&gt;
 1  21       6  160    110  3.9   2.62  16.5     0     1     4     4
 2  21       6  160    110  3.9   2.88  17.0     0     1     4     4
 3  22.8     4  108     93  3.85  2.32  18.6     1     1     4     1
 4  21.4     6  258    110  3.08  3.22  19.4     1     0     3     1
 5  18.7     8  360    175  3.15  3.44  17.0     0     0     3     2
 6  18.1     6  225    105  2.76  3.46  20.2     1     0     3     1
 7  14.3     8  360    245  3.21  3.57  15.8     0     0     3     4
 8  24.4     4  147.    62  3.69  3.19  20       1     0     4     2
 9  22.8     4  141.    95  3.92  3.15  22.9     1     0     4     2
10  19.2     6  168.   123  3.92  3.44  18.3     1     0     4     4
# ℹ 22 more rows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Summarizing Data with summarize()</a:t>
            </a:r>
          </a:p>
        </p:txBody>
      </p:sp>
      <p:sp>
        <p:nvSpPr>
          <p:cNvPr id="3" name="Content Placeholder 2"/>
          <p:cNvSpPr>
            <a:spLocks noGrp="1"/>
          </p:cNvSpPr>
          <p:nvPr>
            <p:ph idx="1"/>
          </p:nvPr>
        </p:nvSpPr>
        <p:spPr/>
        <p:txBody>
          <a:bodyPr/>
          <a:lstStyle/>
          <a:p>
            <a:pPr lvl="0" indent="0" marL="0">
              <a:buNone/>
            </a:pPr>
            <a:r>
              <a:rPr/>
              <a:t>Use </a:t>
            </a:r>
            <a:r>
              <a:rPr>
                <a:latin typeface="Courier"/>
              </a:rPr>
              <a:t>summarize()</a:t>
            </a:r>
            <a:r>
              <a:rPr/>
              <a:t> to aggregate data. it creates a </a:t>
            </a:r>
            <a:r>
              <a:rPr b="1" i="1"/>
              <a:t>new dataframe</a:t>
            </a:r>
            <a:r>
              <a:rPr/>
              <a:t>.</a:t>
            </a:r>
          </a:p>
          <a:p>
            <a:pPr lvl="0" indent="0">
              <a:buNone/>
            </a:pPr>
            <a:r>
              <a:rPr>
                <a:solidFill>
                  <a:srgbClr val="5E5E5E"/>
                </a:solidFill>
                <a:latin typeface="Courier"/>
              </a:rPr>
              <a:t># Compute mean mpg by cylinder </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group_by</a:t>
            </a:r>
            <a:r>
              <a:rPr>
                <a:solidFill>
                  <a:srgbClr val="003B4F"/>
                </a:solidFill>
                <a:latin typeface="Courier"/>
              </a:rPr>
              <a:t>(cyl) </a:t>
            </a:r>
            <a:r>
              <a:rPr>
                <a:solidFill>
                  <a:srgbClr val="5E5E5E"/>
                </a:solidFill>
                <a:latin typeface="Courier"/>
              </a:rPr>
              <a:t>%&gt;%</a:t>
            </a: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mean_mpg =</a:t>
            </a:r>
            <a:r>
              <a:rPr>
                <a:solidFill>
                  <a:srgbClr val="003B4F"/>
                </a:solidFill>
                <a:latin typeface="Courier"/>
              </a:rPr>
              <a:t> </a:t>
            </a:r>
            <a:r>
              <a:rPr>
                <a:solidFill>
                  <a:srgbClr val="4758AB"/>
                </a:solidFill>
                <a:latin typeface="Courier"/>
              </a:rPr>
              <a:t>mean</a:t>
            </a:r>
            <a:r>
              <a:rPr>
                <a:solidFill>
                  <a:srgbClr val="003B4F"/>
                </a:solidFill>
                <a:latin typeface="Courier"/>
              </a:rPr>
              <a:t>(mpg))</a:t>
            </a:r>
          </a:p>
          <a:p>
            <a:pPr lvl="0" indent="0">
              <a:buNone/>
            </a:pPr>
            <a:r>
              <a:rPr>
                <a:latin typeface="Courier"/>
              </a:rPr>
              <a:t># A tibble: 3 × 2
    cyl mean_mpg
  &lt;dbl&gt;    &lt;dbl&gt;
1     4     26.7
2     6     19.7
3     8     15.1</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Joining Datasets</a:t>
            </a:r>
          </a:p>
        </p:txBody>
      </p:sp>
      <p:sp>
        <p:nvSpPr>
          <p:cNvPr id="3" name="Content Placeholder 2"/>
          <p:cNvSpPr>
            <a:spLocks noGrp="1"/>
          </p:cNvSpPr>
          <p:nvPr>
            <p:ph idx="1"/>
          </p:nvPr>
        </p:nvSpPr>
        <p:spPr/>
        <p:txBody>
          <a:bodyPr/>
          <a:lstStyle/>
          <a:p>
            <a:pPr lvl="0" indent="0" marL="0">
              <a:buNone/>
            </a:pPr>
            <a:r>
              <a:rPr/>
              <a:t>Use </a:t>
            </a:r>
            <a:r>
              <a:rPr>
                <a:latin typeface="Courier"/>
              </a:rPr>
              <a:t>left_join()</a:t>
            </a:r>
            <a:r>
              <a:rPr/>
              <a:t> to combine datasets.</a:t>
            </a:r>
          </a:p>
          <a:p>
            <a:pPr lvl="0" indent="0">
              <a:buNone/>
            </a:pPr>
            <a:r>
              <a:rPr>
                <a:solidFill>
                  <a:srgbClr val="5E5E5E"/>
                </a:solidFill>
                <a:latin typeface="Courier"/>
              </a:rPr>
              <a:t># Create sample data frames </a:t>
            </a:r>
            <a:br/>
            <a:r>
              <a:rPr>
                <a:solidFill>
                  <a:srgbClr val="003B4F"/>
                </a:solidFill>
                <a:latin typeface="Courier"/>
              </a:rPr>
              <a:t>df1 &lt;- </a:t>
            </a:r>
            <a:r>
              <a:rPr>
                <a:solidFill>
                  <a:srgbClr val="4758AB"/>
                </a:solidFill>
                <a:latin typeface="Courier"/>
              </a:rPr>
              <a:t>data.frame</a:t>
            </a:r>
            <a:r>
              <a:rPr>
                <a:solidFill>
                  <a:srgbClr val="003B4F"/>
                </a:solidFill>
                <a:latin typeface="Courier"/>
              </a:rPr>
              <a:t>(</a:t>
            </a:r>
            <a:r>
              <a:rPr>
                <a:solidFill>
                  <a:srgbClr val="657422"/>
                </a:solidFill>
                <a:latin typeface="Courier"/>
              </a:rPr>
              <a:t>ID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Score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90</a:t>
            </a:r>
            <a:r>
              <a:rPr>
                <a:solidFill>
                  <a:srgbClr val="003B4F"/>
                </a:solidFill>
                <a:latin typeface="Courier"/>
              </a:rPr>
              <a:t>, </a:t>
            </a:r>
            <a:r>
              <a:rPr>
                <a:solidFill>
                  <a:srgbClr val="AD0000"/>
                </a:solidFill>
                <a:latin typeface="Courier"/>
              </a:rPr>
              <a:t>85</a:t>
            </a:r>
            <a:r>
              <a:rPr>
                <a:solidFill>
                  <a:srgbClr val="003B4F"/>
                </a:solidFill>
                <a:latin typeface="Courier"/>
              </a:rPr>
              <a:t>, </a:t>
            </a:r>
            <a:r>
              <a:rPr>
                <a:solidFill>
                  <a:srgbClr val="AD0000"/>
                </a:solidFill>
                <a:latin typeface="Courier"/>
              </a:rPr>
              <a:t>88</a:t>
            </a:r>
            <a:r>
              <a:rPr>
                <a:solidFill>
                  <a:srgbClr val="003B4F"/>
                </a:solidFill>
                <a:latin typeface="Courier"/>
              </a:rPr>
              <a:t>)) </a:t>
            </a:r>
            <a:br/>
            <a:r>
              <a:rPr>
                <a:solidFill>
                  <a:srgbClr val="003B4F"/>
                </a:solidFill>
                <a:latin typeface="Courier"/>
              </a:rPr>
              <a:t>df2 &lt;- </a:t>
            </a:r>
            <a:r>
              <a:rPr>
                <a:solidFill>
                  <a:srgbClr val="4758AB"/>
                </a:solidFill>
                <a:latin typeface="Courier"/>
              </a:rPr>
              <a:t>data.frame</a:t>
            </a:r>
            <a:r>
              <a:rPr>
                <a:solidFill>
                  <a:srgbClr val="003B4F"/>
                </a:solidFill>
                <a:latin typeface="Courier"/>
              </a:rPr>
              <a:t>(</a:t>
            </a:r>
            <a:r>
              <a:rPr>
                <a:solidFill>
                  <a:srgbClr val="657422"/>
                </a:solidFill>
                <a:latin typeface="Courier"/>
              </a:rPr>
              <a:t>ID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AD0000"/>
                </a:solidFill>
                <a:latin typeface="Courier"/>
              </a:rPr>
              <a:t>1</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AD0000"/>
                </a:solidFill>
                <a:latin typeface="Courier"/>
              </a:rPr>
              <a:t>3</a:t>
            </a:r>
            <a:r>
              <a:rPr>
                <a:solidFill>
                  <a:srgbClr val="003B4F"/>
                </a:solidFill>
                <a:latin typeface="Courier"/>
              </a:rPr>
              <a:t>), </a:t>
            </a:r>
            <a:r>
              <a:rPr>
                <a:solidFill>
                  <a:srgbClr val="657422"/>
                </a:solidFill>
                <a:latin typeface="Courier"/>
              </a:rPr>
              <a:t>Name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"Alice"</a:t>
            </a:r>
            <a:r>
              <a:rPr>
                <a:solidFill>
                  <a:srgbClr val="003B4F"/>
                </a:solidFill>
                <a:latin typeface="Courier"/>
              </a:rPr>
              <a:t>, </a:t>
            </a:r>
            <a:r>
              <a:rPr>
                <a:solidFill>
                  <a:srgbClr val="20794D"/>
                </a:solidFill>
                <a:latin typeface="Courier"/>
              </a:rPr>
              <a:t>"Bob"</a:t>
            </a:r>
            <a:r>
              <a:rPr>
                <a:solidFill>
                  <a:srgbClr val="003B4F"/>
                </a:solidFill>
                <a:latin typeface="Courier"/>
              </a:rPr>
              <a:t>, </a:t>
            </a:r>
            <a:r>
              <a:rPr>
                <a:solidFill>
                  <a:srgbClr val="20794D"/>
                </a:solidFill>
                <a:latin typeface="Courier"/>
              </a:rPr>
              <a:t>"Charlie"</a:t>
            </a:r>
            <a:r>
              <a:rPr>
                <a:solidFill>
                  <a:srgbClr val="003B4F"/>
                </a:solidFill>
                <a:latin typeface="Courier"/>
              </a:rPr>
              <a:t>))  </a:t>
            </a:r>
            <a:br/>
            <a:br/>
            <a:r>
              <a:rPr>
                <a:solidFill>
                  <a:srgbClr val="003B4F"/>
                </a:solidFill>
                <a:latin typeface="Courier"/>
              </a:rPr>
              <a:t>df1</a:t>
            </a:r>
          </a:p>
          <a:p>
            <a:pPr lvl="0" indent="0">
              <a:buNone/>
            </a:pPr>
            <a:r>
              <a:rPr>
                <a:latin typeface="Courier"/>
              </a:rPr>
              <a:t>  ID Score
1  1    90
2  2    85
3  3    88</a:t>
            </a:r>
          </a:p>
          <a:p>
            <a:pPr lvl="0" indent="0">
              <a:buNone/>
            </a:pPr>
            <a:r>
              <a:rPr>
                <a:solidFill>
                  <a:srgbClr val="003B4F"/>
                </a:solidFill>
                <a:latin typeface="Courier"/>
              </a:rPr>
              <a:t>df2</a:t>
            </a:r>
          </a:p>
          <a:p>
            <a:pPr lvl="0" indent="0">
              <a:buNone/>
            </a:pPr>
            <a:r>
              <a:rPr>
                <a:latin typeface="Courier"/>
              </a:rPr>
              <a:t>  ID    Name
1  1   Alice
2  2     Bob
3  3 Charlie</a:t>
            </a:r>
          </a:p>
          <a:p>
            <a:pPr lvl="0" indent="0">
              <a:buNone/>
            </a:pPr>
            <a:r>
              <a:rPr>
                <a:solidFill>
                  <a:srgbClr val="5E5E5E"/>
                </a:solidFill>
                <a:latin typeface="Courier"/>
              </a:rPr>
              <a:t># Join data frames </a:t>
            </a:r>
            <a:br/>
            <a:r>
              <a:rPr>
                <a:solidFill>
                  <a:srgbClr val="003B4F"/>
                </a:solidFill>
                <a:latin typeface="Courier"/>
              </a:rPr>
              <a:t>merged_df &lt;- </a:t>
            </a:r>
            <a:r>
              <a:rPr>
                <a:solidFill>
                  <a:srgbClr val="4758AB"/>
                </a:solidFill>
                <a:latin typeface="Courier"/>
              </a:rPr>
              <a:t>left_join</a:t>
            </a:r>
            <a:r>
              <a:rPr>
                <a:solidFill>
                  <a:srgbClr val="003B4F"/>
                </a:solidFill>
                <a:latin typeface="Courier"/>
              </a:rPr>
              <a:t>(df1, df2, </a:t>
            </a:r>
            <a:r>
              <a:rPr>
                <a:solidFill>
                  <a:srgbClr val="657422"/>
                </a:solidFill>
                <a:latin typeface="Courier"/>
              </a:rPr>
              <a:t>by =</a:t>
            </a:r>
            <a:r>
              <a:rPr>
                <a:solidFill>
                  <a:srgbClr val="003B4F"/>
                </a:solidFill>
                <a:latin typeface="Courier"/>
              </a:rPr>
              <a:t> </a:t>
            </a:r>
            <a:r>
              <a:rPr>
                <a:solidFill>
                  <a:srgbClr val="20794D"/>
                </a:solidFill>
                <a:latin typeface="Courier"/>
              </a:rPr>
              <a:t>"ID"</a:t>
            </a:r>
            <a:r>
              <a:rPr>
                <a:solidFill>
                  <a:srgbClr val="003B4F"/>
                </a:solidFill>
                <a:latin typeface="Courier"/>
              </a:rPr>
              <a:t>)</a:t>
            </a:r>
            <a:br/>
            <a:br/>
            <a:r>
              <a:rPr>
                <a:solidFill>
                  <a:srgbClr val="003B4F"/>
                </a:solidFill>
                <a:latin typeface="Courier"/>
              </a:rPr>
              <a:t>merged_df</a:t>
            </a:r>
          </a:p>
          <a:p>
            <a:pPr lvl="0" indent="0">
              <a:buNone/>
            </a:pPr>
            <a:r>
              <a:rPr>
                <a:latin typeface="Courier"/>
              </a:rPr>
              <a:t>  ID Score    Name
1  1    90   Alice
2  2    85     Bob
3  3    88 Charlie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Handling Missing Values</a:t>
            </a:r>
          </a:p>
        </p:txBody>
      </p:sp>
      <p:sp>
        <p:nvSpPr>
          <p:cNvPr id="3" name="Content Placeholder 2"/>
          <p:cNvSpPr>
            <a:spLocks noGrp="1"/>
          </p:cNvSpPr>
          <p:nvPr>
            <p:ph idx="1"/>
          </p:nvPr>
        </p:nvSpPr>
        <p:spPr/>
        <p:txBody>
          <a:bodyPr/>
          <a:lstStyle/>
          <a:p>
            <a:pPr lvl="0" indent="0" marL="0">
              <a:buNone/>
            </a:pPr>
            <a:r>
              <a:rPr/>
              <a:t>To identify missing values we can use the </a:t>
            </a:r>
            <a:r>
              <a:rPr>
                <a:latin typeface="Courier"/>
              </a:rPr>
              <a:t>is.na()</a:t>
            </a:r>
            <a:r>
              <a:rPr/>
              <a:t> function which will return TRUE in the observations that contain missing values. Let’s create a vector with some missing data and see if R can identify it.</a:t>
            </a:r>
          </a:p>
          <a:p>
            <a:pPr lvl="0" indent="0">
              <a:buNone/>
            </a:pPr>
            <a:r>
              <a:rPr>
                <a:solidFill>
                  <a:srgbClr val="5E5E5E"/>
                </a:solidFill>
                <a:latin typeface="Courier"/>
              </a:rPr>
              <a:t># Create a vector with missing data</a:t>
            </a:r>
            <a:br/>
            <a:r>
              <a:rPr>
                <a:solidFill>
                  <a:srgbClr val="003B4F"/>
                </a:solidFill>
                <a:latin typeface="Courier"/>
              </a:rPr>
              <a:t>x &lt;- </a:t>
            </a:r>
            <a:r>
              <a:rPr>
                <a:solidFill>
                  <a:srgbClr val="4758AB"/>
                </a:solidFill>
                <a:latin typeface="Courier"/>
              </a:rPr>
              <a:t>c</a:t>
            </a:r>
            <a:r>
              <a:rPr>
                <a:solidFill>
                  <a:srgbClr val="003B4F"/>
                </a:solidFill>
                <a:latin typeface="Courier"/>
              </a:rPr>
              <a:t>(</a:t>
            </a:r>
            <a:r>
              <a:rPr>
                <a:solidFill>
                  <a:srgbClr val="AD0000"/>
                </a:solidFill>
                <a:latin typeface="Courier"/>
              </a:rPr>
              <a:t>500</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AD0000"/>
                </a:solidFill>
                <a:latin typeface="Courier"/>
              </a:rPr>
              <a:t>6</a:t>
            </a:r>
            <a:r>
              <a:rPr>
                <a:solidFill>
                  <a:srgbClr val="003B4F"/>
                </a:solidFill>
                <a:latin typeface="Courier"/>
              </a:rPr>
              <a:t>, </a:t>
            </a:r>
            <a:r>
              <a:rPr>
                <a:solidFill>
                  <a:srgbClr val="AD0000"/>
                </a:solidFill>
                <a:latin typeface="Courier"/>
              </a:rPr>
              <a:t>40</a:t>
            </a:r>
            <a:r>
              <a:rPr>
                <a:solidFill>
                  <a:srgbClr val="003B4F"/>
                </a:solidFill>
                <a:latin typeface="Courier"/>
              </a:rPr>
              <a:t>, </a:t>
            </a:r>
            <a:r>
              <a:rPr>
                <a:solidFill>
                  <a:srgbClr val="8F5902"/>
                </a:solidFill>
                <a:latin typeface="Courier"/>
              </a:rPr>
              <a:t>NA</a:t>
            </a:r>
            <a:r>
              <a:rPr>
                <a:solidFill>
                  <a:srgbClr val="003B4F"/>
                </a:solidFill>
                <a:latin typeface="Courier"/>
              </a:rPr>
              <a:t>, </a:t>
            </a:r>
            <a:r>
              <a:rPr>
                <a:solidFill>
                  <a:srgbClr val="AD0000"/>
                </a:solidFill>
                <a:latin typeface="Courier"/>
              </a:rPr>
              <a:t>13</a:t>
            </a:r>
            <a:r>
              <a:rPr>
                <a:solidFill>
                  <a:srgbClr val="003B4F"/>
                </a:solidFill>
                <a:latin typeface="Courier"/>
              </a:rPr>
              <a:t>)</a:t>
            </a:r>
            <a:br/>
            <a:br/>
            <a:r>
              <a:rPr>
                <a:solidFill>
                  <a:srgbClr val="5E5E5E"/>
                </a:solidFill>
                <a:latin typeface="Courier"/>
              </a:rPr>
              <a:t># Are there missings? Which ones?</a:t>
            </a:r>
            <a:br/>
            <a:r>
              <a:rPr>
                <a:solidFill>
                  <a:srgbClr val="4758AB"/>
                </a:solidFill>
                <a:latin typeface="Courier"/>
              </a:rPr>
              <a:t>is.na</a:t>
            </a:r>
            <a:r>
              <a:rPr>
                <a:solidFill>
                  <a:srgbClr val="003B4F"/>
                </a:solidFill>
                <a:latin typeface="Courier"/>
              </a:rPr>
              <a:t>(x)</a:t>
            </a:r>
          </a:p>
          <a:p>
            <a:pPr lvl="0" indent="0">
              <a:buNone/>
            </a:pPr>
            <a:r>
              <a:rPr>
                <a:latin typeface="Courier"/>
              </a:rPr>
              <a:t>[1] FALSE  TRUE FALSE FALSE  TRUE FALSE</a:t>
            </a:r>
          </a:p>
          <a:p>
            <a:pPr lvl="0" indent="0">
              <a:buNone/>
            </a:pPr>
            <a:r>
              <a:rPr>
                <a:solidFill>
                  <a:srgbClr val="5E5E5E"/>
                </a:solidFill>
                <a:latin typeface="Courier"/>
              </a:rPr>
              <a:t># Check how many are missing</a:t>
            </a:r>
            <a:br/>
            <a:r>
              <a:rPr>
                <a:solidFill>
                  <a:srgbClr val="4758AB"/>
                </a:solidFill>
                <a:latin typeface="Courier"/>
              </a:rPr>
              <a:t>sum</a:t>
            </a:r>
            <a:r>
              <a:rPr>
                <a:solidFill>
                  <a:srgbClr val="003B4F"/>
                </a:solidFill>
                <a:latin typeface="Courier"/>
              </a:rPr>
              <a:t>(</a:t>
            </a:r>
            <a:r>
              <a:rPr>
                <a:solidFill>
                  <a:srgbClr val="4758AB"/>
                </a:solidFill>
                <a:latin typeface="Courier"/>
              </a:rPr>
              <a:t>is.na</a:t>
            </a:r>
            <a:r>
              <a:rPr>
                <a:solidFill>
                  <a:srgbClr val="003B4F"/>
                </a:solidFill>
                <a:latin typeface="Courier"/>
              </a:rPr>
              <a:t>(x))</a:t>
            </a:r>
          </a:p>
          <a:p>
            <a:pPr lvl="0" indent="0">
              <a:buNone/>
            </a:pPr>
            <a:r>
              <a:rPr>
                <a:latin typeface="Courier"/>
              </a:rPr>
              <a:t>[1] 2</a:t>
            </a:r>
          </a:p>
          <a:p>
            <a:pPr lvl="0" indent="0" marL="0">
              <a:buNone/>
            </a:pPr>
            <a:r>
              <a:rPr/>
              <a:t>To deal with missing we can use </a:t>
            </a:r>
            <a:r>
              <a:rPr>
                <a:latin typeface="Courier"/>
              </a:rPr>
              <a:t>na.omit()</a:t>
            </a:r>
            <a:r>
              <a:rPr/>
              <a:t> to remove missing values.</a:t>
            </a:r>
          </a:p>
          <a:p>
            <a:pPr lvl="0" indent="0">
              <a:buNone/>
            </a:pPr>
            <a:r>
              <a:rPr>
                <a:solidFill>
                  <a:srgbClr val="4758AB"/>
                </a:solidFill>
                <a:latin typeface="Courier"/>
              </a:rPr>
              <a:t>na.omit</a:t>
            </a:r>
            <a:r>
              <a:rPr>
                <a:solidFill>
                  <a:srgbClr val="003B4F"/>
                </a:solidFill>
                <a:latin typeface="Courier"/>
              </a:rPr>
              <a:t>(x)</a:t>
            </a:r>
          </a:p>
          <a:p>
            <a:pPr lvl="0" indent="0">
              <a:buNone/>
            </a:pPr>
            <a:r>
              <a:rPr>
                <a:latin typeface="Courier"/>
              </a:rPr>
              <a:t>[1] 500   6  40  13
attr(,"na.action")
[1] 2 5
attr(,"class")
[1] "omit"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Final Exercise</a:t>
            </a:r>
          </a:p>
        </p:txBody>
      </p:sp>
      <p:sp>
        <p:nvSpPr>
          <p:cNvPr id="3" name="Content Placeholder 2"/>
          <p:cNvSpPr>
            <a:spLocks noGrp="1"/>
          </p:cNvSpPr>
          <p:nvPr>
            <p:ph idx="1"/>
          </p:nvPr>
        </p:nvSpPr>
        <p:spPr/>
        <p:txBody>
          <a:bodyPr/>
          <a:lstStyle/>
          <a:p>
            <a:pPr lvl="0" indent="0" marL="0">
              <a:buNone/>
            </a:pPr>
            <a:r>
              <a:rPr/>
              <a:t>Create a new dataset that combines multiple steps you’ve learned:</a:t>
            </a:r>
          </a:p>
          <a:p>
            <a:pPr lvl="0" indent="-342900" marL="342900">
              <a:buAutoNum type="arabicPeriod"/>
            </a:pPr>
            <a:r>
              <a:rPr/>
              <a:t>Load the mtcars dataset</a:t>
            </a:r>
          </a:p>
          <a:p>
            <a:pPr lvl="0" indent="-342900" marL="342900">
              <a:buAutoNum type="arabicPeriod"/>
            </a:pPr>
            <a:r>
              <a:rPr/>
              <a:t>Filter </a:t>
            </a:r>
            <a:r>
              <a:rPr>
                <a:latin typeface="Courier"/>
              </a:rPr>
              <a:t>mtcars</a:t>
            </a:r>
            <a:r>
              <a:rPr/>
              <a:t> for cars with more than 4 cylinders and select </a:t>
            </a:r>
            <a:r>
              <a:rPr>
                <a:latin typeface="Courier"/>
              </a:rPr>
              <a:t>mpg</a:t>
            </a:r>
            <a:r>
              <a:rPr/>
              <a:t>, </a:t>
            </a:r>
            <a:r>
              <a:rPr>
                <a:latin typeface="Courier"/>
              </a:rPr>
              <a:t>hp</a:t>
            </a:r>
            <a:r>
              <a:rPr/>
              <a:t>, and </a:t>
            </a:r>
            <a:r>
              <a:rPr>
                <a:latin typeface="Courier"/>
              </a:rPr>
              <a:t>wt</a:t>
            </a:r>
            <a:r>
              <a:rPr/>
              <a:t> columns.</a:t>
            </a:r>
          </a:p>
          <a:p>
            <a:pPr lvl="0" indent="-342900" marL="342900">
              <a:buAutoNum type="arabicPeriod"/>
            </a:pPr>
            <a:r>
              <a:rPr/>
              <a:t>Create a new column in this dataset that calculates </a:t>
            </a:r>
            <a:r>
              <a:rPr>
                <a:latin typeface="Courier"/>
              </a:rPr>
              <a:t>hp</a:t>
            </a:r>
            <a:r>
              <a:rPr/>
              <a:t> per unit weight.</a:t>
            </a:r>
          </a:p>
          <a:p>
            <a:pPr lvl="0" indent="-342900" marL="342900">
              <a:buAutoNum type="arabicPeriod"/>
            </a:pPr>
            <a:r>
              <a:rPr/>
              <a:t>Merge this dataset back to the original </a:t>
            </a:r>
            <a:r>
              <a:rPr>
                <a:latin typeface="Courier"/>
              </a:rPr>
              <a:t>mtcars</a:t>
            </a:r>
            <a:r>
              <a:rPr/>
              <a:t> dataset.</a:t>
            </a:r>
          </a:p>
          <a:p>
            <a:pPr lvl="0" indent="0">
              <a:buNone/>
            </a:pPr>
            <a:r>
              <a:rPr>
                <a:solidFill>
                  <a:srgbClr val="5E5E5E"/>
                </a:solidFill>
                <a:latin typeface="Courier"/>
              </a:rPr>
              <a:t># Add your code here!</a:t>
            </a:r>
            <a:br/>
            <a:r>
              <a:rPr>
                <a:solidFill>
                  <a:srgbClr val="5E5E5E"/>
                </a:solidFill>
                <a:latin typeface="Courier"/>
              </a:rPr>
              <a:t># Load the mtcars data</a:t>
            </a:r>
            <a:br/>
            <a:r>
              <a:rPr>
                <a:solidFill>
                  <a:srgbClr val="4758AB"/>
                </a:solidFill>
                <a:latin typeface="Courier"/>
              </a:rPr>
              <a:t>data</a:t>
            </a:r>
            <a:r>
              <a:rPr>
                <a:solidFill>
                  <a:srgbClr val="003B4F"/>
                </a:solidFill>
                <a:latin typeface="Courier"/>
              </a:rPr>
              <a:t>(mtcars)</a:t>
            </a:r>
            <a:br/>
            <a:br/>
            <a:r>
              <a:rPr>
                <a:solidFill>
                  <a:srgbClr val="5E5E5E"/>
                </a:solidFill>
                <a:latin typeface="Courier"/>
              </a:rPr>
              <a:t># View the mtcars data</a:t>
            </a:r>
            <a:br/>
            <a:r>
              <a:rPr>
                <a:solidFill>
                  <a:srgbClr val="4758AB"/>
                </a:solidFill>
                <a:latin typeface="Courier"/>
              </a:rPr>
              <a:t>head</a:t>
            </a:r>
            <a:r>
              <a:rPr>
                <a:solidFill>
                  <a:srgbClr val="003B4F"/>
                </a:solidFill>
                <a:latin typeface="Courier"/>
              </a:rPr>
              <a:t>(mtcars)</a:t>
            </a:r>
            <a:br/>
            <a:br/>
            <a:r>
              <a:rPr>
                <a:solidFill>
                  <a:srgbClr val="5E5E5E"/>
                </a:solidFill>
                <a:latin typeface="Courier"/>
              </a:rPr>
              <a:t># Create a new dataset filtered and with new column</a:t>
            </a:r>
            <a:br/>
            <a:br/>
            <a:r>
              <a:rPr>
                <a:solidFill>
                  <a:srgbClr val="5E5E5E"/>
                </a:solidFill>
                <a:latin typeface="Courier"/>
              </a:rPr>
              <a:t># Merge back to mtcars data</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Part A: Introduction to Data Manipulation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 Results</a:t>
            </a:r>
          </a:p>
        </p:txBody>
      </p:sp>
      <p:sp>
        <p:nvSpPr>
          <p:cNvPr id="3" name="Content Placeholder 2"/>
          <p:cNvSpPr>
            <a:spLocks noGrp="1"/>
          </p:cNvSpPr>
          <p:nvPr>
            <p:ph idx="1"/>
          </p:nvPr>
        </p:nvSpPr>
        <p:spPr/>
        <p:txBody>
          <a:bodyPr/>
          <a:lstStyle/>
          <a:p>
            <a:pPr lvl="0" indent="0">
              <a:buNone/>
            </a:pPr>
            <a:r>
              <a:rPr>
                <a:solidFill>
                  <a:srgbClr val="5E5E5E"/>
                </a:solidFill>
                <a:latin typeface="Courier"/>
              </a:rPr>
              <a:t># Example solution</a:t>
            </a:r>
            <a:br/>
            <a:br/>
            <a:r>
              <a:rPr>
                <a:solidFill>
                  <a:srgbClr val="5E5E5E"/>
                </a:solidFill>
                <a:latin typeface="Courier"/>
              </a:rPr>
              <a:t># Filter data and create new column</a:t>
            </a:r>
            <a:br/>
            <a:r>
              <a:rPr>
                <a:solidFill>
                  <a:srgbClr val="003B4F"/>
                </a:solidFill>
                <a:latin typeface="Courier"/>
              </a:rPr>
              <a:t>new_data &lt;- mtcars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(cyl </a:t>
            </a:r>
            <a:r>
              <a:rPr>
                <a:solidFill>
                  <a:srgbClr val="5E5E5E"/>
                </a:solidFill>
                <a:latin typeface="Courier"/>
              </a:rPr>
              <a:t>&gt;</a:t>
            </a:r>
            <a:r>
              <a:rPr>
                <a:solidFill>
                  <a:srgbClr val="003B4F"/>
                </a:solidFill>
                <a:latin typeface="Courier"/>
              </a:rPr>
              <a:t> </a:t>
            </a:r>
            <a:r>
              <a:rPr>
                <a:solidFill>
                  <a:srgbClr val="AD0000"/>
                </a:solidFill>
                <a:latin typeface="Courier"/>
              </a:rPr>
              <a:t>4</a:t>
            </a:r>
            <a:r>
              <a:rPr>
                <a:solidFill>
                  <a:srgbClr val="003B4F"/>
                </a:solidFill>
                <a:latin typeface="Courier"/>
              </a:rPr>
              <a: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select</a:t>
            </a:r>
            <a:r>
              <a:rPr>
                <a:solidFill>
                  <a:srgbClr val="003B4F"/>
                </a:solidFill>
                <a:latin typeface="Courier"/>
              </a:rPr>
              <a:t>(mpg, hp, wt)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mutate</a:t>
            </a:r>
            <a:r>
              <a:rPr>
                <a:solidFill>
                  <a:srgbClr val="003B4F"/>
                </a:solidFill>
                <a:latin typeface="Courier"/>
              </a:rPr>
              <a:t>(</a:t>
            </a:r>
            <a:r>
              <a:rPr>
                <a:solidFill>
                  <a:srgbClr val="657422"/>
                </a:solidFill>
                <a:latin typeface="Courier"/>
              </a:rPr>
              <a:t>hp_per_wt =</a:t>
            </a:r>
            <a:r>
              <a:rPr>
                <a:solidFill>
                  <a:srgbClr val="003B4F"/>
                </a:solidFill>
                <a:latin typeface="Courier"/>
              </a:rPr>
              <a:t> hp </a:t>
            </a:r>
            <a:r>
              <a:rPr>
                <a:solidFill>
                  <a:srgbClr val="5E5E5E"/>
                </a:solidFill>
                <a:latin typeface="Courier"/>
              </a:rPr>
              <a:t>/</a:t>
            </a:r>
            <a:r>
              <a:rPr>
                <a:solidFill>
                  <a:srgbClr val="003B4F"/>
                </a:solidFill>
                <a:latin typeface="Courier"/>
              </a:rPr>
              <a:t> wt)</a:t>
            </a:r>
            <a:br/>
            <a:br/>
            <a:r>
              <a:rPr>
                <a:solidFill>
                  <a:srgbClr val="5E5E5E"/>
                </a:solidFill>
                <a:latin typeface="Courier"/>
              </a:rPr>
              <a:t># Merge with original mtcars dataset</a:t>
            </a:r>
            <a:br/>
            <a:r>
              <a:rPr>
                <a:solidFill>
                  <a:srgbClr val="003B4F"/>
                </a:solidFill>
                <a:latin typeface="Courier"/>
              </a:rPr>
              <a:t>mtcars_merged &lt;- </a:t>
            </a:r>
            <a:r>
              <a:rPr>
                <a:solidFill>
                  <a:srgbClr val="4758AB"/>
                </a:solidFill>
                <a:latin typeface="Courier"/>
              </a:rPr>
              <a:t>left_join</a:t>
            </a:r>
            <a:r>
              <a:rPr>
                <a:solidFill>
                  <a:srgbClr val="003B4F"/>
                </a:solidFill>
                <a:latin typeface="Courier"/>
              </a:rPr>
              <a:t>(mtcars, new_data, </a:t>
            </a:r>
            <a:r>
              <a:rPr>
                <a:solidFill>
                  <a:srgbClr val="657422"/>
                </a:solidFill>
                <a:latin typeface="Courier"/>
              </a:rPr>
              <a:t>by =</a:t>
            </a:r>
            <a:r>
              <a:rPr>
                <a:solidFill>
                  <a:srgbClr val="003B4F"/>
                </a:solidFill>
                <a:latin typeface="Courier"/>
              </a:rPr>
              <a:t> </a:t>
            </a:r>
            <a:r>
              <a:rPr>
                <a:solidFill>
                  <a:srgbClr val="4758AB"/>
                </a:solidFill>
                <a:latin typeface="Courier"/>
              </a:rPr>
              <a:t>c</a:t>
            </a:r>
            <a:r>
              <a:rPr>
                <a:solidFill>
                  <a:srgbClr val="003B4F"/>
                </a:solidFill>
                <a:latin typeface="Courier"/>
              </a:rPr>
              <a:t>(</a:t>
            </a:r>
            <a:r>
              <a:rPr>
                <a:solidFill>
                  <a:srgbClr val="20794D"/>
                </a:solidFill>
                <a:latin typeface="Courier"/>
              </a:rPr>
              <a:t>"mpg"</a:t>
            </a:r>
            <a:r>
              <a:rPr>
                <a:solidFill>
                  <a:srgbClr val="003B4F"/>
                </a:solidFill>
                <a:latin typeface="Courier"/>
              </a:rPr>
              <a:t>, </a:t>
            </a:r>
            <a:r>
              <a:rPr>
                <a:solidFill>
                  <a:srgbClr val="20794D"/>
                </a:solidFill>
                <a:latin typeface="Courier"/>
              </a:rPr>
              <a:t>"hp"</a:t>
            </a:r>
            <a:r>
              <a:rPr>
                <a:solidFill>
                  <a:srgbClr val="003B4F"/>
                </a:solidFill>
                <a:latin typeface="Courier"/>
              </a:rPr>
              <a:t>, </a:t>
            </a:r>
            <a:r>
              <a:rPr>
                <a:solidFill>
                  <a:srgbClr val="20794D"/>
                </a:solidFill>
                <a:latin typeface="Courier"/>
              </a:rPr>
              <a:t>"wt"</a:t>
            </a:r>
            <a:r>
              <a:rPr>
                <a:solidFill>
                  <a:srgbClr val="003B4F"/>
                </a:solidFill>
                <a:latin typeface="Courier"/>
              </a:rPr>
              <a:t>))</a:t>
            </a:r>
            <a:br/>
            <a:br/>
            <a:r>
              <a:rPr>
                <a:solidFill>
                  <a:srgbClr val="4758AB"/>
                </a:solidFill>
                <a:latin typeface="Courier"/>
              </a:rPr>
              <a:t>head</a:t>
            </a:r>
            <a:r>
              <a:rPr>
                <a:solidFill>
                  <a:srgbClr val="003B4F"/>
                </a:solidFill>
                <a:latin typeface="Courier"/>
              </a:rPr>
              <a:t>(new_data)</a:t>
            </a:r>
          </a:p>
          <a:p>
            <a:pPr lvl="0" indent="0">
              <a:buNone/>
            </a:pPr>
            <a:r>
              <a:rPr>
                <a:latin typeface="Courier"/>
              </a:rPr>
              <a:t>                   mpg  hp    wt hp_per_wt
Mazda RX4         21.0 110 2.620  41.98473
Mazda RX4 Wag     21.0 110 2.875  38.26087
Hornet 4 Drive    21.4 110 3.215  34.21462
Hornet Sportabout 18.7 175 3.440  50.87209
Valiant           18.1 105 3.460  30.34682
Duster 360        14.3 245 3.570  68.62745</a:t>
            </a:r>
          </a:p>
          <a:p>
            <a:pPr lvl="0" indent="0">
              <a:buNone/>
            </a:pPr>
            <a:r>
              <a:rPr>
                <a:solidFill>
                  <a:srgbClr val="4758AB"/>
                </a:solidFill>
                <a:latin typeface="Courier"/>
              </a:rPr>
              <a:t>head</a:t>
            </a:r>
            <a:r>
              <a:rPr>
                <a:solidFill>
                  <a:srgbClr val="003B4F"/>
                </a:solidFill>
                <a:latin typeface="Courier"/>
              </a:rPr>
              <a:t>(mtcars_merged)</a:t>
            </a:r>
          </a:p>
          <a:p>
            <a:pPr lvl="0" indent="0">
              <a:buNone/>
            </a:pPr>
            <a:r>
              <a:rPr>
                <a:latin typeface="Courier"/>
              </a:rPr>
              <a:t>   mpg cyl disp  hp drat    wt  qsec vs am gear carb hp_per_wt
1 21.0   6  160 110 3.90 2.620 16.46  0  1    4    4  41.98473
2 21.0   6  160 110 3.90 2.875 17.02  0  1    4    4  38.26087
3 22.8   4  108  93 3.85 2.320 18.61  1  1    4    1        NA
4 21.4   6  258 110 3.08 3.215 19.44  1  0    3    1  34.21462
5 18.7   8  360 175 3.15 3.440 17.02  0  0    3    2  50.87209
6 18.1   6  225 105 2.76 3.460 20.22  1  0    3    1  30.34682</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Thank You!</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Additional Resources</a:t>
            </a:r>
          </a:p>
        </p:txBody>
      </p:sp>
      <p:sp>
        <p:nvSpPr>
          <p:cNvPr id="3" name="Content Placeholder 2"/>
          <p:cNvSpPr>
            <a:spLocks noGrp="1"/>
          </p:cNvSpPr>
          <p:nvPr>
            <p:ph idx="1"/>
          </p:nvPr>
        </p:nvSpPr>
        <p:spPr/>
        <p:txBody>
          <a:bodyPr/>
          <a:lstStyle/>
          <a:p>
            <a:pPr lvl="0"/>
            <a:r>
              <a:rPr>
                <a:hlinkClick r:id="rId2"/>
              </a:rPr>
              <a:t>Tidyverse Documentation</a:t>
            </a:r>
          </a:p>
          <a:p>
            <a:pPr lvl="0"/>
            <a:r>
              <a:rPr>
                <a:hlinkClick r:id="rId3"/>
              </a:rPr>
              <a:t>dplyr Cheatsheet</a:t>
            </a:r>
          </a:p>
          <a:p>
            <a:pPr lvl="0"/>
            <a:r>
              <a:rPr>
                <a:hlinkClick r:id="rId4"/>
              </a:rPr>
              <a:t>Data Wrangling in R</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Welcome to Data Manipulation in R!</a:t>
            </a:r>
          </a:p>
        </p:txBody>
      </p:sp>
      <p:sp>
        <p:nvSpPr>
          <p:cNvPr id="3" name="Content Placeholder 2"/>
          <p:cNvSpPr>
            <a:spLocks noGrp="1"/>
          </p:cNvSpPr>
          <p:nvPr>
            <p:ph idx="1"/>
          </p:nvPr>
        </p:nvSpPr>
        <p:spPr/>
        <p:txBody>
          <a:bodyPr/>
          <a:lstStyle/>
          <a:p>
            <a:pPr lvl="0" indent="0" marL="0">
              <a:buNone/>
            </a:pPr>
            <a:r>
              <a:rPr/>
              <a:t>Data manipulation is a crucial part of data analysis and preparation.</a:t>
            </a:r>
          </a:p>
          <a:p>
            <a:pPr lvl="0"/>
            <a:r>
              <a:rPr/>
              <a:t>Cleaning and transforming data</a:t>
            </a:r>
          </a:p>
          <a:p>
            <a:pPr lvl="0"/>
            <a:r>
              <a:rPr/>
              <a:t>Filtering and selecting relevant information</a:t>
            </a:r>
          </a:p>
          <a:p>
            <a:pPr lvl="0"/>
            <a:r>
              <a:rPr/>
              <a:t>Summarizing and grouping data</a:t>
            </a:r>
          </a:p>
          <a:p>
            <a:pPr lvl="0"/>
            <a:r>
              <a:rPr/>
              <a:t>Handling missing values</a:t>
            </a:r>
          </a:p>
          <a:p>
            <a:pPr lvl="0" indent="0" marL="0">
              <a:buNone/>
            </a:pPr>
            <a:r>
              <a:rPr/>
              <a:t>In this session we will learn how to examine and clean our data in R.</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to Tidyverse</a:t>
            </a:r>
          </a:p>
        </p:txBody>
      </p:sp>
      <p:sp>
        <p:nvSpPr>
          <p:cNvPr id="3" name="Content Placeholder 2"/>
          <p:cNvSpPr>
            <a:spLocks noGrp="1"/>
          </p:cNvSpPr>
          <p:nvPr>
            <p:ph idx="1"/>
          </p:nvPr>
        </p:nvSpPr>
        <p:spPr/>
        <p:txBody>
          <a:bodyPr/>
          <a:lstStyle/>
          <a:p>
            <a:pPr lvl="0" indent="0" marL="0">
              <a:buNone/>
            </a:pPr>
            <a:r>
              <a:rPr/>
              <a:t>The Tidyverse is a collection of R packages designed for data science that can help you import, clean, and understand data.</a:t>
            </a:r>
          </a:p>
          <a:p>
            <a:pPr lvl="0" indent="0" marL="0">
              <a:buNone/>
            </a:pPr>
            <a:r>
              <a:rPr/>
              <a:t>First, we need some packages to be loaded in. You can install the core packages from the </a:t>
            </a:r>
            <a:r>
              <a:rPr>
                <a:latin typeface="Courier"/>
              </a:rPr>
              <a:t>tidyverse</a:t>
            </a:r>
            <a:r>
              <a:rPr/>
              <a:t> by simply typing </a:t>
            </a:r>
            <a:r>
              <a:rPr>
                <a:latin typeface="Courier"/>
              </a:rPr>
              <a:t>install.packages("tidyverse")</a:t>
            </a:r>
            <a:r>
              <a:rPr/>
              <a:t> in the console.</a:t>
            </a:r>
          </a:p>
          <a:p>
            <a:pPr lvl="0" indent="0">
              <a:buNone/>
            </a:pPr>
            <a:r>
              <a:rPr>
                <a:solidFill>
                  <a:srgbClr val="5E5E5E"/>
                </a:solidFill>
                <a:latin typeface="Courier"/>
              </a:rPr>
              <a:t># Install packages - this only needs to be done once!</a:t>
            </a:r>
            <a:br/>
            <a:r>
              <a:rPr>
                <a:solidFill>
                  <a:srgbClr val="5E5E5E"/>
                </a:solidFill>
                <a:latin typeface="Courier"/>
              </a:rPr>
              <a:t># install.packages("tidyverse", repos = "https://cloud.r-project.org/")  </a:t>
            </a:r>
            <a:br/>
            <a:br/>
            <a:r>
              <a:rPr>
                <a:solidFill>
                  <a:srgbClr val="5E5E5E"/>
                </a:solidFill>
                <a:latin typeface="Courier"/>
              </a:rPr>
              <a:t># Load the packages</a:t>
            </a:r>
            <a:br/>
            <a:r>
              <a:rPr>
                <a:solidFill>
                  <a:srgbClr val="4758AB"/>
                </a:solidFill>
                <a:latin typeface="Courier"/>
              </a:rPr>
              <a:t>library</a:t>
            </a:r>
            <a:r>
              <a:rPr>
                <a:solidFill>
                  <a:srgbClr val="003B4F"/>
                </a:solidFill>
                <a:latin typeface="Courier"/>
              </a:rPr>
              <a:t>(tidyverse)</a:t>
            </a:r>
          </a:p>
          <a:p>
            <a:pPr lvl="0" indent="0" marL="0">
              <a:buNone/>
            </a:pPr>
            <a:r>
              <a:rPr/>
              <a:t>For more information on Tidyverse, explore the documentation here: </a:t>
            </a:r>
            <a:r>
              <a:rPr>
                <a:hlinkClick r:id="rId2"/>
              </a:rPr>
              <a:t>https://www.tidyverse.org/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Tidyverse tools</a:t>
            </a:r>
          </a:p>
        </p:txBody>
      </p:sp>
      <p:sp>
        <p:nvSpPr>
          <p:cNvPr id="3" name="Content Placeholder 2"/>
          <p:cNvSpPr>
            <a:spLocks noGrp="1"/>
          </p:cNvSpPr>
          <p:nvPr>
            <p:ph idx="1"/>
          </p:nvPr>
        </p:nvSpPr>
        <p:spPr/>
        <p:txBody>
          <a:bodyPr/>
          <a:lstStyle/>
          <a:p>
            <a:pPr lvl="0" indent="0" marL="0">
              <a:buNone/>
            </a:pPr>
            <a:r>
              <a:rPr/>
              <a:t>Tidyverse tools use pipes and tibbles to make R code more human</a:t>
            </a:r>
          </a:p>
          <a:p>
            <a:pPr lvl="0" indent="0" marL="0">
              <a:buNone/>
            </a:pPr>
            <a:r>
              <a:rPr/>
              <a:t>The pipe, %&gt;%, allows the output of one command to be used as an input in the next command, which is cleaner than using nested functions.</a:t>
            </a:r>
          </a:p>
          <a:p>
            <a:pPr lvl="0" indent="0" marL="0">
              <a:buNone/>
            </a:pPr>
            <a:r>
              <a:rPr/>
              <a:t>*Note: a shortcut to write the pipe command is ctrl+SHIFT+M (Windows) or command+SHIFT+M (Mac).</a:t>
            </a:r>
          </a:p>
          <a:p>
            <a:pPr lvl="0" indent="0">
              <a:buNone/>
            </a:pPr>
            <a:r>
              <a:rPr i="1">
                <a:solidFill>
                  <a:srgbClr val="5E5E5E"/>
                </a:solidFill>
                <a:latin typeface="Courier"/>
              </a:rPr>
              <a:t>## A single command </a:t>
            </a:r>
            <a:br/>
            <a:r>
              <a:rPr>
                <a:solidFill>
                  <a:srgbClr val="4758AB"/>
                </a:solidFill>
                <a:latin typeface="Courier"/>
              </a:rPr>
              <a:t>sqrt</a:t>
            </a:r>
            <a:r>
              <a:rPr>
                <a:solidFill>
                  <a:srgbClr val="003B4F"/>
                </a:solidFill>
                <a:latin typeface="Courier"/>
              </a:rPr>
              <a:t>(</a:t>
            </a:r>
            <a:r>
              <a:rPr>
                <a:solidFill>
                  <a:srgbClr val="AD0000"/>
                </a:solidFill>
                <a:latin typeface="Courier"/>
              </a:rPr>
              <a:t>65</a:t>
            </a:r>
            <a:r>
              <a:rPr>
                <a:solidFill>
                  <a:srgbClr val="003B4F"/>
                </a:solidFill>
                <a:latin typeface="Courier"/>
              </a:rPr>
              <a:t>)  </a:t>
            </a:r>
          </a:p>
          <a:p>
            <a:pPr lvl="0" indent="0">
              <a:buNone/>
            </a:pPr>
            <a:r>
              <a:rPr>
                <a:latin typeface="Courier"/>
              </a:rPr>
              <a:t>[1] 8.062258</a:t>
            </a:r>
          </a:p>
          <a:p>
            <a:pPr lvl="0" indent="0">
              <a:buNone/>
            </a:pPr>
            <a:r>
              <a:rPr i="1">
                <a:solidFill>
                  <a:srgbClr val="5E5E5E"/>
                </a:solidFill>
                <a:latin typeface="Courier"/>
              </a:rPr>
              <a:t>## Base R method of running more than one command </a:t>
            </a:r>
            <a:br/>
            <a:r>
              <a:rPr>
                <a:solidFill>
                  <a:srgbClr val="4758AB"/>
                </a:solidFill>
                <a:latin typeface="Courier"/>
              </a:rPr>
              <a:t>round</a:t>
            </a:r>
            <a:r>
              <a:rPr>
                <a:solidFill>
                  <a:srgbClr val="003B4F"/>
                </a:solidFill>
                <a:latin typeface="Courier"/>
              </a:rPr>
              <a:t>(</a:t>
            </a:r>
            <a:r>
              <a:rPr>
                <a:solidFill>
                  <a:srgbClr val="4758AB"/>
                </a:solidFill>
                <a:latin typeface="Courier"/>
              </a:rPr>
              <a:t>sqrt</a:t>
            </a:r>
            <a:r>
              <a:rPr>
                <a:solidFill>
                  <a:srgbClr val="003B4F"/>
                </a:solidFill>
                <a:latin typeface="Courier"/>
              </a:rPr>
              <a:t>(</a:t>
            </a:r>
            <a:r>
              <a:rPr>
                <a:solidFill>
                  <a:srgbClr val="AD0000"/>
                </a:solidFill>
                <a:latin typeface="Courier"/>
              </a:rPr>
              <a:t>65</a:t>
            </a:r>
            <a:r>
              <a:rPr>
                <a:solidFill>
                  <a:srgbClr val="003B4F"/>
                </a:solidFill>
                <a:latin typeface="Courier"/>
              </a:rPr>
              <a:t>), </a:t>
            </a:r>
            <a:r>
              <a:rPr>
                <a:solidFill>
                  <a:srgbClr val="657422"/>
                </a:solidFill>
                <a:latin typeface="Courier"/>
              </a:rPr>
              <a:t>digit =</a:t>
            </a:r>
            <a:r>
              <a:rPr>
                <a:solidFill>
                  <a:srgbClr val="003B4F"/>
                </a:solidFill>
                <a:latin typeface="Courier"/>
              </a:rPr>
              <a:t> </a:t>
            </a:r>
            <a:r>
              <a:rPr>
                <a:solidFill>
                  <a:srgbClr val="AD0000"/>
                </a:solidFill>
                <a:latin typeface="Courier"/>
              </a:rPr>
              <a:t>2</a:t>
            </a:r>
            <a:r>
              <a:rPr>
                <a:solidFill>
                  <a:srgbClr val="003B4F"/>
                </a:solidFill>
                <a:latin typeface="Courier"/>
              </a:rPr>
              <a:t>)  </a:t>
            </a:r>
          </a:p>
          <a:p>
            <a:pPr lvl="0" indent="0">
              <a:buNone/>
            </a:pPr>
            <a:r>
              <a:rPr>
                <a:latin typeface="Courier"/>
              </a:rPr>
              <a:t>[1] 8.06</a:t>
            </a:r>
          </a:p>
          <a:p>
            <a:pPr lvl="0" indent="0">
              <a:buNone/>
            </a:pPr>
            <a:r>
              <a:rPr i="1">
                <a:solidFill>
                  <a:srgbClr val="5E5E5E"/>
                </a:solidFill>
                <a:latin typeface="Courier"/>
              </a:rPr>
              <a:t>## Running more than one command with piping </a:t>
            </a:r>
            <a:br/>
            <a:r>
              <a:rPr>
                <a:solidFill>
                  <a:srgbClr val="4758AB"/>
                </a:solidFill>
                <a:latin typeface="Courier"/>
              </a:rPr>
              <a:t>sqrt</a:t>
            </a:r>
            <a:r>
              <a:rPr>
                <a:solidFill>
                  <a:srgbClr val="003B4F"/>
                </a:solidFill>
                <a:latin typeface="Courier"/>
              </a:rPr>
              <a:t>(</a:t>
            </a:r>
            <a:r>
              <a:rPr>
                <a:solidFill>
                  <a:srgbClr val="AD0000"/>
                </a:solidFill>
                <a:latin typeface="Courier"/>
              </a:rPr>
              <a:t>65</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round</a:t>
            </a:r>
            <a:r>
              <a:rPr>
                <a:solidFill>
                  <a:srgbClr val="003B4F"/>
                </a:solidFill>
                <a:latin typeface="Courier"/>
              </a:rPr>
              <a:t>(</a:t>
            </a:r>
            <a:r>
              <a:rPr>
                <a:solidFill>
                  <a:srgbClr val="657422"/>
                </a:solidFill>
                <a:latin typeface="Courier"/>
              </a:rPr>
              <a:t>digit =</a:t>
            </a:r>
            <a:r>
              <a:rPr>
                <a:solidFill>
                  <a:srgbClr val="003B4F"/>
                </a:solidFill>
                <a:latin typeface="Courier"/>
              </a:rPr>
              <a:t> </a:t>
            </a:r>
            <a:r>
              <a:rPr>
                <a:solidFill>
                  <a:srgbClr val="AD0000"/>
                </a:solidFill>
                <a:latin typeface="Courier"/>
              </a:rPr>
              <a:t>2</a:t>
            </a:r>
            <a:r>
              <a:rPr>
                <a:solidFill>
                  <a:srgbClr val="003B4F"/>
                </a:solidFill>
                <a:latin typeface="Courier"/>
              </a:rPr>
              <a:t>)</a:t>
            </a:r>
          </a:p>
          <a:p>
            <a:pPr lvl="0" indent="0">
              <a:buNone/>
            </a:pPr>
            <a:r>
              <a:rPr>
                <a:latin typeface="Courier"/>
              </a:rPr>
              <a:t>[1] 8.06</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Filtering and Selecting Data with dplyr</a:t>
            </a:r>
          </a:p>
        </p:txBody>
      </p:sp>
      <p:sp>
        <p:nvSpPr>
          <p:cNvPr id="3" name="Content Placeholder 2"/>
          <p:cNvSpPr>
            <a:spLocks noGrp="1"/>
          </p:cNvSpPr>
          <p:nvPr>
            <p:ph idx="1"/>
          </p:nvPr>
        </p:nvSpPr>
        <p:spPr/>
        <p:txBody>
          <a:bodyPr/>
          <a:lstStyle/>
          <a:p>
            <a:pPr lvl="0" indent="0" marL="0">
              <a:buNone/>
            </a:pPr>
            <a:r>
              <a:rPr/>
              <a:t>One of the most useful tools in the Tidyverse is </a:t>
            </a:r>
            <a:r>
              <a:rPr>
                <a:latin typeface="Courier"/>
              </a:rPr>
              <a:t>dplyr</a:t>
            </a:r>
            <a:r>
              <a:rPr/>
              <a:t>. Dplyr has many handy functions that can help with data wrangling, including:</a:t>
            </a:r>
          </a:p>
          <a:p>
            <a:pPr lvl="0"/>
            <a:r>
              <a:rPr>
                <a:latin typeface="Courier"/>
              </a:rPr>
              <a:t>select()</a:t>
            </a:r>
            <a:r>
              <a:rPr/>
              <a:t> extracts columns of interest.</a:t>
            </a:r>
          </a:p>
          <a:p>
            <a:pPr lvl="0"/>
            <a:r>
              <a:rPr>
                <a:latin typeface="Courier"/>
              </a:rPr>
              <a:t>arrange()</a:t>
            </a:r>
            <a:r>
              <a:rPr/>
              <a:t> changes the ordering of the rows.</a:t>
            </a:r>
          </a:p>
          <a:p>
            <a:pPr lvl="0"/>
            <a:r>
              <a:rPr>
                <a:latin typeface="Courier"/>
              </a:rPr>
              <a:t>filter()</a:t>
            </a:r>
            <a:r>
              <a:rPr/>
              <a:t> filters cases based on their values.</a:t>
            </a:r>
          </a:p>
          <a:p>
            <a:pPr lvl="0"/>
            <a:r>
              <a:rPr>
                <a:latin typeface="Courier"/>
              </a:rPr>
              <a:t>mutate()</a:t>
            </a:r>
            <a:r>
              <a:rPr/>
              <a:t> creates/adds new variables based on conditions of existing variables.</a:t>
            </a:r>
          </a:p>
          <a:p>
            <a:pPr lvl="0"/>
            <a:r>
              <a:rPr>
                <a:latin typeface="Courier"/>
              </a:rPr>
              <a:t>rename()</a:t>
            </a:r>
            <a:r>
              <a:rPr/>
              <a:t> easily changes the name of a column(s)</a:t>
            </a:r>
          </a:p>
          <a:p>
            <a:pPr lvl="0"/>
            <a:r>
              <a:rPr>
                <a:latin typeface="Courier"/>
              </a:rPr>
              <a:t>summarise()</a:t>
            </a:r>
            <a:r>
              <a:rPr/>
              <a:t> reduces multiple values down to a single summary.</a:t>
            </a:r>
          </a:p>
          <a:p>
            <a:pPr lvl="0"/>
            <a:r>
              <a:rPr>
                <a:latin typeface="Courier"/>
              </a:rPr>
              <a:t>_join()</a:t>
            </a:r>
            <a:r>
              <a:rPr/>
              <a:t> group of functions that merge two data frames together, includes (</a:t>
            </a:r>
            <a:r>
              <a:rPr>
                <a:latin typeface="Courier"/>
              </a:rPr>
              <a:t>inner_join()</a:t>
            </a:r>
            <a:r>
              <a:rPr/>
              <a:t>, </a:t>
            </a:r>
            <a:r>
              <a:rPr>
                <a:latin typeface="Courier"/>
              </a:rPr>
              <a:t>left_join()</a:t>
            </a:r>
            <a:r>
              <a:rPr/>
              <a:t>, </a:t>
            </a:r>
            <a:r>
              <a:rPr>
                <a:latin typeface="Courier"/>
              </a:rPr>
              <a:t>right_join()</a:t>
            </a:r>
            <a:r>
              <a:rPr/>
              <a:t>, and </a:t>
            </a:r>
            <a:r>
              <a:rPr>
                <a:latin typeface="Courier"/>
              </a:rPr>
              <a:t>full_join()</a:t>
            </a:r>
            <a:r>
              <a:rPr/>
              <a:t>).</a:t>
            </a:r>
          </a:p>
          <a:p>
            <a:pPr lvl="0" indent="0" marL="0">
              <a:buNone/>
            </a:pPr>
            <a:r>
              <a:rPr/>
              <a:t>Note: if you do not have the necessary libraries loaded and you try to use pipes or these functions, you will get an error. Remember to always first load in the packages you need with </a:t>
            </a:r>
            <a:r>
              <a:rPr>
                <a:latin typeface="Courier"/>
              </a:rPr>
              <a:t>library()</a:t>
            </a:r>
            <a:r>
              <a:rPr/>
              <a: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Filtering Rows (I)</a:t>
            </a:r>
          </a:p>
        </p:txBody>
      </p:sp>
      <p:sp>
        <p:nvSpPr>
          <p:cNvPr id="3" name="Content Placeholder 2"/>
          <p:cNvSpPr>
            <a:spLocks noGrp="1"/>
          </p:cNvSpPr>
          <p:nvPr>
            <p:ph idx="1"/>
          </p:nvPr>
        </p:nvSpPr>
        <p:spPr/>
        <p:txBody>
          <a:bodyPr/>
          <a:lstStyle/>
          <a:p>
            <a:pPr lvl="0" indent="0" marL="0">
              <a:buNone/>
            </a:pPr>
            <a:r>
              <a:rPr/>
              <a:t>Use </a:t>
            </a:r>
            <a:r>
              <a:rPr>
                <a:latin typeface="Courier"/>
              </a:rPr>
              <a:t>filter()</a:t>
            </a:r>
            <a:r>
              <a:rPr/>
              <a:t> to subset data based on conditions.</a:t>
            </a:r>
          </a:p>
          <a:p>
            <a:pPr lvl="0" indent="0">
              <a:buNone/>
            </a:pPr>
            <a:r>
              <a:rPr>
                <a:solidFill>
                  <a:srgbClr val="5E5E5E"/>
                </a:solidFill>
                <a:latin typeface="Courier"/>
              </a:rPr>
              <a:t># Load built-in R dataset </a:t>
            </a:r>
            <a:br/>
            <a:r>
              <a:rPr>
                <a:solidFill>
                  <a:srgbClr val="4758AB"/>
                </a:solidFill>
                <a:latin typeface="Courier"/>
              </a:rPr>
              <a:t>data</a:t>
            </a:r>
            <a:r>
              <a:rPr>
                <a:solidFill>
                  <a:srgbClr val="003B4F"/>
                </a:solidFill>
                <a:latin typeface="Courier"/>
              </a:rPr>
              <a:t>(mtcars)  </a:t>
            </a:r>
            <a:br/>
            <a:br/>
            <a:r>
              <a:rPr>
                <a:solidFill>
                  <a:srgbClr val="5E5E5E"/>
                </a:solidFill>
                <a:latin typeface="Courier"/>
              </a:rPr>
              <a:t># View mtcars</a:t>
            </a:r>
            <a:br/>
            <a:r>
              <a:rPr>
                <a:solidFill>
                  <a:srgbClr val="4758AB"/>
                </a:solidFill>
                <a:latin typeface="Courier"/>
              </a:rPr>
              <a:t>head</a:t>
            </a:r>
            <a:r>
              <a:rPr>
                <a:solidFill>
                  <a:srgbClr val="003B4F"/>
                </a:solidFill>
                <a:latin typeface="Courier"/>
              </a:rPr>
              <a:t>(mtcars)</a:t>
            </a:r>
          </a:p>
          <a:p>
            <a:pPr lvl="0" indent="0">
              <a:buNone/>
            </a:pPr>
            <a:r>
              <a:rPr>
                <a:latin typeface="Courier"/>
              </a:rPr>
              <a:t>                   mpg cyl disp  hp drat    wt  qsec vs am gear carb
Mazda RX4         21.0   6  160 110 3.90 2.620 16.46  0  1    4    4
Mazda RX4 Wag     21.0   6  160 110 3.90 2.875 17.02  0  1    4    4
Datsun 710        22.8   4  108  93 3.85 2.320 18.61  1  1    4    1
Hornet 4 Drive    21.4   6  258 110 3.08 3.215 19.44  1  0    3    1
Hornet Sportabout 18.7   8  360 175 3.15 3.440 17.02  0  0    3    2
Valiant           18.1   6  225 105 2.76 3.460 20.22  1  0    3    1</a:t>
            </a:r>
          </a:p>
          <a:p>
            <a:pPr lvl="0" indent="0">
              <a:buNone/>
            </a:pPr>
            <a:r>
              <a:rPr>
                <a:solidFill>
                  <a:srgbClr val="5E5E5E"/>
                </a:solidFill>
                <a:latin typeface="Courier"/>
              </a:rPr>
              <a:t># Filter for rows where mpg is greater than 20 </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(mpg </a:t>
            </a:r>
            <a:r>
              <a:rPr>
                <a:solidFill>
                  <a:srgbClr val="5E5E5E"/>
                </a:solidFill>
                <a:latin typeface="Courier"/>
              </a:rPr>
              <a:t>&gt;</a:t>
            </a:r>
            <a:r>
              <a:rPr>
                <a:solidFill>
                  <a:srgbClr val="003B4F"/>
                </a:solidFill>
                <a:latin typeface="Courier"/>
              </a:rPr>
              <a:t> </a:t>
            </a:r>
            <a:r>
              <a:rPr>
                <a:solidFill>
                  <a:srgbClr val="AD0000"/>
                </a:solidFill>
                <a:latin typeface="Courier"/>
              </a:rPr>
              <a:t>20</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mpg cyl  disp  hp drat    wt  qsec vs am gear carb
Mazda RX4      21.0   6 160.0 110 3.90 2.620 16.46  0  1    4    4
Mazda RX4 Wag  21.0   6 160.0 110 3.90 2.875 17.02  0  1    4    4
Datsun 710     22.8   4 108.0  93 3.85 2.320 18.61  1  1    4    1
Hornet 4 Drive 21.4   6 258.0 110 3.08 3.215 19.44  1  0    3    1
Merc 240D      24.4   4 146.7  62 3.69 3.190 20.00  1  0    4    2
Merc 230       22.8   4 140.8  95 3.92 3.150 22.90  1  0    4    2</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Filtering Rows (II)</a:t>
            </a:r>
          </a:p>
        </p:txBody>
      </p:sp>
      <p:sp>
        <p:nvSpPr>
          <p:cNvPr id="3" name="Content Placeholder 2"/>
          <p:cNvSpPr>
            <a:spLocks noGrp="1"/>
          </p:cNvSpPr>
          <p:nvPr>
            <p:ph idx="1"/>
          </p:nvPr>
        </p:nvSpPr>
        <p:spPr/>
        <p:txBody>
          <a:bodyPr/>
          <a:lstStyle/>
          <a:p>
            <a:pPr lvl="0" indent="0" marL="0">
              <a:buNone/>
            </a:pPr>
            <a:r>
              <a:rPr/>
              <a:t>If we want to create a new dataset that is a filtered version of our mtcars dataset that we can build on that in later steps, we can assign (</a:t>
            </a:r>
            <a:r>
              <a:rPr>
                <a:latin typeface="Courier"/>
              </a:rPr>
              <a:t>&lt;-</a:t>
            </a:r>
            <a:r>
              <a:rPr/>
              <a:t>) it a new name like this: </a:t>
            </a:r>
            <a:r>
              <a:rPr>
                <a:latin typeface="Courier"/>
              </a:rPr>
              <a:t>mtcars_filter &lt;-</a:t>
            </a:r>
          </a:p>
          <a:p>
            <a:pPr lvl="0" indent="0">
              <a:buNone/>
            </a:pPr>
            <a:r>
              <a:rPr>
                <a:solidFill>
                  <a:srgbClr val="5E5E5E"/>
                </a:solidFill>
                <a:latin typeface="Courier"/>
              </a:rPr>
              <a:t># Create a new dataset that is filtered, rather than overriding mtcars</a:t>
            </a:r>
            <a:br/>
            <a:r>
              <a:rPr>
                <a:solidFill>
                  <a:srgbClr val="003B4F"/>
                </a:solidFill>
                <a:latin typeface="Courier"/>
              </a:rPr>
              <a:t>mtcars_filter &lt;- mtcars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(mpg </a:t>
            </a:r>
            <a:r>
              <a:rPr>
                <a:solidFill>
                  <a:srgbClr val="5E5E5E"/>
                </a:solidFill>
                <a:latin typeface="Courier"/>
              </a:rPr>
              <a:t>&gt;</a:t>
            </a:r>
            <a:r>
              <a:rPr>
                <a:solidFill>
                  <a:srgbClr val="003B4F"/>
                </a:solidFill>
                <a:latin typeface="Courier"/>
              </a:rPr>
              <a:t> </a:t>
            </a:r>
            <a:r>
              <a:rPr>
                <a:solidFill>
                  <a:srgbClr val="AD0000"/>
                </a:solidFill>
                <a:latin typeface="Courier"/>
              </a:rPr>
              <a:t>20</a:t>
            </a:r>
            <a:r>
              <a:rPr>
                <a:solidFill>
                  <a:srgbClr val="003B4F"/>
                </a:solidFill>
                <a:latin typeface="Courier"/>
              </a:rPr>
              <a:t>)</a:t>
            </a:r>
            <a:br/>
            <a:br/>
            <a:r>
              <a:rPr>
                <a:solidFill>
                  <a:srgbClr val="5E5E5E"/>
                </a:solidFill>
                <a:latin typeface="Courier"/>
              </a:rPr>
              <a:t># View the new mtcars_filter dataset</a:t>
            </a:r>
            <a:br/>
            <a:r>
              <a:rPr>
                <a:solidFill>
                  <a:srgbClr val="4758AB"/>
                </a:solidFill>
                <a:latin typeface="Courier"/>
              </a:rPr>
              <a:t>head</a:t>
            </a:r>
            <a:r>
              <a:rPr>
                <a:solidFill>
                  <a:srgbClr val="003B4F"/>
                </a:solidFill>
                <a:latin typeface="Courier"/>
              </a:rPr>
              <a:t>(mtcars_filter)</a:t>
            </a:r>
          </a:p>
          <a:p>
            <a:pPr lvl="0" indent="0">
              <a:buNone/>
            </a:pPr>
            <a:r>
              <a:rPr>
                <a:latin typeface="Courier"/>
              </a:rPr>
              <a:t>                mpg cyl  disp  hp drat    wt  qsec vs am gear carb
Mazda RX4      21.0   6 160.0 110 3.90 2.620 16.46  0  1    4    4
Mazda RX4 Wag  21.0   6 160.0 110 3.90 2.875 17.02  0  1    4    4
Datsun 710     22.8   4 108.0  93 3.85 2.320 18.61  1  1    4    1
Hornet 4 Drive 21.4   6 258.0 110 3.08 3.215 19.44  1  0    3    1
Merc 240D      24.4   4 146.7  62 3.69 3.190 20.00  1  0    4    2
Merc 230       22.8   4 140.8  95 3.92 3.150 22.90  1  0    4    2</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Selecting Columns</a:t>
            </a:r>
          </a:p>
        </p:txBody>
      </p:sp>
      <p:sp>
        <p:nvSpPr>
          <p:cNvPr id="3" name="Content Placeholder 2"/>
          <p:cNvSpPr>
            <a:spLocks noGrp="1"/>
          </p:cNvSpPr>
          <p:nvPr>
            <p:ph idx="1"/>
          </p:nvPr>
        </p:nvSpPr>
        <p:spPr/>
        <p:txBody>
          <a:bodyPr/>
          <a:lstStyle/>
          <a:p>
            <a:pPr lvl="0" indent="0" marL="0">
              <a:buNone/>
            </a:pPr>
            <a:r>
              <a:rPr/>
              <a:t>We can perform other functions with dplyr such as subsetting our data to view only a few columns at a time. Use </a:t>
            </a:r>
            <a:r>
              <a:rPr>
                <a:latin typeface="Courier"/>
              </a:rPr>
              <a:t>select()</a:t>
            </a:r>
            <a:r>
              <a:rPr/>
              <a:t> to choose specific columns.</a:t>
            </a:r>
          </a:p>
          <a:p>
            <a:pPr lvl="0" indent="0">
              <a:buNone/>
            </a:pPr>
            <a:r>
              <a:rPr>
                <a:solidFill>
                  <a:srgbClr val="5E5E5E"/>
                </a:solidFill>
                <a:latin typeface="Courier"/>
              </a:rPr>
              <a:t># Select only mpg and hp columns </a:t>
            </a:r>
            <a:br/>
            <a:r>
              <a:rPr>
                <a:solidFill>
                  <a:srgbClr val="003B4F"/>
                </a:solidFill>
                <a:latin typeface="Courier"/>
              </a:rPr>
              <a:t>mtcars </a:t>
            </a:r>
            <a:r>
              <a:rPr>
                <a:solidFill>
                  <a:srgbClr val="5E5E5E"/>
                </a:solidFill>
                <a:latin typeface="Courier"/>
              </a:rPr>
              <a:t>%&gt;%</a:t>
            </a:r>
            <a:r>
              <a:rPr>
                <a:solidFill>
                  <a:srgbClr val="003B4F"/>
                </a:solidFill>
                <a:latin typeface="Courier"/>
              </a:rPr>
              <a:t> </a:t>
            </a:r>
            <a:r>
              <a:rPr>
                <a:solidFill>
                  <a:srgbClr val="4758AB"/>
                </a:solidFill>
                <a:latin typeface="Courier"/>
              </a:rPr>
              <a:t>select</a:t>
            </a:r>
            <a:r>
              <a:rPr>
                <a:solidFill>
                  <a:srgbClr val="003B4F"/>
                </a:solidFill>
                <a:latin typeface="Courier"/>
              </a:rPr>
              <a:t>(mpg, hp) </a:t>
            </a:r>
            <a:r>
              <a:rPr>
                <a:solidFill>
                  <a:srgbClr val="5E5E5E"/>
                </a:solidFill>
                <a:latin typeface="Courier"/>
              </a:rPr>
              <a:t>%&gt;%</a:t>
            </a:r>
            <a:r>
              <a:rPr>
                <a:solidFill>
                  <a:srgbClr val="003B4F"/>
                </a:solidFill>
                <a:latin typeface="Courier"/>
              </a:rPr>
              <a:t> </a:t>
            </a:r>
            <a:r>
              <a:rPr>
                <a:solidFill>
                  <a:srgbClr val="4758AB"/>
                </a:solidFill>
                <a:latin typeface="Courier"/>
              </a:rPr>
              <a:t>head</a:t>
            </a:r>
            <a:r>
              <a:rPr>
                <a:solidFill>
                  <a:srgbClr val="003B4F"/>
                </a:solidFill>
                <a:latin typeface="Courier"/>
              </a:rPr>
              <a:t>()</a:t>
            </a:r>
          </a:p>
          <a:p>
            <a:pPr lvl="0" indent="0">
              <a:buNone/>
            </a:pPr>
            <a:r>
              <a:rPr>
                <a:latin typeface="Courier"/>
              </a:rPr>
              <a:t>                   mpg  hp
Mazda RX4         21.0 110
Mazda RX4 Wag     21.0 110
Datsun 710        22.8  93
Hornet 4 Drive    21.4 110
Hornet Sportabout 18.7 175
Valiant           18.1 105</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Learning R</dc:title>
  <dc:creator/>
  <cp:keywords/>
  <dcterms:created xsi:type="dcterms:W3CDTF">2025-03-27T13:31:39Z</dcterms:created>
  <dcterms:modified xsi:type="dcterms:W3CDTF">2025-03-27T13:31:39Z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editor_options">
    <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subtitle">
    <vt:lpwstr>Session 2: Data Manipulation in R</vt:lpwstr>
  </property>
  <property fmtid="{D5CDD505-2E9C-101B-9397-08002B2CF9AE}" pid="9" name="toc-title">
    <vt:lpwstr>Table of contents</vt:lpwstr>
  </property>
</Properties>
</file>