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gplot2.tidyverse.org/reference/aes_colour_fill_alpha.html" TargetMode="External" /><Relationship Id="rId3" Type="http://schemas.openxmlformats.org/officeDocument/2006/relationships/hyperlink" Target="https://ggplot2-book.org/scales-guides" TargetMode="External" /><Relationship Id="rId4"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ggplot2.tidyverse.org/reference/ggtheme.html" TargetMode="External" /><Relationship Id="rId3" Type="http://schemas.openxmlformats.org/officeDocument/2006/relationships/image" Target="../media/image12.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gplot2.tidyverse.org/reference/" TargetMode="External" /><Relationship Id="rId3" Type="http://schemas.openxmlformats.org/officeDocument/2006/relationships/hyperlink" Target="https://r4ds.had.co.nz/" TargetMode="External" /><Relationship Id="rId4" Type="http://schemas.openxmlformats.org/officeDocument/2006/relationships/hyperlink" Target="https://rstudio.github.io/cheatsheets/html/data-visualization.html" TargetMode="External" /><Relationship Id="rId5" Type="http://schemas.openxmlformats.org/officeDocument/2006/relationships/hyperlink" Target="https://ramnathv.github.io/pycon2014-r/visualize/ggplot2.html"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5.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6.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7.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Learning R</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Session 3: Data Visualization and Basic Statistics in R</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The Grammar of Graphics</a:t>
            </a:r>
          </a:p>
        </p:txBody>
      </p:sp>
      <p:sp>
        <p:nvSpPr>
          <p:cNvPr id="4" name="Text Placeholder 3"/>
          <p:cNvSpPr>
            <a:spLocks noGrp="1"/>
          </p:cNvSpPr>
          <p:nvPr>
            <p:ph idx="2" sz="half" type="body"/>
          </p:nvPr>
        </p:nvSpPr>
        <p:spPr/>
        <p:txBody>
          <a:bodyPr/>
          <a:lstStyle/>
          <a:p>
            <a:pPr lvl="0" indent="0" marL="0">
              <a:buNone/>
            </a:pPr>
            <a:r>
              <a:rPr/>
              <a:t>First we tell the ggplot() function what the data is that we will use.</a:t>
            </a:r>
          </a:p>
          <a:p>
            <a:pPr lvl="0" indent="0" marL="0">
              <a:buNone/>
            </a:pPr>
            <a:r>
              <a:rPr/>
              <a:t>Now ggplot knows our data but we still need to specify which variables should be represented by which visual elements in the chart (this is known as mapping), and then we need to chose which type of chart we want. Mappings are specified by the </a:t>
            </a:r>
            <a:r>
              <a:rPr>
                <a:latin typeface="Courier"/>
              </a:rPr>
              <a:t>aes()</a:t>
            </a:r>
            <a:r>
              <a:rPr/>
              <a:t> function and plot types (such as </a:t>
            </a:r>
            <a:r>
              <a:rPr>
                <a:latin typeface="Courier"/>
              </a:rPr>
              <a:t>geom_histogram()</a:t>
            </a:r>
            <a:r>
              <a:rPr/>
              <a:t>) are added to that.</a:t>
            </a:r>
          </a:p>
          <a:p>
            <a:pPr lvl="0" indent="0">
              <a:buNone/>
            </a:pPr>
            <a:r>
              <a:rPr>
                <a:solidFill>
                  <a:srgbClr val="4758AB"/>
                </a:solidFill>
                <a:latin typeface="Courier"/>
              </a:rPr>
              <a:t>ggplot</a:t>
            </a:r>
            <a:r>
              <a:rPr>
                <a:solidFill>
                  <a:srgbClr val="003B4F"/>
                </a:solidFill>
                <a:latin typeface="Courier"/>
              </a:rPr>
              <a:t>(</a:t>
            </a:r>
            <a:r>
              <a:rPr>
                <a:solidFill>
                  <a:srgbClr val="657422"/>
                </a:solidFill>
                <a:latin typeface="Courier"/>
              </a:rPr>
              <a:t>data =</a:t>
            </a:r>
            <a:r>
              <a:rPr>
                <a:solidFill>
                  <a:srgbClr val="003B4F"/>
                </a:solidFill>
                <a:latin typeface="Courier"/>
              </a:rPr>
              <a:t> gapminder)</a:t>
            </a:r>
            <a:r>
              <a:rPr>
                <a:solidFill>
                  <a:srgbClr val="5E5E5E"/>
                </a:solidFill>
                <a:latin typeface="Courier"/>
              </a:rPr>
              <a:t>+</a:t>
            </a:r>
            <a:br/>
            <a:r>
              <a:rPr>
                <a:solidFill>
                  <a:srgbClr val="003B4F"/>
                </a:solidFill>
                <a:latin typeface="Courier"/>
              </a:rPr>
              <a:t>  </a:t>
            </a:r>
            <a:r>
              <a:rPr>
                <a:solidFill>
                  <a:srgbClr val="4758AB"/>
                </a:solidFill>
                <a:latin typeface="Courier"/>
              </a:rPr>
              <a:t>geom_histogram</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lifeExp)) </a:t>
            </a:r>
          </a:p>
        </p:txBody>
      </p:sp>
      <p:pic>
        <p:nvPicPr>
          <p:cNvPr descr="session_3_files/figure-pptx/unnamed-chunk-5-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Basic Plot Types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Scatter Plot</a:t>
            </a:r>
          </a:p>
        </p:txBody>
      </p:sp>
      <p:sp>
        <p:nvSpPr>
          <p:cNvPr id="4" name="Text Placeholder 3"/>
          <p:cNvSpPr>
            <a:spLocks noGrp="1"/>
          </p:cNvSpPr>
          <p:nvPr>
            <p:ph idx="2" sz="half" type="body"/>
          </p:nvPr>
        </p:nvSpPr>
        <p:spPr/>
        <p:txBody>
          <a:bodyPr/>
          <a:lstStyle/>
          <a:p>
            <a:pPr lvl="0" indent="0" marL="0">
              <a:buNone/>
            </a:pPr>
            <a:r>
              <a:rPr/>
              <a:t>Let’s say we want to plot life expectancy and GDP per-capita. We can do this with a scatter plot, specified by geom_point().</a:t>
            </a:r>
          </a:p>
          <a:p>
            <a:pPr lvl="0" indent="0">
              <a:buNone/>
            </a:pPr>
            <a:r>
              <a:rPr>
                <a:solidFill>
                  <a:srgbClr val="4758AB"/>
                </a:solidFill>
                <a:latin typeface="Courier"/>
              </a:rPr>
              <a:t>ggplot</a:t>
            </a:r>
            <a:r>
              <a:rPr>
                <a:solidFill>
                  <a:srgbClr val="003B4F"/>
                </a:solidFill>
                <a:latin typeface="Courier"/>
              </a:rPr>
              <a:t>(gapminder)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gdpPercap, </a:t>
            </a:r>
            <a:r>
              <a:rPr>
                <a:solidFill>
                  <a:srgbClr val="657422"/>
                </a:solidFill>
                <a:latin typeface="Courier"/>
              </a:rPr>
              <a:t>y =</a:t>
            </a:r>
            <a:r>
              <a:rPr>
                <a:solidFill>
                  <a:srgbClr val="003B4F"/>
                </a:solidFill>
                <a:latin typeface="Courier"/>
              </a:rPr>
              <a:t> lifeExp))</a:t>
            </a:r>
          </a:p>
        </p:txBody>
      </p:sp>
      <p:pic>
        <p:nvPicPr>
          <p:cNvPr descr="session_3_files/figure-pptx/unnamed-chunk-6-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Line Plot</a:t>
            </a:r>
          </a:p>
        </p:txBody>
      </p:sp>
      <p:sp>
        <p:nvSpPr>
          <p:cNvPr id="4" name="Text Placeholder 3"/>
          <p:cNvSpPr>
            <a:spLocks noGrp="1"/>
          </p:cNvSpPr>
          <p:nvPr>
            <p:ph idx="2" sz="half" type="body"/>
          </p:nvPr>
        </p:nvSpPr>
        <p:spPr/>
        <p:txBody>
          <a:bodyPr/>
          <a:lstStyle/>
          <a:p>
            <a:pPr lvl="0" indent="0" marL="0">
              <a:buNone/>
            </a:pPr>
            <a:r>
              <a:rPr/>
              <a:t>We can visualize the same information as a line plot.</a:t>
            </a:r>
          </a:p>
          <a:p>
            <a:pPr lvl="0" indent="0">
              <a:buNone/>
            </a:pPr>
            <a:r>
              <a:rPr>
                <a:solidFill>
                  <a:srgbClr val="4758AB"/>
                </a:solidFill>
                <a:latin typeface="Courier"/>
              </a:rPr>
              <a:t>ggplot</a:t>
            </a:r>
            <a:r>
              <a:rPr>
                <a:solidFill>
                  <a:srgbClr val="003B4F"/>
                </a:solidFill>
                <a:latin typeface="Courier"/>
              </a:rPr>
              <a:t>(gapminder,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gdpPercap, </a:t>
            </a:r>
            <a:r>
              <a:rPr>
                <a:solidFill>
                  <a:srgbClr val="657422"/>
                </a:solidFill>
                <a:latin typeface="Courier"/>
              </a:rPr>
              <a:t>y =</a:t>
            </a:r>
            <a:r>
              <a:rPr>
                <a:solidFill>
                  <a:srgbClr val="003B4F"/>
                </a:solidFill>
                <a:latin typeface="Courier"/>
              </a:rPr>
              <a:t> lifeExp))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p>
        </p:txBody>
      </p:sp>
      <p:pic>
        <p:nvPicPr>
          <p:cNvPr descr="session_3_files/figure-pptx/unnamed-chunk-7-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Line Plot</a:t>
            </a:r>
          </a:p>
        </p:txBody>
      </p:sp>
      <p:sp>
        <p:nvSpPr>
          <p:cNvPr id="4" name="Text Placeholder 3"/>
          <p:cNvSpPr>
            <a:spLocks noGrp="1"/>
          </p:cNvSpPr>
          <p:nvPr>
            <p:ph idx="2" sz="half" type="body"/>
          </p:nvPr>
        </p:nvSpPr>
        <p:spPr/>
        <p:txBody>
          <a:bodyPr/>
          <a:lstStyle/>
          <a:p>
            <a:pPr lvl="0" indent="0" marL="0">
              <a:buNone/>
            </a:pPr>
            <a:r>
              <a:rPr/>
              <a:t>We can also visualize the life expectancy of each continent over time.</a:t>
            </a:r>
          </a:p>
          <a:p>
            <a:pPr lvl="0" indent="0">
              <a:buNone/>
            </a:pPr>
            <a:r>
              <a:rPr>
                <a:solidFill>
                  <a:srgbClr val="5E5E5E"/>
                </a:solidFill>
                <a:latin typeface="Courier"/>
              </a:rPr>
              <a:t># Create a naive line plot</a:t>
            </a:r>
            <a:br/>
            <a:r>
              <a:rPr>
                <a:solidFill>
                  <a:srgbClr val="4758AB"/>
                </a:solidFill>
                <a:latin typeface="Courier"/>
              </a:rPr>
              <a:t>ggplot</a:t>
            </a:r>
            <a:r>
              <a:rPr>
                <a:solidFill>
                  <a:srgbClr val="003B4F"/>
                </a:solidFill>
                <a:latin typeface="Courier"/>
              </a:rPr>
              <a:t>(gapminder,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year, </a:t>
            </a:r>
            <a:r>
              <a:rPr>
                <a:solidFill>
                  <a:srgbClr val="657422"/>
                </a:solidFill>
                <a:latin typeface="Courier"/>
              </a:rPr>
              <a:t>y =</a:t>
            </a:r>
            <a:r>
              <a:rPr>
                <a:solidFill>
                  <a:srgbClr val="003B4F"/>
                </a:solidFill>
                <a:latin typeface="Courier"/>
              </a:rPr>
              <a:t> lifeExp, </a:t>
            </a:r>
            <a:r>
              <a:rPr>
                <a:solidFill>
                  <a:srgbClr val="657422"/>
                </a:solidFill>
                <a:latin typeface="Courier"/>
              </a:rPr>
              <a:t>group =</a:t>
            </a:r>
            <a:r>
              <a:rPr>
                <a:solidFill>
                  <a:srgbClr val="003B4F"/>
                </a:solidFill>
                <a:latin typeface="Courier"/>
              </a:rPr>
              <a:t> continent, </a:t>
            </a:r>
            <a:r>
              <a:rPr>
                <a:solidFill>
                  <a:srgbClr val="657422"/>
                </a:solidFill>
                <a:latin typeface="Courier"/>
              </a:rPr>
              <a:t>color =</a:t>
            </a:r>
            <a:r>
              <a:rPr>
                <a:solidFill>
                  <a:srgbClr val="003B4F"/>
                </a:solidFill>
                <a:latin typeface="Courier"/>
              </a:rPr>
              <a:t> continent))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4758AB"/>
                </a:solidFill>
                <a:latin typeface="Courier"/>
              </a:rPr>
              <a:t>geom_line</a:t>
            </a:r>
            <a:r>
              <a:rPr>
                <a:solidFill>
                  <a:srgbClr val="003B4F"/>
                </a:solidFill>
                <a:latin typeface="Courier"/>
              </a:rPr>
              <a:t>()</a:t>
            </a:r>
          </a:p>
        </p:txBody>
      </p:sp>
      <p:pic>
        <p:nvPicPr>
          <p:cNvPr descr="session_3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This looks odd. What’s wrong with this graph? Let’s try and fix it.</a:t>
            </a:r>
          </a:p>
          <a:p>
            <a:pPr lvl="0" indent="0">
              <a:buNone/>
            </a:pPr>
            <a:r>
              <a:rPr>
                <a:solidFill>
                  <a:srgbClr val="5E5E5E"/>
                </a:solidFill>
                <a:latin typeface="Courier"/>
              </a:rPr>
              <a:t># We have multiple values per year in each continent (each country has its own value)</a:t>
            </a:r>
            <a:br/>
            <a:r>
              <a:rPr>
                <a:solidFill>
                  <a:srgbClr val="5E5E5E"/>
                </a:solidFill>
                <a:latin typeface="Courier"/>
              </a:rPr>
              <a:t># First, we need to get the mean life expectancy each year for each continent</a:t>
            </a:r>
            <a:br/>
            <a:r>
              <a:rPr>
                <a:solidFill>
                  <a:srgbClr val="003B4F"/>
                </a:solidFill>
                <a:latin typeface="Courier"/>
              </a:rPr>
              <a:t>gapminder_continent &lt;- gapminder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(continent, year)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r>
              <a:rPr>
                <a:solidFill>
                  <a:srgbClr val="657422"/>
                </a:solidFill>
                <a:latin typeface="Courier"/>
              </a:rPr>
              <a:t>mean_lifeExp =</a:t>
            </a:r>
            <a:r>
              <a:rPr>
                <a:solidFill>
                  <a:srgbClr val="003B4F"/>
                </a:solidFill>
                <a:latin typeface="Courier"/>
              </a:rPr>
              <a:t> </a:t>
            </a:r>
            <a:r>
              <a:rPr>
                <a:solidFill>
                  <a:srgbClr val="4758AB"/>
                </a:solidFill>
                <a:latin typeface="Courier"/>
              </a:rPr>
              <a:t>mean</a:t>
            </a:r>
            <a:r>
              <a:rPr>
                <a:solidFill>
                  <a:srgbClr val="003B4F"/>
                </a:solidFill>
                <a:latin typeface="Courier"/>
              </a:rPr>
              <a:t>(lifeExp), </a:t>
            </a:r>
            <a:r>
              <a:rPr>
                <a:solidFill>
                  <a:srgbClr val="657422"/>
                </a:solidFill>
                <a:latin typeface="Courier"/>
              </a:rPr>
              <a:t>.groups =</a:t>
            </a:r>
            <a:r>
              <a:rPr>
                <a:solidFill>
                  <a:srgbClr val="003B4F"/>
                </a:solidFill>
                <a:latin typeface="Courier"/>
              </a:rPr>
              <a:t> </a:t>
            </a:r>
            <a:r>
              <a:rPr>
                <a:solidFill>
                  <a:srgbClr val="20794D"/>
                </a:solidFill>
                <a:latin typeface="Courier"/>
              </a:rPr>
              <a:t>"drop"</a:t>
            </a:r>
            <a:r>
              <a:rPr>
                <a:solidFill>
                  <a:srgbClr val="003B4F"/>
                </a:solidFill>
                <a:latin typeface="Courier"/>
              </a:rPr>
              <a:t>)</a:t>
            </a:r>
            <a:br/>
            <a:br/>
            <a:r>
              <a:rPr>
                <a:solidFill>
                  <a:srgbClr val="5E5E5E"/>
                </a:solidFill>
                <a:latin typeface="Courier"/>
              </a:rPr>
              <a:t># Create the line plot</a:t>
            </a:r>
            <a:br/>
            <a:r>
              <a:rPr>
                <a:solidFill>
                  <a:srgbClr val="4758AB"/>
                </a:solidFill>
                <a:latin typeface="Courier"/>
              </a:rPr>
              <a:t>ggplot</a:t>
            </a:r>
            <a:r>
              <a:rPr>
                <a:solidFill>
                  <a:srgbClr val="003B4F"/>
                </a:solidFill>
                <a:latin typeface="Courier"/>
              </a:rPr>
              <a:t>(gapminder_continent,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year, </a:t>
            </a:r>
            <a:r>
              <a:rPr>
                <a:solidFill>
                  <a:srgbClr val="657422"/>
                </a:solidFill>
                <a:latin typeface="Courier"/>
              </a:rPr>
              <a:t>y =</a:t>
            </a:r>
            <a:r>
              <a:rPr>
                <a:solidFill>
                  <a:srgbClr val="003B4F"/>
                </a:solidFill>
                <a:latin typeface="Courier"/>
              </a:rPr>
              <a:t> mean_lifeExp, </a:t>
            </a:r>
            <a:r>
              <a:rPr>
                <a:solidFill>
                  <a:srgbClr val="657422"/>
                </a:solidFill>
                <a:latin typeface="Courier"/>
              </a:rPr>
              <a:t>group =</a:t>
            </a:r>
            <a:r>
              <a:rPr>
                <a:solidFill>
                  <a:srgbClr val="003B4F"/>
                </a:solidFill>
                <a:latin typeface="Courier"/>
              </a:rPr>
              <a:t> continent, </a:t>
            </a:r>
            <a:r>
              <a:rPr>
                <a:solidFill>
                  <a:srgbClr val="657422"/>
                </a:solidFill>
                <a:latin typeface="Courier"/>
              </a:rPr>
              <a:t>color =</a:t>
            </a:r>
            <a:r>
              <a:rPr>
                <a:solidFill>
                  <a:srgbClr val="003B4F"/>
                </a:solidFill>
                <a:latin typeface="Courier"/>
              </a:rPr>
              <a:t> continent))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 </a:t>
            </a:r>
          </a:p>
        </p:txBody>
      </p:sp>
      <p:pic>
        <p:nvPicPr>
          <p:cNvPr descr="session_3_files/figure-pptx/unnamed-chunk-9-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We can also use ggplot's stat_summary to simplify this into one step</a:t>
            </a:r>
            <a:br/>
            <a:r>
              <a:rPr>
                <a:solidFill>
                  <a:srgbClr val="4758AB"/>
                </a:solidFill>
                <a:latin typeface="Courier"/>
              </a:rPr>
              <a:t>ggplot</a:t>
            </a:r>
            <a:r>
              <a:rPr>
                <a:solidFill>
                  <a:srgbClr val="003B4F"/>
                </a:solidFill>
                <a:latin typeface="Courier"/>
              </a:rPr>
              <a:t>(gapminder,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year, </a:t>
            </a:r>
            <a:r>
              <a:rPr>
                <a:solidFill>
                  <a:srgbClr val="657422"/>
                </a:solidFill>
                <a:latin typeface="Courier"/>
              </a:rPr>
              <a:t>y =</a:t>
            </a:r>
            <a:r>
              <a:rPr>
                <a:solidFill>
                  <a:srgbClr val="003B4F"/>
                </a:solidFill>
                <a:latin typeface="Courier"/>
              </a:rPr>
              <a:t> lifeExp, </a:t>
            </a:r>
            <a:r>
              <a:rPr>
                <a:solidFill>
                  <a:srgbClr val="657422"/>
                </a:solidFill>
                <a:latin typeface="Courier"/>
              </a:rPr>
              <a:t>group =</a:t>
            </a:r>
            <a:r>
              <a:rPr>
                <a:solidFill>
                  <a:srgbClr val="003B4F"/>
                </a:solidFill>
                <a:latin typeface="Courier"/>
              </a:rPr>
              <a:t> continent, </a:t>
            </a:r>
            <a:r>
              <a:rPr>
                <a:solidFill>
                  <a:srgbClr val="657422"/>
                </a:solidFill>
                <a:latin typeface="Courier"/>
              </a:rPr>
              <a:t>color =</a:t>
            </a:r>
            <a:r>
              <a:rPr>
                <a:solidFill>
                  <a:srgbClr val="003B4F"/>
                </a:solidFill>
                <a:latin typeface="Courier"/>
              </a:rPr>
              <a:t> continent)) </a:t>
            </a:r>
            <a:r>
              <a:rPr>
                <a:solidFill>
                  <a:srgbClr val="5E5E5E"/>
                </a:solidFill>
                <a:latin typeface="Courier"/>
              </a:rPr>
              <a:t>+</a:t>
            </a:r>
            <a:br/>
            <a:r>
              <a:rPr>
                <a:solidFill>
                  <a:srgbClr val="003B4F"/>
                </a:solidFill>
                <a:latin typeface="Courier"/>
              </a:rPr>
              <a:t>  </a:t>
            </a:r>
            <a:r>
              <a:rPr>
                <a:solidFill>
                  <a:srgbClr val="4758AB"/>
                </a:solidFill>
                <a:latin typeface="Courier"/>
              </a:rPr>
              <a:t>stat_summary</a:t>
            </a:r>
            <a:r>
              <a:rPr>
                <a:solidFill>
                  <a:srgbClr val="003B4F"/>
                </a:solidFill>
                <a:latin typeface="Courier"/>
              </a:rPr>
              <a:t>(</a:t>
            </a:r>
            <a:r>
              <a:rPr>
                <a:solidFill>
                  <a:srgbClr val="657422"/>
                </a:solidFill>
                <a:latin typeface="Courier"/>
              </a:rPr>
              <a:t>fun =</a:t>
            </a:r>
            <a:r>
              <a:rPr>
                <a:solidFill>
                  <a:srgbClr val="003B4F"/>
                </a:solidFill>
                <a:latin typeface="Courier"/>
              </a:rPr>
              <a:t> mean, </a:t>
            </a:r>
            <a:r>
              <a:rPr>
                <a:solidFill>
                  <a:srgbClr val="657422"/>
                </a:solidFill>
                <a:latin typeface="Courier"/>
              </a:rPr>
              <a:t>geom =</a:t>
            </a:r>
            <a:r>
              <a:rPr>
                <a:solidFill>
                  <a:srgbClr val="003B4F"/>
                </a:solidFill>
                <a:latin typeface="Courier"/>
              </a:rPr>
              <a:t> </a:t>
            </a:r>
            <a:r>
              <a:rPr>
                <a:solidFill>
                  <a:srgbClr val="20794D"/>
                </a:solidFill>
                <a:latin typeface="Courier"/>
              </a:rPr>
              <a:t>"line"</a:t>
            </a:r>
            <a:r>
              <a:rPr>
                <a:solidFill>
                  <a:srgbClr val="003B4F"/>
                </a:solidFill>
                <a:latin typeface="Courier"/>
              </a:rPr>
              <a:t>) </a:t>
            </a:r>
          </a:p>
        </p:txBody>
      </p:sp>
      <p:pic>
        <p:nvPicPr>
          <p:cNvPr descr="session_3_files/figure-pptx/unnamed-chunk-9-2.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Bar Plot</a:t>
            </a:r>
          </a:p>
        </p:txBody>
      </p:sp>
      <p:sp>
        <p:nvSpPr>
          <p:cNvPr id="4" name="Text Placeholder 3"/>
          <p:cNvSpPr>
            <a:spLocks noGrp="1"/>
          </p:cNvSpPr>
          <p:nvPr>
            <p:ph idx="2" sz="half" type="body"/>
          </p:nvPr>
        </p:nvSpPr>
        <p:spPr/>
        <p:txBody>
          <a:bodyPr/>
          <a:lstStyle/>
          <a:p>
            <a:pPr lvl="0" indent="0" marL="0">
              <a:buNone/>
            </a:pPr>
            <a:r>
              <a:rPr/>
              <a:t>A bar plot is commonly used to display categorical information. For instance, we can visualize how often each continent appears in the data.</a:t>
            </a:r>
          </a:p>
          <a:p>
            <a:pPr lvl="0" indent="0">
              <a:buNone/>
            </a:pPr>
            <a:r>
              <a:rPr>
                <a:solidFill>
                  <a:srgbClr val="4758AB"/>
                </a:solidFill>
                <a:latin typeface="Courier"/>
              </a:rPr>
              <a:t>ggplot</a:t>
            </a:r>
            <a:r>
              <a:rPr>
                <a:solidFill>
                  <a:srgbClr val="003B4F"/>
                </a:solidFill>
                <a:latin typeface="Courier"/>
              </a:rPr>
              <a:t>(gapminder,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a:t>
            </a:r>
            <a:r>
              <a:rPr>
                <a:solidFill>
                  <a:srgbClr val="4758AB"/>
                </a:solidFill>
                <a:latin typeface="Courier"/>
              </a:rPr>
              <a:t>factor</a:t>
            </a:r>
            <a:r>
              <a:rPr>
                <a:solidFill>
                  <a:srgbClr val="003B4F"/>
                </a:solidFill>
                <a:latin typeface="Courier"/>
              </a:rPr>
              <a:t>(continent))) </a:t>
            </a:r>
            <a:r>
              <a:rPr>
                <a:solidFill>
                  <a:srgbClr val="5E5E5E"/>
                </a:solidFill>
                <a:latin typeface="Courier"/>
              </a:rPr>
              <a:t>+</a:t>
            </a:r>
            <a:br/>
            <a:r>
              <a:rPr>
                <a:solidFill>
                  <a:srgbClr val="003B4F"/>
                </a:solidFill>
                <a:latin typeface="Courier"/>
              </a:rPr>
              <a:t>  </a:t>
            </a:r>
            <a:r>
              <a:rPr>
                <a:solidFill>
                  <a:srgbClr val="4758AB"/>
                </a:solidFill>
                <a:latin typeface="Courier"/>
              </a:rPr>
              <a:t>geom_bar</a:t>
            </a:r>
            <a:r>
              <a:rPr>
                <a:solidFill>
                  <a:srgbClr val="003B4F"/>
                </a:solidFill>
                <a:latin typeface="Courier"/>
              </a:rPr>
              <a:t>()</a:t>
            </a:r>
          </a:p>
        </p:txBody>
      </p:sp>
      <p:pic>
        <p:nvPicPr>
          <p:cNvPr descr="session_3_files/figure-pptx/unnamed-chunk-10-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Customizing Aesthetics</a:t>
            </a:r>
          </a:p>
        </p:txBody>
      </p:sp>
      <p:sp>
        <p:nvSpPr>
          <p:cNvPr id="4" name="Text Placeholder 3"/>
          <p:cNvSpPr>
            <a:spLocks noGrp="1"/>
          </p:cNvSpPr>
          <p:nvPr>
            <p:ph idx="2" sz="half" type="body"/>
          </p:nvPr>
        </p:nvSpPr>
        <p:spPr/>
        <p:txBody>
          <a:bodyPr/>
          <a:lstStyle/>
          <a:p>
            <a:pPr lvl="0" indent="0" marL="0">
              <a:buNone/>
            </a:pPr>
            <a:r>
              <a:rPr/>
              <a:t>There are many ways we can modify colors, shapes, and labels. Refer to this guide for more information on color options: </a:t>
            </a:r>
            <a:r>
              <a:rPr>
                <a:hlinkClick r:id="rId2"/>
              </a:rPr>
              <a:t>https://ggplot2.tidyverse.org/reference/aes_colour_fill_alpha.html</a:t>
            </a:r>
            <a:r>
              <a:rPr/>
              <a:t> and this one on label and scale options: </a:t>
            </a:r>
            <a:r>
              <a:rPr>
                <a:hlinkClick r:id="rId3"/>
              </a:rPr>
              <a:t>https://ggplot2-book.org/scales-guides</a:t>
            </a:r>
          </a:p>
          <a:p>
            <a:pPr lvl="0" indent="0">
              <a:buNone/>
            </a:pPr>
            <a:r>
              <a:rPr>
                <a:solidFill>
                  <a:srgbClr val="003B4F"/>
                </a:solidFill>
                <a:latin typeface="Courier"/>
              </a:rPr>
              <a:t>plot &lt;- </a:t>
            </a:r>
            <a:r>
              <a:rPr>
                <a:solidFill>
                  <a:srgbClr val="4758AB"/>
                </a:solidFill>
                <a:latin typeface="Courier"/>
              </a:rPr>
              <a:t>ggplot</a:t>
            </a:r>
            <a:r>
              <a:rPr>
                <a:solidFill>
                  <a:srgbClr val="003B4F"/>
                </a:solidFill>
                <a:latin typeface="Courier"/>
              </a:rPr>
              <a:t>(gapminder,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gdpPercap, </a:t>
            </a:r>
            <a:r>
              <a:rPr>
                <a:solidFill>
                  <a:srgbClr val="657422"/>
                </a:solidFill>
                <a:latin typeface="Courier"/>
              </a:rPr>
              <a:t>y =</a:t>
            </a:r>
            <a:r>
              <a:rPr>
                <a:solidFill>
                  <a:srgbClr val="003B4F"/>
                </a:solidFill>
                <a:latin typeface="Courier"/>
              </a:rPr>
              <a:t> lifeExp, </a:t>
            </a:r>
            <a:r>
              <a:rPr>
                <a:solidFill>
                  <a:srgbClr val="657422"/>
                </a:solidFill>
                <a:latin typeface="Courier"/>
              </a:rPr>
              <a:t>color =</a:t>
            </a:r>
            <a:r>
              <a:rPr>
                <a:solidFill>
                  <a:srgbClr val="003B4F"/>
                </a:solidFill>
                <a:latin typeface="Courier"/>
              </a:rPr>
              <a:t> </a:t>
            </a:r>
            <a:r>
              <a:rPr>
                <a:solidFill>
                  <a:srgbClr val="4758AB"/>
                </a:solidFill>
                <a:latin typeface="Courier"/>
              </a:rPr>
              <a:t>factor</a:t>
            </a:r>
            <a:r>
              <a:rPr>
                <a:solidFill>
                  <a:srgbClr val="003B4F"/>
                </a:solidFill>
                <a:latin typeface="Courier"/>
              </a:rPr>
              <a:t>(continent)))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"GDP vs lifeExp"</a:t>
            </a: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"GDP"</a:t>
            </a: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"Life Expectancy"</a:t>
            </a:r>
            <a:r>
              <a:rPr>
                <a:solidFill>
                  <a:srgbClr val="003B4F"/>
                </a:solidFill>
                <a:latin typeface="Courier"/>
              </a:rPr>
              <a:t>) </a:t>
            </a:r>
            <a:br/>
            <a:br/>
            <a:r>
              <a:rPr>
                <a:solidFill>
                  <a:srgbClr val="5E5E5E"/>
                </a:solidFill>
                <a:latin typeface="Courier"/>
              </a:rPr>
              <a:t># Change label formatting to dollars</a:t>
            </a:r>
            <a:br/>
            <a:r>
              <a:rPr>
                <a:solidFill>
                  <a:srgbClr val="003B4F"/>
                </a:solidFill>
                <a:latin typeface="Courier"/>
              </a:rPr>
              <a:t>plot </a:t>
            </a:r>
            <a:r>
              <a:rPr>
                <a:solidFill>
                  <a:srgbClr val="5E5E5E"/>
                </a:solidFill>
                <a:latin typeface="Courier"/>
              </a:rPr>
              <a:t>+</a:t>
            </a:r>
            <a:r>
              <a:rPr>
                <a:solidFill>
                  <a:srgbClr val="003B4F"/>
                </a:solidFill>
                <a:latin typeface="Courier"/>
              </a:rPr>
              <a:t> </a:t>
            </a:r>
            <a:r>
              <a:rPr>
                <a:solidFill>
                  <a:srgbClr val="4758AB"/>
                </a:solidFill>
                <a:latin typeface="Courier"/>
              </a:rPr>
              <a:t>scale_x_continuous</a:t>
            </a:r>
            <a:r>
              <a:rPr>
                <a:solidFill>
                  <a:srgbClr val="003B4F"/>
                </a:solidFill>
                <a:latin typeface="Courier"/>
              </a:rPr>
              <a:t>(</a:t>
            </a:r>
            <a:r>
              <a:rPr>
                <a:solidFill>
                  <a:srgbClr val="657422"/>
                </a:solidFill>
                <a:latin typeface="Courier"/>
              </a:rPr>
              <a:t>labels =</a:t>
            </a:r>
            <a:r>
              <a:rPr>
                <a:solidFill>
                  <a:srgbClr val="003B4F"/>
                </a:solidFill>
                <a:latin typeface="Courier"/>
              </a:rPr>
              <a:t> scales</a:t>
            </a:r>
            <a:r>
              <a:rPr>
                <a:solidFill>
                  <a:srgbClr val="5E5E5E"/>
                </a:solidFill>
                <a:latin typeface="Courier"/>
              </a:rPr>
              <a:t>::</a:t>
            </a:r>
            <a:r>
              <a:rPr>
                <a:solidFill>
                  <a:srgbClr val="4758AB"/>
                </a:solidFill>
                <a:latin typeface="Courier"/>
              </a:rPr>
              <a:t>label_dollar</a:t>
            </a:r>
            <a:r>
              <a:rPr>
                <a:solidFill>
                  <a:srgbClr val="003B4F"/>
                </a:solidFill>
                <a:latin typeface="Courier"/>
              </a:rPr>
              <a:t>())</a:t>
            </a:r>
          </a:p>
        </p:txBody>
      </p:sp>
      <p:pic>
        <p:nvPicPr>
          <p:cNvPr descr="session_3_files/figure-pptx/unnamed-chunk-11-1.png" id="0" name="Picture 1"/>
          <p:cNvPicPr>
            <a:picLocks noGrp="1" noChangeAspect="1"/>
          </p:cNvPicPr>
          <p:nvPr/>
        </p:nvPicPr>
        <p:blipFill>
          <a:blip r:embed="rId4"/>
          <a:stretch>
            <a:fillRect/>
          </a:stretch>
        </p:blipFill>
        <p:spPr bwMode="auto">
          <a:xfrm>
            <a:off x="3568700" y="1117600"/>
            <a:ext cx="5105400" cy="25527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Practice Time!</a:t>
            </a:r>
          </a:p>
        </p:txBody>
      </p:sp>
      <p:sp>
        <p:nvSpPr>
          <p:cNvPr id="3" name="Content Placeholder 2"/>
          <p:cNvSpPr>
            <a:spLocks noGrp="1"/>
          </p:cNvSpPr>
          <p:nvPr>
            <p:ph idx="1"/>
          </p:nvPr>
        </p:nvSpPr>
        <p:spPr/>
        <p:txBody>
          <a:bodyPr/>
          <a:lstStyle/>
          <a:p>
            <a:pPr lvl="0" indent="0" marL="0">
              <a:buNone/>
            </a:pPr>
            <a:r>
              <a:rPr/>
              <a:t>Try recreating the above graph and then change the features:</a:t>
            </a:r>
          </a:p>
          <a:p>
            <a:pPr lvl="0" indent="-342900" marL="342900">
              <a:buAutoNum type="arabicPeriod"/>
            </a:pPr>
            <a:r>
              <a:rPr/>
              <a:t>Recreate the graph above.</a:t>
            </a:r>
          </a:p>
          <a:p>
            <a:pPr lvl="0" indent="-342900" marL="342900">
              <a:buAutoNum type="arabicPeriod"/>
            </a:pPr>
            <a:r>
              <a:rPr/>
              <a:t>Change the x labels to be more frequent using the </a:t>
            </a:r>
            <a:r>
              <a:rPr>
                <a:latin typeface="Courier"/>
              </a:rPr>
              <a:t>breaks</a:t>
            </a:r>
            <a:r>
              <a:rPr/>
              <a:t> feature within </a:t>
            </a:r>
            <a:r>
              <a:rPr>
                <a:latin typeface="Courier"/>
              </a:rPr>
              <a:t>scale_x_continuous()</a:t>
            </a:r>
            <a:r>
              <a:rPr/>
              <a:t>.</a:t>
            </a:r>
          </a:p>
          <a:p>
            <a:pPr lvl="0" indent="-342900" marL="342900">
              <a:buAutoNum type="arabicPeriod"/>
            </a:pPr>
            <a:r>
              <a:rPr/>
              <a:t>Use the </a:t>
            </a:r>
            <a:r>
              <a:rPr>
                <a:latin typeface="Courier"/>
              </a:rPr>
              <a:t>alpha</a:t>
            </a:r>
            <a:r>
              <a:rPr/>
              <a:t> aesthetic to adjust transparency, making points for Africa darker and all other continents lighter.</a:t>
            </a:r>
          </a:p>
          <a:p>
            <a:pPr lvl="0" indent="-342900" marL="342900">
              <a:buAutoNum type="arabicPeriod"/>
            </a:pPr>
            <a:r>
              <a:rPr/>
              <a:t>Filter and display GDP and life expectancy only in Africa.</a:t>
            </a:r>
          </a:p>
          <a:p>
            <a:pPr lvl="0" indent="-342900" marL="342900">
              <a:buAutoNum type="arabicPeriod"/>
            </a:pPr>
            <a:r>
              <a:rPr/>
              <a:t>Filter and display GDP and life expectancy only in 2007 for all continents.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A: Basic Statistical Concepts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Results</a:t>
            </a:r>
          </a:p>
        </p:txBody>
      </p:sp>
      <p:sp>
        <p:nvSpPr>
          <p:cNvPr id="3" name="Content Placeholder 2"/>
          <p:cNvSpPr>
            <a:spLocks noGrp="1"/>
          </p:cNvSpPr>
          <p:nvPr>
            <p:ph idx="1"/>
          </p:nvPr>
        </p:nvSpPr>
        <p:spPr/>
        <p:txBody>
          <a:bodyPr/>
          <a:lstStyle/>
          <a:p>
            <a:pPr lvl="0" indent="0">
              <a:buNone/>
            </a:pPr>
            <a:r>
              <a:rPr>
                <a:solidFill>
                  <a:srgbClr val="5E5E5E"/>
                </a:solidFill>
                <a:latin typeface="Courier"/>
              </a:rPr>
              <a:t># load in gapminder dataset</a:t>
            </a:r>
            <a:br/>
            <a:r>
              <a:rPr>
                <a:solidFill>
                  <a:srgbClr val="4758AB"/>
                </a:solidFill>
                <a:latin typeface="Courier"/>
              </a:rPr>
              <a:t>library</a:t>
            </a:r>
            <a:r>
              <a:rPr>
                <a:solidFill>
                  <a:srgbClr val="003B4F"/>
                </a:solidFill>
                <a:latin typeface="Courier"/>
              </a:rPr>
              <a:t>(gapminder)</a:t>
            </a:r>
            <a:br/>
            <a:br/>
            <a:r>
              <a:rPr>
                <a:solidFill>
                  <a:srgbClr val="5E5E5E"/>
                </a:solidFill>
                <a:latin typeface="Courier"/>
              </a:rPr>
              <a:t># Recreate the original scatter plot</a:t>
            </a:r>
            <a:br/>
            <a:r>
              <a:rPr>
                <a:solidFill>
                  <a:srgbClr val="4758AB"/>
                </a:solidFill>
                <a:latin typeface="Courier"/>
              </a:rPr>
              <a:t>ggplot</a:t>
            </a:r>
            <a:r>
              <a:rPr>
                <a:solidFill>
                  <a:srgbClr val="003B4F"/>
                </a:solidFill>
                <a:latin typeface="Courier"/>
              </a:rPr>
              <a:t>(gapminder,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gdpPercap, </a:t>
            </a:r>
            <a:r>
              <a:rPr>
                <a:solidFill>
                  <a:srgbClr val="657422"/>
                </a:solidFill>
                <a:latin typeface="Courier"/>
              </a:rPr>
              <a:t>y =</a:t>
            </a:r>
            <a:r>
              <a:rPr>
                <a:solidFill>
                  <a:srgbClr val="003B4F"/>
                </a:solidFill>
                <a:latin typeface="Courier"/>
              </a:rPr>
              <a:t> lifeExp, </a:t>
            </a:r>
            <a:r>
              <a:rPr>
                <a:solidFill>
                  <a:srgbClr val="657422"/>
                </a:solidFill>
                <a:latin typeface="Courier"/>
              </a:rPr>
              <a:t>color =</a:t>
            </a:r>
            <a:r>
              <a:rPr>
                <a:solidFill>
                  <a:srgbClr val="003B4F"/>
                </a:solidFill>
                <a:latin typeface="Courier"/>
              </a:rPr>
              <a:t> continent))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br/>
            <a:br/>
            <a:r>
              <a:rPr>
                <a:solidFill>
                  <a:srgbClr val="5E5E5E"/>
                </a:solidFill>
                <a:latin typeface="Courier"/>
              </a:rPr>
              <a:t># Change x and y labels to have more frequent breaks</a:t>
            </a:r>
            <a:br/>
            <a:r>
              <a:rPr>
                <a:solidFill>
                  <a:srgbClr val="4758AB"/>
                </a:solidFill>
                <a:latin typeface="Courier"/>
              </a:rPr>
              <a:t>ggplot</a:t>
            </a:r>
            <a:r>
              <a:rPr>
                <a:solidFill>
                  <a:srgbClr val="003B4F"/>
                </a:solidFill>
                <a:latin typeface="Courier"/>
              </a:rPr>
              <a:t>(gapminder,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gdpPercap, </a:t>
            </a:r>
            <a:r>
              <a:rPr>
                <a:solidFill>
                  <a:srgbClr val="657422"/>
                </a:solidFill>
                <a:latin typeface="Courier"/>
              </a:rPr>
              <a:t>y =</a:t>
            </a:r>
            <a:r>
              <a:rPr>
                <a:solidFill>
                  <a:srgbClr val="003B4F"/>
                </a:solidFill>
                <a:latin typeface="Courier"/>
              </a:rPr>
              <a:t> lifeExp, </a:t>
            </a:r>
            <a:r>
              <a:rPr>
                <a:solidFill>
                  <a:srgbClr val="657422"/>
                </a:solidFill>
                <a:latin typeface="Courier"/>
              </a:rPr>
              <a:t>color =</a:t>
            </a:r>
            <a:r>
              <a:rPr>
                <a:solidFill>
                  <a:srgbClr val="003B4F"/>
                </a:solidFill>
                <a:latin typeface="Courier"/>
              </a:rPr>
              <a:t> continent))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scale_x_continuous</a:t>
            </a:r>
            <a:r>
              <a:rPr>
                <a:solidFill>
                  <a:srgbClr val="003B4F"/>
                </a:solidFill>
                <a:latin typeface="Courier"/>
              </a:rPr>
              <a:t>(</a:t>
            </a:r>
            <a:r>
              <a:rPr>
                <a:solidFill>
                  <a:srgbClr val="657422"/>
                </a:solidFill>
                <a:latin typeface="Courier"/>
              </a:rPr>
              <a:t>breaks =</a:t>
            </a:r>
            <a:r>
              <a:rPr>
                <a:solidFill>
                  <a:srgbClr val="003B4F"/>
                </a:solidFill>
                <a:latin typeface="Courier"/>
              </a:rPr>
              <a:t> </a:t>
            </a:r>
            <a:r>
              <a:rPr>
                <a:solidFill>
                  <a:srgbClr val="4758AB"/>
                </a:solidFill>
                <a:latin typeface="Courier"/>
              </a:rPr>
              <a:t>seq</a:t>
            </a:r>
            <a:r>
              <a:rPr>
                <a:solidFill>
                  <a:srgbClr val="003B4F"/>
                </a:solidFill>
                <a:latin typeface="Courier"/>
              </a:rPr>
              <a:t>(</a:t>
            </a:r>
            <a:r>
              <a:rPr>
                <a:solidFill>
                  <a:srgbClr val="AD0000"/>
                </a:solidFill>
                <a:latin typeface="Courier"/>
              </a:rPr>
              <a:t>0</a:t>
            </a:r>
            <a:r>
              <a:rPr>
                <a:solidFill>
                  <a:srgbClr val="003B4F"/>
                </a:solidFill>
                <a:latin typeface="Courier"/>
              </a:rPr>
              <a:t>, </a:t>
            </a:r>
            <a:r>
              <a:rPr>
                <a:solidFill>
                  <a:srgbClr val="AD0000"/>
                </a:solidFill>
                <a:latin typeface="Courier"/>
              </a:rPr>
              <a:t>120000</a:t>
            </a:r>
            <a:r>
              <a:rPr>
                <a:solidFill>
                  <a:srgbClr val="003B4F"/>
                </a:solidFill>
                <a:latin typeface="Courier"/>
              </a:rPr>
              <a:t>, </a:t>
            </a:r>
            <a:r>
              <a:rPr>
                <a:solidFill>
                  <a:srgbClr val="657422"/>
                </a:solidFill>
                <a:latin typeface="Courier"/>
              </a:rPr>
              <a:t>by =</a:t>
            </a:r>
            <a:r>
              <a:rPr>
                <a:solidFill>
                  <a:srgbClr val="003B4F"/>
                </a:solidFill>
                <a:latin typeface="Courier"/>
              </a:rPr>
              <a:t> </a:t>
            </a:r>
            <a:r>
              <a:rPr>
                <a:solidFill>
                  <a:srgbClr val="AD0000"/>
                </a:solidFill>
                <a:latin typeface="Courier"/>
              </a:rPr>
              <a:t>10000</a:t>
            </a:r>
            <a:r>
              <a:rPr>
                <a:solidFill>
                  <a:srgbClr val="003B4F"/>
                </a:solidFill>
                <a:latin typeface="Courier"/>
              </a:rPr>
              <a:t>)) </a:t>
            </a:r>
            <a:br/>
            <a:br/>
            <a:r>
              <a:rPr>
                <a:solidFill>
                  <a:srgbClr val="5E5E5E"/>
                </a:solidFill>
                <a:latin typeface="Courier"/>
              </a:rPr>
              <a:t># Use the alpha aesthetic to change transparency of some of the points</a:t>
            </a:r>
            <a:br/>
            <a:r>
              <a:rPr>
                <a:solidFill>
                  <a:srgbClr val="4758AB"/>
                </a:solidFill>
                <a:latin typeface="Courier"/>
              </a:rPr>
              <a:t>ggplot</a:t>
            </a:r>
            <a:r>
              <a:rPr>
                <a:solidFill>
                  <a:srgbClr val="003B4F"/>
                </a:solidFill>
                <a:latin typeface="Courier"/>
              </a:rPr>
              <a:t>(gapminder,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gdpPercap, </a:t>
            </a:r>
            <a:r>
              <a:rPr>
                <a:solidFill>
                  <a:srgbClr val="657422"/>
                </a:solidFill>
                <a:latin typeface="Courier"/>
              </a:rPr>
              <a:t>y =</a:t>
            </a:r>
            <a:r>
              <a:rPr>
                <a:solidFill>
                  <a:srgbClr val="003B4F"/>
                </a:solidFill>
                <a:latin typeface="Courier"/>
              </a:rPr>
              <a:t> lifeExp, </a:t>
            </a:r>
            <a:r>
              <a:rPr>
                <a:solidFill>
                  <a:srgbClr val="657422"/>
                </a:solidFill>
                <a:latin typeface="Courier"/>
              </a:rPr>
              <a:t>color =</a:t>
            </a:r>
            <a:r>
              <a:rPr>
                <a:solidFill>
                  <a:srgbClr val="003B4F"/>
                </a:solidFill>
                <a:latin typeface="Courier"/>
              </a:rPr>
              <a:t> continent, </a:t>
            </a:r>
            <a:r>
              <a:rPr>
                <a:solidFill>
                  <a:srgbClr val="657422"/>
                </a:solidFill>
                <a:latin typeface="Courier"/>
              </a:rPr>
              <a:t>alpha =</a:t>
            </a:r>
            <a:r>
              <a:rPr>
                <a:solidFill>
                  <a:srgbClr val="003B4F"/>
                </a:solidFill>
                <a:latin typeface="Courier"/>
              </a:rPr>
              <a:t> continent))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scale_alpha_manual</a:t>
            </a:r>
            <a:r>
              <a:rPr>
                <a:solidFill>
                  <a:srgbClr val="003B4F"/>
                </a:solidFill>
                <a:latin typeface="Courier"/>
              </a:rPr>
              <a:t>(</a:t>
            </a:r>
            <a:r>
              <a:rPr>
                <a:solidFill>
                  <a:srgbClr val="657422"/>
                </a:solidFill>
                <a:latin typeface="Courier"/>
              </a:rPr>
              <a:t>values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"Europe"</a:t>
            </a:r>
            <a:r>
              <a:rPr>
                <a:solidFill>
                  <a:srgbClr val="003B4F"/>
                </a:solidFill>
                <a:latin typeface="Courier"/>
              </a:rPr>
              <a:t> = </a:t>
            </a:r>
            <a:r>
              <a:rPr>
                <a:solidFill>
                  <a:srgbClr val="AD0000"/>
                </a:solidFill>
                <a:latin typeface="Courier"/>
              </a:rPr>
              <a:t>0.2</a:t>
            </a:r>
            <a:r>
              <a:rPr>
                <a:solidFill>
                  <a:srgbClr val="003B4F"/>
                </a:solidFill>
                <a:latin typeface="Courier"/>
              </a:rPr>
              <a:t>, </a:t>
            </a:r>
            <a:r>
              <a:rPr>
                <a:solidFill>
                  <a:srgbClr val="20794D"/>
                </a:solidFill>
                <a:latin typeface="Courier"/>
              </a:rPr>
              <a:t>"Asia"</a:t>
            </a:r>
            <a:r>
              <a:rPr>
                <a:solidFill>
                  <a:srgbClr val="003B4F"/>
                </a:solidFill>
                <a:latin typeface="Courier"/>
              </a:rPr>
              <a:t> = </a:t>
            </a:r>
            <a:r>
              <a:rPr>
                <a:solidFill>
                  <a:srgbClr val="AD0000"/>
                </a:solidFill>
                <a:latin typeface="Courier"/>
              </a:rPr>
              <a:t>0.2</a:t>
            </a:r>
            <a:r>
              <a:rPr>
                <a:solidFill>
                  <a:srgbClr val="003B4F"/>
                </a:solidFill>
                <a:latin typeface="Courier"/>
              </a:rPr>
              <a:t>, </a:t>
            </a:r>
            <a:r>
              <a:rPr>
                <a:solidFill>
                  <a:srgbClr val="20794D"/>
                </a:solidFill>
                <a:latin typeface="Courier"/>
              </a:rPr>
              <a:t>"Africa"</a:t>
            </a:r>
            <a:r>
              <a:rPr>
                <a:solidFill>
                  <a:srgbClr val="003B4F"/>
                </a:solidFill>
                <a:latin typeface="Courier"/>
              </a:rPr>
              <a:t> = </a:t>
            </a:r>
            <a:r>
              <a:rPr>
                <a:solidFill>
                  <a:srgbClr val="AD0000"/>
                </a:solidFill>
                <a:latin typeface="Courier"/>
              </a:rPr>
              <a:t>1</a:t>
            </a:r>
            <a:r>
              <a:rPr>
                <a:solidFill>
                  <a:srgbClr val="003B4F"/>
                </a:solidFill>
                <a:latin typeface="Courier"/>
              </a:rPr>
              <a:t>, </a:t>
            </a:r>
            <a:r>
              <a:rPr>
                <a:solidFill>
                  <a:srgbClr val="20794D"/>
                </a:solidFill>
                <a:latin typeface="Courier"/>
              </a:rPr>
              <a:t>"Americas"</a:t>
            </a:r>
            <a:r>
              <a:rPr>
                <a:solidFill>
                  <a:srgbClr val="003B4F"/>
                </a:solidFill>
                <a:latin typeface="Courier"/>
              </a:rPr>
              <a:t> = </a:t>
            </a:r>
            <a:r>
              <a:rPr>
                <a:solidFill>
                  <a:srgbClr val="AD0000"/>
                </a:solidFill>
                <a:latin typeface="Courier"/>
              </a:rPr>
              <a:t>0.2</a:t>
            </a:r>
            <a:r>
              <a:rPr>
                <a:solidFill>
                  <a:srgbClr val="003B4F"/>
                </a:solidFill>
                <a:latin typeface="Courier"/>
              </a:rPr>
              <a:t>, </a:t>
            </a:r>
            <a:r>
              <a:rPr>
                <a:solidFill>
                  <a:srgbClr val="20794D"/>
                </a:solidFill>
                <a:latin typeface="Courier"/>
              </a:rPr>
              <a:t>"Oceania"</a:t>
            </a:r>
            <a:r>
              <a:rPr>
                <a:solidFill>
                  <a:srgbClr val="003B4F"/>
                </a:solidFill>
                <a:latin typeface="Courier"/>
              </a:rPr>
              <a:t> = </a:t>
            </a:r>
            <a:r>
              <a:rPr>
                <a:solidFill>
                  <a:srgbClr val="AD0000"/>
                </a:solidFill>
                <a:latin typeface="Courier"/>
              </a:rPr>
              <a:t>0.2</a:t>
            </a:r>
            <a:r>
              <a:rPr>
                <a:solidFill>
                  <a:srgbClr val="003B4F"/>
                </a:solidFill>
                <a:latin typeface="Courier"/>
              </a:rPr>
              <a:t>))</a:t>
            </a:r>
            <a:br/>
            <a:br/>
            <a:r>
              <a:rPr>
                <a:solidFill>
                  <a:srgbClr val="5E5E5E"/>
                </a:solidFill>
                <a:latin typeface="Courier"/>
              </a:rPr>
              <a:t># Filter to display GDP and life expectancy to only in Africa</a:t>
            </a:r>
            <a:br/>
            <a:r>
              <a:rPr>
                <a:solidFill>
                  <a:srgbClr val="003B4F"/>
                </a:solidFill>
                <a:latin typeface="Courier"/>
              </a:rPr>
              <a:t>gapminder </a:t>
            </a:r>
            <a:r>
              <a:rPr>
                <a:solidFill>
                  <a:srgbClr val="5E5E5E"/>
                </a:solidFill>
                <a:latin typeface="Courier"/>
              </a:rPr>
              <a:t>%&gt;%</a:t>
            </a:r>
            <a:br/>
            <a:r>
              <a:rPr>
                <a:solidFill>
                  <a:srgbClr val="003B4F"/>
                </a:solidFill>
                <a:latin typeface="Courier"/>
              </a:rPr>
              <a:t>  </a:t>
            </a:r>
            <a:r>
              <a:rPr>
                <a:solidFill>
                  <a:srgbClr val="4758AB"/>
                </a:solidFill>
                <a:latin typeface="Courier"/>
              </a:rPr>
              <a:t>filter</a:t>
            </a:r>
            <a:r>
              <a:rPr>
                <a:solidFill>
                  <a:srgbClr val="003B4F"/>
                </a:solidFill>
                <a:latin typeface="Courier"/>
              </a:rPr>
              <a:t>(continent </a:t>
            </a:r>
            <a:r>
              <a:rPr>
                <a:solidFill>
                  <a:srgbClr val="5E5E5E"/>
                </a:solidFill>
                <a:latin typeface="Courier"/>
              </a:rPr>
              <a:t>==</a:t>
            </a:r>
            <a:r>
              <a:rPr>
                <a:solidFill>
                  <a:srgbClr val="003B4F"/>
                </a:solidFill>
                <a:latin typeface="Courier"/>
              </a:rPr>
              <a:t> </a:t>
            </a:r>
            <a:r>
              <a:rPr>
                <a:solidFill>
                  <a:srgbClr val="20794D"/>
                </a:solidFill>
                <a:latin typeface="Courier"/>
              </a:rPr>
              <a:t>"Africa"</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ggplot</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gdpPercap, </a:t>
            </a:r>
            <a:r>
              <a:rPr>
                <a:solidFill>
                  <a:srgbClr val="657422"/>
                </a:solidFill>
                <a:latin typeface="Courier"/>
              </a:rPr>
              <a:t>y =</a:t>
            </a:r>
            <a:r>
              <a:rPr>
                <a:solidFill>
                  <a:srgbClr val="003B4F"/>
                </a:solidFill>
                <a:latin typeface="Courier"/>
              </a:rPr>
              <a:t> lifeExp, </a:t>
            </a:r>
            <a:r>
              <a:rPr>
                <a:solidFill>
                  <a:srgbClr val="657422"/>
                </a:solidFill>
                <a:latin typeface="Courier"/>
              </a:rPr>
              <a:t>color =</a:t>
            </a:r>
            <a:r>
              <a:rPr>
                <a:solidFill>
                  <a:srgbClr val="003B4F"/>
                </a:solidFill>
                <a:latin typeface="Courier"/>
              </a:rPr>
              <a:t> continent))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colour=</a:t>
            </a:r>
            <a:r>
              <a:rPr>
                <a:solidFill>
                  <a:srgbClr val="20794D"/>
                </a:solidFill>
                <a:latin typeface="Courier"/>
              </a:rPr>
              <a:t>"blue"</a:t>
            </a:r>
            <a:r>
              <a:rPr>
                <a:solidFill>
                  <a:srgbClr val="003B4F"/>
                </a:solidFill>
                <a:latin typeface="Courier"/>
              </a:rPr>
              <a:t>)</a:t>
            </a:r>
            <a:br/>
            <a:br/>
            <a:r>
              <a:rPr>
                <a:solidFill>
                  <a:srgbClr val="5E5E5E"/>
                </a:solidFill>
                <a:latin typeface="Courier"/>
              </a:rPr>
              <a:t># Filter to display GDP and life expectancy only in 2007</a:t>
            </a:r>
            <a:br/>
            <a:r>
              <a:rPr>
                <a:solidFill>
                  <a:srgbClr val="003B4F"/>
                </a:solidFill>
                <a:latin typeface="Courier"/>
              </a:rPr>
              <a:t>gapminder </a:t>
            </a:r>
            <a:r>
              <a:rPr>
                <a:solidFill>
                  <a:srgbClr val="5E5E5E"/>
                </a:solidFill>
                <a:latin typeface="Courier"/>
              </a:rPr>
              <a:t>%&gt;%</a:t>
            </a:r>
            <a:br/>
            <a:r>
              <a:rPr>
                <a:solidFill>
                  <a:srgbClr val="003B4F"/>
                </a:solidFill>
                <a:latin typeface="Courier"/>
              </a:rPr>
              <a:t>  </a:t>
            </a:r>
            <a:r>
              <a:rPr>
                <a:solidFill>
                  <a:srgbClr val="4758AB"/>
                </a:solidFill>
                <a:latin typeface="Courier"/>
              </a:rPr>
              <a:t>filter</a:t>
            </a:r>
            <a:r>
              <a:rPr>
                <a:solidFill>
                  <a:srgbClr val="003B4F"/>
                </a:solidFill>
                <a:latin typeface="Courier"/>
              </a:rPr>
              <a:t>(year </a:t>
            </a:r>
            <a:r>
              <a:rPr>
                <a:solidFill>
                  <a:srgbClr val="5E5E5E"/>
                </a:solidFill>
                <a:latin typeface="Courier"/>
              </a:rPr>
              <a:t>==</a:t>
            </a:r>
            <a:r>
              <a:rPr>
                <a:solidFill>
                  <a:srgbClr val="003B4F"/>
                </a:solidFill>
                <a:latin typeface="Courier"/>
              </a:rPr>
              <a:t> </a:t>
            </a:r>
            <a:r>
              <a:rPr>
                <a:solidFill>
                  <a:srgbClr val="AD0000"/>
                </a:solidFill>
                <a:latin typeface="Courier"/>
              </a:rPr>
              <a:t>2007</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ggplot</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gdpPercap, </a:t>
            </a:r>
            <a:r>
              <a:rPr>
                <a:solidFill>
                  <a:srgbClr val="657422"/>
                </a:solidFill>
                <a:latin typeface="Courier"/>
              </a:rPr>
              <a:t>y =</a:t>
            </a:r>
            <a:r>
              <a:rPr>
                <a:solidFill>
                  <a:srgbClr val="003B4F"/>
                </a:solidFill>
                <a:latin typeface="Courier"/>
              </a:rPr>
              <a:t> lifeExp, </a:t>
            </a:r>
            <a:r>
              <a:rPr>
                <a:solidFill>
                  <a:srgbClr val="657422"/>
                </a:solidFill>
                <a:latin typeface="Courier"/>
              </a:rPr>
              <a:t>color =</a:t>
            </a:r>
            <a:r>
              <a:rPr>
                <a:solidFill>
                  <a:srgbClr val="003B4F"/>
                </a:solidFill>
                <a:latin typeface="Courier"/>
              </a:rPr>
              <a:t> continent))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C: Advanced Plotting Techniques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Faceting: Multiple Plots</a:t>
            </a:r>
          </a:p>
        </p:txBody>
      </p:sp>
      <p:sp>
        <p:nvSpPr>
          <p:cNvPr id="4" name="Text Placeholder 3"/>
          <p:cNvSpPr>
            <a:spLocks noGrp="1"/>
          </p:cNvSpPr>
          <p:nvPr>
            <p:ph idx="2" sz="half" type="body"/>
          </p:nvPr>
        </p:nvSpPr>
        <p:spPr/>
        <p:txBody>
          <a:bodyPr/>
          <a:lstStyle/>
          <a:p>
            <a:pPr lvl="0" indent="0" marL="0">
              <a:buNone/>
            </a:pPr>
            <a:r>
              <a:rPr/>
              <a:t>There are some cases in which we want to visualize multiple plots at once, for instance, for multiple groups. Faceting allows us to easily lay out multiple plots in a panel.</a:t>
            </a:r>
          </a:p>
          <a:p>
            <a:pPr lvl="0" indent="0" marL="0">
              <a:buNone/>
            </a:pPr>
            <a:r>
              <a:rPr/>
              <a:t>Let’s revisit our scatterplot of </a:t>
            </a:r>
            <a:r>
              <a:rPr>
                <a:latin typeface="Courier"/>
              </a:rPr>
              <a:t>gdpPercap</a:t>
            </a:r>
            <a:r>
              <a:rPr/>
              <a:t> vs </a:t>
            </a:r>
            <a:r>
              <a:rPr>
                <a:latin typeface="Courier"/>
              </a:rPr>
              <a:t>lifeExp</a:t>
            </a:r>
            <a:r>
              <a:rPr/>
              <a:t>. We can </a:t>
            </a:r>
            <a:r>
              <a:rPr>
                <a:latin typeface="Courier"/>
              </a:rPr>
              <a:t>facet</a:t>
            </a:r>
            <a:r>
              <a:rPr/>
              <a:t> it by the variable </a:t>
            </a:r>
            <a:r>
              <a:rPr>
                <a:latin typeface="Courier"/>
              </a:rPr>
              <a:t>continent</a:t>
            </a:r>
            <a:r>
              <a:rPr/>
              <a:t> using </a:t>
            </a:r>
            <a:r>
              <a:rPr>
                <a:latin typeface="Courier"/>
              </a:rPr>
              <a:t>facet_wrap</a:t>
            </a:r>
            <a:r>
              <a:rPr/>
              <a:t>.</a:t>
            </a:r>
          </a:p>
          <a:p>
            <a:pPr lvl="0" indent="0">
              <a:buNone/>
            </a:pPr>
            <a:r>
              <a:rPr>
                <a:solidFill>
                  <a:srgbClr val="4758AB"/>
                </a:solidFill>
                <a:latin typeface="Courier"/>
              </a:rPr>
              <a:t>ggplot</a:t>
            </a:r>
            <a:r>
              <a:rPr>
                <a:solidFill>
                  <a:srgbClr val="003B4F"/>
                </a:solidFill>
                <a:latin typeface="Courier"/>
              </a:rPr>
              <a:t>(gapminder,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gdpPercap, </a:t>
            </a:r>
            <a:r>
              <a:rPr>
                <a:solidFill>
                  <a:srgbClr val="657422"/>
                </a:solidFill>
                <a:latin typeface="Courier"/>
              </a:rPr>
              <a:t>y =</a:t>
            </a:r>
            <a:r>
              <a:rPr>
                <a:solidFill>
                  <a:srgbClr val="003B4F"/>
                </a:solidFill>
                <a:latin typeface="Courier"/>
              </a:rPr>
              <a:t> lifeExp))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facet_wrap</a:t>
            </a:r>
            <a:r>
              <a:rPr>
                <a:solidFill>
                  <a:srgbClr val="003B4F"/>
                </a:solidFill>
                <a:latin typeface="Courier"/>
              </a:rPr>
              <a:t>(</a:t>
            </a:r>
            <a:r>
              <a:rPr>
                <a:solidFill>
                  <a:srgbClr val="5E5E5E"/>
                </a:solidFill>
                <a:latin typeface="Courier"/>
              </a:rPr>
              <a:t>~</a:t>
            </a:r>
            <a:r>
              <a:rPr>
                <a:solidFill>
                  <a:srgbClr val="003B4F"/>
                </a:solidFill>
                <a:latin typeface="Courier"/>
              </a:rPr>
              <a:t> continent)</a:t>
            </a:r>
          </a:p>
        </p:txBody>
      </p:sp>
      <p:pic>
        <p:nvPicPr>
          <p:cNvPr descr="session_3_files/figure-pptx/unnamed-chunk-13-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Adding Statistical Layers</a:t>
            </a:r>
          </a:p>
        </p:txBody>
      </p:sp>
      <p:sp>
        <p:nvSpPr>
          <p:cNvPr id="4" name="Text Placeholder 3"/>
          <p:cNvSpPr>
            <a:spLocks noGrp="1"/>
          </p:cNvSpPr>
          <p:nvPr>
            <p:ph idx="2" sz="half" type="body"/>
          </p:nvPr>
        </p:nvSpPr>
        <p:spPr/>
        <p:txBody>
          <a:bodyPr/>
          <a:lstStyle/>
          <a:p>
            <a:pPr lvl="0" indent="0" marL="0">
              <a:buNone/>
            </a:pPr>
            <a:r>
              <a:rPr/>
              <a:t>Overlay trend lines or confidence intervals.</a:t>
            </a:r>
          </a:p>
          <a:p>
            <a:pPr lvl="0" indent="0">
              <a:buNone/>
            </a:pPr>
            <a:r>
              <a:rPr>
                <a:solidFill>
                  <a:srgbClr val="4758AB"/>
                </a:solidFill>
                <a:latin typeface="Courier"/>
              </a:rPr>
              <a:t>ggplot</a:t>
            </a:r>
            <a:r>
              <a:rPr>
                <a:solidFill>
                  <a:srgbClr val="003B4F"/>
                </a:solidFill>
                <a:latin typeface="Courier"/>
              </a:rPr>
              <a:t>(gapminder,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gdpPercap, </a:t>
            </a:r>
            <a:r>
              <a:rPr>
                <a:solidFill>
                  <a:srgbClr val="657422"/>
                </a:solidFill>
                <a:latin typeface="Courier"/>
              </a:rPr>
              <a:t>y =</a:t>
            </a:r>
            <a:r>
              <a:rPr>
                <a:solidFill>
                  <a:srgbClr val="003B4F"/>
                </a:solidFill>
                <a:latin typeface="Courier"/>
              </a:rPr>
              <a:t> lifeExp))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geom_smooth</a:t>
            </a:r>
            <a:r>
              <a:rPr>
                <a:solidFill>
                  <a:srgbClr val="003B4F"/>
                </a:solidFill>
                <a:latin typeface="Courier"/>
              </a:rPr>
              <a:t>(</a:t>
            </a:r>
            <a:r>
              <a:rPr>
                <a:solidFill>
                  <a:srgbClr val="657422"/>
                </a:solidFill>
                <a:latin typeface="Courier"/>
              </a:rPr>
              <a:t>method =</a:t>
            </a:r>
            <a:r>
              <a:rPr>
                <a:solidFill>
                  <a:srgbClr val="003B4F"/>
                </a:solidFill>
                <a:latin typeface="Courier"/>
              </a:rPr>
              <a:t> </a:t>
            </a:r>
            <a:r>
              <a:rPr>
                <a:solidFill>
                  <a:srgbClr val="20794D"/>
                </a:solidFill>
                <a:latin typeface="Courier"/>
              </a:rPr>
              <a:t>"lm"</a:t>
            </a:r>
            <a:r>
              <a:rPr>
                <a:solidFill>
                  <a:srgbClr val="003B4F"/>
                </a:solidFill>
                <a:latin typeface="Courier"/>
              </a:rPr>
              <a:t>, </a:t>
            </a:r>
            <a:r>
              <a:rPr>
                <a:solidFill>
                  <a:srgbClr val="657422"/>
                </a:solidFill>
                <a:latin typeface="Courier"/>
              </a:rPr>
              <a:t>se =</a:t>
            </a:r>
            <a:r>
              <a:rPr>
                <a:solidFill>
                  <a:srgbClr val="003B4F"/>
                </a:solidFill>
                <a:latin typeface="Courier"/>
              </a:rPr>
              <a:t> </a:t>
            </a:r>
            <a:r>
              <a:rPr>
                <a:solidFill>
                  <a:srgbClr val="8F5902"/>
                </a:solidFill>
                <a:latin typeface="Courier"/>
              </a:rPr>
              <a:t>TRUE</a:t>
            </a:r>
            <a:r>
              <a:rPr>
                <a:solidFill>
                  <a:srgbClr val="003B4F"/>
                </a:solidFill>
                <a:latin typeface="Courier"/>
              </a:rPr>
              <a:t>)</a:t>
            </a:r>
          </a:p>
        </p:txBody>
      </p:sp>
      <p:pic>
        <p:nvPicPr>
          <p:cNvPr descr="session_3_files/figure-pptx/unnamed-chunk-14-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We can also display one countries’ life expectancy over time.</a:t>
            </a:r>
          </a:p>
          <a:p>
            <a:pPr lvl="0" indent="0">
              <a:buNone/>
            </a:pPr>
            <a:r>
              <a:rPr>
                <a:solidFill>
                  <a:srgbClr val="003B4F"/>
                </a:solidFill>
                <a:latin typeface="Courier"/>
              </a:rPr>
              <a:t>gapminder </a:t>
            </a:r>
            <a:r>
              <a:rPr>
                <a:solidFill>
                  <a:srgbClr val="5E5E5E"/>
                </a:solidFill>
                <a:latin typeface="Courier"/>
              </a:rPr>
              <a:t>%&gt;%</a:t>
            </a:r>
            <a:br/>
            <a:r>
              <a:rPr>
                <a:solidFill>
                  <a:srgbClr val="003B4F"/>
                </a:solidFill>
                <a:latin typeface="Courier"/>
              </a:rPr>
              <a:t>  </a:t>
            </a:r>
            <a:r>
              <a:rPr>
                <a:solidFill>
                  <a:srgbClr val="4758AB"/>
                </a:solidFill>
                <a:latin typeface="Courier"/>
              </a:rPr>
              <a:t>filter</a:t>
            </a:r>
            <a:r>
              <a:rPr>
                <a:solidFill>
                  <a:srgbClr val="003B4F"/>
                </a:solidFill>
                <a:latin typeface="Courier"/>
              </a:rPr>
              <a:t>(country </a:t>
            </a:r>
            <a:r>
              <a:rPr>
                <a:solidFill>
                  <a:srgbClr val="5E5E5E"/>
                </a:solidFill>
                <a:latin typeface="Courier"/>
              </a:rPr>
              <a:t>==</a:t>
            </a:r>
            <a:r>
              <a:rPr>
                <a:solidFill>
                  <a:srgbClr val="003B4F"/>
                </a:solidFill>
                <a:latin typeface="Courier"/>
              </a:rPr>
              <a:t> </a:t>
            </a:r>
            <a:r>
              <a:rPr>
                <a:solidFill>
                  <a:srgbClr val="20794D"/>
                </a:solidFill>
                <a:latin typeface="Courier"/>
              </a:rPr>
              <a:t>"Kenya"</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ggplot</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year, </a:t>
            </a:r>
            <a:r>
              <a:rPr>
                <a:solidFill>
                  <a:srgbClr val="657422"/>
                </a:solidFill>
                <a:latin typeface="Courier"/>
              </a:rPr>
              <a:t>y =</a:t>
            </a:r>
            <a:r>
              <a:rPr>
                <a:solidFill>
                  <a:srgbClr val="003B4F"/>
                </a:solidFill>
                <a:latin typeface="Courier"/>
              </a:rPr>
              <a:t> lifeExp))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5E5E5E"/>
                </a:solidFill>
                <a:latin typeface="Courier"/>
              </a:rPr>
              <a:t># Scatter plot</a:t>
            </a:r>
            <a:br/>
            <a:r>
              <a:rPr>
                <a:solidFill>
                  <a:srgbClr val="003B4F"/>
                </a:solidFill>
                <a:latin typeface="Courier"/>
              </a:rPr>
              <a:t>  </a:t>
            </a:r>
            <a:r>
              <a:rPr>
                <a:solidFill>
                  <a:srgbClr val="4758AB"/>
                </a:solidFill>
                <a:latin typeface="Courier"/>
              </a:rPr>
              <a:t>geom_smooth</a:t>
            </a:r>
            <a:r>
              <a:rPr>
                <a:solidFill>
                  <a:srgbClr val="003B4F"/>
                </a:solidFill>
                <a:latin typeface="Courier"/>
              </a:rPr>
              <a:t>(</a:t>
            </a:r>
            <a:r>
              <a:rPr>
                <a:solidFill>
                  <a:srgbClr val="657422"/>
                </a:solidFill>
                <a:latin typeface="Courier"/>
              </a:rPr>
              <a:t>method =</a:t>
            </a:r>
            <a:r>
              <a:rPr>
                <a:solidFill>
                  <a:srgbClr val="003B4F"/>
                </a:solidFill>
                <a:latin typeface="Courier"/>
              </a:rPr>
              <a:t> </a:t>
            </a:r>
            <a:r>
              <a:rPr>
                <a:solidFill>
                  <a:srgbClr val="20794D"/>
                </a:solidFill>
                <a:latin typeface="Courier"/>
              </a:rPr>
              <a:t>"lm"</a:t>
            </a:r>
            <a:r>
              <a:rPr>
                <a:solidFill>
                  <a:srgbClr val="003B4F"/>
                </a:solidFill>
                <a:latin typeface="Courier"/>
              </a:rPr>
              <a:t>, </a:t>
            </a:r>
            <a:r>
              <a:rPr>
                <a:solidFill>
                  <a:srgbClr val="657422"/>
                </a:solidFill>
                <a:latin typeface="Courier"/>
              </a:rPr>
              <a:t>se =</a:t>
            </a:r>
            <a:r>
              <a:rPr>
                <a:solidFill>
                  <a:srgbClr val="003B4F"/>
                </a:solidFill>
                <a:latin typeface="Courier"/>
              </a:rPr>
              <a:t> </a:t>
            </a:r>
            <a:r>
              <a:rPr>
                <a:solidFill>
                  <a:srgbClr val="8F5902"/>
                </a:solidFill>
                <a:latin typeface="Courier"/>
              </a:rPr>
              <a:t>TRUE</a:t>
            </a:r>
            <a:r>
              <a:rPr>
                <a:solidFill>
                  <a:srgbClr val="003B4F"/>
                </a:solidFill>
                <a:latin typeface="Courier"/>
              </a:rPr>
              <a:t>)</a:t>
            </a:r>
          </a:p>
        </p:txBody>
      </p:sp>
      <p:pic>
        <p:nvPicPr>
          <p:cNvPr descr="session_3_files/figure-pptx/unnamed-chunk-15-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Themes and Color Schemes</a:t>
            </a:r>
          </a:p>
        </p:txBody>
      </p:sp>
      <p:sp>
        <p:nvSpPr>
          <p:cNvPr id="4" name="Text Placeholder 3"/>
          <p:cNvSpPr>
            <a:spLocks noGrp="1"/>
          </p:cNvSpPr>
          <p:nvPr>
            <p:ph idx="2" sz="half" type="body"/>
          </p:nvPr>
        </p:nvSpPr>
        <p:spPr/>
        <p:txBody>
          <a:bodyPr/>
          <a:lstStyle/>
          <a:p>
            <a:pPr lvl="0" indent="0" marL="0">
              <a:buNone/>
            </a:pPr>
            <a:r>
              <a:rPr/>
              <a:t>Customize the appearance of plots. For instance, theme_minimal() provides a cleaner look, without background annotations. Explore this resource for other themes to find the ones you like best: </a:t>
            </a:r>
            <a:r>
              <a:rPr>
                <a:hlinkClick r:id="rId2"/>
              </a:rPr>
              <a:t>https://ggplot2.tidyverse.org/reference/ggtheme.html</a:t>
            </a:r>
          </a:p>
          <a:p>
            <a:pPr lvl="0" indent="0">
              <a:buNone/>
            </a:pPr>
            <a:r>
              <a:rPr>
                <a:solidFill>
                  <a:srgbClr val="4758AB"/>
                </a:solidFill>
                <a:latin typeface="Courier"/>
              </a:rPr>
              <a:t>ggplot</a:t>
            </a:r>
            <a:r>
              <a:rPr>
                <a:solidFill>
                  <a:srgbClr val="003B4F"/>
                </a:solidFill>
                <a:latin typeface="Courier"/>
              </a:rPr>
              <a:t>(gapminder,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gdpPercap, </a:t>
            </a:r>
            <a:r>
              <a:rPr>
                <a:solidFill>
                  <a:srgbClr val="657422"/>
                </a:solidFill>
                <a:latin typeface="Courier"/>
              </a:rPr>
              <a:t>y =</a:t>
            </a:r>
            <a:r>
              <a:rPr>
                <a:solidFill>
                  <a:srgbClr val="003B4F"/>
                </a:solidFill>
                <a:latin typeface="Courier"/>
              </a:rPr>
              <a:t> lifeExp, </a:t>
            </a:r>
            <a:r>
              <a:rPr>
                <a:solidFill>
                  <a:srgbClr val="657422"/>
                </a:solidFill>
                <a:latin typeface="Courier"/>
              </a:rPr>
              <a:t>color =</a:t>
            </a:r>
            <a:r>
              <a:rPr>
                <a:solidFill>
                  <a:srgbClr val="003B4F"/>
                </a:solidFill>
                <a:latin typeface="Courier"/>
              </a:rPr>
              <a:t> </a:t>
            </a:r>
            <a:r>
              <a:rPr>
                <a:solidFill>
                  <a:srgbClr val="4758AB"/>
                </a:solidFill>
                <a:latin typeface="Courier"/>
              </a:rPr>
              <a:t>factor</a:t>
            </a:r>
            <a:r>
              <a:rPr>
                <a:solidFill>
                  <a:srgbClr val="003B4F"/>
                </a:solidFill>
                <a:latin typeface="Courier"/>
              </a:rPr>
              <a:t>(continent)))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session_3_files/figure-pptx/unnamed-chunk-16-1.png" id="0" name="Picture 1"/>
          <p:cNvPicPr>
            <a:picLocks noGrp="1" noChangeAspect="1"/>
          </p:cNvPicPr>
          <p:nvPr/>
        </p:nvPicPr>
        <p:blipFill>
          <a:blip r:embed="rId3"/>
          <a:stretch>
            <a:fillRect/>
          </a:stretch>
        </p:blipFill>
        <p:spPr bwMode="auto">
          <a:xfrm>
            <a:off x="3568700" y="1117600"/>
            <a:ext cx="5105400" cy="25527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Final Exercise</a:t>
            </a:r>
          </a:p>
        </p:txBody>
      </p:sp>
      <p:sp>
        <p:nvSpPr>
          <p:cNvPr id="3" name="Content Placeholder 2"/>
          <p:cNvSpPr>
            <a:spLocks noGrp="1"/>
          </p:cNvSpPr>
          <p:nvPr>
            <p:ph idx="1"/>
          </p:nvPr>
        </p:nvSpPr>
        <p:spPr/>
        <p:txBody>
          <a:bodyPr/>
          <a:lstStyle/>
          <a:p>
            <a:pPr lvl="0" indent="0" marL="0">
              <a:buNone/>
            </a:pPr>
            <a:r>
              <a:rPr/>
              <a:t>Try completing the following exercise using the </a:t>
            </a:r>
            <a:r>
              <a:rPr>
                <a:latin typeface="Courier"/>
              </a:rPr>
              <a:t>gapminder</a:t>
            </a:r>
            <a:r>
              <a:rPr/>
              <a:t> dataset:</a:t>
            </a:r>
          </a:p>
          <a:p>
            <a:pPr lvl="0" indent="-342900" marL="342900">
              <a:buAutoNum type="arabicPeriod"/>
            </a:pPr>
            <a:r>
              <a:rPr/>
              <a:t>Load the gapminder dataset (in this case, load in the package).</a:t>
            </a:r>
          </a:p>
          <a:p>
            <a:pPr lvl="0" indent="-342900" marL="342900">
              <a:buAutoNum type="arabicPeriod"/>
            </a:pPr>
            <a:r>
              <a:rPr/>
              <a:t>Create a data frame that contains only observations for the year 2007, which we will use from now on.</a:t>
            </a:r>
          </a:p>
          <a:p>
            <a:pPr lvl="0" indent="-342900" marL="342900">
              <a:buAutoNum type="arabicPeriod"/>
            </a:pPr>
            <a:r>
              <a:rPr/>
              <a:t>Compute the mean and median of </a:t>
            </a:r>
            <a:r>
              <a:rPr>
                <a:latin typeface="Courier"/>
              </a:rPr>
              <a:t>gdpPercap</a:t>
            </a:r>
            <a:r>
              <a:rPr/>
              <a:t> for each continent.</a:t>
            </a:r>
          </a:p>
          <a:p>
            <a:pPr lvl="0" indent="-342900" marL="342900">
              <a:buAutoNum type="arabicPeriod"/>
            </a:pPr>
            <a:r>
              <a:rPr/>
              <a:t>Create a histogram of </a:t>
            </a:r>
            <a:r>
              <a:rPr>
                <a:latin typeface="Courier"/>
              </a:rPr>
              <a:t>lifeExp</a:t>
            </a:r>
            <a:r>
              <a:rPr/>
              <a:t> to visualize its distribution.</a:t>
            </a:r>
          </a:p>
          <a:p>
            <a:pPr lvl="0" indent="-342900" marL="342900">
              <a:buAutoNum type="arabicPeriod"/>
            </a:pPr>
            <a:r>
              <a:rPr/>
              <a:t>Perform a hypothesis test to check if the average </a:t>
            </a:r>
            <a:r>
              <a:rPr>
                <a:latin typeface="Courier"/>
              </a:rPr>
              <a:t>lifeExp</a:t>
            </a:r>
            <a:r>
              <a:rPr/>
              <a:t> in Europe is significantly different from the global average.</a:t>
            </a:r>
          </a:p>
          <a:p>
            <a:pPr lvl="0" indent="-342900" marL="342900">
              <a:buAutoNum type="arabicPeriod"/>
            </a:pPr>
            <a:r>
              <a:rPr/>
              <a:t>Generate a scatter plot of </a:t>
            </a:r>
            <a:r>
              <a:rPr>
                <a:latin typeface="Courier"/>
              </a:rPr>
              <a:t>gdpPercap</a:t>
            </a:r>
            <a:r>
              <a:rPr/>
              <a:t> vs </a:t>
            </a:r>
            <a:r>
              <a:rPr>
                <a:latin typeface="Courier"/>
              </a:rPr>
              <a:t>lifeExp</a:t>
            </a:r>
            <a:r>
              <a:rPr/>
              <a:t>, coloring points by continent.</a:t>
            </a:r>
          </a:p>
          <a:p>
            <a:pPr lvl="0" indent="0">
              <a:buNone/>
            </a:pPr>
            <a:r>
              <a:rPr>
                <a:solidFill>
                  <a:srgbClr val="5E5E5E"/>
                </a:solidFill>
                <a:latin typeface="Courier"/>
              </a:rPr>
              <a:t># Load in data</a:t>
            </a:r>
            <a:br/>
            <a:r>
              <a:rPr>
                <a:solidFill>
                  <a:srgbClr val="4758AB"/>
                </a:solidFill>
                <a:latin typeface="Courier"/>
              </a:rPr>
              <a:t>library</a:t>
            </a:r>
            <a:r>
              <a:rPr>
                <a:solidFill>
                  <a:srgbClr val="003B4F"/>
                </a:solidFill>
                <a:latin typeface="Courier"/>
              </a:rPr>
              <a:t>(gapminder)</a:t>
            </a:r>
            <a:br/>
            <a:br/>
            <a:r>
              <a:rPr>
                <a:solidFill>
                  <a:srgbClr val="5E5E5E"/>
                </a:solidFill>
                <a:latin typeface="Courier"/>
              </a:rPr>
              <a:t># View data</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Example solution:</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Load necessary libraries</a:t>
            </a:r>
            <a:br/>
            <a:r>
              <a:rPr>
                <a:solidFill>
                  <a:srgbClr val="4758AB"/>
                </a:solidFill>
                <a:latin typeface="Courier"/>
              </a:rPr>
              <a:t>library</a:t>
            </a:r>
            <a:r>
              <a:rPr>
                <a:solidFill>
                  <a:srgbClr val="003B4F"/>
                </a:solidFill>
                <a:latin typeface="Courier"/>
              </a:rPr>
              <a:t>(dplyr)</a:t>
            </a:r>
            <a:br/>
            <a:r>
              <a:rPr>
                <a:solidFill>
                  <a:srgbClr val="4758AB"/>
                </a:solidFill>
                <a:latin typeface="Courier"/>
              </a:rPr>
              <a:t>library</a:t>
            </a:r>
            <a:r>
              <a:rPr>
                <a:solidFill>
                  <a:srgbClr val="003B4F"/>
                </a:solidFill>
                <a:latin typeface="Courier"/>
              </a:rPr>
              <a:t>(ggplot2)</a:t>
            </a:r>
            <a:br/>
            <a:r>
              <a:rPr>
                <a:solidFill>
                  <a:srgbClr val="4758AB"/>
                </a:solidFill>
                <a:latin typeface="Courier"/>
              </a:rPr>
              <a:t>library</a:t>
            </a:r>
            <a:r>
              <a:rPr>
                <a:solidFill>
                  <a:srgbClr val="003B4F"/>
                </a:solidFill>
                <a:latin typeface="Courier"/>
              </a:rPr>
              <a:t>(gapminder)</a:t>
            </a:r>
            <a:br/>
            <a:br/>
            <a:r>
              <a:rPr>
                <a:solidFill>
                  <a:srgbClr val="5E5E5E"/>
                </a:solidFill>
                <a:latin typeface="Courier"/>
              </a:rPr>
              <a:t># Filter for 2007</a:t>
            </a:r>
            <a:br/>
            <a:r>
              <a:rPr>
                <a:solidFill>
                  <a:srgbClr val="003B4F"/>
                </a:solidFill>
                <a:latin typeface="Courier"/>
              </a:rPr>
              <a:t>gapminder_2007 &lt;- gapminder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filter</a:t>
            </a:r>
            <a:r>
              <a:rPr>
                <a:solidFill>
                  <a:srgbClr val="003B4F"/>
                </a:solidFill>
                <a:latin typeface="Courier"/>
              </a:rPr>
              <a:t>(year</a:t>
            </a:r>
            <a:r>
              <a:rPr>
                <a:solidFill>
                  <a:srgbClr val="5E5E5E"/>
                </a:solidFill>
                <a:latin typeface="Courier"/>
              </a:rPr>
              <a:t>==</a:t>
            </a:r>
            <a:r>
              <a:rPr>
                <a:solidFill>
                  <a:srgbClr val="AD0000"/>
                </a:solidFill>
                <a:latin typeface="Courier"/>
              </a:rPr>
              <a:t>2007</a:t>
            </a:r>
            <a:r>
              <a:rPr>
                <a:solidFill>
                  <a:srgbClr val="003B4F"/>
                </a:solidFill>
                <a:latin typeface="Courier"/>
              </a:rPr>
              <a:t>)</a:t>
            </a:r>
            <a:br/>
            <a:br/>
            <a:r>
              <a:rPr>
                <a:solidFill>
                  <a:srgbClr val="5E5E5E"/>
                </a:solidFill>
                <a:latin typeface="Courier"/>
              </a:rPr>
              <a:t># Compute mean and median GDP per continent</a:t>
            </a:r>
            <a:br/>
            <a:r>
              <a:rPr>
                <a:solidFill>
                  <a:srgbClr val="003B4F"/>
                </a:solidFill>
                <a:latin typeface="Courier"/>
              </a:rPr>
              <a:t>gapminder_2007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group_by</a:t>
            </a:r>
            <a:r>
              <a:rPr>
                <a:solidFill>
                  <a:srgbClr val="003B4F"/>
                </a:solidFill>
                <a:latin typeface="Courier"/>
              </a:rPr>
              <a:t>(continent)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summarize</a:t>
            </a:r>
            <a:r>
              <a:rPr>
                <a:solidFill>
                  <a:srgbClr val="003B4F"/>
                </a:solidFill>
                <a:latin typeface="Courier"/>
              </a:rPr>
              <a:t>(</a:t>
            </a:r>
            <a:r>
              <a:rPr>
                <a:solidFill>
                  <a:srgbClr val="657422"/>
                </a:solidFill>
                <a:latin typeface="Courier"/>
              </a:rPr>
              <a:t>mean_gdp =</a:t>
            </a:r>
            <a:r>
              <a:rPr>
                <a:solidFill>
                  <a:srgbClr val="003B4F"/>
                </a:solidFill>
                <a:latin typeface="Courier"/>
              </a:rPr>
              <a:t> </a:t>
            </a:r>
            <a:r>
              <a:rPr>
                <a:solidFill>
                  <a:srgbClr val="4758AB"/>
                </a:solidFill>
                <a:latin typeface="Courier"/>
              </a:rPr>
              <a:t>mean</a:t>
            </a:r>
            <a:r>
              <a:rPr>
                <a:solidFill>
                  <a:srgbClr val="003B4F"/>
                </a:solidFill>
                <a:latin typeface="Courier"/>
              </a:rPr>
              <a:t>(gdpPercap), </a:t>
            </a:r>
            <a:r>
              <a:rPr>
                <a:solidFill>
                  <a:srgbClr val="657422"/>
                </a:solidFill>
                <a:latin typeface="Courier"/>
              </a:rPr>
              <a:t>median_gdp =</a:t>
            </a:r>
            <a:r>
              <a:rPr>
                <a:solidFill>
                  <a:srgbClr val="003B4F"/>
                </a:solidFill>
                <a:latin typeface="Courier"/>
              </a:rPr>
              <a:t> </a:t>
            </a:r>
            <a:r>
              <a:rPr>
                <a:solidFill>
                  <a:srgbClr val="4758AB"/>
                </a:solidFill>
                <a:latin typeface="Courier"/>
              </a:rPr>
              <a:t>median</a:t>
            </a:r>
            <a:r>
              <a:rPr>
                <a:solidFill>
                  <a:srgbClr val="003B4F"/>
                </a:solidFill>
                <a:latin typeface="Courier"/>
              </a:rPr>
              <a:t>(gdpPercap))</a:t>
            </a:r>
          </a:p>
          <a:p>
            <a:pPr lvl="0" indent="0">
              <a:buNone/>
            </a:pPr>
            <a:r>
              <a:rPr>
                <a:latin typeface="Courier"/>
              </a:rPr>
              <a:t># A tibble: 5 × 3
  continent mean_gdp median_gdp
  &lt;fct&gt;        &lt;dbl&gt;      &lt;dbl&gt;
1 Africa       3089.      1452.
2 Americas    11003.      8948.
3 Asia        12473.      4471.
4 Europe      25054.     28054.
5 Oceania     29810.     29810.</a:t>
            </a:r>
          </a:p>
          <a:p>
            <a:pPr lvl="0" indent="0">
              <a:buNone/>
            </a:pPr>
            <a:r>
              <a:rPr>
                <a:solidFill>
                  <a:srgbClr val="5E5E5E"/>
                </a:solidFill>
                <a:latin typeface="Courier"/>
              </a:rPr>
              <a:t># Create histogram of life expectancy</a:t>
            </a:r>
            <a:br/>
            <a:r>
              <a:rPr>
                <a:solidFill>
                  <a:srgbClr val="4758AB"/>
                </a:solidFill>
                <a:latin typeface="Courier"/>
              </a:rPr>
              <a:t>ggplot</a:t>
            </a:r>
            <a:r>
              <a:rPr>
                <a:solidFill>
                  <a:srgbClr val="003B4F"/>
                </a:solidFill>
                <a:latin typeface="Courier"/>
              </a:rPr>
              <a:t>(gapminder_2007,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lifeExp)) </a:t>
            </a:r>
            <a:r>
              <a:rPr>
                <a:solidFill>
                  <a:srgbClr val="5E5E5E"/>
                </a:solidFill>
                <a:latin typeface="Courier"/>
              </a:rPr>
              <a:t>+</a:t>
            </a:r>
            <a:br/>
            <a:r>
              <a:rPr>
                <a:solidFill>
                  <a:srgbClr val="003B4F"/>
                </a:solidFill>
                <a:latin typeface="Courier"/>
              </a:rPr>
              <a:t>  </a:t>
            </a:r>
            <a:r>
              <a:rPr>
                <a:solidFill>
                  <a:srgbClr val="4758AB"/>
                </a:solidFill>
                <a:latin typeface="Courier"/>
              </a:rPr>
              <a:t>geom_histogram</a:t>
            </a:r>
            <a:r>
              <a:rPr>
                <a:solidFill>
                  <a:srgbClr val="003B4F"/>
                </a:solidFill>
                <a:latin typeface="Courier"/>
              </a:rPr>
              <a:t>()</a:t>
            </a:r>
          </a:p>
        </p:txBody>
      </p:sp>
      <p:pic>
        <p:nvPicPr>
          <p:cNvPr descr="session_3_files/figure-pptx/unnamed-chunk-1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Hypothesis test: Is Europe's life expectancy different from the global average?</a:t>
            </a:r>
            <a:br/>
            <a:r>
              <a:rPr>
                <a:solidFill>
                  <a:srgbClr val="4758AB"/>
                </a:solidFill>
                <a:latin typeface="Courier"/>
              </a:rPr>
              <a:t>t.test</a:t>
            </a:r>
            <a:r>
              <a:rPr>
                <a:solidFill>
                  <a:srgbClr val="003B4F"/>
                </a:solidFill>
                <a:latin typeface="Courier"/>
              </a:rPr>
              <a:t>(gapminder_2007</a:t>
            </a:r>
            <a:r>
              <a:rPr>
                <a:solidFill>
                  <a:srgbClr val="5E5E5E"/>
                </a:solidFill>
                <a:latin typeface="Courier"/>
              </a:rPr>
              <a:t>$</a:t>
            </a:r>
            <a:r>
              <a:rPr>
                <a:solidFill>
                  <a:srgbClr val="003B4F"/>
                </a:solidFill>
                <a:latin typeface="Courier"/>
              </a:rPr>
              <a:t>lifeExp[gapminder_2007</a:t>
            </a:r>
            <a:r>
              <a:rPr>
                <a:solidFill>
                  <a:srgbClr val="5E5E5E"/>
                </a:solidFill>
                <a:latin typeface="Courier"/>
              </a:rPr>
              <a:t>$</a:t>
            </a:r>
            <a:r>
              <a:rPr>
                <a:solidFill>
                  <a:srgbClr val="003B4F"/>
                </a:solidFill>
                <a:latin typeface="Courier"/>
              </a:rPr>
              <a:t>continent </a:t>
            </a:r>
            <a:r>
              <a:rPr>
                <a:solidFill>
                  <a:srgbClr val="5E5E5E"/>
                </a:solidFill>
                <a:latin typeface="Courier"/>
              </a:rPr>
              <a:t>==</a:t>
            </a:r>
            <a:r>
              <a:rPr>
                <a:solidFill>
                  <a:srgbClr val="003B4F"/>
                </a:solidFill>
                <a:latin typeface="Courier"/>
              </a:rPr>
              <a:t> </a:t>
            </a:r>
            <a:r>
              <a:rPr>
                <a:solidFill>
                  <a:srgbClr val="20794D"/>
                </a:solidFill>
                <a:latin typeface="Courier"/>
              </a:rPr>
              <a:t>"Europe"</a:t>
            </a:r>
            <a:r>
              <a:rPr>
                <a:solidFill>
                  <a:srgbClr val="003B4F"/>
                </a:solidFill>
                <a:latin typeface="Courier"/>
              </a:rPr>
              <a:t>], </a:t>
            </a:r>
            <a:br/>
            <a:r>
              <a:rPr>
                <a:solidFill>
                  <a:srgbClr val="003B4F"/>
                </a:solidFill>
                <a:latin typeface="Courier"/>
              </a:rPr>
              <a:t>       </a:t>
            </a:r>
            <a:r>
              <a:rPr>
                <a:solidFill>
                  <a:srgbClr val="657422"/>
                </a:solidFill>
                <a:latin typeface="Courier"/>
              </a:rPr>
              <a:t>mu =</a:t>
            </a:r>
            <a:r>
              <a:rPr>
                <a:solidFill>
                  <a:srgbClr val="003B4F"/>
                </a:solidFill>
                <a:latin typeface="Courier"/>
              </a:rPr>
              <a:t> </a:t>
            </a:r>
            <a:r>
              <a:rPr>
                <a:solidFill>
                  <a:srgbClr val="4758AB"/>
                </a:solidFill>
                <a:latin typeface="Courier"/>
              </a:rPr>
              <a:t>mean</a:t>
            </a:r>
            <a:r>
              <a:rPr>
                <a:solidFill>
                  <a:srgbClr val="003B4F"/>
                </a:solidFill>
                <a:latin typeface="Courier"/>
              </a:rPr>
              <a:t>(gapminder_2007</a:t>
            </a:r>
            <a:r>
              <a:rPr>
                <a:solidFill>
                  <a:srgbClr val="5E5E5E"/>
                </a:solidFill>
                <a:latin typeface="Courier"/>
              </a:rPr>
              <a:t>$</a:t>
            </a:r>
            <a:r>
              <a:rPr>
                <a:solidFill>
                  <a:srgbClr val="003B4F"/>
                </a:solidFill>
                <a:latin typeface="Courier"/>
              </a:rPr>
              <a:t>lifeExp))</a:t>
            </a:r>
          </a:p>
          <a:p>
            <a:pPr lvl="0" indent="0">
              <a:buNone/>
            </a:pPr>
            <a:r>
              <a:rPr>
                <a:latin typeface="Courier"/>
              </a:rPr>
              <a:t>
    One Sample t-test
data:  gapminder_2007$lifeExp[gapminder_2007$continent == "Europe"]
t = 19.56, df = 29, p-value &lt; 2.2e-16
alternative hypothesis: true mean is not equal to 67.00742
95 percent confidence interval:
 76.53592 78.76128
sample estimates:
mean of x 
  77.6486 </a:t>
            </a:r>
          </a:p>
          <a:p>
            <a:pPr lvl="0" indent="0">
              <a:buNone/>
            </a:pPr>
            <a:r>
              <a:rPr>
                <a:solidFill>
                  <a:srgbClr val="5E5E5E"/>
                </a:solidFill>
                <a:latin typeface="Courier"/>
              </a:rPr>
              <a:t># Scatter plot of GDP per capita vs Life Expectancy</a:t>
            </a:r>
            <a:br/>
            <a:r>
              <a:rPr>
                <a:solidFill>
                  <a:srgbClr val="4758AB"/>
                </a:solidFill>
                <a:latin typeface="Courier"/>
              </a:rPr>
              <a:t>ggplot</a:t>
            </a:r>
            <a:r>
              <a:rPr>
                <a:solidFill>
                  <a:srgbClr val="003B4F"/>
                </a:solidFill>
                <a:latin typeface="Courier"/>
              </a:rPr>
              <a:t>(gapminder_2007,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gdpPercap, </a:t>
            </a:r>
            <a:r>
              <a:rPr>
                <a:solidFill>
                  <a:srgbClr val="657422"/>
                </a:solidFill>
                <a:latin typeface="Courier"/>
              </a:rPr>
              <a:t>y =</a:t>
            </a:r>
            <a:r>
              <a:rPr>
                <a:solidFill>
                  <a:srgbClr val="003B4F"/>
                </a:solidFill>
                <a:latin typeface="Courier"/>
              </a:rPr>
              <a:t> lifeExp, </a:t>
            </a:r>
            <a:r>
              <a:rPr>
                <a:solidFill>
                  <a:srgbClr val="657422"/>
                </a:solidFill>
                <a:latin typeface="Courier"/>
              </a:rPr>
              <a:t>color =</a:t>
            </a:r>
            <a:r>
              <a:rPr>
                <a:solidFill>
                  <a:srgbClr val="003B4F"/>
                </a:solidFill>
                <a:latin typeface="Courier"/>
              </a:rPr>
              <a:t> continent))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p>
        </p:txBody>
      </p:sp>
      <p:pic>
        <p:nvPicPr>
          <p:cNvPr descr="session_3_files/figure-pptx/unnamed-chunk-18-2.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Thank You!</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Welcome to Basic Statistics in R!</a:t>
            </a:r>
          </a:p>
        </p:txBody>
      </p:sp>
      <p:sp>
        <p:nvSpPr>
          <p:cNvPr id="3" name="Content Placeholder 2"/>
          <p:cNvSpPr>
            <a:spLocks noGrp="1"/>
          </p:cNvSpPr>
          <p:nvPr>
            <p:ph idx="1"/>
          </p:nvPr>
        </p:nvSpPr>
        <p:spPr/>
        <p:txBody>
          <a:bodyPr/>
          <a:lstStyle/>
          <a:p>
            <a:pPr lvl="0" indent="0" marL="0">
              <a:buNone/>
            </a:pPr>
            <a:r>
              <a:rPr/>
              <a:t>Statistics help us summarize, interpret, and analyze data. In this session we will learn how to do basic versions of the following in R:</a:t>
            </a:r>
          </a:p>
          <a:p>
            <a:pPr lvl="0"/>
            <a:r>
              <a:rPr/>
              <a:t>Descriptive statistics</a:t>
            </a:r>
          </a:p>
          <a:p>
            <a:pPr lvl="0"/>
            <a:r>
              <a:rPr/>
              <a:t>Probability distributions</a:t>
            </a:r>
          </a:p>
          <a:p>
            <a:pPr lvl="0"/>
            <a:r>
              <a:rPr/>
              <a:t>Hypothesis testing</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Additional Resources</a:t>
            </a:r>
          </a:p>
        </p:txBody>
      </p:sp>
      <p:sp>
        <p:nvSpPr>
          <p:cNvPr id="3" name="Content Placeholder 2"/>
          <p:cNvSpPr>
            <a:spLocks noGrp="1"/>
          </p:cNvSpPr>
          <p:nvPr>
            <p:ph idx="1"/>
          </p:nvPr>
        </p:nvSpPr>
        <p:spPr/>
        <p:txBody>
          <a:bodyPr/>
          <a:lstStyle/>
          <a:p>
            <a:pPr lvl="0"/>
            <a:r>
              <a:rPr>
                <a:hlinkClick r:id="rId2"/>
              </a:rPr>
              <a:t>ggplot2 Documentation</a:t>
            </a:r>
          </a:p>
          <a:p>
            <a:pPr lvl="0"/>
            <a:r>
              <a:rPr>
                <a:hlinkClick r:id="rId3"/>
              </a:rPr>
              <a:t>R for Data Science</a:t>
            </a:r>
          </a:p>
          <a:p>
            <a:pPr lvl="0"/>
            <a:r>
              <a:rPr>
                <a:hlinkClick r:id="rId4"/>
              </a:rPr>
              <a:t>ggplot2 Cheatsheet</a:t>
            </a:r>
          </a:p>
          <a:p>
            <a:pPr lvl="0"/>
            <a:r>
              <a:rPr>
                <a:hlinkClick r:id="rId5"/>
              </a:rPr>
              <a:t>Grammar of Graphics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Additional learning!</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Basic Probability Distributions (I)</a:t>
            </a:r>
          </a:p>
        </p:txBody>
      </p:sp>
      <p:sp>
        <p:nvSpPr>
          <p:cNvPr id="3" name="Content Placeholder 2"/>
          <p:cNvSpPr>
            <a:spLocks noGrp="1"/>
          </p:cNvSpPr>
          <p:nvPr>
            <p:ph idx="1"/>
          </p:nvPr>
        </p:nvSpPr>
        <p:spPr/>
        <p:txBody>
          <a:bodyPr/>
          <a:lstStyle/>
          <a:p>
            <a:pPr lvl="0" indent="0" marL="0">
              <a:buNone/>
            </a:pPr>
            <a:r>
              <a:rPr/>
              <a:t>Probability distributions describe how values are distributed within a dataset. They are used to model different types of data in statistics. Some common probability distributions include:</a:t>
            </a:r>
          </a:p>
          <a:p>
            <a:pPr lvl="0"/>
            <a:r>
              <a:rPr b="1"/>
              <a:t>Normal Distribution</a:t>
            </a:r>
            <a:r>
              <a:rPr/>
              <a:t>: A symmetric, bell-shaped distribution common in natural and social sciences.</a:t>
            </a:r>
          </a:p>
          <a:p>
            <a:pPr lvl="0"/>
            <a:r>
              <a:rPr b="1"/>
              <a:t>Uniform Distribution</a:t>
            </a:r>
            <a:r>
              <a:rPr/>
              <a:t>: All values within a specified range occur with equal probability.</a:t>
            </a:r>
          </a:p>
          <a:p>
            <a:pPr lvl="0"/>
            <a:r>
              <a:rPr b="1"/>
              <a:t>Binomial Distribution</a:t>
            </a:r>
            <a:r>
              <a:rPr/>
              <a:t>: Used for binary outcomes, such as success/failure.</a:t>
            </a:r>
          </a:p>
          <a:p>
            <a:pPr lvl="0" indent="0" marL="0">
              <a:buNone/>
            </a:pPr>
            <a:r>
              <a:rPr/>
              <a:t>Below are examples of generating and visualizing random probability distributions in R. We will discuss the specific features of ggplot in a moment. For now, use the visualizations to understand how these distributions are different.</a:t>
            </a:r>
          </a:p>
          <a:p>
            <a:pPr lvl="0" indent="0">
              <a:buNone/>
            </a:pPr>
            <a:r>
              <a:rPr>
                <a:solidFill>
                  <a:srgbClr val="5E5E5E"/>
                </a:solidFill>
                <a:latin typeface="Courier"/>
              </a:rPr>
              <a:t># Normal distribution</a:t>
            </a:r>
            <a:br/>
            <a:r>
              <a:rPr>
                <a:solidFill>
                  <a:srgbClr val="003B4F"/>
                </a:solidFill>
                <a:latin typeface="Courier"/>
              </a:rPr>
              <a:t>normal_data &lt;- </a:t>
            </a:r>
            <a:r>
              <a:rPr>
                <a:solidFill>
                  <a:srgbClr val="4758AB"/>
                </a:solidFill>
                <a:latin typeface="Courier"/>
              </a:rPr>
              <a:t>rnorm</a:t>
            </a:r>
            <a:r>
              <a:rPr>
                <a:solidFill>
                  <a:srgbClr val="003B4F"/>
                </a:solidFill>
                <a:latin typeface="Courier"/>
              </a:rPr>
              <a:t>(</a:t>
            </a:r>
            <a:r>
              <a:rPr>
                <a:solidFill>
                  <a:srgbClr val="AD0000"/>
                </a:solidFill>
                <a:latin typeface="Courier"/>
              </a:rPr>
              <a:t>1000</a:t>
            </a: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AD0000"/>
                </a:solidFill>
                <a:latin typeface="Courier"/>
              </a:rPr>
              <a:t>50</a:t>
            </a: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AD0000"/>
                </a:solidFill>
                <a:latin typeface="Courier"/>
              </a:rPr>
              <a:t>10</a:t>
            </a:r>
            <a:r>
              <a:rPr>
                <a:solidFill>
                  <a:srgbClr val="003B4F"/>
                </a:solidFill>
                <a:latin typeface="Courier"/>
              </a:rPr>
              <a:t>)</a:t>
            </a:r>
            <a:br/>
            <a:br/>
            <a:r>
              <a:rPr>
                <a:solidFill>
                  <a:srgbClr val="5E5E5E"/>
                </a:solidFill>
                <a:latin typeface="Courier"/>
              </a:rPr>
              <a:t># Uniform distribution</a:t>
            </a:r>
            <a:br/>
            <a:r>
              <a:rPr>
                <a:solidFill>
                  <a:srgbClr val="003B4F"/>
                </a:solidFill>
                <a:latin typeface="Courier"/>
              </a:rPr>
              <a:t>uniform_data &lt;- </a:t>
            </a:r>
            <a:r>
              <a:rPr>
                <a:solidFill>
                  <a:srgbClr val="4758AB"/>
                </a:solidFill>
                <a:latin typeface="Courier"/>
              </a:rPr>
              <a:t>runif</a:t>
            </a:r>
            <a:r>
              <a:rPr>
                <a:solidFill>
                  <a:srgbClr val="003B4F"/>
                </a:solidFill>
                <a:latin typeface="Courier"/>
              </a:rPr>
              <a:t>(</a:t>
            </a:r>
            <a:r>
              <a:rPr>
                <a:solidFill>
                  <a:srgbClr val="AD0000"/>
                </a:solidFill>
                <a:latin typeface="Courier"/>
              </a:rPr>
              <a:t>1000</a:t>
            </a:r>
            <a:r>
              <a:rPr>
                <a:solidFill>
                  <a:srgbClr val="003B4F"/>
                </a:solidFill>
                <a:latin typeface="Courier"/>
              </a:rPr>
              <a:t>, </a:t>
            </a:r>
            <a:r>
              <a:rPr>
                <a:solidFill>
                  <a:srgbClr val="657422"/>
                </a:solidFill>
                <a:latin typeface="Courier"/>
              </a:rPr>
              <a:t>min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max =</a:t>
            </a:r>
            <a:r>
              <a:rPr>
                <a:solidFill>
                  <a:srgbClr val="003B4F"/>
                </a:solidFill>
                <a:latin typeface="Courier"/>
              </a:rPr>
              <a:t> </a:t>
            </a:r>
            <a:r>
              <a:rPr>
                <a:solidFill>
                  <a:srgbClr val="AD0000"/>
                </a:solidFill>
                <a:latin typeface="Courier"/>
              </a:rPr>
              <a:t>100</a:t>
            </a:r>
            <a:r>
              <a:rPr>
                <a:solidFill>
                  <a:srgbClr val="003B4F"/>
                </a:solidFill>
                <a:latin typeface="Courier"/>
              </a:rPr>
              <a:t>)</a:t>
            </a:r>
            <a:br/>
            <a:br/>
            <a:r>
              <a:rPr>
                <a:solidFill>
                  <a:srgbClr val="5E5E5E"/>
                </a:solidFill>
                <a:latin typeface="Courier"/>
              </a:rPr>
              <a:t># Binomial distribution</a:t>
            </a:r>
            <a:br/>
            <a:r>
              <a:rPr>
                <a:solidFill>
                  <a:srgbClr val="003B4F"/>
                </a:solidFill>
                <a:latin typeface="Courier"/>
              </a:rPr>
              <a:t>binom_data &lt;- </a:t>
            </a:r>
            <a:r>
              <a:rPr>
                <a:solidFill>
                  <a:srgbClr val="4758AB"/>
                </a:solidFill>
                <a:latin typeface="Courier"/>
              </a:rPr>
              <a:t>rbinom</a:t>
            </a:r>
            <a:r>
              <a:rPr>
                <a:solidFill>
                  <a:srgbClr val="003B4F"/>
                </a:solidFill>
                <a:latin typeface="Courier"/>
              </a:rPr>
              <a:t>(</a:t>
            </a:r>
            <a:r>
              <a:rPr>
                <a:solidFill>
                  <a:srgbClr val="AD0000"/>
                </a:solidFill>
                <a:latin typeface="Courier"/>
              </a:rPr>
              <a:t>1000</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prob =</a:t>
            </a:r>
            <a:r>
              <a:rPr>
                <a:solidFill>
                  <a:srgbClr val="003B4F"/>
                </a:solidFill>
                <a:latin typeface="Courier"/>
              </a:rPr>
              <a:t> </a:t>
            </a:r>
            <a:r>
              <a:rPr>
                <a:solidFill>
                  <a:srgbClr val="AD0000"/>
                </a:solidFill>
                <a:latin typeface="Courier"/>
              </a:rPr>
              <a:t>0.5</a:t>
            </a:r>
            <a:r>
              <a:rPr>
                <a:solidFill>
                  <a:srgbClr val="003B4F"/>
                </a:solidFill>
                <a:latin typeface="Courier"/>
              </a:rPr>
              <a: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Basic Probability Distributions (II)</a:t>
            </a:r>
          </a:p>
        </p:txBody>
      </p:sp>
      <p:sp>
        <p:nvSpPr>
          <p:cNvPr id="4" name="Text Placeholder 3"/>
          <p:cNvSpPr>
            <a:spLocks noGrp="1"/>
          </p:cNvSpPr>
          <p:nvPr>
            <p:ph idx="2" sz="half" type="body"/>
          </p:nvPr>
        </p:nvSpPr>
        <p:spPr/>
        <p:txBody>
          <a:bodyPr/>
          <a:lstStyle/>
          <a:p>
            <a:pPr lvl="0" indent="0">
              <a:buNone/>
            </a:pPr>
            <a:r>
              <a:rPr>
                <a:solidFill>
                  <a:srgbClr val="4758AB"/>
                </a:solidFill>
                <a:latin typeface="Courier"/>
              </a:rPr>
              <a:t>ggplot</a:t>
            </a:r>
            <a:r>
              <a:rPr>
                <a:solidFill>
                  <a:srgbClr val="003B4F"/>
                </a:solidFill>
                <a:latin typeface="Courier"/>
              </a:rPr>
              <a:t>(</a:t>
            </a:r>
            <a:r>
              <a:rPr>
                <a:solidFill>
                  <a:srgbClr val="4758AB"/>
                </a:solidFill>
                <a:latin typeface="Courier"/>
              </a:rPr>
              <a:t>data.frame</a:t>
            </a:r>
            <a:r>
              <a:rPr>
                <a:solidFill>
                  <a:srgbClr val="003B4F"/>
                </a:solidFill>
                <a:latin typeface="Courier"/>
              </a:rPr>
              <a:t>(</a:t>
            </a:r>
            <a:r>
              <a:rPr>
                <a:solidFill>
                  <a:srgbClr val="657422"/>
                </a:solidFill>
                <a:latin typeface="Courier"/>
              </a:rPr>
              <a:t>x =</a:t>
            </a:r>
            <a:r>
              <a:rPr>
                <a:solidFill>
                  <a:srgbClr val="003B4F"/>
                </a:solidFill>
                <a:latin typeface="Courier"/>
              </a:rPr>
              <a:t> normal_data),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x)) </a:t>
            </a:r>
            <a:r>
              <a:rPr>
                <a:solidFill>
                  <a:srgbClr val="5E5E5E"/>
                </a:solidFill>
                <a:latin typeface="Courier"/>
              </a:rPr>
              <a:t>+</a:t>
            </a:r>
            <a:br/>
            <a:r>
              <a:rPr>
                <a:solidFill>
                  <a:srgbClr val="003B4F"/>
                </a:solidFill>
                <a:latin typeface="Courier"/>
              </a:rPr>
              <a:t>  </a:t>
            </a:r>
            <a:r>
              <a:rPr>
                <a:solidFill>
                  <a:srgbClr val="4758AB"/>
                </a:solidFill>
                <a:latin typeface="Courier"/>
              </a:rPr>
              <a:t>geom_histogram</a:t>
            </a:r>
            <a:r>
              <a:rPr>
                <a:solidFill>
                  <a:srgbClr val="003B4F"/>
                </a:solidFill>
                <a:latin typeface="Courier"/>
              </a:rPr>
              <a:t>() </a:t>
            </a:r>
          </a:p>
        </p:txBody>
      </p:sp>
      <p:pic>
        <p:nvPicPr>
          <p:cNvPr descr="session_3_files/figure-pptx/unnamed-chunk-20-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4758AB"/>
                </a:solidFill>
                <a:latin typeface="Courier"/>
              </a:rPr>
              <a:t>ggplot</a:t>
            </a:r>
            <a:r>
              <a:rPr>
                <a:solidFill>
                  <a:srgbClr val="003B4F"/>
                </a:solidFill>
                <a:latin typeface="Courier"/>
              </a:rPr>
              <a:t>(</a:t>
            </a:r>
            <a:r>
              <a:rPr>
                <a:solidFill>
                  <a:srgbClr val="4758AB"/>
                </a:solidFill>
                <a:latin typeface="Courier"/>
              </a:rPr>
              <a:t>data.frame</a:t>
            </a:r>
            <a:r>
              <a:rPr>
                <a:solidFill>
                  <a:srgbClr val="003B4F"/>
                </a:solidFill>
                <a:latin typeface="Courier"/>
              </a:rPr>
              <a:t>(</a:t>
            </a:r>
            <a:r>
              <a:rPr>
                <a:solidFill>
                  <a:srgbClr val="657422"/>
                </a:solidFill>
                <a:latin typeface="Courier"/>
              </a:rPr>
              <a:t>x =</a:t>
            </a:r>
            <a:r>
              <a:rPr>
                <a:solidFill>
                  <a:srgbClr val="003B4F"/>
                </a:solidFill>
                <a:latin typeface="Courier"/>
              </a:rPr>
              <a:t> uniform_data),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x)) </a:t>
            </a:r>
            <a:r>
              <a:rPr>
                <a:solidFill>
                  <a:srgbClr val="5E5E5E"/>
                </a:solidFill>
                <a:latin typeface="Courier"/>
              </a:rPr>
              <a:t>+</a:t>
            </a:r>
            <a:br/>
            <a:r>
              <a:rPr>
                <a:solidFill>
                  <a:srgbClr val="003B4F"/>
                </a:solidFill>
                <a:latin typeface="Courier"/>
              </a:rPr>
              <a:t>  </a:t>
            </a:r>
            <a:r>
              <a:rPr>
                <a:solidFill>
                  <a:srgbClr val="4758AB"/>
                </a:solidFill>
                <a:latin typeface="Courier"/>
              </a:rPr>
              <a:t>geom_histogram</a:t>
            </a:r>
            <a:r>
              <a:rPr>
                <a:solidFill>
                  <a:srgbClr val="003B4F"/>
                </a:solidFill>
                <a:latin typeface="Courier"/>
              </a:rPr>
              <a:t>()</a:t>
            </a:r>
          </a:p>
        </p:txBody>
      </p:sp>
      <p:pic>
        <p:nvPicPr>
          <p:cNvPr descr="session_3_files/figure-pptx/unnamed-chunk-20-2.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4758AB"/>
                </a:solidFill>
                <a:latin typeface="Courier"/>
              </a:rPr>
              <a:t>ggplot</a:t>
            </a:r>
            <a:r>
              <a:rPr>
                <a:solidFill>
                  <a:srgbClr val="003B4F"/>
                </a:solidFill>
                <a:latin typeface="Courier"/>
              </a:rPr>
              <a:t>(</a:t>
            </a:r>
            <a:r>
              <a:rPr>
                <a:solidFill>
                  <a:srgbClr val="4758AB"/>
                </a:solidFill>
                <a:latin typeface="Courier"/>
              </a:rPr>
              <a:t>data.frame</a:t>
            </a:r>
            <a:r>
              <a:rPr>
                <a:solidFill>
                  <a:srgbClr val="003B4F"/>
                </a:solidFill>
                <a:latin typeface="Courier"/>
              </a:rPr>
              <a:t>(</a:t>
            </a:r>
            <a:r>
              <a:rPr>
                <a:solidFill>
                  <a:srgbClr val="657422"/>
                </a:solidFill>
                <a:latin typeface="Courier"/>
              </a:rPr>
              <a:t>x =</a:t>
            </a:r>
            <a:r>
              <a:rPr>
                <a:solidFill>
                  <a:srgbClr val="003B4F"/>
                </a:solidFill>
                <a:latin typeface="Courier"/>
              </a:rPr>
              <a:t> binom_data),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x)) </a:t>
            </a:r>
            <a:r>
              <a:rPr>
                <a:solidFill>
                  <a:srgbClr val="5E5E5E"/>
                </a:solidFill>
                <a:latin typeface="Courier"/>
              </a:rPr>
              <a:t>+</a:t>
            </a:r>
            <a:br/>
            <a:r>
              <a:rPr>
                <a:solidFill>
                  <a:srgbClr val="003B4F"/>
                </a:solidFill>
                <a:latin typeface="Courier"/>
              </a:rPr>
              <a:t>  </a:t>
            </a:r>
            <a:r>
              <a:rPr>
                <a:solidFill>
                  <a:srgbClr val="4758AB"/>
                </a:solidFill>
                <a:latin typeface="Courier"/>
              </a:rPr>
              <a:t>geom_histogram</a:t>
            </a:r>
            <a:r>
              <a:rPr>
                <a:solidFill>
                  <a:srgbClr val="003B4F"/>
                </a:solidFill>
                <a:latin typeface="Courier"/>
              </a:rPr>
              <a:t>(</a:t>
            </a:r>
            <a:r>
              <a:rPr>
                <a:solidFill>
                  <a:srgbClr val="657422"/>
                </a:solidFill>
                <a:latin typeface="Courier"/>
              </a:rPr>
              <a:t>bins =</a:t>
            </a:r>
            <a:r>
              <a:rPr>
                <a:solidFill>
                  <a:srgbClr val="003B4F"/>
                </a:solidFill>
                <a:latin typeface="Courier"/>
              </a:rPr>
              <a:t> </a:t>
            </a:r>
            <a:r>
              <a:rPr>
                <a:solidFill>
                  <a:srgbClr val="AD0000"/>
                </a:solidFill>
                <a:latin typeface="Courier"/>
              </a:rPr>
              <a:t>2</a:t>
            </a:r>
            <a:r>
              <a:rPr>
                <a:solidFill>
                  <a:srgbClr val="003B4F"/>
                </a:solidFill>
                <a:latin typeface="Courier"/>
              </a:rPr>
              <a:t>)</a:t>
            </a:r>
          </a:p>
        </p:txBody>
      </p:sp>
      <p:pic>
        <p:nvPicPr>
          <p:cNvPr descr="session_3_files/figure-pptx/unnamed-chunk-20-3.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Simple Hypothesis Testing</a:t>
            </a:r>
          </a:p>
        </p:txBody>
      </p:sp>
      <p:sp>
        <p:nvSpPr>
          <p:cNvPr id="3" name="Content Placeholder 2"/>
          <p:cNvSpPr>
            <a:spLocks noGrp="1"/>
          </p:cNvSpPr>
          <p:nvPr>
            <p:ph idx="1"/>
          </p:nvPr>
        </p:nvSpPr>
        <p:spPr/>
        <p:txBody>
          <a:bodyPr/>
          <a:lstStyle/>
          <a:p>
            <a:pPr lvl="0" indent="0" marL="0">
              <a:buNone/>
            </a:pPr>
            <a:r>
              <a:rPr/>
              <a:t>Hypothesis testing is a statistical method used to make inferences about a population based on a sample. It helps determine if an observed effect is statistically significant or if it could have occurred by chance.</a:t>
            </a:r>
          </a:p>
          <a:p>
            <a:pPr lvl="0" indent="0" marL="0">
              <a:spcBef>
                <a:spcPts val="3000"/>
              </a:spcBef>
              <a:buNone/>
            </a:pPr>
            <a:r>
              <a:rPr b="1"/>
              <a:t>When and Why Do We Use Hypothesis Testing?</a:t>
            </a:r>
          </a:p>
          <a:p>
            <a:pPr lvl="0"/>
            <a:r>
              <a:rPr/>
              <a:t>When we want to compare sample data against a known value or another dataset.</a:t>
            </a:r>
          </a:p>
          <a:p>
            <a:pPr lvl="0"/>
            <a:r>
              <a:rPr/>
              <a:t>To test assumptions in scientific studies, such as “Is the average life expectancy significantly different from a specific value?”</a:t>
            </a:r>
          </a:p>
          <a:p>
            <a:pPr lvl="0" indent="0" marL="0">
              <a:spcBef>
                <a:spcPts val="3000"/>
              </a:spcBef>
              <a:buNone/>
            </a:pPr>
            <a:r>
              <a:rPr b="1"/>
              <a:t>Steps in Hypothesis Testing:</a:t>
            </a:r>
          </a:p>
          <a:p>
            <a:pPr lvl="0" indent="-342900" marL="342900">
              <a:buAutoNum type="arabicPeriod"/>
            </a:pPr>
            <a:r>
              <a:rPr b="1"/>
              <a:t>Define Null and Alternative Hypotheses:</a:t>
            </a:r>
          </a:p>
          <a:p>
            <a:pPr lvl="1"/>
            <a:r>
              <a:rPr/>
              <a:t>Null Hypothesis (H₀): Assumes no effect or difference.</a:t>
            </a:r>
          </a:p>
          <a:p>
            <a:pPr lvl="1"/>
            <a:r>
              <a:rPr/>
              <a:t>Alternative Hypothesis (H₁): Assumes a significant effect or difference.</a:t>
            </a:r>
          </a:p>
          <a:p>
            <a:pPr lvl="0" indent="-342900" marL="342900">
              <a:buAutoNum type="arabicPeriod"/>
            </a:pPr>
            <a:r>
              <a:rPr b="1"/>
              <a:t>Choose a Significance Level (α):</a:t>
            </a:r>
            <a:r>
              <a:rPr/>
              <a:t> Commonly set at 0.05.</a:t>
            </a:r>
          </a:p>
          <a:p>
            <a:pPr lvl="0" indent="-342900" marL="342900">
              <a:buAutoNum type="arabicPeriod"/>
            </a:pPr>
            <a:r>
              <a:rPr b="1"/>
              <a:t>Select a Statistical Test:</a:t>
            </a:r>
            <a:r>
              <a:rPr/>
              <a:t> T-tests, Chi-square tests, ANOVA, etc.</a:t>
            </a:r>
          </a:p>
          <a:p>
            <a:pPr lvl="0" indent="-342900" marL="342900">
              <a:buAutoNum type="arabicPeriod"/>
            </a:pPr>
            <a:r>
              <a:rPr b="1"/>
              <a:t>Compute the Test Statistic:</a:t>
            </a:r>
            <a:r>
              <a:rPr/>
              <a:t> Using R functions like </a:t>
            </a:r>
            <a:r>
              <a:rPr>
                <a:latin typeface="Courier"/>
              </a:rPr>
              <a:t>t.test()</a:t>
            </a:r>
            <a:r>
              <a:rPr/>
              <a:t>.</a:t>
            </a:r>
          </a:p>
          <a:p>
            <a:pPr lvl="0" indent="-342900" marL="342900">
              <a:buAutoNum type="arabicPeriod"/>
            </a:pPr>
            <a:r>
              <a:rPr b="1"/>
              <a:t>Compare with the Critical Value/P-value:</a:t>
            </a:r>
            <a:r>
              <a:rPr/>
              <a:t> If p &lt; α, reject the null hypothesis.</a:t>
            </a:r>
          </a:p>
          <a:p>
            <a:pPr lvl="0" indent="0" marL="0">
              <a:buNone/>
            </a:pPr>
            <a:r>
              <a:rPr/>
              <a:t>Example: Testing if the mean </a:t>
            </a:r>
            <a:r>
              <a:rPr>
                <a:latin typeface="Courier"/>
              </a:rPr>
              <a:t>lifeExp</a:t>
            </a:r>
            <a:r>
              <a:rPr/>
              <a:t> differs significantly from 20. Is the life expectancy statistically significantly different from 20?</a:t>
            </a:r>
          </a:p>
          <a:p>
            <a:pPr lvl="0" indent="0">
              <a:buNone/>
            </a:pPr>
            <a:r>
              <a:rPr>
                <a:solidFill>
                  <a:srgbClr val="5E5E5E"/>
                </a:solidFill>
                <a:latin typeface="Courier"/>
              </a:rPr>
              <a:t># One-sample t-test</a:t>
            </a:r>
            <a:br/>
            <a:r>
              <a:rPr>
                <a:solidFill>
                  <a:srgbClr val="4758AB"/>
                </a:solidFill>
                <a:latin typeface="Courier"/>
              </a:rPr>
              <a:t>t.test</a:t>
            </a:r>
            <a:r>
              <a:rPr>
                <a:solidFill>
                  <a:srgbClr val="003B4F"/>
                </a:solidFill>
                <a:latin typeface="Courier"/>
              </a:rPr>
              <a:t>(gapminder</a:t>
            </a:r>
            <a:r>
              <a:rPr>
                <a:solidFill>
                  <a:srgbClr val="5E5E5E"/>
                </a:solidFill>
                <a:latin typeface="Courier"/>
              </a:rPr>
              <a:t>$</a:t>
            </a:r>
            <a:r>
              <a:rPr>
                <a:solidFill>
                  <a:srgbClr val="003B4F"/>
                </a:solidFill>
                <a:latin typeface="Courier"/>
              </a:rPr>
              <a:t>lifeExp, </a:t>
            </a:r>
            <a:r>
              <a:rPr>
                <a:solidFill>
                  <a:srgbClr val="657422"/>
                </a:solidFill>
                <a:latin typeface="Courier"/>
              </a:rPr>
              <a:t>mu =</a:t>
            </a:r>
            <a:r>
              <a:rPr>
                <a:solidFill>
                  <a:srgbClr val="003B4F"/>
                </a:solidFill>
                <a:latin typeface="Courier"/>
              </a:rPr>
              <a:t> </a:t>
            </a:r>
            <a:r>
              <a:rPr>
                <a:solidFill>
                  <a:srgbClr val="AD0000"/>
                </a:solidFill>
                <a:latin typeface="Courier"/>
              </a:rPr>
              <a:t>20</a:t>
            </a:r>
            <a:r>
              <a:rPr>
                <a:solidFill>
                  <a:srgbClr val="003B4F"/>
                </a:solidFill>
                <a:latin typeface="Courier"/>
              </a:rPr>
              <a:t>)</a:t>
            </a:r>
          </a:p>
          <a:p>
            <a:pPr lvl="0" indent="0">
              <a:buNone/>
            </a:pPr>
            <a:r>
              <a:rPr>
                <a:latin typeface="Courier"/>
              </a:rPr>
              <a:t>
    One Sample t-test
data:  gapminder$lifeExp
t = 126.15, df = 1703, p-value &lt; 2.2e-16
alternative hypothesis: true mean is not equal to 20
95 percent confidence interval:
 58.86070 60.08818
sample estimates:
mean of x 
 59.47444 </a:t>
            </a:r>
          </a:p>
          <a:p>
            <a:pPr lvl="0" indent="0" marL="0">
              <a:buNone/>
            </a:pPr>
            <a:r>
              <a:rPr/>
              <a:t>In hypothesis testing, the result is considered statistically different from 20 if the </a:t>
            </a:r>
            <a:r>
              <a:rPr b="1"/>
              <a:t>p-value</a:t>
            </a:r>
            <a:r>
              <a:rPr/>
              <a:t> from the t-test is less than the chosen significance level (commonly 0.05).</a:t>
            </a:r>
          </a:p>
          <a:p>
            <a:pPr lvl="0"/>
            <a:r>
              <a:rPr/>
              <a:t>If </a:t>
            </a:r>
            <a:r>
              <a:rPr b="1"/>
              <a:t>p &lt; 0.05</a:t>
            </a:r>
            <a:r>
              <a:rPr/>
              <a:t>, we </a:t>
            </a:r>
            <a:r>
              <a:rPr b="1"/>
              <a:t>reject the null hypothesis</a:t>
            </a:r>
            <a:r>
              <a:rPr/>
              <a:t> (H₀), meaning the mean </a:t>
            </a:r>
            <a:r>
              <a:rPr>
                <a:latin typeface="Courier"/>
              </a:rPr>
              <a:t>lifeExp</a:t>
            </a:r>
            <a:r>
              <a:rPr/>
              <a:t> is significantly different from 20.</a:t>
            </a:r>
          </a:p>
          <a:p>
            <a:pPr lvl="0"/>
            <a:r>
              <a:rPr/>
              <a:t>If </a:t>
            </a:r>
            <a:r>
              <a:rPr b="1"/>
              <a:t>p ≥ 0.05</a:t>
            </a:r>
            <a:r>
              <a:rPr/>
              <a:t>, we </a:t>
            </a:r>
            <a:r>
              <a:rPr b="1"/>
              <a:t>fail to reject the null hypothesis</a:t>
            </a:r>
            <a:r>
              <a:rPr/>
              <a:t>, meaning there is not enough evidence to conclude a significant difference.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Dataset</a:t>
            </a:r>
          </a:p>
        </p:txBody>
      </p:sp>
      <p:sp>
        <p:nvSpPr>
          <p:cNvPr id="3" name="Content Placeholder 2"/>
          <p:cNvSpPr>
            <a:spLocks noGrp="1"/>
          </p:cNvSpPr>
          <p:nvPr>
            <p:ph idx="1"/>
          </p:nvPr>
        </p:nvSpPr>
        <p:spPr/>
        <p:txBody>
          <a:bodyPr/>
          <a:lstStyle/>
          <a:p>
            <a:pPr lvl="0" indent="0" marL="0">
              <a:buNone/>
            </a:pPr>
            <a:r>
              <a:rPr/>
              <a:t>In this session, let’s use a different dataset. We are going to use the gapminder data which is stored within the gapminder package in R.</a:t>
            </a:r>
          </a:p>
          <a:p>
            <a:pPr lvl="0" indent="0">
              <a:buNone/>
            </a:pPr>
            <a:r>
              <a:rPr>
                <a:solidFill>
                  <a:srgbClr val="5E5E5E"/>
                </a:solidFill>
                <a:latin typeface="Courier"/>
              </a:rPr>
              <a:t>#install.packages("gapminder")</a:t>
            </a:r>
            <a:br/>
            <a:r>
              <a:rPr>
                <a:solidFill>
                  <a:srgbClr val="4758AB"/>
                </a:solidFill>
                <a:latin typeface="Courier"/>
              </a:rPr>
              <a:t>library</a:t>
            </a:r>
            <a:r>
              <a:rPr>
                <a:solidFill>
                  <a:srgbClr val="003B4F"/>
                </a:solidFill>
                <a:latin typeface="Courier"/>
              </a:rPr>
              <a:t>(gapminder)</a:t>
            </a:r>
            <a:br/>
            <a:r>
              <a:rPr>
                <a:solidFill>
                  <a:srgbClr val="4758AB"/>
                </a:solidFill>
                <a:latin typeface="Courier"/>
              </a:rPr>
              <a:t>library</a:t>
            </a:r>
            <a:r>
              <a:rPr>
                <a:solidFill>
                  <a:srgbClr val="003B4F"/>
                </a:solidFill>
                <a:latin typeface="Courier"/>
              </a:rPr>
              <a:t>(tidyverse)</a:t>
            </a:r>
            <a:br/>
            <a:br/>
            <a:r>
              <a:rPr>
                <a:solidFill>
                  <a:srgbClr val="5E5E5E"/>
                </a:solidFill>
                <a:latin typeface="Courier"/>
              </a:rPr>
              <a:t># View data</a:t>
            </a:r>
            <a:br/>
            <a:r>
              <a:rPr>
                <a:solidFill>
                  <a:srgbClr val="4758AB"/>
                </a:solidFill>
                <a:latin typeface="Courier"/>
              </a:rPr>
              <a:t>head</a:t>
            </a:r>
            <a:r>
              <a:rPr>
                <a:solidFill>
                  <a:srgbClr val="003B4F"/>
                </a:solidFill>
                <a:latin typeface="Courier"/>
              </a:rPr>
              <a:t>(gapminder)</a:t>
            </a:r>
          </a:p>
          <a:p>
            <a:pPr lvl="0" indent="0">
              <a:buNone/>
            </a:pPr>
            <a:r>
              <a:rPr>
                <a:latin typeface="Courier"/>
              </a:rPr>
              <a:t># A tibble: 6 × 6
  country     continent  year lifeExp      pop gdpPercap
  &lt;fct&gt;       &lt;fct&gt;     &lt;int&gt;   &lt;dbl&gt;    &lt;int&gt;     &lt;dbl&gt;
1 Afghanistan Asia       1952    28.8  8425333      779.
2 Afghanistan Asia       1957    30.3  9240934      821.
3 Afghanistan Asia       1962    32.0 10267083      853.
4 Afghanistan Asia       1967    34.0 11537966      836.
5 Afghanistan Asia       1972    36.1 13079460      740.
6 Afghanistan Asia       1977    38.4 14880372      786.</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Descriptive Statistics (I)</a:t>
            </a:r>
          </a:p>
        </p:txBody>
      </p:sp>
      <p:sp>
        <p:nvSpPr>
          <p:cNvPr id="3" name="Content Placeholder 2"/>
          <p:cNvSpPr>
            <a:spLocks noGrp="1"/>
          </p:cNvSpPr>
          <p:nvPr>
            <p:ph idx="1"/>
          </p:nvPr>
        </p:nvSpPr>
        <p:spPr/>
        <p:txBody>
          <a:bodyPr/>
          <a:lstStyle/>
          <a:p>
            <a:pPr lvl="0" indent="0" marL="0">
              <a:buNone/>
            </a:pPr>
            <a:r>
              <a:rPr/>
              <a:t>As we learned in the first session, we can use R’s built-in functions to get key statistics.</a:t>
            </a:r>
          </a:p>
          <a:p>
            <a:pPr lvl="0" indent="0">
              <a:buNone/>
            </a:pPr>
            <a:r>
              <a:rPr>
                <a:solidFill>
                  <a:srgbClr val="5E5E5E"/>
                </a:solidFill>
                <a:latin typeface="Courier"/>
              </a:rPr>
              <a:t># Summary statistics of all variables</a:t>
            </a:r>
            <a:br/>
            <a:r>
              <a:rPr>
                <a:solidFill>
                  <a:srgbClr val="4758AB"/>
                </a:solidFill>
                <a:latin typeface="Courier"/>
              </a:rPr>
              <a:t>summary</a:t>
            </a:r>
            <a:r>
              <a:rPr>
                <a:solidFill>
                  <a:srgbClr val="003B4F"/>
                </a:solidFill>
                <a:latin typeface="Courier"/>
              </a:rPr>
              <a:t>(gapminder)</a:t>
            </a:r>
          </a:p>
          <a:p>
            <a:pPr lvl="0" indent="0">
              <a:buNone/>
            </a:pPr>
            <a:r>
              <a:rPr>
                <a:latin typeface="Courier"/>
              </a:rPr>
              <a:t>        country        continent        year         lifeExp     
 Afghanistan:  12   Africa  :624   Min.   :1952   Min.   :23.60  
 Albania    :  12   Americas:300   1st Qu.:1966   1st Qu.:48.20  
 Algeria    :  12   Asia    :396   Median :1980   Median :60.71  
 Angola     :  12   Europe  :360   Mean   :1980   Mean   :59.47  
 Argentina  :  12   Oceania : 24   3rd Qu.:1993   3rd Qu.:70.85  
 Australia  :  12                  Max.   :2007   Max.   :82.60  
 (Other)    :1632                                                
      pop              gdpPercap       
 Min.   :6.001e+04   Min.   :   241.2  
 1st Qu.:2.794e+06   1st Qu.:  1202.1  
 Median :7.024e+06   Median :  3531.8  
 Mean   :2.960e+07   Mean   :  7215.3  
 3rd Qu.:1.959e+07   3rd Qu.:  9325.5  
 Max.   :1.319e+09   Max.   :113523.1  
                                       </a:t>
            </a:r>
          </a:p>
          <a:p>
            <a:pPr lvl="0" indent="0">
              <a:buNone/>
            </a:pPr>
            <a:r>
              <a:rPr>
                <a:solidFill>
                  <a:srgbClr val="5E5E5E"/>
                </a:solidFill>
                <a:latin typeface="Courier"/>
              </a:rPr>
              <a:t># Mean and standard deviation of pop</a:t>
            </a:r>
            <a:br/>
            <a:r>
              <a:rPr>
                <a:solidFill>
                  <a:srgbClr val="4758AB"/>
                </a:solidFill>
                <a:latin typeface="Courier"/>
              </a:rPr>
              <a:t>mean</a:t>
            </a:r>
            <a:r>
              <a:rPr>
                <a:solidFill>
                  <a:srgbClr val="003B4F"/>
                </a:solidFill>
                <a:latin typeface="Courier"/>
              </a:rPr>
              <a:t>(gapminder</a:t>
            </a:r>
            <a:r>
              <a:rPr>
                <a:solidFill>
                  <a:srgbClr val="5E5E5E"/>
                </a:solidFill>
                <a:latin typeface="Courier"/>
              </a:rPr>
              <a:t>$</a:t>
            </a:r>
            <a:r>
              <a:rPr>
                <a:solidFill>
                  <a:srgbClr val="003B4F"/>
                </a:solidFill>
                <a:latin typeface="Courier"/>
              </a:rPr>
              <a:t>pop)</a:t>
            </a:r>
          </a:p>
          <a:p>
            <a:pPr lvl="0" indent="0">
              <a:buNone/>
            </a:pPr>
            <a:r>
              <a:rPr>
                <a:latin typeface="Courier"/>
              </a:rPr>
              <a:t>[1] 29601212</a:t>
            </a:r>
          </a:p>
          <a:p>
            <a:pPr lvl="0" indent="0">
              <a:buNone/>
            </a:pPr>
            <a:r>
              <a:rPr>
                <a:solidFill>
                  <a:srgbClr val="4758AB"/>
                </a:solidFill>
                <a:latin typeface="Courier"/>
              </a:rPr>
              <a:t>sd</a:t>
            </a:r>
            <a:r>
              <a:rPr>
                <a:solidFill>
                  <a:srgbClr val="003B4F"/>
                </a:solidFill>
                <a:latin typeface="Courier"/>
              </a:rPr>
              <a:t>(gapminder</a:t>
            </a:r>
            <a:r>
              <a:rPr>
                <a:solidFill>
                  <a:srgbClr val="5E5E5E"/>
                </a:solidFill>
                <a:latin typeface="Courier"/>
              </a:rPr>
              <a:t>$</a:t>
            </a:r>
            <a:r>
              <a:rPr>
                <a:solidFill>
                  <a:srgbClr val="003B4F"/>
                </a:solidFill>
                <a:latin typeface="Courier"/>
              </a:rPr>
              <a:t>pop)</a:t>
            </a:r>
          </a:p>
          <a:p>
            <a:pPr lvl="0" indent="0">
              <a:buNone/>
            </a:pPr>
            <a:r>
              <a:rPr>
                <a:latin typeface="Courier"/>
              </a:rPr>
              <a:t>[1] 106157897</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Descriptive Statistics (II)</a:t>
            </a:r>
          </a:p>
        </p:txBody>
      </p:sp>
      <p:sp>
        <p:nvSpPr>
          <p:cNvPr id="3" name="Content Placeholder 2"/>
          <p:cNvSpPr>
            <a:spLocks noGrp="1"/>
          </p:cNvSpPr>
          <p:nvPr>
            <p:ph idx="1"/>
          </p:nvPr>
        </p:nvSpPr>
        <p:spPr/>
        <p:txBody>
          <a:bodyPr/>
          <a:lstStyle/>
          <a:p>
            <a:pPr lvl="0" indent="0" marL="0">
              <a:buNone/>
            </a:pPr>
            <a:r>
              <a:rPr/>
              <a:t>We can also use dplyr to view summary statistics of key variables in our dataset. Dplyr’s functionality makes it easier to layer multiple commands and view stats by a particular variable or subgroup.</a:t>
            </a:r>
          </a:p>
          <a:p>
            <a:pPr lvl="0" indent="0">
              <a:buNone/>
            </a:pPr>
            <a:r>
              <a:rPr>
                <a:solidFill>
                  <a:srgbClr val="5E5E5E"/>
                </a:solidFill>
                <a:latin typeface="Courier"/>
              </a:rPr>
              <a:t># Compute mean, count, and std dev of pop - these will match our previous estimates</a:t>
            </a:r>
            <a:br/>
            <a:r>
              <a:rPr>
                <a:solidFill>
                  <a:srgbClr val="003B4F"/>
                </a:solidFill>
                <a:latin typeface="Courier"/>
              </a:rPr>
              <a:t>gapminder </a:t>
            </a:r>
            <a:r>
              <a:rPr>
                <a:solidFill>
                  <a:srgbClr val="5E5E5E"/>
                </a:solidFill>
                <a:latin typeface="Courier"/>
              </a:rPr>
              <a:t>%&gt;%</a:t>
            </a:r>
            <a:r>
              <a:rPr>
                <a:solidFill>
                  <a:srgbClr val="003B4F"/>
                </a:solidFill>
                <a:latin typeface="Courier"/>
              </a:rPr>
              <a:t> </a:t>
            </a:r>
            <a:r>
              <a:rPr>
                <a:solidFill>
                  <a:srgbClr val="4758AB"/>
                </a:solidFill>
                <a:latin typeface="Courier"/>
              </a:rPr>
              <a:t>summarize</a:t>
            </a:r>
            <a:r>
              <a:rPr>
                <a:solidFill>
                  <a:srgbClr val="003B4F"/>
                </a:solidFill>
                <a:latin typeface="Courier"/>
              </a:rPr>
              <a:t>(</a:t>
            </a:r>
            <a:r>
              <a:rPr>
                <a:solidFill>
                  <a:srgbClr val="657422"/>
                </a:solidFill>
                <a:latin typeface="Courier"/>
              </a:rPr>
              <a:t>mean_pop =</a:t>
            </a:r>
            <a:r>
              <a:rPr>
                <a:solidFill>
                  <a:srgbClr val="003B4F"/>
                </a:solidFill>
                <a:latin typeface="Courier"/>
              </a:rPr>
              <a:t> </a:t>
            </a:r>
            <a:r>
              <a:rPr>
                <a:solidFill>
                  <a:srgbClr val="4758AB"/>
                </a:solidFill>
                <a:latin typeface="Courier"/>
              </a:rPr>
              <a:t>mean</a:t>
            </a:r>
            <a:r>
              <a:rPr>
                <a:solidFill>
                  <a:srgbClr val="003B4F"/>
                </a:solidFill>
                <a:latin typeface="Courier"/>
              </a:rPr>
              <a:t>(pop), </a:t>
            </a:r>
            <a:r>
              <a:rPr>
                <a:solidFill>
                  <a:srgbClr val="657422"/>
                </a:solidFill>
                <a:latin typeface="Courier"/>
              </a:rPr>
              <a:t>n=</a:t>
            </a:r>
            <a:r>
              <a:rPr>
                <a:solidFill>
                  <a:srgbClr val="4758AB"/>
                </a:solidFill>
                <a:latin typeface="Courier"/>
              </a:rPr>
              <a:t>n</a:t>
            </a:r>
            <a:r>
              <a:rPr>
                <a:solidFill>
                  <a:srgbClr val="003B4F"/>
                </a:solidFill>
                <a:latin typeface="Courier"/>
              </a:rPr>
              <a:t>(), </a:t>
            </a:r>
            <a:r>
              <a:rPr>
                <a:solidFill>
                  <a:srgbClr val="657422"/>
                </a:solidFill>
                <a:latin typeface="Courier"/>
              </a:rPr>
              <a:t>sd=</a:t>
            </a:r>
            <a:r>
              <a:rPr>
                <a:solidFill>
                  <a:srgbClr val="4758AB"/>
                </a:solidFill>
                <a:latin typeface="Courier"/>
              </a:rPr>
              <a:t>sd</a:t>
            </a:r>
            <a:r>
              <a:rPr>
                <a:solidFill>
                  <a:srgbClr val="003B4F"/>
                </a:solidFill>
                <a:latin typeface="Courier"/>
              </a:rPr>
              <a:t>(pop))</a:t>
            </a:r>
          </a:p>
          <a:p>
            <a:pPr lvl="0" indent="0">
              <a:buNone/>
            </a:pPr>
            <a:r>
              <a:rPr>
                <a:latin typeface="Courier"/>
              </a:rPr>
              <a:t># A tibble: 1 × 3
   mean_pop     n         sd
      &lt;dbl&gt; &lt;int&gt;      &lt;dbl&gt;
1 29601212.  1704 106157897.</a:t>
            </a:r>
          </a:p>
          <a:p>
            <a:pPr lvl="0" indent="0">
              <a:buNone/>
            </a:pPr>
            <a:r>
              <a:rPr>
                <a:solidFill>
                  <a:srgbClr val="5E5E5E"/>
                </a:solidFill>
                <a:latin typeface="Courier"/>
              </a:rPr>
              <a:t># Compute mean pop by country </a:t>
            </a:r>
            <a:br/>
            <a:r>
              <a:rPr>
                <a:solidFill>
                  <a:srgbClr val="003B4F"/>
                </a:solidFill>
                <a:latin typeface="Courier"/>
              </a:rPr>
              <a:t>gapminder </a:t>
            </a:r>
            <a:r>
              <a:rPr>
                <a:solidFill>
                  <a:srgbClr val="5E5E5E"/>
                </a:solidFill>
                <a:latin typeface="Courier"/>
              </a:rPr>
              <a:t>%&gt;%</a:t>
            </a:r>
            <a:r>
              <a:rPr>
                <a:solidFill>
                  <a:srgbClr val="003B4F"/>
                </a:solidFill>
                <a:latin typeface="Courier"/>
              </a:rPr>
              <a:t> </a:t>
            </a:r>
            <a:r>
              <a:rPr>
                <a:solidFill>
                  <a:srgbClr val="4758AB"/>
                </a:solidFill>
                <a:latin typeface="Courier"/>
              </a:rPr>
              <a:t>group_by</a:t>
            </a:r>
            <a:r>
              <a:rPr>
                <a:solidFill>
                  <a:srgbClr val="003B4F"/>
                </a:solidFill>
                <a:latin typeface="Courier"/>
              </a:rPr>
              <a:t>(country) </a:t>
            </a:r>
            <a:r>
              <a:rPr>
                <a:solidFill>
                  <a:srgbClr val="5E5E5E"/>
                </a:solidFill>
                <a:latin typeface="Courier"/>
              </a:rPr>
              <a:t>%&gt;%</a:t>
            </a:r>
            <a:r>
              <a:rPr>
                <a:solidFill>
                  <a:srgbClr val="003B4F"/>
                </a:solidFill>
                <a:latin typeface="Courier"/>
              </a:rPr>
              <a:t> </a:t>
            </a:r>
            <a:r>
              <a:rPr>
                <a:solidFill>
                  <a:srgbClr val="4758AB"/>
                </a:solidFill>
                <a:latin typeface="Courier"/>
              </a:rPr>
              <a:t>summarize</a:t>
            </a:r>
            <a:r>
              <a:rPr>
                <a:solidFill>
                  <a:srgbClr val="003B4F"/>
                </a:solidFill>
                <a:latin typeface="Courier"/>
              </a:rPr>
              <a:t>(</a:t>
            </a:r>
            <a:r>
              <a:rPr>
                <a:solidFill>
                  <a:srgbClr val="657422"/>
                </a:solidFill>
                <a:latin typeface="Courier"/>
              </a:rPr>
              <a:t>mean_pop =</a:t>
            </a:r>
            <a:r>
              <a:rPr>
                <a:solidFill>
                  <a:srgbClr val="003B4F"/>
                </a:solidFill>
                <a:latin typeface="Courier"/>
              </a:rPr>
              <a:t> </a:t>
            </a:r>
            <a:r>
              <a:rPr>
                <a:solidFill>
                  <a:srgbClr val="4758AB"/>
                </a:solidFill>
                <a:latin typeface="Courier"/>
              </a:rPr>
              <a:t>mean</a:t>
            </a:r>
            <a:r>
              <a:rPr>
                <a:solidFill>
                  <a:srgbClr val="003B4F"/>
                </a:solidFill>
                <a:latin typeface="Courier"/>
              </a:rPr>
              <a:t>(pop))</a:t>
            </a:r>
          </a:p>
          <a:p>
            <a:pPr lvl="0" indent="0">
              <a:buNone/>
            </a:pPr>
            <a:r>
              <a:rPr>
                <a:latin typeface="Courier"/>
              </a:rPr>
              <a:t># A tibble: 142 × 2
   country      mean_pop
   &lt;fct&gt;           &lt;dbl&gt;
 1 Afghanistan 15823715.
 2 Albania      2580249.
 3 Algeria     19875406.
 4 Angola       7309390.
 5 Argentina   28602240.
 6 Australia   14649312.
 7 Austria      7583298.
 8 Bahrain       373913.
 9 Bangladesh  90755395.
10 Belgium      9725119.
# ℹ 132 more rows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B: Introduction to ggplot2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ggplot2?</a:t>
            </a:r>
          </a:p>
        </p:txBody>
      </p:sp>
      <p:sp>
        <p:nvSpPr>
          <p:cNvPr id="3" name="Content Placeholder 2"/>
          <p:cNvSpPr>
            <a:spLocks noGrp="1"/>
          </p:cNvSpPr>
          <p:nvPr>
            <p:ph idx="1"/>
          </p:nvPr>
        </p:nvSpPr>
        <p:spPr/>
        <p:txBody>
          <a:bodyPr/>
          <a:lstStyle/>
          <a:p>
            <a:pPr lvl="0" indent="0" marL="0">
              <a:buNone/>
            </a:pPr>
            <a:r>
              <a:rPr>
                <a:latin typeface="Courier"/>
              </a:rPr>
              <a:t>ggplot2</a:t>
            </a:r>
            <a:r>
              <a:rPr/>
              <a:t> is a powerful data visualization package in R. As with the other packages we have worked with, we need to make sure we have installed ggplot (which we only need to do once). Then we need to make sure to load in the library in order to be able to use it.</a:t>
            </a:r>
          </a:p>
          <a:p>
            <a:pPr lvl="0" indent="0">
              <a:buNone/>
            </a:pPr>
            <a:r>
              <a:rPr>
                <a:solidFill>
                  <a:srgbClr val="5E5E5E"/>
                </a:solidFill>
                <a:latin typeface="Courier"/>
              </a:rPr>
              <a:t># Install and load ggplot2</a:t>
            </a:r>
            <a:br/>
            <a:r>
              <a:rPr>
                <a:solidFill>
                  <a:srgbClr val="5E5E5E"/>
                </a:solidFill>
                <a:latin typeface="Courier"/>
              </a:rPr>
              <a:t>#install.packages("ggplot2")</a:t>
            </a:r>
            <a:br/>
            <a:r>
              <a:rPr>
                <a:solidFill>
                  <a:srgbClr val="4758AB"/>
                </a:solidFill>
                <a:latin typeface="Courier"/>
              </a:rPr>
              <a:t>library</a:t>
            </a:r>
            <a:r>
              <a:rPr>
                <a:solidFill>
                  <a:srgbClr val="003B4F"/>
                </a:solidFill>
                <a:latin typeface="Courier"/>
              </a:rPr>
              <a:t>(ggplot2)</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Grammar of Graphics</a:t>
            </a:r>
          </a:p>
        </p:txBody>
      </p:sp>
      <p:sp>
        <p:nvSpPr>
          <p:cNvPr id="3" name="Content Placeholder 2"/>
          <p:cNvSpPr>
            <a:spLocks noGrp="1"/>
          </p:cNvSpPr>
          <p:nvPr>
            <p:ph idx="1"/>
          </p:nvPr>
        </p:nvSpPr>
        <p:spPr/>
        <p:txBody>
          <a:bodyPr/>
          <a:lstStyle/>
          <a:p>
            <a:pPr lvl="0" indent="0" marL="0">
              <a:buNone/>
            </a:pPr>
            <a:r>
              <a:rPr/>
              <a:t>The </a:t>
            </a:r>
            <a:r>
              <a:rPr b="1"/>
              <a:t>Grammar of Graphics</a:t>
            </a:r>
            <a:r>
              <a:rPr/>
              <a:t> provides a structured way to create visualizations.</a:t>
            </a:r>
          </a:p>
          <a:p>
            <a:pPr lvl="0" indent="0" marL="0">
              <a:buNone/>
            </a:pPr>
            <a:r>
              <a:rPr/>
              <a:t>Charts in R using ggplot have a basic structure that we can build on. We need data, which must be in a data frame format. We first need to tell ggplot where our data is stored. Then, we choose the type of graph, or geom, and we add it. From there, we can add more characteristics to the chart, such as adjusted scales, titles and labels.</a:t>
            </a:r>
          </a:p>
          <a:p>
            <a:pPr lvl="0" indent="0" marL="0">
              <a:buNone/>
            </a:pPr>
            <a:r>
              <a:rPr/>
              <a:t>Let’s say we want to plot a histogram of life expectancy. We will create an object that contains the basic information and build our chart from there.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R</dc:title>
  <dc:creator/>
  <cp:keywords/>
  <dcterms:created xsi:type="dcterms:W3CDTF">2025-03-27T15:07:01Z</dcterms:created>
  <dcterms:modified xsi:type="dcterms:W3CDTF">2025-03-27T15:07:01Z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xecute">
    <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subtitle">
    <vt:lpwstr>Session 3: Data Visualization and Basic Statistics in R</vt:lpwstr>
  </property>
  <property fmtid="{D5CDD505-2E9C-101B-9397-08002B2CF9AE}" pid="9" name="toc-title">
    <vt:lpwstr>Table of contents</vt:lpwstr>
  </property>
</Properties>
</file>