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Randomized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Econometrics with R</a:t>
            </a:r>
            <a:br/>
            <a:br/>
            <a:r>
              <a:rPr/>
              <a:t>Dr. Lucas Sempé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Strength of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Internal validity</a:t>
            </a:r>
            <a:r>
              <a:rPr/>
              <a:t>: Strong - randomization ensures that the impact is attributable to the program</a:t>
            </a:r>
          </a:p>
          <a:p>
            <a:pPr lvl="0"/>
            <a:r>
              <a:rPr b="1"/>
              <a:t>External validity</a:t>
            </a:r>
            <a:r>
              <a:rPr/>
              <a:t>: Limited to similar contexts</a:t>
            </a:r>
          </a:p>
          <a:p>
            <a:pPr lvl="0"/>
            <a:r>
              <a:rPr b="1"/>
              <a:t>Precision</a:t>
            </a:r>
            <a:r>
              <a:rPr/>
              <a:t>: High - narrow confidence intervals</a:t>
            </a:r>
          </a:p>
          <a:p>
            <a:pPr lvl="0"/>
            <a:r>
              <a:rPr b="1"/>
              <a:t>Policy relevance</a:t>
            </a:r>
            <a:r>
              <a:rPr/>
              <a:t>: Impact exceeds the $10,000 threshold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Analysis to Policy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Policy question</a:t>
            </a:r>
            <a:r>
              <a:rPr/>
              <a:t>: Should the Programe be scaled up nationally?</a:t>
            </a:r>
          </a:p>
          <a:p>
            <a:pPr lvl="0" indent="0" marL="0">
              <a:buNone/>
            </a:pPr>
            <a:r>
              <a:rPr b="1"/>
              <a:t>Decision criterion</a:t>
            </a:r>
            <a:r>
              <a:rPr/>
              <a:t>: Program must reduce health expenditures by at least $10,000.</a:t>
            </a:r>
          </a:p>
          <a:p>
            <a:pPr lvl="0" indent="0" marL="0">
              <a:buNone/>
            </a:pPr>
            <a:r>
              <a:rPr b="1"/>
              <a:t>Results from randomized evaluation</a:t>
            </a:r>
            <a:r>
              <a:rPr/>
              <a:t>:</a:t>
            </a:r>
          </a:p>
          <a:p>
            <a:pPr lvl="0"/>
            <a:r>
              <a:rPr/>
              <a:t>Impact: -$10,140 (95% CI: [-$10,930, -$9,350])</a:t>
            </a:r>
          </a:p>
          <a:p>
            <a:pPr lvl="0"/>
            <a:r>
              <a:rPr/>
              <a:t>Exceeds threshold of $10,000 reduction</a:t>
            </a:r>
          </a:p>
          <a:p>
            <a:pPr lvl="0" indent="0" marL="0">
              <a:buNone/>
            </a:pPr>
            <a:r>
              <a:rPr b="1"/>
              <a:t>Recommendation</a:t>
            </a:r>
            <a:r>
              <a:rPr/>
              <a:t>: The program should be scaled up nationally.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Limitations of Randomized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Ethical concerns</a:t>
            </a:r>
          </a:p>
          <a:p>
            <a:pPr lvl="1"/>
            <a:r>
              <a:rPr/>
              <a:t>Denying benefits to control group</a:t>
            </a:r>
          </a:p>
          <a:p>
            <a:pPr lvl="1"/>
            <a:r>
              <a:rPr/>
              <a:t>Informed consent issues</a:t>
            </a:r>
          </a:p>
          <a:p>
            <a:pPr lvl="0" indent="-342900" marL="342900">
              <a:buAutoNum type="arabicPeriod"/>
            </a:pPr>
            <a:r>
              <a:rPr b="1"/>
              <a:t>Practical challenges</a:t>
            </a:r>
          </a:p>
          <a:p>
            <a:pPr lvl="1"/>
            <a:r>
              <a:rPr/>
              <a:t>Political constraints</a:t>
            </a:r>
          </a:p>
          <a:p>
            <a:pPr lvl="1"/>
            <a:r>
              <a:rPr/>
              <a:t>Implementation costs</a:t>
            </a:r>
          </a:p>
          <a:p>
            <a:pPr lvl="1"/>
            <a:r>
              <a:rPr/>
              <a:t>Scale vs. pilot differences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-342900" marL="342900">
              <a:buAutoNum startAt="3" type="arabicPeriod"/>
            </a:pPr>
            <a:r>
              <a:rPr b="1"/>
              <a:t>Technical issues</a:t>
            </a:r>
          </a:p>
          <a:p>
            <a:pPr lvl="1"/>
            <a:r>
              <a:rPr/>
              <a:t>Spillover effects</a:t>
            </a:r>
          </a:p>
          <a:p>
            <a:pPr lvl="1"/>
            <a:r>
              <a:rPr/>
              <a:t>Hawthorne effects</a:t>
            </a:r>
          </a:p>
          <a:p>
            <a:pPr lvl="1"/>
            <a:r>
              <a:rPr/>
              <a:t>Attrition and non-compliance</a:t>
            </a:r>
          </a:p>
          <a:p>
            <a:pPr lvl="1"/>
            <a:r>
              <a:rPr/>
              <a:t>External validity</a:t>
            </a:r>
          </a:p>
          <a:p>
            <a:pPr lvl="0" indent="-342900" marL="342900">
              <a:buAutoNum startAt="3" type="arabicPeriod"/>
            </a:pPr>
            <a:r>
              <a:rPr b="1"/>
              <a:t>Timing</a:t>
            </a:r>
          </a:p>
          <a:p>
            <a:pPr lvl="1"/>
            <a:r>
              <a:rPr/>
              <a:t>Long-term outcomes</a:t>
            </a:r>
          </a:p>
          <a:p>
            <a:pPr lvl="1"/>
            <a:r>
              <a:rPr/>
              <a:t>Delay in results for urgent policies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Randomization Isn’t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randomization is not feasible, we can use quasi-experimental methods:</a:t>
            </a:r>
          </a:p>
          <a:p>
            <a:pPr lvl="0" indent="-342900" marL="342900">
              <a:buAutoNum type="arabicPeriod"/>
            </a:pPr>
            <a:r>
              <a:rPr b="1"/>
              <a:t>Instrumental Variables</a:t>
            </a:r>
            <a:r>
              <a:rPr/>
              <a:t>: Using random encouragement</a:t>
            </a:r>
          </a:p>
          <a:p>
            <a:pPr lvl="0" indent="-342900" marL="342900">
              <a:buAutoNum type="arabicPeriod"/>
            </a:pPr>
            <a:r>
              <a:rPr b="1"/>
              <a:t>Regression Discontinuity</a:t>
            </a:r>
            <a:r>
              <a:rPr/>
              <a:t>: Exploiting eligibility thresholds</a:t>
            </a:r>
          </a:p>
          <a:p>
            <a:pPr lvl="0" indent="-342900" marL="342900">
              <a:buAutoNum type="arabicPeriod"/>
            </a:pPr>
            <a:r>
              <a:rPr b="1"/>
              <a:t>Difference-in-Differences</a:t>
            </a:r>
            <a:r>
              <a:rPr/>
              <a:t>: Comparing changes over time</a:t>
            </a:r>
          </a:p>
          <a:p>
            <a:pPr lvl="0" indent="-342900" marL="342900">
              <a:buAutoNum type="arabicPeriod"/>
            </a:pPr>
            <a:r>
              <a:rPr b="1"/>
              <a:t>Matching Methods</a:t>
            </a:r>
            <a:r>
              <a:rPr/>
              <a:t>: Creating comparable groups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Randomization creates comparable treatment and control groups</a:t>
            </a:r>
          </a:p>
          <a:p>
            <a:pPr lvl="0" indent="-342900" marL="342900">
              <a:buAutoNum type="arabicPeriod"/>
            </a:pPr>
            <a:r>
              <a:rPr/>
              <a:t>With randomization, differences in outcomes can be attributed to the program</a:t>
            </a:r>
          </a:p>
          <a:p>
            <a:pPr lvl="0" indent="-342900" marL="342900">
              <a:buAutoNum type="arabicPeriod"/>
            </a:pPr>
            <a:r>
              <a:rPr/>
              <a:t>Including covariates doesn’t substantially change estimates but can improve precision</a:t>
            </a:r>
          </a:p>
          <a:p>
            <a:pPr lvl="0" indent="-342900" marL="342900">
              <a:buAutoNum type="arabicPeriod"/>
            </a:pPr>
            <a:r>
              <a:rPr/>
              <a:t>The Programm reduces waste expenditures by $10,140, exceeding the threshold</a:t>
            </a:r>
          </a:p>
          <a:p>
            <a:pPr lvl="0" indent="-342900" marL="342900">
              <a:buAutoNum type="arabicPeriod"/>
            </a:pPr>
            <a:r>
              <a:rPr/>
              <a:t>Based on the randomized evaluation, HISP should be scaled up nationally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Instrumental Variables</a:t>
            </a:r>
            <a:r>
              <a:rPr/>
              <a:t>: Leveraging randomized promotion to evaluate programs with imperfect compliance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Randomized Assignment: The Gold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Core idea</a:t>
            </a:r>
            <a:r>
              <a:rPr/>
              <a:t>: Randomly select who receives the treatment</a:t>
            </a:r>
          </a:p>
          <a:p>
            <a:pPr lvl="0"/>
            <a:r>
              <a:rPr b="1"/>
              <a:t>Result</a:t>
            </a:r>
            <a:r>
              <a:rPr/>
              <a:t>: Treatment and control groups are statistically identical (in expectation)</a:t>
            </a:r>
          </a:p>
          <a:p>
            <a:pPr lvl="0"/>
            <a:r>
              <a:rPr b="1"/>
              <a:t>Advantage</a:t>
            </a:r>
            <a:r>
              <a:rPr/>
              <a:t>: Differences in outcomes can be attributed to the program</a:t>
            </a:r>
          </a:p>
          <a:p>
            <a:pPr lvl="0"/>
            <a:r>
              <a:rPr b="1"/>
              <a:t>Why it works</a:t>
            </a:r>
            <a:r>
              <a:rPr/>
              <a:t>: Randomization creates a valid counterfactual</a:t>
            </a:r>
          </a:p>
        </p:txBody>
      </p:sp>
      <p:pic>
        <p:nvPicPr>
          <p:cNvPr descr="session_6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1193800"/>
            <a:ext cx="3111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Implementing Randomized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Define population of eligible units</a:t>
            </a:r>
          </a:p>
          <a:p>
            <a:pPr lvl="0" indent="-342900" marL="342900">
              <a:buAutoNum type="arabicPeriod"/>
            </a:pPr>
            <a:r>
              <a:rPr/>
              <a:t>Decide on level of randomization (individuals, households, villages)</a:t>
            </a:r>
          </a:p>
          <a:p>
            <a:pPr lvl="0" indent="-342900" marL="342900">
              <a:buAutoNum type="arabicPeriod"/>
            </a:pPr>
            <a:r>
              <a:rPr/>
              <a:t>Determine sample size (power calculations)</a:t>
            </a:r>
          </a:p>
          <a:p>
            <a:pPr lvl="0" indent="-342900" marL="342900">
              <a:buAutoNum type="arabicPeriod"/>
            </a:pPr>
            <a:r>
              <a:rPr/>
              <a:t>Randomly select units to receive treatment</a:t>
            </a:r>
          </a:p>
          <a:p>
            <a:pPr lvl="0" indent="-342900" marL="342900">
              <a:buAutoNum type="arabicPeriod"/>
            </a:pPr>
            <a:r>
              <a:rPr/>
              <a:t>Verify balance between treatment and control groups</a:t>
            </a:r>
          </a:p>
          <a:p>
            <a:pPr lvl="0" indent="-342900" marL="342900">
              <a:buAutoNum type="arabicPeriod"/>
            </a:pPr>
            <a:r>
              <a:rPr/>
              <a:t>Implement program and collect data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Fictional Case Study: Randomized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Program was implemented as a pilot in 100 industries randomly selected from all industries</a:t>
            </a:r>
          </a:p>
          <a:p>
            <a:pPr lvl="0"/>
            <a:r>
              <a:rPr/>
              <a:t>100 additional randomly selected industries serve as controls</a:t>
            </a:r>
          </a:p>
          <a:p>
            <a:pPr lvl="0"/>
            <a:r>
              <a:rPr/>
              <a:t>This design ensures that treatment and control industries are statistically identical</a:t>
            </a:r>
          </a:p>
          <a:p>
            <a:pPr lvl="0"/>
            <a:r>
              <a:rPr/>
              <a:t>Only industries below certain degree of efficiency in treatment industries were eligible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Verifying Balance at Baseline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Results show most characteristics are balanced</a:t>
            </a:r>
          </a:p>
          <a:p>
            <a:pPr lvl="0"/>
            <a:r>
              <a:rPr/>
              <a:t>Small differences in education of industry manager and distance to recycling centre</a:t>
            </a:r>
          </a:p>
          <a:p>
            <a:pPr lvl="0"/>
            <a:r>
              <a:rPr/>
              <a:t>With many characteristics, some differences by chance are expected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advanced_filtration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age_deputy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-0.74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educ_deputy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educ_manager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0.26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facility_area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-0.07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foreign_owned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recycling_center_distance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3.31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staff_size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water_treatment_system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Check if treatment and control industries are balanced at baseline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(treatment_zone, age_manager, age_deputy,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educ_manager, educ_deputy,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female_manager, foreign_owned, staff_size,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advanced_filtration, water_treatment_system,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facility_area, recycling_center_distance)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"treatment_zone"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(name)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do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tidy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(value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treatment_zone,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.)))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(term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"treatment_zone"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(name, estimate, std.error, p.value)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Program Impact: Simple Comparison of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Compare waste expenditures in treatment and control industries at follow-up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out_round0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treatment_zone,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eligible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out_round1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treatment_zone,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eligible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Round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Round 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14573.847***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17980.550***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(157.259)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(309.123)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treatment_zone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−84.153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−10140.371***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(214.558)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(398.899)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5628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5629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 + 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Regression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Compare waste expenditures in T and C industries at follow-up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out_round2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treatment_zone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age_manager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age_deputy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female_manager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staff_size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advanced_filtration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facility_area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recycling_center_distance,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eligible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No covariate adj.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With covariate adj.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17980.550***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27223.565***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(309.123)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(709.757)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treatment_zone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−10140.371***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−10011.495***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(398.899)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(345.884)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44.704**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(14.910)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age_deputy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5.676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(16.558)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656.864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(450.642)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foreign_owned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−1866.504***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(357.736)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staff_size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−1593.934***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(65.646)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advanced_filtration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−1847.307***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(279.524)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facility_area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40.065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(38.362)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recycling_center_distance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−2.517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(4.263)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5629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5629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0.428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 + 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/>
            <a:r>
              <a:rPr/>
              <a:t>Treatment effect remains stable with addition of control variables</a:t>
            </a:r>
          </a:p>
          <a:p>
            <a:pPr lvl="0"/>
            <a:r>
              <a:rPr/>
              <a:t>Controls improve precision (smaller standard errors)</a:t>
            </a:r>
          </a:p>
          <a:p>
            <a:pPr lvl="0"/>
            <a:r>
              <a:rPr/>
              <a:t>Adding controls increases R² from 0.30 to 0.43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Covariates Don’t Change the Estimate Much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randomized experiments:</a:t>
            </a:r>
          </a:p>
          <a:p>
            <a:pPr lvl="0" indent="-342900" marL="342900">
              <a:buAutoNum type="arabicPeriod"/>
            </a:pPr>
            <a:r>
              <a:rPr/>
              <a:t>Treatment assignment is independent of observed and unobserved characteristics</a:t>
            </a:r>
          </a:p>
          <a:p>
            <a:pPr lvl="0" indent="-342900" marL="342900">
              <a:buAutoNum type="arabicPeriod"/>
            </a:pPr>
            <a:r>
              <a:rPr/>
              <a:t>Control variables are uncorrelated with treatment status (in expectation)</a:t>
            </a:r>
          </a:p>
          <a:p>
            <a:pPr lvl="0" indent="-342900" marL="342900">
              <a:buAutoNum type="arabicPeriod"/>
            </a:pPr>
            <a:r>
              <a:rPr/>
              <a:t>Including controls may:</a:t>
            </a:r>
          </a:p>
          <a:p>
            <a:pPr lvl="1"/>
            <a:r>
              <a:rPr/>
              <a:t>Increase precision (reduce standard errors)</a:t>
            </a:r>
          </a:p>
          <a:p>
            <a:pPr lvl="1"/>
            <a:r>
              <a:rPr/>
              <a:t>Account for any chance imbalances</a:t>
            </a:r>
          </a:p>
          <a:p>
            <a:pPr lvl="1"/>
            <a:r>
              <a:rPr/>
              <a:t>But should not substantially change the point estimate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Visualizing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(enrolled, round)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enrolled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recode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(enrolled),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0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1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round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recode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as.factor</a:t>
            </a:r>
            <a:r>
              <a:rPr>
                <a:solidFill>
                  <a:srgbClr val="003B4F"/>
                </a:solidFill>
                <a:latin typeface="Courier"/>
              </a:rPr>
              <a:t>(round),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0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"Before"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1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20794D"/>
                </a:solidFill>
                <a:latin typeface="Courier"/>
              </a:rPr>
              <a:t>"After"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waste_management_costs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round,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waste_management_costs,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enrolled,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enrolled))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"Program Impact on Waste Expenditures"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"Round"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"Waste Expenditures (USD)"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"bottom"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session_6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00200"/>
            <a:ext cx="4038600" cy="256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Assignment</dc:title>
  <dc:creator>Dr. Lucas Sempé</dc:creator>
  <cp:keywords/>
  <dcterms:created xsi:type="dcterms:W3CDTF">2025-04-04T12:54:46Z</dcterms:created>
  <dcterms:modified xsi:type="dcterms:W3CDTF">2025-04-04T12:54:46Z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Econometrics with R</vt:lpwstr>
  </property>
  <property fmtid="{D5CDD505-2E9C-101B-9397-08002B2CF9AE}" pid="12" name="toc-title">
    <vt:lpwstr>Table of contents</vt:lpwstr>
  </property>
</Properties>
</file>