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Instrumental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Econometrics with R</a:t>
            </a:r>
            <a:br/>
            <a:br/>
            <a:r>
              <a:rPr/>
              <a:t>Dr. Lucas Sempé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Assumptions of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Relevance: Promotion effectively increases enrollment (✓ Strong first stage)</a:t>
            </a:r>
          </a:p>
          <a:p>
            <a:pPr lvl="0"/>
            <a:r>
              <a:rPr/>
              <a:t>Exclusion restriction: Promotion affects outcomes only through enrollment</a:t>
            </a:r>
          </a:p>
          <a:p>
            <a:pPr lvl="1"/>
            <a:r>
              <a:rPr/>
              <a:t>Promotion must not directly affect waste management costs</a:t>
            </a:r>
          </a:p>
          <a:p>
            <a:pPr lvl="1"/>
            <a:r>
              <a:rPr/>
              <a:t>Careful design focused only on awareness, not waste management behaviors</a:t>
            </a:r>
          </a:p>
          <a:p>
            <a:pPr lvl="0"/>
            <a:r>
              <a:rPr/>
              <a:t>Independence: Promotion randomly assigned (✓ Baseline balance)</a:t>
            </a:r>
          </a:p>
          <a:p>
            <a:pPr lvl="0"/>
            <a:r>
              <a:rPr/>
              <a:t>Monotonicity: Promotion doesn’t discourage anyone from enrolling</a:t>
            </a:r>
          </a:p>
          <a:p>
            <a:pPr lvl="1"/>
            <a:r>
              <a:rPr/>
              <a:t>No “defiers” who would enroll only without promotion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Analysis to Policy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Policy question:</a:t>
            </a:r>
            <a:r>
              <a:rPr/>
              <a:t> Should the program be scaled up nationally?</a:t>
            </a:r>
          </a:p>
          <a:p>
            <a:pPr lvl="0" indent="0" marL="0">
              <a:buNone/>
            </a:pPr>
            <a:r>
              <a:rPr b="1"/>
              <a:t>Decision criterion:</a:t>
            </a:r>
            <a:r>
              <a:rPr/>
              <a:t> Program must reduce waste management costs by at least $10,000.</a:t>
            </a:r>
          </a:p>
          <a:p>
            <a:pPr lvl="0" indent="0" marL="0">
              <a:buNone/>
            </a:pPr>
            <a:r>
              <a:rPr b="1"/>
              <a:t>Results from IV estimation:</a:t>
            </a:r>
          </a:p>
          <a:p>
            <a:pPr lvl="0"/>
            <a:r>
              <a:rPr/>
              <a:t>LATE: -$9,496 (from our calculation above)</a:t>
            </a:r>
          </a:p>
          <a:p>
            <a:pPr lvl="0"/>
            <a:r>
              <a:rPr/>
              <a:t>Point estimate is below the $10,000 threshold</a:t>
            </a:r>
          </a:p>
          <a:p>
            <a:pPr lvl="0"/>
            <a:r>
              <a:rPr/>
              <a:t>The IV estimate represents the effect on compliers only</a:t>
            </a:r>
          </a:p>
          <a:p>
            <a:pPr lvl="0" indent="0" marL="0">
              <a:buNone/>
            </a:pPr>
            <a:r>
              <a:rPr b="1"/>
              <a:t>Recommendation:</a:t>
            </a:r>
            <a:r>
              <a:rPr/>
              <a:t> Based strictly on the estimate, the program should not be scaled up nationally. However, the estimate is very close to the threshold.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IV vs. Randomized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IV Estimate:</a:t>
            </a:r>
          </a:p>
          <a:p>
            <a:pPr lvl="0" indent="0" marL="0">
              <a:buNone/>
            </a:pPr>
            <a:r>
              <a:rPr/>
              <a:t>LATE = -$9,496 Effect on compliers only Larger standard errors</a:t>
            </a:r>
          </a:p>
          <a:p>
            <a:pPr lvl="0" indent="0" marL="0">
              <a:buNone/>
            </a:pPr>
            <a:r>
              <a:rPr b="1"/>
              <a:t>Policy recommendation:</a:t>
            </a:r>
            <a:r>
              <a:rPr/>
              <a:t> Do not scale up (but close to threshold)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Randomized Assignment:</a:t>
            </a:r>
          </a:p>
          <a:p>
            <a:pPr lvl="0" indent="0" marL="0">
              <a:buNone/>
            </a:pPr>
            <a:r>
              <a:rPr/>
              <a:t>ATE = -$10,140 Effect on all eligible facilities More precise estimate</a:t>
            </a:r>
          </a:p>
          <a:p>
            <a:pPr lvl="0" indent="0" marL="0">
              <a:buNone/>
            </a:pPr>
            <a:r>
              <a:rPr b="1"/>
              <a:t>Policy recommendation:</a:t>
            </a:r>
            <a:r>
              <a:rPr/>
              <a:t> Scale up nationally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the difference?</a:t>
            </a:r>
          </a:p>
          <a:p>
            <a:pPr lvl="0" indent="0" marL="0">
              <a:buNone/>
            </a:pPr>
            <a:r>
              <a:rPr/>
              <a:t>Different populations: LATE vs. ATE Different precision: IV is less efficient Different contexts: National scale-up vs. pilot program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to Use Instrumental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when:</a:t>
            </a:r>
          </a:p>
          <a:p>
            <a:pPr lvl="0"/>
            <a:r>
              <a:rPr/>
              <a:t>Random assignment of the actual treatment is not possible</a:t>
            </a:r>
          </a:p>
          <a:p>
            <a:pPr lvl="0"/>
            <a:r>
              <a:rPr/>
              <a:t>You have access to a valid instrument</a:t>
            </a:r>
          </a:p>
          <a:p>
            <a:pPr lvl="0"/>
            <a:r>
              <a:rPr/>
              <a:t>Partial compliance is expected</a:t>
            </a:r>
          </a:p>
          <a:p>
            <a:pPr lvl="0"/>
            <a:r>
              <a:rPr/>
              <a:t>You focus on the effect for compliers</a:t>
            </a:r>
          </a:p>
          <a:p>
            <a:pPr lvl="0" indent="0" marL="0">
              <a:buNone/>
            </a:pPr>
            <a:r>
              <a:rPr/>
              <a:t>Common applications:</a:t>
            </a:r>
          </a:p>
          <a:p>
            <a:pPr lvl="0"/>
            <a:r>
              <a:rPr/>
              <a:t>Randomized encouragement designs</a:t>
            </a:r>
          </a:p>
          <a:p>
            <a:pPr lvl="0"/>
            <a:r>
              <a:rPr/>
              <a:t>Natural experiments (lotteries, policy changes)</a:t>
            </a:r>
          </a:p>
          <a:p>
            <a:pPr lvl="0"/>
            <a:r>
              <a:rPr/>
              <a:t>Geographic or administrative discontinuities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Pitfalls in IV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Weak instruments (First-stage F-statistic &lt; 10):</a:t>
            </a:r>
          </a:p>
          <a:p>
            <a:pPr lvl="0"/>
            <a:r>
              <a:rPr/>
              <a:t>Leads to biased estimates and poor inference</a:t>
            </a:r>
          </a:p>
          <a:p>
            <a:pPr lvl="0"/>
            <a:r>
              <a:rPr/>
              <a:t>Solution: Find stronger instruments or use weak-IV robust methods</a:t>
            </a:r>
          </a:p>
          <a:p>
            <a:pPr lvl="0" indent="0" marL="0">
              <a:buNone/>
            </a:pPr>
            <a:r>
              <a:rPr/>
              <a:t>Violation of exclusion restriction:</a:t>
            </a:r>
          </a:p>
          <a:p>
            <a:pPr lvl="0"/>
            <a:r>
              <a:rPr/>
              <a:t>Instrument affects outcome through other channels</a:t>
            </a:r>
          </a:p>
          <a:p>
            <a:pPr lvl="0"/>
            <a:r>
              <a:rPr/>
              <a:t>Often untestable; requires strong theoretical justification</a:t>
            </a:r>
          </a:p>
          <a:p>
            <a:pPr lvl="0" indent="0" marL="0">
              <a:buNone/>
            </a:pPr>
            <a:r>
              <a:rPr/>
              <a:t>Heterogeneous treatment effects:</a:t>
            </a:r>
          </a:p>
          <a:p>
            <a:pPr lvl="0"/>
            <a:r>
              <a:rPr/>
              <a:t>LATE may not generalize to other populations</a:t>
            </a:r>
          </a:p>
          <a:p>
            <a:pPr lvl="0"/>
            <a:r>
              <a:rPr/>
              <a:t>Be careful about policy recommendations</a:t>
            </a:r>
          </a:p>
          <a:p>
            <a:pPr lvl="0" indent="0" marL="0">
              <a:buNone/>
            </a:pPr>
            <a:r>
              <a:rPr/>
              <a:t>Improper standard errors:</a:t>
            </a:r>
          </a:p>
          <a:p>
            <a:pPr lvl="0"/>
            <a:r>
              <a:rPr/>
              <a:t>Remember to cluster standard errors when appropriate</a:t>
            </a:r>
          </a:p>
          <a:p>
            <a:pPr lvl="0"/>
            <a:r>
              <a:rPr/>
              <a:t>Use robust methods for inference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IV addresses selection bias when randomization of treatment isn’t possible</a:t>
            </a:r>
          </a:p>
          <a:p>
            <a:pPr lvl="0"/>
            <a:r>
              <a:rPr/>
              <a:t>LATE estimates the effect for compliers only</a:t>
            </a:r>
          </a:p>
          <a:p>
            <a:pPr lvl="0"/>
            <a:r>
              <a:rPr/>
              <a:t>IV requires strong assumptions, especially exclusion restriction</a:t>
            </a:r>
          </a:p>
          <a:p>
            <a:pPr lvl="0"/>
            <a:r>
              <a:rPr/>
              <a:t>The program reduced waste management costs by $9,496 for compliers, slightly below the threshold</a:t>
            </a:r>
          </a:p>
          <a:p>
            <a:pPr lvl="0"/>
            <a:r>
              <a:rPr/>
              <a:t>IV estimates are less precise than randomized assignment estimates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Discontinuity Design: Exploiting eligibility thresholds to estimate program effects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Challenge of Imperfect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Sometimes we can’t randomly assign the treatment itself</a:t>
            </a:r>
          </a:p>
          <a:p>
            <a:pPr lvl="0"/>
            <a:r>
              <a:rPr/>
              <a:t>But we can randomly assign encouragement to take up the treatment</a:t>
            </a:r>
          </a:p>
          <a:p>
            <a:pPr lvl="0"/>
            <a:r>
              <a:rPr/>
              <a:t>Example: National scale-up of Program means we can’t deny eligibility</a:t>
            </a:r>
          </a:p>
          <a:p>
            <a:pPr lvl="0"/>
            <a:r>
              <a:rPr/>
              <a:t>But we can randomly promote the program in some industries</a:t>
            </a:r>
          </a:p>
          <a:p>
            <a:pPr lvl="0" indent="0" marL="0">
              <a:buNone/>
            </a:pPr>
            <a:r>
              <a:rPr b="1"/>
              <a:t>Central question:</a:t>
            </a:r>
            <a:r>
              <a:rPr/>
              <a:t> How to measure impact when actual participation is voluntary?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Instrumental Variables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Instrumental variable (IV)</a:t>
            </a:r>
            <a:r>
              <a:rPr/>
              <a:t> must:</a:t>
            </a:r>
          </a:p>
          <a:p>
            <a:pPr lvl="0" indent="-342900" marL="342900">
              <a:buAutoNum type="arabicPeriod"/>
            </a:pPr>
            <a:r>
              <a:rPr b="1"/>
              <a:t>Affect participation</a:t>
            </a:r>
            <a:r>
              <a:rPr/>
              <a:t>: The instrument increases likelihood of enrollment</a:t>
            </a:r>
          </a:p>
          <a:p>
            <a:pPr lvl="0" indent="-342900" marL="342900">
              <a:buAutoNum type="arabicPeriod"/>
            </a:pPr>
            <a:r>
              <a:rPr b="1"/>
              <a:t>Exclusion restriction</a:t>
            </a:r>
            <a:r>
              <a:rPr/>
              <a:t>: The instrument affects outcomes only through enrollment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The instrument is as good as randomly assigned</a:t>
            </a:r>
          </a:p>
          <a:p>
            <a:pPr lvl="0" indent="-342900" marL="342900">
              <a:buAutoNum type="arabicPeriod"/>
            </a:pPr>
            <a:r>
              <a:rPr b="1"/>
              <a:t>Monotonicity</a:t>
            </a:r>
            <a:r>
              <a:rPr/>
              <a:t>: The instrument doesn’t discourage anyone from enrolling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B(Treatment) –&gt;   C –&gt; 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Case: Randomized Promotion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ministry wants to make the Programm available to all industries</a:t>
            </a:r>
          </a:p>
          <a:p>
            <a:pPr lvl="0"/>
            <a:r>
              <a:rPr/>
              <a:t>We design an evaluation with random promotion in some zones of the Emirate</a:t>
            </a:r>
          </a:p>
          <a:p>
            <a:pPr lvl="0"/>
            <a:r>
              <a:rPr/>
              <a:t>Promotion includes communication and social marketing</a:t>
            </a:r>
          </a:p>
          <a:p>
            <a:pPr lvl="0"/>
            <a:r>
              <a:rPr/>
              <a:t>This creates exogenous variation in enrollment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First Stage: Effect of Promotion on Enrollment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Estimate effect of promotion on enrollment (First Stage)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m_first_stage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(enrolled_rp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promotion_zone,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facility_identifier,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 marL="0">
              <a:buNone/>
            </a:pPr>
            <a:r>
              <a:rPr b="1"/>
              <a:t>First Stage Results</a:t>
            </a:r>
            <a:r>
              <a:rPr/>
              <a:t>:</a:t>
            </a:r>
          </a:p>
          <a:p>
            <a:pPr lvl="0"/>
            <a:r>
              <a:rPr/>
              <a:t>Promotion increases enrollment by 40.8 percentage points</a:t>
            </a:r>
          </a:p>
          <a:p>
            <a:pPr lvl="0"/>
            <a:r>
              <a:rPr/>
              <a:t>Without promotion, only 8.4% enroll</a:t>
            </a:r>
          </a:p>
          <a:p>
            <a:pPr lvl="0"/>
            <a:r>
              <a:rPr/>
              <a:t>With promotion, 49.2% enroll</a:t>
            </a:r>
          </a:p>
          <a:p>
            <a:pPr lvl="0"/>
            <a:r>
              <a:rPr/>
              <a:t>Strong first stage (F-statistic &gt; 10): 2552.2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Enrollment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0.084***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(0.004)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promotion_zone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0.408***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(0.008)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9914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 Adj.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 + p &lt; 0.1, * p &lt; 0.05, ** p &lt; 0.01, *** p &lt; 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Intention-to-Treat (ITT) Effect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Estimate ITT effect (reduced form)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m_itt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promotion_zone,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With covariate adjustment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m_itt_wcov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promotion_zone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age_manager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age_deputy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female_manager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foreign_owned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staff_size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advanced_filtration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facility_area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recycling_center_distance,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 marL="0">
              <a:buNone/>
            </a:pPr>
            <a:r>
              <a:rPr b="1"/>
              <a:t>ITT Results</a:t>
            </a:r>
            <a:r>
              <a:rPr/>
              <a:t>:</a:t>
            </a:r>
          </a:p>
          <a:p>
            <a:pPr lvl="0"/>
            <a:r>
              <a:rPr/>
              <a:t>Promotion directly reduces waste management costs by -3874 units</a:t>
            </a:r>
          </a:p>
          <a:p>
            <a:pPr lvl="0"/>
            <a:r>
              <a:rPr/>
              <a:t>Promotion directly reduces waste management costs</a:t>
            </a:r>
          </a:p>
          <a:p>
            <a:pPr lvl="0"/>
            <a:r>
              <a:rPr/>
              <a:t>This is the policy-relevant effect of offering promotion</a:t>
            </a:r>
          </a:p>
          <a:p>
            <a:pPr lvl="0"/>
            <a:r>
              <a:rPr/>
              <a:t>But this underestimates the effect on those who actually enroll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No covariate adj.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With covariate adj.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18845.381***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29480.538***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(483.823)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(714.386)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promotion_zone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−3873.860***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−4025.088***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(637.332)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(522.531)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105.055***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(15.353)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age_deputy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4.606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(16.912)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female_manager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929.526+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(489.650)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foreign_owned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−3177.705***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(473.076)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staff_size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−2385.077***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(70.400)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advanced_filtration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−3233.169***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(311.621)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facility_area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155.682**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(47.898)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recycling_center_distance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−6.575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(5.258)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9914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9914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0.027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 Adj.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0.026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 + p &lt; 0.1, * p &lt; 0.05, ** p &lt; 0.01, *** p &lt; 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Local Average Treatment Effect (LATE)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Estimate LATE using IV regression (2SLS)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m_late &lt;- </a:t>
            </a:r>
            <a:r>
              <a:rPr>
                <a:solidFill>
                  <a:srgbClr val="4758AB"/>
                </a:solidFill>
                <a:latin typeface="Courier"/>
              </a:rPr>
              <a:t>iv_robust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enrolled_rp </a:t>
            </a:r>
            <a:r>
              <a:rPr>
                <a:solidFill>
                  <a:srgbClr val="5E5E5E"/>
                </a:solidFill>
                <a:latin typeface="Courier"/>
              </a:rPr>
              <a:t>|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promotion_zone,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With covariate adjustment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m_late_wcov &lt;- </a:t>
            </a:r>
            <a:r>
              <a:rPr>
                <a:solidFill>
                  <a:srgbClr val="4758AB"/>
                </a:solidFill>
                <a:latin typeface="Courier"/>
              </a:rPr>
              <a:t>iv_robust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enrolled_rp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age_manager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age_deputy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female_manager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foreign_owned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staff_size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advanced_filtration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facility_area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recycling_center_distance </a:t>
            </a:r>
            <a:r>
              <a:rPr>
                <a:solidFill>
                  <a:srgbClr val="5E5E5E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promotion_zone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age_manager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age_deputy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female_manager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foreign_owned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staff_size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advanced_filtration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facility_area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recycling_center_distance,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No covariate adj.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With covariate adj.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19645.713***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29385.742***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(470.093)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(671.841)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enrolled_rp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−9499.769***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−9828.779***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(1142.234)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(946.697)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73.042***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(14.061)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age_deputy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−10.314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(16.713)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female_manager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972.575*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(457.095)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foreign_owned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−2277.024***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(387.516)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staff_size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−2029.566***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(67.079)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advanced_filtration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−2166.238***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(263.325)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facility_area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102.324*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(45.673)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recycling_center_distance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−3.355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(4.678)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9914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9914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 Adj.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0.222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 + p &lt; 0.1, * p &lt; 0.05, ** p &lt; 0.01, *** p &lt; 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LATE Explanation</a:t>
            </a:r>
            <a:r>
              <a:rPr/>
              <a:t>:</a:t>
            </a:r>
          </a:p>
          <a:p>
            <a:pPr lvl="0"/>
            <a:r>
              <a:rPr/>
              <a:t>Another way of calculating is: LATE = ITT / First Stage = -3874 / 0.408 = -9500</a:t>
            </a:r>
          </a:p>
          <a:p>
            <a:pPr lvl="0"/>
            <a:r>
              <a:rPr/>
              <a:t>This estimates the effect for “compliers”: industries that enrolled because of the promotion but would not have enrolled otherwise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LATE: The Complier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IV estimate (LATE) applies to compliers only: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Types of industries:</a:t>
            </a:r>
          </a:p>
          <a:p>
            <a:pPr lvl="0"/>
            <a:r>
              <a:rPr/>
              <a:t>Always-takers: Enroll regardless of promotion (8%)</a:t>
            </a:r>
          </a:p>
          <a:p>
            <a:pPr lvl="0"/>
            <a:r>
              <a:rPr/>
              <a:t>Compliers: Enroll only with promotion (41%)</a:t>
            </a:r>
          </a:p>
          <a:p>
            <a:pPr lvl="0"/>
            <a:r>
              <a:rPr/>
              <a:t>Never-takers: Don’t enroll regardless of promotion (51%)</a:t>
            </a:r>
          </a:p>
          <a:p>
            <a:pPr lvl="0"/>
            <a:r>
              <a:rPr/>
              <a:t>Defiers: Enroll only without promotion (0% by assumption)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Implications:</a:t>
            </a:r>
          </a:p>
          <a:p>
            <a:pPr lvl="0"/>
            <a:r>
              <a:rPr/>
              <a:t>If treatment effects vary, LATE may not generalize</a:t>
            </a:r>
          </a:p>
          <a:p>
            <a:pPr lvl="0"/>
            <a:r>
              <a:rPr/>
              <a:t>External validity depends on how representative compliers are</a:t>
            </a:r>
          </a:p>
          <a:p>
            <a:pPr lvl="0"/>
            <a:r>
              <a:rPr/>
              <a:t>Policy relevant if we care about those influenced by promotion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Instrumental Variables</dc:title>
  <dc:creator>Dr. Lucas Sempé</dc:creator>
  <cp:keywords/>
  <dcterms:created xsi:type="dcterms:W3CDTF">2025-04-04T13:20:23Z</dcterms:created>
  <dcterms:modified xsi:type="dcterms:W3CDTF">2025-04-04T13:20:23Z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Econometrics with R</vt:lpwstr>
  </property>
  <property fmtid="{D5CDD505-2E9C-101B-9397-08002B2CF9AE}" pid="12" name="toc-title">
    <vt:lpwstr>Table of contents</vt:lpwstr>
  </property>
</Properties>
</file>