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2" Type="http://schemas.openxmlformats.org/officeDocument/2006/relationships/viewProps" Target="viewProps.xml" /><Relationship Id="rId2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4" Type="http://schemas.openxmlformats.org/officeDocument/2006/relationships/tableStyles" Target="tableStyles.xml" /><Relationship Id="rId2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Regression Discontinuity Design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Econometrics with R</a:t>
            </a:r>
            <a:br/>
            <a:br/>
            <a:r>
              <a:rPr/>
              <a:t>Dr. Lucas Sempé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Robustness Checks for RDD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1. Bandwidth selection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Restrict to observations near cutoff</a:t>
            </a:r>
            <a:br/>
            <a:r>
              <a:rPr>
                <a:solidFill>
                  <a:srgbClr val="003B4F"/>
                </a:solidFill>
                <a:latin typeface="Courier"/>
              </a:rPr>
              <a:t>out_rdd5 &lt;- </a:t>
            </a:r>
            <a:r>
              <a:rPr>
                <a:solidFill>
                  <a:srgbClr val="4758AB"/>
                </a:solidFill>
                <a:latin typeface="Courier"/>
              </a:rPr>
              <a:t>lm_robust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waste_management_costs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enrolled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efficiency_index_c0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age_manager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age_deputy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female_manager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foreign_owned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staff_size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advanced_filtration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facility_area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recycling_center_distance,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df_treat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(round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&amp;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</a:t>
            </a:r>
            <a:r>
              <a:rPr>
                <a:solidFill>
                  <a:srgbClr val="4758AB"/>
                </a:solidFill>
                <a:latin typeface="Courier"/>
              </a:rPr>
              <a:t>abs</a:t>
            </a:r>
            <a:r>
              <a:rPr>
                <a:solidFill>
                  <a:srgbClr val="003B4F"/>
                </a:solidFill>
                <a:latin typeface="Courier"/>
              </a:rPr>
              <a:t>(efficiency_index_c0) </a:t>
            </a:r>
            <a:r>
              <a:rPr>
                <a:solidFill>
                  <a:srgbClr val="5E5E5E"/>
                </a:solidFill>
                <a:latin typeface="Courier"/>
              </a:rPr>
              <a:t>&lt;=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53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25600"/>
          <a:ext cx="4038600" cy="2959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  <a:gridCol w="20193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 (1)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enrolled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−9051.372***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(443.750)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Num.Obs.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4960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0.457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R2 Adj.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0.456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 + p &lt; 0.1, * p &lt; 0.05, ** p &lt; 0.01, *** p &lt; 0.001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2. Placebo tests</a:t>
            </a:r>
          </a:p>
          <a:p>
            <a:pPr lvl="0"/>
            <a:r>
              <a:rPr/>
              <a:t>Test for “effects” at fake cutoff points</a:t>
            </a:r>
          </a:p>
          <a:p>
            <a:pPr lvl="0"/>
            <a:r>
              <a:rPr/>
              <a:t>Examine outcomes that shouldn’t be affected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Local Treatment Effect in RDD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RDD estimates are </a:t>
            </a:r>
            <a:r>
              <a:rPr b="1"/>
              <a:t>local</a:t>
            </a:r>
            <a:r>
              <a:rPr/>
              <a:t> to the threshold</a:t>
            </a:r>
          </a:p>
          <a:p>
            <a:pPr lvl="0"/>
            <a:r>
              <a:rPr/>
              <a:t>They represent the effect for industries with scores near 58</a:t>
            </a:r>
          </a:p>
          <a:p>
            <a:pPr lvl="0"/>
            <a:r>
              <a:rPr/>
              <a:t>Industries at the margin of eligibility</a:t>
            </a:r>
          </a:p>
          <a:p>
            <a:pPr lvl="0"/>
            <a:r>
              <a:rPr/>
              <a:t>Less representative of very low efficiency (low scores)</a:t>
            </a:r>
          </a:p>
          <a:p>
            <a:pPr lvl="0"/>
            <a:r>
              <a:rPr/>
              <a:t>External validity depends on whether effects vary with efficiency level</a:t>
            </a:r>
          </a:p>
        </p:txBody>
      </p:sp>
      <p:pic>
        <p:nvPicPr>
          <p:cNvPr descr="session_8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159000"/>
            <a:ext cx="4038600" cy="147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RDD vs. Other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RDD</a:t>
            </a:r>
            <a:r>
              <a:rPr/>
              <a:t>:</a:t>
            </a:r>
          </a:p>
          <a:p>
            <a:pPr lvl="0"/>
            <a:r>
              <a:rPr/>
              <a:t>Effect: -$9.03</a:t>
            </a:r>
          </a:p>
          <a:p>
            <a:pPr lvl="0"/>
            <a:r>
              <a:rPr/>
              <a:t>Local to cutoff</a:t>
            </a:r>
          </a:p>
          <a:p>
            <a:pPr lvl="0"/>
            <a:r>
              <a:rPr/>
              <a:t>Uses eligibility threshold</a:t>
            </a:r>
          </a:p>
          <a:p>
            <a:pPr lvl="0"/>
            <a:r>
              <a:rPr/>
              <a:t>Sharp discontinuity</a:t>
            </a:r>
          </a:p>
          <a:p>
            <a:pPr lvl="0" indent="0" marL="0">
              <a:buNone/>
            </a:pPr>
            <a:r>
              <a:rPr b="1"/>
              <a:t>Recommendation</a:t>
            </a:r>
            <a:r>
              <a:rPr/>
              <a:t>: Do not scale up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IV</a:t>
            </a:r>
            <a:r>
              <a:rPr/>
              <a:t>:</a:t>
            </a:r>
          </a:p>
          <a:p>
            <a:pPr lvl="0"/>
            <a:r>
              <a:rPr/>
              <a:t>Effect: -$9.74</a:t>
            </a:r>
          </a:p>
          <a:p>
            <a:pPr lvl="0"/>
            <a:r>
              <a:rPr/>
              <a:t>Effect on compliers</a:t>
            </a:r>
          </a:p>
          <a:p>
            <a:pPr lvl="0"/>
            <a:r>
              <a:rPr/>
              <a:t>Uses randomized promotion</a:t>
            </a:r>
          </a:p>
          <a:p>
            <a:pPr lvl="0"/>
            <a:r>
              <a:rPr/>
              <a:t>Fuzzy take-up</a:t>
            </a:r>
          </a:p>
          <a:p>
            <a:pPr lvl="0" indent="0" marL="0">
              <a:buNone/>
            </a:pPr>
            <a:r>
              <a:rPr b="1"/>
              <a:t>Recommendation</a:t>
            </a:r>
            <a:r>
              <a:rPr/>
              <a:t>: Do not scale up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Why the differences?</a:t>
            </a:r>
          </a:p>
          <a:p>
            <a:pPr lvl="0"/>
            <a:r>
              <a:rPr/>
              <a:t>Different populations (local vs. compliers vs. average)</a:t>
            </a:r>
          </a:p>
          <a:p>
            <a:pPr lvl="0"/>
            <a:r>
              <a:rPr/>
              <a:t>Different estimation methods</a:t>
            </a:r>
          </a:p>
          <a:p>
            <a:pPr lvl="0"/>
            <a:r>
              <a:rPr/>
              <a:t>Different precision levels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to Use RDD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Use when</a:t>
            </a:r>
            <a:r>
              <a:rPr/>
              <a:t>:</a:t>
            </a:r>
          </a:p>
          <a:p>
            <a:pPr lvl="0"/>
            <a:r>
              <a:rPr/>
              <a:t>Clear eligibility threshold exists</a:t>
            </a:r>
          </a:p>
          <a:p>
            <a:pPr lvl="0"/>
            <a:r>
              <a:rPr/>
              <a:t>Running variable is continuous and measured precisely</a:t>
            </a:r>
          </a:p>
          <a:p>
            <a:pPr lvl="0"/>
            <a:r>
              <a:rPr/>
              <a:t>Units cannot precisely manipulate their position around threshold</a:t>
            </a:r>
          </a:p>
          <a:p>
            <a:pPr lvl="0"/>
            <a:r>
              <a:rPr/>
              <a:t>Interest in effects for marginal participants</a:t>
            </a:r>
          </a:p>
          <a:p>
            <a:pPr lvl="0" indent="0" marL="0">
              <a:buNone/>
            </a:pPr>
            <a:r>
              <a:rPr b="1"/>
              <a:t>Common applications</a:t>
            </a:r>
            <a:r>
              <a:rPr/>
              <a:t>:</a:t>
            </a:r>
          </a:p>
          <a:p>
            <a:pPr lvl="0"/>
            <a:r>
              <a:rPr/>
              <a:t>Test score cutoffs for educational programs</a:t>
            </a:r>
          </a:p>
          <a:p>
            <a:pPr lvl="0"/>
            <a:r>
              <a:rPr/>
              <a:t>Income thresholds for social programs</a:t>
            </a:r>
          </a:p>
          <a:p>
            <a:pPr lvl="0"/>
            <a:r>
              <a:rPr/>
              <a:t>Age eligibility for services</a:t>
            </a:r>
          </a:p>
          <a:p>
            <a:pPr lvl="0"/>
            <a:r>
              <a:rPr/>
              <a:t>Geographic boundaries for policies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Implementing RDD in 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Basic steps for RDD analysis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Step 1: Check for manipulation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(rddensity)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rdd_test &lt;- </a:t>
            </a:r>
            <a:r>
              <a:rPr>
                <a:solidFill>
                  <a:srgbClr val="4758AB"/>
                </a:solidFill>
                <a:latin typeface="Courier"/>
              </a:rPr>
              <a:t>rddensity</a:t>
            </a:r>
            <a:r>
              <a:rPr>
                <a:solidFill>
                  <a:srgbClr val="003B4F"/>
                </a:solidFill>
                <a:latin typeface="Courier"/>
              </a:rPr>
              <a:t>(data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running_var, </a:t>
            </a:r>
            <a:r>
              <a:rPr>
                <a:solidFill>
                  <a:srgbClr val="657422"/>
                </a:solidFill>
                <a:latin typeface="Courier"/>
              </a:rPr>
              <a:t>c =</a:t>
            </a:r>
            <a:r>
              <a:rPr>
                <a:solidFill>
                  <a:srgbClr val="003B4F"/>
                </a:solidFill>
                <a:latin typeface="Courier"/>
              </a:rPr>
              <a:t> cutoff)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rdplotdensity</a:t>
            </a:r>
            <a:r>
              <a:rPr>
                <a:solidFill>
                  <a:srgbClr val="003B4F"/>
                </a:solidFill>
                <a:latin typeface="Courier"/>
              </a:rPr>
              <a:t>(rdd_test, data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running_var)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Step 2: Center the running variable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data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centered_var &lt;- data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running_var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cutoff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Step 3: Estimate RDD effect (parametric)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model &lt;- </a:t>
            </a:r>
            <a:r>
              <a:rPr>
                <a:solidFill>
                  <a:srgbClr val="4758AB"/>
                </a:solidFill>
                <a:latin typeface="Courier"/>
              </a:rPr>
              <a:t>lm_robust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outcome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centered_var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treatment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controls,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data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Step 4: Non-parametric approach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(rdrobust)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rd_robust &lt;- </a:t>
            </a:r>
            <a:r>
              <a:rPr>
                <a:solidFill>
                  <a:srgbClr val="4758AB"/>
                </a:solidFill>
                <a:latin typeface="Courier"/>
              </a:rPr>
              <a:t>rdrobust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data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outcome,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data</a:t>
            </a:r>
            <a:r>
              <a:rPr>
                <a:solidFill>
                  <a:srgbClr val="5E5E5E"/>
                </a:solidFill>
                <a:latin typeface="Courier"/>
              </a:rPr>
              <a:t>$</a:t>
            </a:r>
            <a:r>
              <a:rPr>
                <a:solidFill>
                  <a:srgbClr val="003B4F"/>
                </a:solidFill>
                <a:latin typeface="Courier"/>
              </a:rPr>
              <a:t>running_var,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657422"/>
                </a:solidFill>
                <a:latin typeface="Courier"/>
              </a:rPr>
              <a:t>c =</a:t>
            </a:r>
            <a:r>
              <a:rPr>
                <a:solidFill>
                  <a:srgbClr val="003B4F"/>
                </a:solidFill>
                <a:latin typeface="Courier"/>
              </a:rPr>
              <a:t> cutoff</a:t>
            </a:r>
            <a:br/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Common Pitfalls in RDD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 b="1"/>
              <a:t>Manipulation of the running variable</a:t>
            </a:r>
          </a:p>
          <a:p>
            <a:pPr lvl="1"/>
            <a:r>
              <a:rPr/>
              <a:t>Units strategically position themselves around threshold</a:t>
            </a:r>
          </a:p>
          <a:p>
            <a:pPr lvl="1"/>
            <a:r>
              <a:rPr/>
              <a:t>Check density for unusual bunching</a:t>
            </a:r>
          </a:p>
          <a:p>
            <a:pPr lvl="0" indent="-342900" marL="342900">
              <a:buAutoNum type="arabicPeriod"/>
            </a:pPr>
            <a:r>
              <a:rPr b="1"/>
              <a:t>Inappropriate bandwidth</a:t>
            </a:r>
          </a:p>
          <a:p>
            <a:pPr lvl="1"/>
            <a:r>
              <a:rPr/>
              <a:t>Too wide: Bias from including dissimilar units</a:t>
            </a:r>
          </a:p>
          <a:p>
            <a:pPr lvl="1"/>
            <a:r>
              <a:rPr/>
              <a:t>Too narrow: Imprecision from small sample</a:t>
            </a:r>
          </a:p>
          <a:p>
            <a:pPr lvl="1"/>
            <a:r>
              <a:rPr/>
              <a:t>Use data-driven bandwidth selection methods</a:t>
            </a:r>
          </a:p>
          <a:p>
            <a:pPr lvl="0" indent="-342900" marL="342900">
              <a:buAutoNum type="arabicPeriod"/>
            </a:pPr>
            <a:r>
              <a:rPr b="1"/>
              <a:t>Misspecification of functional form</a:t>
            </a:r>
          </a:p>
          <a:p>
            <a:pPr lvl="1"/>
            <a:r>
              <a:rPr/>
              <a:t>Linear may not capture true relationship</a:t>
            </a:r>
          </a:p>
          <a:p>
            <a:pPr lvl="1"/>
            <a:r>
              <a:rPr/>
              <a:t>Check robustness to different specifications</a:t>
            </a:r>
          </a:p>
          <a:p>
            <a:pPr lvl="0" indent="-342900" marL="342900">
              <a:buAutoNum type="arabicPeriod"/>
            </a:pPr>
            <a:r>
              <a:rPr b="1"/>
              <a:t>Multiple cutoffs or treatments</a:t>
            </a:r>
          </a:p>
          <a:p>
            <a:pPr lvl="1"/>
            <a:r>
              <a:rPr/>
              <a:t>Other policies may use the same threshold</a:t>
            </a:r>
          </a:p>
          <a:p>
            <a:pPr lvl="1"/>
            <a:r>
              <a:rPr/>
              <a:t>Separate effects of different treatments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From Analysis to Policy Decision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Policy question</a:t>
            </a:r>
            <a:r>
              <a:rPr/>
              <a:t>: Should the Program be scaled up nationally?</a:t>
            </a:r>
          </a:p>
          <a:p>
            <a:pPr lvl="0" indent="0" marL="0">
              <a:buNone/>
            </a:pPr>
            <a:r>
              <a:rPr b="1"/>
              <a:t>Decision criterion</a:t>
            </a:r>
            <a:r>
              <a:rPr/>
              <a:t>: Program must reduce health expenditures by at least $10,000.</a:t>
            </a:r>
          </a:p>
          <a:p>
            <a:pPr lvl="0" indent="0" marL="0">
              <a:buNone/>
            </a:pPr>
            <a:r>
              <a:rPr b="1"/>
              <a:t>Results from RDD estimation</a:t>
            </a:r>
            <a:r>
              <a:rPr/>
              <a:t>:</a:t>
            </a:r>
          </a:p>
          <a:p>
            <a:pPr lvl="0"/>
            <a:r>
              <a:rPr/>
              <a:t>Effect: $-9051 (95% CI: [ $-8182, $-9921])</a:t>
            </a:r>
          </a:p>
          <a:p>
            <a:pPr lvl="0"/>
            <a:r>
              <a:rPr/>
              <a:t>Point estimate below the $10,000 threshold</a:t>
            </a:r>
          </a:p>
          <a:p>
            <a:pPr lvl="0"/>
            <a:r>
              <a:rPr/>
              <a:t>Effect applies to industries near the efficiency threshold</a:t>
            </a:r>
          </a:p>
          <a:p>
            <a:pPr lvl="0" indent="0" marL="0">
              <a:buNone/>
            </a:pPr>
            <a:r>
              <a:rPr b="1"/>
              <a:t>Recommendation</a:t>
            </a:r>
            <a:r>
              <a:rPr/>
              <a:t>: Based on the RDD estimate, the Program should not be scaled up nationally.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RDD exploits discontinuities at eligibility thresholds to estimate causal effects</a:t>
            </a:r>
          </a:p>
          <a:p>
            <a:pPr lvl="0" indent="-342900" marL="342900">
              <a:buAutoNum type="arabicPeriod"/>
            </a:pPr>
            <a:r>
              <a:rPr/>
              <a:t>Units just above and below the threshold are comparable except for treatment</a:t>
            </a:r>
          </a:p>
          <a:p>
            <a:pPr lvl="0" indent="-342900" marL="342900">
              <a:buAutoNum type="arabicPeriod"/>
            </a:pPr>
            <a:r>
              <a:rPr/>
              <a:t>RDD estimates are local to the cutoff and may not generalize to units far from threshold</a:t>
            </a:r>
          </a:p>
          <a:p>
            <a:pPr lvl="0" indent="-342900" marL="342900">
              <a:buAutoNum type="arabicPeriod"/>
            </a:pPr>
            <a:r>
              <a:rPr/>
              <a:t>Multiple specifications yield consistent estimates of approximately $90,00 reduction</a:t>
            </a:r>
          </a:p>
          <a:p>
            <a:pPr lvl="0" indent="-342900" marL="342900">
              <a:buAutoNum type="arabicPeriod"/>
            </a:pPr>
            <a:r>
              <a:rPr/>
              <a:t>RDD estimate is slightly below the $10,000 threshold for scaling up HISP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Difference-in-Differences</a:t>
            </a:r>
            <a:r>
              <a:rPr/>
              <a:t>: Comparing changes over time between treatment and comparison groups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Regression Discontinuity Design: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Core idea</a:t>
            </a:r>
            <a:r>
              <a:rPr/>
              <a:t>: Compare units just above and below an eligibility threshold</a:t>
            </a:r>
          </a:p>
          <a:p>
            <a:pPr lvl="0"/>
            <a:r>
              <a:rPr b="1"/>
              <a:t>Setting</a:t>
            </a:r>
            <a:r>
              <a:rPr/>
              <a:t>: Assignment based on a continuous “running variable”</a:t>
            </a:r>
          </a:p>
          <a:p>
            <a:pPr lvl="0"/>
            <a:r>
              <a:rPr b="1"/>
              <a:t>Assumption</a:t>
            </a:r>
            <a:r>
              <a:rPr/>
              <a:t>: Units close to threshold are similar except for treatment status</a:t>
            </a:r>
          </a:p>
          <a:p>
            <a:pPr lvl="0"/>
            <a:r>
              <a:rPr b="1"/>
              <a:t>Advantage</a:t>
            </a:r>
            <a:r>
              <a:rPr/>
              <a:t>: Credible causal inference from non-experimental data</a:t>
            </a:r>
          </a:p>
          <a:p>
            <a:pPr lvl="0"/>
            <a:r>
              <a:rPr b="1"/>
              <a:t>Types</a:t>
            </a:r>
            <a:r>
              <a:rPr/>
              <a:t>: Sharp RDD (deterministic cutoff) vs. Fuzzy RDD (probabilistic cutoff)</a:t>
            </a:r>
          </a:p>
        </p:txBody>
      </p:sp>
      <p:pic>
        <p:nvPicPr>
          <p:cNvPr descr="session_8_files/figure-pptx/unnamed-chunk-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057400"/>
            <a:ext cx="4038600" cy="1651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Case: Efficiency Index Threshold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Program targets industries using a national efficiency index</a:t>
            </a:r>
          </a:p>
          <a:p>
            <a:pPr lvl="0"/>
            <a:r>
              <a:rPr/>
              <a:t>Index assigns scores from 20 to 100 based on industry characteristics</a:t>
            </a:r>
          </a:p>
          <a:p>
            <a:pPr lvl="0"/>
            <a:r>
              <a:rPr/>
              <a:t>Official efficiency line set at 58</a:t>
            </a:r>
          </a:p>
          <a:p>
            <a:pPr lvl="0"/>
            <a:r>
              <a:rPr/>
              <a:t>Industries with score ≤ 58 are eligible for HISP</a:t>
            </a:r>
          </a:p>
          <a:p>
            <a:pPr lvl="0"/>
            <a:r>
              <a:rPr/>
              <a:t>Only eligible industries in treatment zones enrolled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Checking for Manipulation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Before applying RDD, we must check for manipulation of the eligibility index: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Plot density of efficiency index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(df_treat,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efficiency_index 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geom_vline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xintercept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58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geom_density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"Efficiency Index"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</p:txBody>
      </p:sp>
      <p:pic>
        <p:nvPicPr>
          <p:cNvPr descr="session_8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No evidence of “bunching” just below cutoff</a:t>
            </a:r>
          </a:p>
          <a:p>
            <a:pPr lvl="0"/>
            <a:r>
              <a:rPr/>
              <a:t>Formal McCrary density test confirms</a:t>
            </a:r>
          </a:p>
          <a:p>
            <a:pPr lvl="0"/>
            <a:r>
              <a:rPr/>
              <a:t>Households do not appear to manipulate their scores</a:t>
            </a:r>
          </a:p>
        </p:txBody>
      </p:sp>
      <p:pic>
        <p:nvPicPr>
          <p:cNvPr descr="session_8_files/figure-pptx/unnamed-chunk-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159000"/>
            <a:ext cx="4038600" cy="147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Verifying Compliance (Sharp RDD)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Perfect compliance with eligibility rules</a:t>
            </a:r>
          </a:p>
          <a:p>
            <a:pPr lvl="0"/>
            <a:r>
              <a:rPr/>
              <a:t>All Industries with score ≤ 58 enrolled</a:t>
            </a:r>
          </a:p>
          <a:p>
            <a:pPr lvl="0"/>
            <a:r>
              <a:rPr/>
              <a:t>No Industries with score &gt; 58 enrolled</a:t>
            </a:r>
          </a:p>
          <a:p>
            <a:pPr lvl="0"/>
            <a:r>
              <a:rPr/>
              <a:t>This is a “sharp” RDD with deterministic assignment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Check if eligibility rules were followed</a:t>
            </a:r>
            <a:br/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(df_treat,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enrolled,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efficiency_index))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geom_vline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xintercept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58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geom_point</a:t>
            </a:r>
            <a:r>
              <a:rPr>
                <a:solidFill>
                  <a:srgbClr val="003B4F"/>
                </a:solidFill>
                <a:latin typeface="Courier"/>
              </a:rPr>
              <a:t>()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title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"Enrollment by Efficiency Index (Sharp RDD)"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"Efficiency Index"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"Enrolled (1 = Yes, 0 = No)"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scale_y_continuous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breaks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</p:txBody>
      </p:sp>
      <p:pic>
        <p:nvPicPr>
          <p:cNvPr descr="session_8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2095500"/>
            <a:ext cx="4038600" cy="201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Visualizing the RDD Relationship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Clear discontinuity at cutoff (58)</a:t>
            </a:r>
          </a:p>
          <a:p>
            <a:pPr lvl="0"/>
            <a:r>
              <a:rPr/>
              <a:t>Waste expenditures jump higher above the threshold</a:t>
            </a:r>
          </a:p>
          <a:p>
            <a:pPr lvl="0"/>
            <a:r>
              <a:rPr/>
              <a:t>Linear relationship within each group</a:t>
            </a:r>
          </a:p>
          <a:p>
            <a:pPr lvl="0"/>
            <a:r>
              <a:rPr/>
              <a:t>Visual evidence of program impact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Plot relationship between efficiency index and health expenditures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df_treat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(round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mutate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enrolled_lab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ifelse</a:t>
            </a:r>
            <a:r>
              <a:rPr>
                <a:solidFill>
                  <a:srgbClr val="003B4F"/>
                </a:solidFill>
                <a:latin typeface="Courier"/>
              </a:rPr>
              <a:t>(enrolled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"Enrolled"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"Not Enrolled"</a:t>
            </a:r>
            <a:r>
              <a:rPr>
                <a:solidFill>
                  <a:srgbClr val="003B4F"/>
                </a:solidFill>
                <a:latin typeface="Courier"/>
              </a:rPr>
              <a:t>))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efficiency_index,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waste_management_costs,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</a:t>
            </a:r>
            <a:r>
              <a:rPr>
                <a:solidFill>
                  <a:srgbClr val="657422"/>
                </a:solidFill>
                <a:latin typeface="Courier"/>
              </a:rPr>
              <a:t>group =</a:t>
            </a:r>
            <a:r>
              <a:rPr>
                <a:solidFill>
                  <a:srgbClr val="003B4F"/>
                </a:solidFill>
                <a:latin typeface="Courier"/>
              </a:rPr>
              <a:t> enrolled_lab, </a:t>
            </a:r>
            <a:r>
              <a:rPr>
                <a:solidFill>
                  <a:srgbClr val="657422"/>
                </a:solidFill>
                <a:latin typeface="Courier"/>
              </a:rPr>
              <a:t>colour =</a:t>
            </a:r>
            <a:r>
              <a:rPr>
                <a:solidFill>
                  <a:srgbClr val="003B4F"/>
                </a:solidFill>
                <a:latin typeface="Courier"/>
              </a:rPr>
              <a:t> enrolled_lab))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geom_point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alpha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0.03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geom_smooth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method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"lm"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geom_vline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xintercept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58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labs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"Efficiency Index"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"Waste Expenditures"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theme_minimal</a:t>
            </a:r>
            <a:r>
              <a:rPr>
                <a:solidFill>
                  <a:srgbClr val="003B4F"/>
                </a:solidFill>
                <a:latin typeface="Courier"/>
              </a:rPr>
              <a:t>()</a:t>
            </a:r>
          </a:p>
        </p:txBody>
      </p:sp>
      <p:pic>
        <p:nvPicPr>
          <p:cNvPr descr="session_8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2095500"/>
            <a:ext cx="4038600" cy="201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Estimating the RDD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Prepare data by centering the running variable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df_treat &lt;- df_treat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mutate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efficiency_index_c0 =</a:t>
            </a:r>
            <a:r>
              <a:rPr>
                <a:solidFill>
                  <a:srgbClr val="003B4F"/>
                </a:solidFill>
                <a:latin typeface="Courier"/>
              </a:rPr>
              <a:t> efficiency_index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58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Basic RDD regression with covariates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out_rdd &lt;- </a:t>
            </a:r>
            <a:r>
              <a:rPr>
                <a:solidFill>
                  <a:srgbClr val="4758AB"/>
                </a:solidFill>
                <a:latin typeface="Courier"/>
              </a:rPr>
              <a:t>lm_robust</a:t>
            </a:r>
            <a:r>
              <a:rPr>
                <a:solidFill>
                  <a:srgbClr val="003B4F"/>
                </a:solidFill>
                <a:latin typeface="Courier"/>
              </a:rPr>
              <a:t>(waste_management_costs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efficiency_index_c0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enrolled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age_manager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age_deputy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female_manager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foreign_owned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staff_size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advanced_filtration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facility_area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recycling_center_distance,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df_treat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(round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48200" y="1193800"/>
          <a:ext cx="4038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9300"/>
                <a:gridCol w="20193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Sharp RDD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enrolled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−9051.372***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(443.750)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Num.Obs.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4960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0.457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R2 Adj.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0.456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 + p &lt; 0.1, * p &lt; 0.05, ** p &lt; 0.01, *** p &lt; 0.001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</a:tbl>
          </a:graphicData>
        </a:graphic>
      </p:graphicFrame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Quadratic and polinomial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out_rdd_quadratic  &lt;- </a:t>
            </a:r>
            <a:r>
              <a:rPr>
                <a:solidFill>
                  <a:srgbClr val="4758AB"/>
                </a:solidFill>
                <a:latin typeface="Courier"/>
              </a:rPr>
              <a:t>lm_robust</a:t>
            </a:r>
            <a:r>
              <a:rPr>
                <a:solidFill>
                  <a:srgbClr val="003B4F"/>
                </a:solidFill>
                <a:latin typeface="Courier"/>
              </a:rPr>
              <a:t>(waste_management_costs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efficiency_index_c0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enrolled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enrolled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I</a:t>
            </a:r>
            <a:r>
              <a:rPr>
                <a:solidFill>
                  <a:srgbClr val="003B4F"/>
                </a:solidFill>
                <a:latin typeface="Courier"/>
              </a:rPr>
              <a:t>(efficiency_index_c0</a:t>
            </a:r>
            <a:r>
              <a:rPr>
                <a:solidFill>
                  <a:srgbClr val="5E5E5E"/>
                </a:solidFill>
                <a:latin typeface="Courier"/>
              </a:rPr>
              <a:t>^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age_manager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age_deputy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female_manager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foreign_owned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staff_size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advanced_filtration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facility_area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recycling_center_distance,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df_treat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(round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out_rdd_cubic  &lt;- </a:t>
            </a:r>
            <a:r>
              <a:rPr>
                <a:solidFill>
                  <a:srgbClr val="4758AB"/>
                </a:solidFill>
                <a:latin typeface="Courier"/>
              </a:rPr>
              <a:t>lm_robust</a:t>
            </a:r>
            <a:r>
              <a:rPr>
                <a:solidFill>
                  <a:srgbClr val="003B4F"/>
                </a:solidFill>
                <a:latin typeface="Courier"/>
              </a:rPr>
              <a:t>(waste_management_costs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efficiency_index_c0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enrolled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enrolled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I</a:t>
            </a:r>
            <a:r>
              <a:rPr>
                <a:solidFill>
                  <a:srgbClr val="003B4F"/>
                </a:solidFill>
                <a:latin typeface="Courier"/>
              </a:rPr>
              <a:t>(efficiency_index_c0</a:t>
            </a:r>
            <a:r>
              <a:rPr>
                <a:solidFill>
                  <a:srgbClr val="5E5E5E"/>
                </a:solidFill>
                <a:latin typeface="Courier"/>
              </a:rPr>
              <a:t>^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      enrolled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I</a:t>
            </a:r>
            <a:r>
              <a:rPr>
                <a:solidFill>
                  <a:srgbClr val="003B4F"/>
                </a:solidFill>
                <a:latin typeface="Courier"/>
              </a:rPr>
              <a:t>(efficiency_index_c0</a:t>
            </a:r>
            <a:r>
              <a:rPr>
                <a:solidFill>
                  <a:srgbClr val="5E5E5E"/>
                </a:solidFill>
                <a:latin typeface="Courier"/>
              </a:rPr>
              <a:t>^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age_manager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age_deputy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female_manager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foreign_owned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staff_size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advanced_filtration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facility_area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recycling_center_distance,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          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df_treat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(round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648200" y="1193800"/>
          <a:ext cx="4038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Quadratic RDD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Cubic RDD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enrolled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−9457.680***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−8934.280***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(609.896)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(757.032)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Num.Obs.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4960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4960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0.457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0.457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R2 Adj.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0.456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0.456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 + p &lt; 0.1, * p &lt; 0.05, ** p &lt; 0.01, *** p &lt; 0.001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</a:tbl>
          </a:graphicData>
        </a:graphic>
      </p:graphicFrame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Regression Discontinuity Design</dc:title>
  <dc:creator>Dr. Lucas Sempé</dc:creator>
  <cp:keywords/>
  <dcterms:created xsi:type="dcterms:W3CDTF">2025-04-04T12:55:38Z</dcterms:created>
  <dcterms:modified xsi:type="dcterms:W3CDTF">2025-04-04T12:55:38Z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yes</vt:lpwstr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y-author">
    <vt:lpwstr/>
  </property>
  <property fmtid="{D5CDD505-2E9C-101B-9397-08002B2CF9AE}" pid="6" name="editor_options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Econometrics with R</vt:lpwstr>
  </property>
  <property fmtid="{D5CDD505-2E9C-101B-9397-08002B2CF9AE}" pid="12" name="toc-title">
    <vt:lpwstr>Table of contents</vt:lpwstr>
  </property>
</Properties>
</file>