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Difference-in-differences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Visualizing the DiD Result</a:t>
            </a:r>
          </a:p>
        </p:txBody>
      </p:sp>
      <p:pic>
        <p:nvPicPr>
          <p:cNvPr descr="session_9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193800"/>
            <a:ext cx="574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Parallel Trends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key identifying assumption in DiD:</a:t>
            </a:r>
          </a:p>
          <a:p>
            <a:pPr lvl="0" indent="0" marL="1270000">
              <a:buNone/>
            </a:pPr>
            <a:r>
              <a:rPr sz="2000"/>
              <a:t>In the absence of treatment, the difference between treatment and control groups would remain constant over time</a:t>
            </a:r>
          </a:p>
          <a:p>
            <a:pPr lvl="0"/>
            <a:r>
              <a:rPr/>
              <a:t>Cannot be directly tested in the post-treatment period</a:t>
            </a:r>
          </a:p>
          <a:p>
            <a:pPr lvl="0"/>
            <a:r>
              <a:rPr/>
              <a:t>Can examine pre-treatment trends if multiple periods available</a:t>
            </a:r>
          </a:p>
          <a:p>
            <a:pPr lvl="0"/>
            <a:r>
              <a:rPr/>
              <a:t>Can also use placebo tests with different groups or outcomes</a:t>
            </a:r>
          </a:p>
        </p:txBody>
      </p:sp>
      <p:pic>
        <p:nvPicPr>
          <p:cNvPr descr="session_9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Threats to the Parallel Trends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Differential time shocks</a:t>
            </a:r>
          </a:p>
          <a:p>
            <a:pPr lvl="1"/>
            <a:r>
              <a:rPr/>
              <a:t>Events affecting one group but not the other</a:t>
            </a:r>
          </a:p>
          <a:p>
            <a:pPr lvl="1"/>
            <a:r>
              <a:rPr/>
              <a:t>Example: Other policies targeting the same population</a:t>
            </a:r>
          </a:p>
          <a:p>
            <a:pPr lvl="0" indent="-342900" marL="342900">
              <a:buAutoNum type="arabicPeriod"/>
            </a:pPr>
            <a:r>
              <a:rPr b="1"/>
              <a:t>Compositional changes</a:t>
            </a:r>
          </a:p>
          <a:p>
            <a:pPr lvl="1"/>
            <a:r>
              <a:rPr/>
              <a:t>Changes in group makeup over time</a:t>
            </a:r>
          </a:p>
          <a:p>
            <a:pPr lvl="1"/>
            <a:r>
              <a:rPr/>
              <a:t>Example: Selective migration or attrition</a:t>
            </a:r>
          </a:p>
          <a:p>
            <a:pPr lvl="0" indent="-342900" marL="342900">
              <a:buAutoNum type="arabicPeriod"/>
            </a:pPr>
            <a:r>
              <a:rPr b="1"/>
              <a:t>Anticipation effects</a:t>
            </a:r>
          </a:p>
          <a:p>
            <a:pPr lvl="1"/>
            <a:r>
              <a:rPr/>
              <a:t>Behavior changes before treatment starts</a:t>
            </a:r>
          </a:p>
          <a:p>
            <a:pPr lvl="1"/>
            <a:r>
              <a:rPr/>
              <a:t>Example: Postponing healthcare in anticipation of insurance</a:t>
            </a:r>
          </a:p>
          <a:p>
            <a:pPr lvl="0" indent="-342900" marL="342900">
              <a:buAutoNum type="arabicPeriod"/>
            </a:pPr>
            <a:r>
              <a:rPr b="1"/>
              <a:t>Feedback effects</a:t>
            </a:r>
          </a:p>
          <a:p>
            <a:pPr lvl="1"/>
            <a:r>
              <a:rPr/>
              <a:t>Treatment affects the control group</a:t>
            </a:r>
          </a:p>
          <a:p>
            <a:pPr lvl="1"/>
            <a:r>
              <a:rPr/>
              <a:t>Example: Spillovers or general equilibrium effects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Parallel Pre-Trends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simple dataset with 20 observations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did_data &lt;- </a:t>
            </a:r>
            <a:r>
              <a:rPr>
                <a:solidFill>
                  <a:srgbClr val="4758AB"/>
                </a:solidFill>
                <a:latin typeface="Courier"/>
              </a:rPr>
              <a:t>data.frame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4 time periods (0-3), treatment in period 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time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10 units (5 treated, 5 control)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Treatment indicator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treated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5E5E5E"/>
                </a:solidFill>
                <a:latin typeface="Courier"/>
              </a:rPr>
              <a:t># Period indicator (pre/post)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post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Base outcome - parallel trends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y_parallel &lt;- 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time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treated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(did_data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post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treated)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rnorm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40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Non-parallel trends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y_nonparallel &lt;- 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y_parallel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time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did_data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treated</a:t>
            </a:r>
          </a:p>
        </p:txBody>
      </p:sp>
      <p:pic>
        <p:nvPicPr>
          <p:cNvPr descr="session_9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Variants of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Two-way fixed effects (TWFE)</a:t>
            </a:r>
          </a:p>
          <a:p>
            <a:pPr lvl="1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(outcome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treated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post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unit_fe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time_fe,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data)</a:t>
            </a:r>
          </a:p>
          <a:p>
            <a:pPr lvl="0" indent="-342900" marL="342900">
              <a:buAutoNum type="arabicPeriod"/>
            </a:pPr>
            <a:r>
              <a:rPr b="1"/>
              <a:t>Staggered adoption</a:t>
            </a:r>
          </a:p>
          <a:p>
            <a:pPr lvl="1"/>
            <a:r>
              <a:rPr/>
              <a:t>Treatment implemented at different times</a:t>
            </a:r>
          </a:p>
          <a:p>
            <a:pPr lvl="1"/>
            <a:r>
              <a:rPr/>
              <a:t>Recent methods: Callaway &amp; Sant’Anna, Sun &amp; Abraham</a:t>
            </a:r>
          </a:p>
          <a:p>
            <a:pPr lvl="0" indent="-342900" marL="342900">
              <a:buAutoNum type="arabicPeriod"/>
            </a:pPr>
            <a:r>
              <a:rPr b="1"/>
              <a:t>Triple differences (DDD)</a:t>
            </a:r>
          </a:p>
          <a:p>
            <a:pPr lvl="1"/>
            <a:r>
              <a:rPr/>
              <a:t>Additional comparison dimension</a:t>
            </a:r>
          </a:p>
          <a:p>
            <a:pPr lvl="1"/>
            <a:r>
              <a:rPr/>
              <a:t>Further controls for potential confounders</a:t>
            </a:r>
          </a:p>
          <a:p>
            <a:pPr lvl="0" indent="-342900" marL="342900">
              <a:buAutoNum type="arabicPeriod"/>
            </a:pPr>
            <a:r>
              <a:rPr b="1"/>
              <a:t>Synthetic control</a:t>
            </a:r>
          </a:p>
          <a:p>
            <a:pPr lvl="1"/>
            <a:r>
              <a:rPr/>
              <a:t>Weighted combination of control units</a:t>
            </a:r>
          </a:p>
          <a:p>
            <a:pPr lvl="1"/>
            <a:r>
              <a:rPr/>
              <a:t>Data-driven approach to creating the counterfactual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vs. 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DiD</a:t>
            </a:r>
            <a:r>
              <a:rPr/>
              <a:t>:</a:t>
            </a:r>
          </a:p>
          <a:p>
            <a:pPr lvl="0"/>
            <a:r>
              <a:rPr/>
              <a:t>Effect: -$8.16</a:t>
            </a:r>
          </a:p>
          <a:p>
            <a:pPr lvl="0"/>
            <a:r>
              <a:rPr/>
              <a:t>Uses longitudinal data</a:t>
            </a:r>
          </a:p>
          <a:p>
            <a:pPr lvl="0"/>
            <a:r>
              <a:rPr/>
              <a:t>Addresses selection bias</a:t>
            </a:r>
          </a:p>
          <a:p>
            <a:pPr lvl="0"/>
            <a:r>
              <a:rPr/>
              <a:t>Requires parallel trends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</a:t>
            </a:r>
            <a:br/>
            <a:r>
              <a:rPr/>
              <a:t>Do not scale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RDD</a:t>
            </a:r>
            <a:r>
              <a:rPr/>
              <a:t>:</a:t>
            </a:r>
          </a:p>
          <a:p>
            <a:pPr lvl="0"/>
            <a:r>
              <a:rPr/>
              <a:t>Effect: -$9.03</a:t>
            </a:r>
          </a:p>
          <a:p>
            <a:pPr lvl="0"/>
            <a:r>
              <a:rPr/>
              <a:t>Uses eligibility threshold</a:t>
            </a:r>
          </a:p>
          <a:p>
            <a:pPr lvl="0"/>
            <a:r>
              <a:rPr/>
              <a:t>Local to cutoff</a:t>
            </a:r>
          </a:p>
          <a:p>
            <a:pPr lvl="0"/>
            <a:r>
              <a:rPr/>
              <a:t>Sharp discontinuity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</a:t>
            </a:r>
            <a:br/>
            <a:r>
              <a:rPr/>
              <a:t>Do not scale 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the difference with randomized results?</a:t>
            </a:r>
          </a:p>
          <a:p>
            <a:pPr lvl="0"/>
            <a:r>
              <a:rPr/>
              <a:t>Selection bias not fully addressed by DiD</a:t>
            </a:r>
          </a:p>
          <a:p>
            <a:pPr lvl="0"/>
            <a:r>
              <a:rPr/>
              <a:t>Non-enrolled industries may have different trends</a:t>
            </a:r>
          </a:p>
          <a:p>
            <a:pPr lvl="0"/>
            <a:r>
              <a:rPr/>
              <a:t>Parallel trends assumption may not hold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to Use DiD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Use when</a:t>
            </a:r>
            <a:r>
              <a:rPr/>
              <a:t>:</a:t>
            </a:r>
          </a:p>
          <a:p>
            <a:pPr lvl="0"/>
            <a:r>
              <a:rPr/>
              <a:t>Panel or repeated cross-sectional data available</a:t>
            </a:r>
          </a:p>
          <a:p>
            <a:pPr lvl="0"/>
            <a:r>
              <a:rPr/>
              <a:t>Pre-treatment data exists for both groups</a:t>
            </a:r>
          </a:p>
          <a:p>
            <a:pPr lvl="0"/>
            <a:r>
              <a:rPr/>
              <a:t>Parallel trends assumption is plausible</a:t>
            </a:r>
          </a:p>
          <a:p>
            <a:pPr lvl="0"/>
            <a:r>
              <a:rPr/>
              <a:t>Selection based on time-invariant factors</a:t>
            </a:r>
          </a:p>
          <a:p>
            <a:pPr lvl="0" indent="0" marL="0">
              <a:buNone/>
            </a:pPr>
            <a:r>
              <a:rPr b="1"/>
              <a:t>Common applications</a:t>
            </a:r>
            <a:r>
              <a:rPr/>
              <a:t>:</a:t>
            </a:r>
          </a:p>
          <a:p>
            <a:pPr lvl="0"/>
            <a:r>
              <a:rPr/>
              <a:t>Policy changes affecting some groups but not others</a:t>
            </a:r>
          </a:p>
          <a:p>
            <a:pPr lvl="0"/>
            <a:r>
              <a:rPr/>
              <a:t>Phased program implementation</a:t>
            </a:r>
          </a:p>
          <a:p>
            <a:pPr lvl="0"/>
            <a:r>
              <a:rPr/>
              <a:t>Natural experiments creating treatment/control groups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DiD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DiD implementation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1: Basic DiD regression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outcome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post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controls,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With fixed effects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(fixest)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did_fe &lt;- </a:t>
            </a:r>
            <a:r>
              <a:rPr>
                <a:solidFill>
                  <a:srgbClr val="4758AB"/>
                </a:solidFill>
                <a:latin typeface="Courier"/>
              </a:rPr>
              <a:t>feols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outcome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treatment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post </a:t>
            </a:r>
            <a:r>
              <a:rPr>
                <a:solidFill>
                  <a:srgbClr val="5E5E5E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unit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time,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cluster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"group_id"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Staggered adoption with modern methods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(did)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staggered_did &lt;- </a:t>
            </a:r>
            <a:r>
              <a:rPr>
                <a:solidFill>
                  <a:srgbClr val="4758AB"/>
                </a:solidFill>
                <a:latin typeface="Courier"/>
              </a:rPr>
              <a:t>att_gt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"outcome"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"time"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idname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gname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"first_treated"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Pitfalls in DiD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Violation of parallel trends</a:t>
            </a:r>
          </a:p>
          <a:p>
            <a:pPr lvl="1"/>
            <a:r>
              <a:rPr/>
              <a:t>Most crucial assumption</a:t>
            </a:r>
          </a:p>
          <a:p>
            <a:pPr lvl="1"/>
            <a:r>
              <a:rPr/>
              <a:t>Test with pre-treatment data when possible</a:t>
            </a:r>
          </a:p>
          <a:p>
            <a:pPr lvl="0" indent="-342900" marL="342900">
              <a:buAutoNum type="arabicPeriod"/>
            </a:pPr>
            <a:r>
              <a:rPr b="1"/>
              <a:t>Serial correlation</a:t>
            </a:r>
          </a:p>
          <a:p>
            <a:pPr lvl="1"/>
            <a:r>
              <a:rPr/>
              <a:t>Outcomes correlated over time</a:t>
            </a:r>
          </a:p>
          <a:p>
            <a:pPr lvl="1"/>
            <a:r>
              <a:rPr/>
              <a:t>Use clustered standard errors</a:t>
            </a:r>
          </a:p>
          <a:p>
            <a:pPr lvl="0" indent="-342900" marL="342900">
              <a:buAutoNum type="arabicPeriod"/>
            </a:pPr>
            <a:r>
              <a:rPr b="1"/>
              <a:t>Improper handling of covariates</a:t>
            </a:r>
          </a:p>
          <a:p>
            <a:pPr lvl="1"/>
            <a:r>
              <a:rPr/>
              <a:t>Time-varying controls may be affected by treatment</a:t>
            </a:r>
          </a:p>
          <a:p>
            <a:pPr lvl="1"/>
            <a:r>
              <a:rPr/>
              <a:t>Better to use baseline covariates interacted with time</a:t>
            </a:r>
          </a:p>
          <a:p>
            <a:pPr lvl="0" indent="-342900" marL="342900">
              <a:buAutoNum type="arabicPeriod"/>
            </a:pPr>
            <a:r>
              <a:rPr b="1"/>
              <a:t>Heterogeneous treatment effects over time</a:t>
            </a:r>
          </a:p>
          <a:p>
            <a:pPr lvl="1"/>
            <a:r>
              <a:rPr/>
              <a:t>Effects that grow or fade</a:t>
            </a:r>
          </a:p>
          <a:p>
            <a:pPr lvl="1"/>
            <a:r>
              <a:rPr/>
              <a:t>Consider event study design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Difference-in-Differences: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rPr/>
              <a:t>: Compare changes over time between treated and untreated groups</a:t>
            </a:r>
          </a:p>
          <a:p>
            <a:pPr lvl="0"/>
            <a:r>
              <a:rPr b="1"/>
              <a:t>Setting</a:t>
            </a:r>
            <a:r>
              <a:rPr/>
              <a:t>: Panel or repeated cross-sectional data with pre/post periods</a:t>
            </a:r>
          </a:p>
          <a:p>
            <a:pPr lvl="0"/>
            <a:r>
              <a:rPr b="1"/>
              <a:t>Advantage</a:t>
            </a:r>
            <a:r>
              <a:rPr/>
              <a:t>: Controls for time-invariant differences between groups</a:t>
            </a:r>
          </a:p>
          <a:p>
            <a:pPr lvl="0"/>
            <a:r>
              <a:rPr b="1"/>
              <a:t>Identification</a:t>
            </a:r>
            <a:r>
              <a:rPr/>
              <a:t>: Relies on “parallel trends” assumption</a:t>
            </a:r>
          </a:p>
          <a:p>
            <a:pPr lvl="0"/>
            <a:r>
              <a:rPr b="1"/>
              <a:t>Applications</a:t>
            </a:r>
            <a:r>
              <a:rPr/>
              <a:t>: Widely used for policy evaluation</a:t>
            </a:r>
          </a:p>
        </p:txBody>
      </p:sp>
      <p:pic>
        <p:nvPicPr>
          <p:cNvPr descr="session_9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Analysis to Policy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Policy question</a:t>
            </a:r>
            <a:r>
              <a:rPr/>
              <a:t>: Should the Program be scaled up nationally?</a:t>
            </a:r>
          </a:p>
          <a:p>
            <a:pPr lvl="0" indent="0" marL="0">
              <a:buNone/>
            </a:pPr>
            <a:r>
              <a:rPr b="1"/>
              <a:t>Decision criterion</a:t>
            </a:r>
            <a:r>
              <a:rPr/>
              <a:t>: Program must reduce industries expenditures by at least $10,000.</a:t>
            </a:r>
          </a:p>
          <a:p>
            <a:pPr lvl="0" indent="0" marL="0">
              <a:buNone/>
            </a:pPr>
            <a:r>
              <a:rPr b="1"/>
              <a:t>Results from DiD estimation</a:t>
            </a:r>
            <a:r>
              <a:rPr/>
              <a:t>:</a:t>
            </a:r>
          </a:p>
          <a:p>
            <a:pPr lvl="0"/>
            <a:r>
              <a:rPr/>
              <a:t>Effect: $-8163 (95% CI: [ $-7534, $-8792])</a:t>
            </a:r>
          </a:p>
          <a:p>
            <a:pPr lvl="0"/>
            <a:r>
              <a:rPr/>
              <a:t>Point estimate below the $10,000 threshold</a:t>
            </a:r>
          </a:p>
          <a:p>
            <a:pPr lvl="0"/>
            <a:r>
              <a:rPr/>
              <a:t>Effect robust to inclusion of covariates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Based on the DiD estimate, Program should not be scaled up nationally.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DiD compares changes over time between treatment and control groups</a:t>
            </a:r>
          </a:p>
          <a:p>
            <a:pPr lvl="0" indent="-342900" marL="342900">
              <a:buAutoNum type="arabicPeriod"/>
            </a:pPr>
            <a:r>
              <a:rPr/>
              <a:t>DiD controls for time-invariant differences between groups</a:t>
            </a:r>
          </a:p>
          <a:p>
            <a:pPr lvl="0" indent="-342900" marL="342900">
              <a:buAutoNum type="arabicPeriod"/>
            </a:pPr>
            <a:r>
              <a:rPr/>
              <a:t>The key assumption is parallel trends in the absence of treatment</a:t>
            </a:r>
          </a:p>
          <a:p>
            <a:pPr lvl="0" indent="-342900" marL="342900">
              <a:buAutoNum type="arabicPeriod"/>
            </a:pPr>
            <a:r>
              <a:rPr/>
              <a:t>The Program reduced waste expenditures by $8163 according to DiD</a:t>
            </a:r>
          </a:p>
          <a:p>
            <a:pPr lvl="0" indent="-342900" marL="342900">
              <a:buAutoNum type="arabicPeriod"/>
            </a:pPr>
            <a:r>
              <a:rPr/>
              <a:t>This estimate is below the $10,000 threshold for scaling up nationally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Matching Methods</a:t>
            </a:r>
            <a:r>
              <a:rPr/>
              <a:t>: Creating comparable treatment and control groups based on observable characteristics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DiD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Difference-in-Differences = (TreatAfter - TreatBefore) - (ControlAfter - ControlBefore)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First Difference</a:t>
            </a:r>
            <a:r>
              <a:rPr/>
              <a:t>:</a:t>
            </a:r>
          </a:p>
          <a:p>
            <a:pPr lvl="0"/>
            <a:r>
              <a:rPr/>
              <a:t>Within treatment group over time</a:t>
            </a:r>
          </a:p>
          <a:p>
            <a:pPr lvl="0"/>
            <a:r>
              <a:rPr/>
              <a:t>Controls for time-invariant characteristics</a:t>
            </a:r>
          </a:p>
          <a:p>
            <a:pPr lvl="0"/>
            <a:r>
              <a:rPr/>
              <a:t>But confounded by time trends</a:t>
            </a:r>
          </a:p>
          <a:p>
            <a:pPr lvl="0" indent="0" marL="0">
              <a:buNone/>
            </a:pPr>
            <a:r>
              <a:rPr b="1"/>
              <a:t>Second Difference</a:t>
            </a:r>
            <a:r>
              <a:rPr/>
              <a:t>:</a:t>
            </a:r>
          </a:p>
          <a:p>
            <a:pPr lvl="0"/>
            <a:r>
              <a:rPr/>
              <a:t>Between the first differences</a:t>
            </a:r>
          </a:p>
          <a:p>
            <a:pPr lvl="0"/>
            <a:r>
              <a:rPr/>
              <a:t>Controls for time trends affecting both groups</a:t>
            </a:r>
          </a:p>
          <a:p>
            <a:pPr lvl="0"/>
            <a:r>
              <a:rPr/>
              <a:t>Isolates the treatment effect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After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Difference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Treatment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Control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Difference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DiD Calculation Example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Program Case: DiD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compare changes in waste expenditures for enrolled vs. non-enrolled industries</a:t>
            </a:r>
          </a:p>
          <a:p>
            <a:pPr lvl="0"/>
            <a:r>
              <a:rPr/>
              <a:t>Both groups are in treatment zones (where Program was offered)</a:t>
            </a:r>
          </a:p>
          <a:p>
            <a:pPr lvl="0"/>
            <a:r>
              <a:rPr/>
              <a:t>We have data for two periods: before and after Program implementation</a:t>
            </a:r>
          </a:p>
          <a:p>
            <a:pPr lvl="0"/>
            <a:r>
              <a:rPr/>
              <a:t>DiD can help address selection bias if trends would be parallel without Program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DiD with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DiD regression without covariates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out_did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round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enrolled,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(treatment_zone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DiD regression with covariates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out_did_wcov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round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recycling_center_distance,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(treatment_zone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</a:t>
            </a:r>
            <a:r>
              <a:rPr>
                <a:solidFill>
                  <a:srgbClr val="657422"/>
                </a:solidFill>
                <a:latin typeface="Courier"/>
              </a:rPr>
              <a:t>clusters =</a:t>
            </a:r>
            <a:r>
              <a:rPr>
                <a:solidFill>
                  <a:srgbClr val="003B4F"/>
                </a:solidFill>
                <a:latin typeface="Courier"/>
              </a:rPr>
              <a:t> zone_identifier)</a:t>
            </a:r>
          </a:p>
          <a:p>
            <a:pPr lvl="0" indent="0" marL="0">
              <a:buNone/>
            </a:pPr>
            <a:r>
              <a:rPr/>
              <a:t>Where:</a:t>
            </a:r>
          </a:p>
          <a:p>
            <a:pPr lvl="0"/>
            <a:r>
              <a:rPr>
                <a:latin typeface="Courier"/>
              </a:rPr>
              <a:t>round</a:t>
            </a:r>
            <a:r>
              <a:rPr/>
              <a:t>: Time indicator (0=before, 1=after)</a:t>
            </a:r>
          </a:p>
          <a:p>
            <a:pPr lvl="0"/>
            <a:r>
              <a:rPr>
                <a:latin typeface="Courier"/>
              </a:rPr>
              <a:t>enrolled</a:t>
            </a:r>
            <a:r>
              <a:rPr/>
              <a:t>: Treatment indicator (1=enrolled, 0=not enrolled)</a:t>
            </a:r>
          </a:p>
          <a:p>
            <a:pPr lvl="0"/>
            <a:r>
              <a:rPr>
                <a:latin typeface="Courier"/>
              </a:rPr>
              <a:t>round:enrolled</a:t>
            </a:r>
            <a:r>
              <a:rPr/>
              <a:t>: Interaction term capturing the DiD effect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DiD Regression Coefficients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In the model: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Round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nor/>
                        <m:sty m:val="p"/>
                      </m:rPr>
                      <m:t>Enrolled</m:t>
                    </m:r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nor/>
                            <m:sty m:val="p"/>
                          </m:rPr>
                          <m:t>Round</m:t>
                        </m:r>
                        <m:r>
                          <m:rPr>
                            <m:sty m:val="p"/>
                          </m:rPr>
                          <m:t>×</m:t>
                        </m:r>
                        <m:r>
                          <m:rPr>
                            <m:nor/>
                            <m:sty m:val="p"/>
                          </m:rPr>
                          <m:t>Enrolled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ε</m:t>
                    </m:r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: Baseline outcome for non-enrolled group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 Time trend (change for non-enrolled)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: Baseline difference between groups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: </a:t>
                </a:r>
                <a:r>
                  <a:rPr b="1"/>
                  <a:t>DiD estimate (treatment effect)</a:t>
                </a:r>
              </a:p>
            </p:txBody>
          </p:sp>
        </mc:Choice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300"/>
                <a:gridCol w="1003300"/>
                <a:gridCol w="1003300"/>
                <a:gridCol w="10033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Not 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Difference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Before (Round=0)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β₀ + β₂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After (Round=1)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β₀ + β₁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β₀ + β₁ + β₂ + β₃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β₂ + β₃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Difference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β₁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β₁ + β₃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β₃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Interpretation of DiD Coefficients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Results for Program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No covariate adj.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With covariate adj.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(Intercept)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20791.494***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27500.322***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(173.606)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(467.392)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round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1513.416***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1449.254***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(359.640)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(358.257)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−6301.800***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−1572.721***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(194.487)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(129.370)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round × 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−8162.931***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−8161.809***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(320.819)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(321.221)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78.450***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(11.071)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age_deputy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−15.593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(12.899)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female_manager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1050.098**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(320.100)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foreign_owned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−2234.127***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(234.660)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staff_size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−1985.216***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(39.070)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advanced_filtration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−2333.287***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(154.610)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facility_area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96.680**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(29.450)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recycling_center_distance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−2.503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(3.113)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0.551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0.343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Interpretation</a:t>
            </a:r>
            <a:r>
              <a:rPr/>
              <a:t>:</a:t>
            </a:r>
          </a:p>
          <a:p>
            <a:pPr lvl="0"/>
            <a:r>
              <a:rPr/>
              <a:t>Initial difference: Enrolled industries spent $6301.8 less at baseline</a:t>
            </a:r>
          </a:p>
          <a:p>
            <a:pPr lvl="0"/>
            <a:r>
              <a:rPr/>
              <a:t>Time trend: Non-enrolled industries increased spending by $1513.4</a:t>
            </a:r>
          </a:p>
          <a:p>
            <a:pPr lvl="0"/>
            <a:r>
              <a:rPr b="1"/>
              <a:t>Treatment effect</a:t>
            </a:r>
            <a:r>
              <a:rPr/>
              <a:t>: Program reduced expenditures by $8162.9</a:t>
            </a:r>
          </a:p>
          <a:p>
            <a:pPr lvl="0"/>
            <a:r>
              <a:rPr/>
              <a:t>Result is statistically significant but below the $10,000 threshold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Difference-in-differences Design</dc:title>
  <dc:creator>Dr. Lucas Sempé</dc:creator>
  <cp:keywords/>
  <dcterms:created xsi:type="dcterms:W3CDTF">2025-04-04T13:15:26Z</dcterms:created>
  <dcterms:modified xsi:type="dcterms:W3CDTF">2025-04-04T13:15:26Z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