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lsempe@3ieimpact.org" TargetMode="External" /><Relationship Id="rId3" Type="http://schemas.openxmlformats.org/officeDocument/2006/relationships/hyperlink" Target="https://www.3ieimpact.org" TargetMode="External" /><Relationship Id="rId4" Type="http://schemas.openxmlformats.org/officeDocument/2006/relationships/hyperlink" Target="https://github.com/lsempe77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Matching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Econometrics with R</a:t>
            </a:r>
            <a:br/>
            <a:br/>
            <a:r>
              <a:rPr/>
              <a:t>Dr. Lucas Sempé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Assessing External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Will results generalize?</a:t>
            </a:r>
          </a:p>
          <a:p>
            <a:pPr lvl="0" indent="-342900" marL="342900">
              <a:buAutoNum type="arabicPeriod"/>
            </a:pPr>
            <a:r>
              <a:rPr b="1"/>
              <a:t>Sample vs. Population</a:t>
            </a:r>
          </a:p>
          <a:p>
            <a:pPr lvl="1"/>
            <a:r>
              <a:rPr/>
              <a:t>How representative is the evaluation sample?</a:t>
            </a:r>
          </a:p>
          <a:p>
            <a:pPr lvl="1"/>
            <a:r>
              <a:rPr/>
              <a:t>Which characteristics matter for generalizability?</a:t>
            </a:r>
          </a:p>
          <a:p>
            <a:pPr lvl="0" indent="-342900" marL="342900">
              <a:buAutoNum type="arabicPeriod"/>
            </a:pPr>
            <a:r>
              <a:rPr b="1"/>
              <a:t>Scale Effects</a:t>
            </a:r>
          </a:p>
          <a:p>
            <a:pPr lvl="1"/>
            <a:r>
              <a:rPr/>
              <a:t>Will effects change at larger scale?</a:t>
            </a:r>
          </a:p>
          <a:p>
            <a:pPr lvl="1"/>
            <a:r>
              <a:rPr/>
              <a:t>Are there general equilibrium effects?</a:t>
            </a:r>
          </a:p>
          <a:p>
            <a:pPr lvl="0" indent="-342900" marL="342900">
              <a:buAutoNum type="arabicPeriod"/>
            </a:pPr>
            <a:r>
              <a:rPr b="1"/>
              <a:t>Context Dependence</a:t>
            </a:r>
          </a:p>
          <a:p>
            <a:pPr lvl="1"/>
            <a:r>
              <a:rPr/>
              <a:t>Which contextual factors matter?</a:t>
            </a:r>
          </a:p>
          <a:p>
            <a:pPr lvl="1"/>
            <a:r>
              <a:rPr/>
              <a:t>How similar are implementation conditions?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Improving External Validity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Stratified sampling designs</a:t>
            </a:r>
          </a:p>
          <a:p>
            <a:pPr lvl="1"/>
            <a:r>
              <a:rPr/>
              <a:t>Ensure representative samples</a:t>
            </a:r>
          </a:p>
          <a:p>
            <a:pPr lvl="1"/>
            <a:r>
              <a:rPr/>
              <a:t>Enable subgroup analysis</a:t>
            </a:r>
          </a:p>
          <a:p>
            <a:pPr lvl="0" indent="-342900" marL="342900">
              <a:buAutoNum type="arabicPeriod"/>
            </a:pPr>
            <a:r>
              <a:rPr b="1"/>
              <a:t>Multi-site trials</a:t>
            </a:r>
          </a:p>
          <a:p>
            <a:pPr lvl="1"/>
            <a:r>
              <a:rPr/>
              <a:t>Test in varied contexts</a:t>
            </a:r>
          </a:p>
          <a:p>
            <a:pPr lvl="1"/>
            <a:r>
              <a:rPr/>
              <a:t>Identify context dependencies</a:t>
            </a:r>
          </a:p>
          <a:p>
            <a:pPr lvl="0" indent="-342900" marL="342900">
              <a:buAutoNum type="arabicPeriod"/>
            </a:pPr>
            <a:r>
              <a:rPr b="1"/>
              <a:t>Structural modeling</a:t>
            </a:r>
          </a:p>
          <a:p>
            <a:pPr lvl="1"/>
            <a:r>
              <a:rPr/>
              <a:t>Explore mechanisms</a:t>
            </a:r>
          </a:p>
          <a:p>
            <a:pPr lvl="1"/>
            <a:r>
              <a:rPr/>
              <a:t>Simulate counterfactual scenarios</a:t>
            </a:r>
          </a:p>
          <a:p>
            <a:pPr lvl="0" indent="-342900" marL="342900">
              <a:buAutoNum type="arabicPeriod"/>
            </a:pPr>
            <a:r>
              <a:rPr b="1"/>
              <a:t>Meta-analysis</a:t>
            </a:r>
          </a:p>
          <a:p>
            <a:pPr lvl="1"/>
            <a:r>
              <a:rPr/>
              <a:t>Synthesize multiple studies</a:t>
            </a:r>
          </a:p>
          <a:p>
            <a:pPr lvl="1"/>
            <a:r>
              <a:rPr/>
              <a:t>Identify patterns across contexts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Cost-Effectiveness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Beyond impact: Is the program worth its cost?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Steps in Cost-Effectiveness Analysis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Calculate total program costs</a:t>
            </a:r>
          </a:p>
          <a:p>
            <a:pPr lvl="1"/>
            <a:r>
              <a:rPr/>
              <a:t>Implementation costs</a:t>
            </a:r>
          </a:p>
          <a:p>
            <a:pPr lvl="1"/>
            <a:r>
              <a:rPr/>
              <a:t>Administrative costs</a:t>
            </a:r>
          </a:p>
          <a:p>
            <a:pPr lvl="1"/>
            <a:r>
              <a:rPr/>
              <a:t>Opportunity costs</a:t>
            </a:r>
          </a:p>
          <a:p>
            <a:pPr lvl="0" indent="-342900" marL="342900">
              <a:buAutoNum type="arabicPeriod"/>
            </a:pPr>
            <a:r>
              <a:rPr/>
              <a:t>Express impact in standardized units</a:t>
            </a:r>
          </a:p>
          <a:p>
            <a:pPr lvl="1"/>
            <a:r>
              <a:rPr/>
              <a:t>Per beneficiary</a:t>
            </a:r>
          </a:p>
          <a:p>
            <a:pPr lvl="1"/>
            <a:r>
              <a:rPr/>
              <a:t>Per dollar spent</a:t>
            </a:r>
          </a:p>
          <a:p>
            <a:pPr lvl="1"/>
            <a:r>
              <a:rPr/>
              <a:t>Compared to alternatives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Comparing Interventions</a:t>
            </a:r>
            <a:r>
              <a:rPr/>
              <a:t>:</a:t>
            </a:r>
          </a:p>
        </p:txBody>
      </p:sp>
      <p:pic>
        <p:nvPicPr>
          <p:cNvPr descr="session_final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463800"/>
            <a:ext cx="4038600" cy="128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Evidence to Policy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Policy Decision Making</a:t>
            </a:r>
            <a:r>
              <a:rPr/>
              <a:t>:</a:t>
            </a:r>
          </a:p>
          <a:p>
            <a:pPr lvl="0"/>
            <a:r>
              <a:rPr/>
              <a:t>Statistical significance vs. practical significance</a:t>
            </a:r>
          </a:p>
          <a:p>
            <a:pPr lvl="0"/>
            <a:r>
              <a:rPr/>
              <a:t>Weighing uncertain evidence</a:t>
            </a:r>
          </a:p>
          <a:p>
            <a:pPr lvl="0"/>
            <a:r>
              <a:rPr/>
              <a:t>Value judgments: What outcomes matter?</a:t>
            </a:r>
          </a:p>
          <a:p>
            <a:pPr lvl="0"/>
            <a:r>
              <a:rPr/>
              <a:t>Resource constraints and opportunity costs</a:t>
            </a:r>
          </a:p>
          <a:p>
            <a:pPr lvl="0"/>
            <a:r>
              <a:rPr/>
              <a:t>Political feasibility</a:t>
            </a:r>
          </a:p>
          <a:p>
            <a:pPr lvl="0" indent="0" marL="0">
              <a:buNone/>
            </a:pPr>
            <a:r>
              <a:rPr b="1"/>
              <a:t>Implementation Considerations</a:t>
            </a:r>
            <a:r>
              <a:rPr/>
              <a:t>:</a:t>
            </a:r>
          </a:p>
          <a:p>
            <a:pPr lvl="0"/>
            <a:r>
              <a:rPr/>
              <a:t>Design features to maintain or improve</a:t>
            </a:r>
          </a:p>
          <a:p>
            <a:pPr lvl="0"/>
            <a:r>
              <a:rPr/>
              <a:t>Necessary adaptations for scale-up</a:t>
            </a:r>
          </a:p>
          <a:p>
            <a:pPr lvl="0"/>
            <a:r>
              <a:rPr/>
              <a:t>Capacity requirements</a:t>
            </a:r>
          </a:p>
          <a:p>
            <a:pPr lvl="0"/>
            <a:r>
              <a:rPr/>
              <a:t>Monitoring systems</a:t>
            </a:r>
          </a:p>
        </p:txBody>
      </p:sp>
      <p:pic>
        <p:nvPicPr>
          <p:cNvPr descr="session_final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52600"/>
            <a:ext cx="40386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Ethical Considerations in Impact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Research Ethics</a:t>
            </a:r>
            <a:r>
              <a:rPr/>
              <a:t>:</a:t>
            </a:r>
          </a:p>
          <a:p>
            <a:pPr lvl="0"/>
            <a:r>
              <a:rPr/>
              <a:t>Informed consent</a:t>
            </a:r>
          </a:p>
          <a:p>
            <a:pPr lvl="0"/>
            <a:r>
              <a:rPr/>
              <a:t>Confidentiality and privacy</a:t>
            </a:r>
          </a:p>
          <a:p>
            <a:pPr lvl="0"/>
            <a:r>
              <a:rPr/>
              <a:t>Equitable subject selection</a:t>
            </a:r>
          </a:p>
          <a:p>
            <a:pPr lvl="0"/>
            <a:r>
              <a:rPr/>
              <a:t>IRB approval and oversight</a:t>
            </a:r>
          </a:p>
          <a:p>
            <a:pPr lvl="0" indent="0" marL="0">
              <a:buNone/>
            </a:pPr>
            <a:r>
              <a:rPr b="1"/>
              <a:t>Program Ethics</a:t>
            </a:r>
            <a:r>
              <a:rPr/>
              <a:t>:</a:t>
            </a:r>
          </a:p>
          <a:p>
            <a:pPr lvl="0"/>
            <a:r>
              <a:rPr/>
              <a:t>Denying benefits to control group</a:t>
            </a:r>
          </a:p>
          <a:p>
            <a:pPr lvl="0"/>
            <a:r>
              <a:rPr/>
              <a:t>Targeting most vulnerable</a:t>
            </a:r>
          </a:p>
          <a:p>
            <a:pPr lvl="0"/>
            <a:r>
              <a:rPr/>
              <a:t>Balancing rigor with timely information</a:t>
            </a:r>
          </a:p>
          <a:p>
            <a:pPr lvl="0"/>
            <a:r>
              <a:rPr/>
              <a:t>Transparency in findings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Ethical Frameworks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Consequentialist</a:t>
            </a:r>
          </a:p>
          <a:p>
            <a:pPr lvl="1"/>
            <a:r>
              <a:rPr/>
              <a:t>Benefits outweigh harms</a:t>
            </a:r>
          </a:p>
          <a:p>
            <a:pPr lvl="1"/>
            <a:r>
              <a:rPr/>
              <a:t>Long-term social good</a:t>
            </a:r>
          </a:p>
          <a:p>
            <a:pPr lvl="0" indent="-342900" marL="342900">
              <a:buAutoNum type="arabicPeriod"/>
            </a:pPr>
            <a:r>
              <a:rPr b="1"/>
              <a:t>Rights-based</a:t>
            </a:r>
          </a:p>
          <a:p>
            <a:pPr lvl="1"/>
            <a:r>
              <a:rPr/>
              <a:t>Protection of individual rights</a:t>
            </a:r>
          </a:p>
          <a:p>
            <a:pPr lvl="1"/>
            <a:r>
              <a:rPr/>
              <a:t>Informed consent</a:t>
            </a:r>
          </a:p>
          <a:p>
            <a:pPr lvl="1"/>
            <a:r>
              <a:rPr/>
              <a:t>Equitable treatment</a:t>
            </a:r>
          </a:p>
          <a:p>
            <a:pPr lvl="0" indent="-342900" marL="342900">
              <a:buAutoNum type="arabicPeriod"/>
            </a:pPr>
            <a:r>
              <a:rPr b="1"/>
              <a:t>Virtue Ethics</a:t>
            </a:r>
          </a:p>
          <a:p>
            <a:pPr lvl="1"/>
            <a:r>
              <a:rPr/>
              <a:t>Researcher integrity</a:t>
            </a:r>
          </a:p>
          <a:p>
            <a:pPr lvl="1"/>
            <a:r>
              <a:rPr/>
              <a:t>Stakeholder engagement</a:t>
            </a:r>
          </a:p>
          <a:p>
            <a:pPr lvl="1"/>
            <a:r>
              <a:rPr/>
              <a:t>Responsible use of findings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an Impact Evaluation Mindset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principles for evaluation practitioners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Counterfactual thinking</a:t>
            </a:r>
          </a:p>
          <a:p>
            <a:pPr lvl="1"/>
            <a:r>
              <a:rPr/>
              <a:t>Always ask: “Compared to what?”</a:t>
            </a:r>
          </a:p>
          <a:p>
            <a:pPr lvl="1"/>
            <a:r>
              <a:rPr/>
              <a:t>Identify appropriate comparison groups</a:t>
            </a:r>
          </a:p>
          <a:p>
            <a:pPr lvl="0" indent="-342900" marL="342900">
              <a:buAutoNum type="arabicPeriod"/>
            </a:pPr>
            <a:r>
              <a:rPr b="1"/>
              <a:t>Methodological pluralism</a:t>
            </a:r>
          </a:p>
          <a:p>
            <a:pPr lvl="1"/>
            <a:r>
              <a:rPr/>
              <a:t>Choose methods to fit the context</a:t>
            </a:r>
          </a:p>
          <a:p>
            <a:pPr lvl="1"/>
            <a:r>
              <a:rPr/>
              <a:t>Triangulate with multiple approaches</a:t>
            </a:r>
          </a:p>
          <a:p>
            <a:pPr lvl="0" indent="-342900" marL="342900">
              <a:buAutoNum type="arabicPeriod"/>
            </a:pPr>
            <a:r>
              <a:rPr b="1"/>
              <a:t>Assumption transparency</a:t>
            </a:r>
          </a:p>
          <a:p>
            <a:pPr lvl="1"/>
            <a:r>
              <a:rPr/>
              <a:t>Clarify what must be true for results to be valid</a:t>
            </a:r>
          </a:p>
          <a:p>
            <a:pPr lvl="1"/>
            <a:r>
              <a:rPr/>
              <a:t>Test assumptions where possible</a:t>
            </a:r>
          </a:p>
          <a:p>
            <a:pPr lvl="0" indent="-342900" marL="342900">
              <a:buAutoNum type="arabicPeriod"/>
            </a:pPr>
            <a:r>
              <a:rPr b="1"/>
              <a:t>Effect heterogeneity awareness</a:t>
            </a:r>
          </a:p>
          <a:p>
            <a:pPr lvl="1"/>
            <a:r>
              <a:rPr/>
              <a:t>Look beyond average effects</a:t>
            </a:r>
          </a:p>
          <a:p>
            <a:pPr lvl="1"/>
            <a:r>
              <a:rPr/>
              <a:t>Identify who benefits most/least</a:t>
            </a:r>
          </a:p>
          <a:p>
            <a:pPr lvl="0" indent="-342900" marL="342900">
              <a:buAutoNum type="arabicPeriod"/>
            </a:pPr>
            <a:r>
              <a:rPr b="1"/>
              <a:t>Implementation sensitivity</a:t>
            </a:r>
          </a:p>
          <a:p>
            <a:pPr lvl="1"/>
            <a:r>
              <a:rPr/>
              <a:t>Programs are complex interventions</a:t>
            </a:r>
          </a:p>
          <a:p>
            <a:pPr lvl="1"/>
            <a:r>
              <a:rPr/>
              <a:t>Context and implementation quality matter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Skills for Impact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Core Competencies</a:t>
            </a:r>
            <a:r>
              <a:rPr/>
              <a:t>:</a:t>
            </a:r>
          </a:p>
          <a:p>
            <a:pPr lvl="0"/>
            <a:r>
              <a:rPr/>
              <a:t>Data manipulation with </a:t>
            </a:r>
            <a:r>
              <a:rPr>
                <a:latin typeface="Courier"/>
              </a:rPr>
              <a:t>tidyverse</a:t>
            </a:r>
          </a:p>
          <a:p>
            <a:pPr lvl="0"/>
            <a:r>
              <a:rPr/>
              <a:t>Regression analysis with </a:t>
            </a:r>
            <a:r>
              <a:rPr>
                <a:latin typeface="Courier"/>
              </a:rPr>
              <a:t>estimatr</a:t>
            </a:r>
          </a:p>
          <a:p>
            <a:pPr lvl="0"/>
            <a:r>
              <a:rPr/>
              <a:t>Data visualization with </a:t>
            </a:r>
            <a:r>
              <a:rPr>
                <a:latin typeface="Courier"/>
              </a:rPr>
              <a:t>ggplot2</a:t>
            </a:r>
          </a:p>
          <a:p>
            <a:pPr lvl="0"/>
            <a:r>
              <a:rPr/>
              <a:t>Reproducible workflows with R Markdown/Quarto</a:t>
            </a:r>
          </a:p>
          <a:p>
            <a:pPr lvl="0" indent="0" marL="0">
              <a:buNone/>
            </a:pPr>
            <a:r>
              <a:rPr b="1"/>
              <a:t>Method-Specific Packages</a:t>
            </a:r>
            <a:r>
              <a:rPr/>
              <a:t>:</a:t>
            </a:r>
          </a:p>
          <a:p>
            <a:pPr lvl="0"/>
            <a:r>
              <a:rPr>
                <a:latin typeface="Courier"/>
              </a:rPr>
              <a:t>MatchIt</a:t>
            </a:r>
            <a:r>
              <a:rPr/>
              <a:t> for matching</a:t>
            </a:r>
          </a:p>
          <a:p>
            <a:pPr lvl="0"/>
            <a:r>
              <a:rPr>
                <a:latin typeface="Courier"/>
              </a:rPr>
              <a:t>rdrobust</a:t>
            </a:r>
            <a:r>
              <a:rPr/>
              <a:t> for RDD</a:t>
            </a:r>
          </a:p>
          <a:p>
            <a:pPr lvl="0"/>
            <a:r>
              <a:rPr>
                <a:latin typeface="Courier"/>
              </a:rPr>
              <a:t>AER</a:t>
            </a:r>
            <a:r>
              <a:rPr/>
              <a:t> and </a:t>
            </a:r>
            <a:r>
              <a:rPr>
                <a:latin typeface="Courier"/>
              </a:rPr>
              <a:t>ivpack</a:t>
            </a:r>
            <a:r>
              <a:rPr/>
              <a:t> for IV</a:t>
            </a:r>
          </a:p>
          <a:p>
            <a:pPr lvl="0"/>
            <a:r>
              <a:rPr>
                <a:latin typeface="Courier"/>
              </a:rPr>
              <a:t>did</a:t>
            </a:r>
            <a:r>
              <a:rPr/>
              <a:t> and </a:t>
            </a:r>
            <a:r>
              <a:rPr>
                <a:latin typeface="Courier"/>
              </a:rPr>
              <a:t>fixest</a:t>
            </a:r>
            <a:r>
              <a:rPr/>
              <a:t> for DiD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Advanced Skills</a:t>
            </a:r>
            <a:r>
              <a:rPr/>
              <a:t>:</a:t>
            </a:r>
          </a:p>
          <a:p>
            <a:pPr lvl="0"/>
            <a:r>
              <a:rPr/>
              <a:t>Power analysis with </a:t>
            </a:r>
            <a:r>
              <a:rPr>
                <a:latin typeface="Courier"/>
              </a:rPr>
              <a:t>pwr</a:t>
            </a:r>
          </a:p>
          <a:p>
            <a:pPr lvl="0"/>
            <a:r>
              <a:rPr/>
              <a:t>Robust standard errors with </a:t>
            </a:r>
            <a:r>
              <a:rPr>
                <a:latin typeface="Courier"/>
              </a:rPr>
              <a:t>sandwich</a:t>
            </a:r>
          </a:p>
          <a:p>
            <a:pPr lvl="0"/>
            <a:r>
              <a:rPr/>
              <a:t>Sensitivity analysis with </a:t>
            </a:r>
            <a:r>
              <a:rPr>
                <a:latin typeface="Courier"/>
              </a:rPr>
              <a:t>sensemakr</a:t>
            </a:r>
          </a:p>
          <a:p>
            <a:pPr lvl="0"/>
            <a:r>
              <a:rPr/>
              <a:t>Causal forests with </a:t>
            </a:r>
            <a:r>
              <a:rPr>
                <a:latin typeface="Courier"/>
              </a:rPr>
              <a:t>grf</a:t>
            </a:r>
          </a:p>
          <a:p>
            <a:pPr lvl="0"/>
            <a:r>
              <a:rPr/>
              <a:t>Synthetic control with </a:t>
            </a:r>
            <a:r>
              <a:rPr>
                <a:latin typeface="Courier"/>
              </a:rPr>
              <a:t>Synth</a:t>
            </a:r>
          </a:p>
          <a:p>
            <a:pPr lvl="0"/>
            <a:r>
              <a:rPr/>
              <a:t>Mediation analysis with </a:t>
            </a:r>
            <a:r>
              <a:rPr>
                <a:latin typeface="Courier"/>
              </a:rPr>
              <a:t>mediation</a:t>
            </a:r>
          </a:p>
          <a:p>
            <a:pPr lvl="0"/>
            <a:r>
              <a:rPr/>
              <a:t>Bayesian modeling with </a:t>
            </a:r>
            <a:r>
              <a:rPr>
                <a:latin typeface="Courier"/>
              </a:rPr>
              <a:t>brms</a:t>
            </a:r>
          </a:p>
          <a:p>
            <a:pPr lvl="0"/>
            <a:r>
              <a:rPr/>
              <a:t>Interactive apps with </a:t>
            </a:r>
            <a:r>
              <a:rPr>
                <a:latin typeface="Courier"/>
              </a:rPr>
              <a:t>shiny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for 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Books</a:t>
            </a:r>
            <a:r>
              <a:rPr/>
              <a:t>:</a:t>
            </a:r>
          </a:p>
          <a:p>
            <a:pPr lvl="0"/>
            <a:r>
              <a:rPr/>
              <a:t>Gertler et al. “Impact Evaluation in Practice”</a:t>
            </a:r>
          </a:p>
          <a:p>
            <a:pPr lvl="0"/>
            <a:r>
              <a:rPr/>
              <a:t>Angrist &amp; Pischke “Mostly Harmless Econometrics”</a:t>
            </a:r>
          </a:p>
          <a:p>
            <a:pPr lvl="0"/>
            <a:r>
              <a:rPr/>
              <a:t>Cunningham “Causal Inference: The Mixtape”</a:t>
            </a:r>
          </a:p>
          <a:p>
            <a:pPr lvl="0"/>
            <a:r>
              <a:rPr/>
              <a:t>Huntington-Klein “The Effect”</a:t>
            </a:r>
          </a:p>
          <a:p>
            <a:pPr lvl="0" indent="0" marL="0">
              <a:buNone/>
            </a:pPr>
            <a:r>
              <a:rPr b="1"/>
              <a:t>Online Courses</a:t>
            </a:r>
            <a:r>
              <a:rPr/>
              <a:t>:</a:t>
            </a:r>
          </a:p>
          <a:p>
            <a:pPr lvl="0"/>
            <a:r>
              <a:rPr/>
              <a:t>J-PAL’s “Evaluating Social Programs”</a:t>
            </a:r>
          </a:p>
          <a:p>
            <a:pPr lvl="0"/>
            <a:r>
              <a:rPr/>
              <a:t>World Bank’s “Impact Evaluation Methods”</a:t>
            </a:r>
          </a:p>
          <a:p>
            <a:pPr lvl="0"/>
            <a:r>
              <a:rPr/>
              <a:t>DataCamp’s “Causal Inference with R”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Websites &amp; Communities</a:t>
            </a:r>
            <a:r>
              <a:rPr/>
              <a:t>:</a:t>
            </a:r>
          </a:p>
          <a:p>
            <a:pPr lvl="0"/>
            <a:r>
              <a:rPr/>
              <a:t>3ie (International Initiative for Impact Evaluation)</a:t>
            </a:r>
          </a:p>
          <a:p>
            <a:pPr lvl="0"/>
            <a:r>
              <a:rPr/>
              <a:t>J-PAL (Abdul Latif Jameel Poverty Action Lab)</a:t>
            </a:r>
          </a:p>
          <a:p>
            <a:pPr lvl="0"/>
            <a:r>
              <a:rPr/>
              <a:t>World Bank DIME (Development Impact Evaluation)</a:t>
            </a:r>
          </a:p>
          <a:p>
            <a:pPr lvl="0"/>
            <a:r>
              <a:rPr/>
              <a:t>R for Data Science Community</a:t>
            </a:r>
          </a:p>
          <a:p>
            <a:pPr lvl="0"/>
            <a:r>
              <a:rPr/>
              <a:t>Stack Overflow for R questions</a:t>
            </a:r>
          </a:p>
          <a:p>
            <a:pPr lvl="0" indent="0" marL="0">
              <a:buNone/>
            </a:pPr>
            <a:r>
              <a:rPr b="1"/>
              <a:t>Journals</a:t>
            </a:r>
            <a:r>
              <a:rPr/>
              <a:t>:</a:t>
            </a:r>
          </a:p>
          <a:p>
            <a:pPr lvl="0"/>
            <a:r>
              <a:rPr/>
              <a:t>Journal of Development Effectiveness</a:t>
            </a:r>
          </a:p>
          <a:p>
            <a:pPr lvl="0"/>
            <a:r>
              <a:rPr/>
              <a:t>Journal of Policy Analysis and Management</a:t>
            </a:r>
          </a:p>
          <a:p>
            <a:pPr lvl="0"/>
            <a:r>
              <a:rPr/>
              <a:t>American Economic Journal: Applied Economics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we’ve learned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Causal inference fundamentals</a:t>
            </a:r>
          </a:p>
          <a:p>
            <a:pPr lvl="1"/>
            <a:r>
              <a:rPr/>
              <a:t>The counterfactual framework</a:t>
            </a:r>
          </a:p>
          <a:p>
            <a:pPr lvl="1"/>
            <a:r>
              <a:rPr/>
              <a:t>Selection bias and confounding</a:t>
            </a:r>
          </a:p>
          <a:p>
            <a:pPr lvl="1"/>
            <a:r>
              <a:rPr/>
              <a:t>Experimental and quasi-experimental approaches</a:t>
            </a:r>
          </a:p>
          <a:p>
            <a:pPr lvl="0" indent="-342900" marL="342900">
              <a:buAutoNum type="arabicPeriod"/>
            </a:pPr>
            <a:r>
              <a:rPr b="1"/>
              <a:t>Method-specific knowledge</a:t>
            </a:r>
          </a:p>
          <a:p>
            <a:pPr lvl="1"/>
            <a:r>
              <a:rPr/>
              <a:t>When and how to apply each method</a:t>
            </a:r>
          </a:p>
          <a:p>
            <a:pPr lvl="1"/>
            <a:r>
              <a:rPr/>
              <a:t>Key assumptions and limitations</a:t>
            </a:r>
          </a:p>
          <a:p>
            <a:pPr lvl="1"/>
            <a:r>
              <a:rPr/>
              <a:t>Implementation in R</a:t>
            </a:r>
          </a:p>
          <a:p>
            <a:pPr lvl="0" indent="-342900" marL="342900">
              <a:buAutoNum type="arabicPeriod"/>
            </a:pPr>
            <a:r>
              <a:rPr b="1"/>
              <a:t>Practical skills</a:t>
            </a:r>
          </a:p>
          <a:p>
            <a:pPr lvl="1"/>
            <a:r>
              <a:rPr/>
              <a:t>Data preprocessing and analysis</a:t>
            </a:r>
          </a:p>
          <a:p>
            <a:pPr lvl="1"/>
            <a:r>
              <a:rPr/>
              <a:t>Results interpretation</a:t>
            </a:r>
          </a:p>
          <a:p>
            <a:pPr lvl="1"/>
            <a:r>
              <a:rPr/>
              <a:t>Policy recommendations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Questions for discussion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How would you design the national scale-up of the Program?</a:t>
            </a:r>
          </a:p>
          <a:p>
            <a:pPr lvl="0" indent="-342900" marL="342900">
              <a:buAutoNum type="arabicPeriod"/>
            </a:pPr>
            <a:r>
              <a:rPr/>
              <a:t>What additional data would you collect during scale-up?</a:t>
            </a:r>
          </a:p>
          <a:p>
            <a:pPr lvl="0" indent="-342900" marL="342900">
              <a:buAutoNum type="arabicPeriod"/>
            </a:pPr>
            <a:r>
              <a:rPr/>
              <a:t>How would you evaluate the long-term impacts?</a:t>
            </a:r>
          </a:p>
          <a:p>
            <a:pPr lvl="0" indent="-342900" marL="342900">
              <a:buAutoNum type="arabicPeriod"/>
            </a:pPr>
            <a:r>
              <a:rPr/>
              <a:t>What complementary interventions might enhance the Program’s effects?</a:t>
            </a:r>
          </a:p>
          <a:p>
            <a:pPr lvl="0" indent="0" marL="0">
              <a:buNone/>
            </a:pPr>
            <a:r>
              <a:rPr b="1"/>
              <a:t>Contact information</a:t>
            </a:r>
            <a:r>
              <a:rPr/>
              <a:t>: - Email: </a:t>
            </a:r>
            <a:r>
              <a:rPr>
                <a:hlinkClick r:id="rId2"/>
              </a:rPr>
              <a:t>lsempe@3ieimpact.org</a:t>
            </a:r>
            <a:r>
              <a:rPr/>
              <a:t> - Website: </a:t>
            </a:r>
            <a:r>
              <a:rPr>
                <a:hlinkClick r:id="rId3"/>
              </a:rPr>
              <a:t>www.3ieimpact.org</a:t>
            </a:r>
            <a:r>
              <a:rPr/>
              <a:t> - GitHub: </a:t>
            </a:r>
            <a:r>
              <a:rPr>
                <a:hlinkClick r:id="rId4"/>
              </a:rPr>
              <a:t>github.com/lsempe77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Recap: The Program Evaluation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Waste recycling Program</a:t>
            </a:r>
            <a:r>
              <a:rPr/>
              <a:t> subsidizes waste recycling plants for industries</a:t>
            </a:r>
          </a:p>
          <a:p>
            <a:pPr lvl="0"/>
            <a:r>
              <a:rPr b="1"/>
              <a:t>Program goal</a:t>
            </a:r>
            <a:r>
              <a:rPr/>
              <a:t>: Reduce waste management costs</a:t>
            </a:r>
          </a:p>
          <a:p>
            <a:pPr lvl="0"/>
            <a:r>
              <a:rPr b="1"/>
              <a:t>Decision criterion</a:t>
            </a:r>
            <a:r>
              <a:rPr/>
              <a:t>: Reduce expenditures by at least $10,000</a:t>
            </a:r>
          </a:p>
          <a:p>
            <a:pPr lvl="0"/>
            <a:r>
              <a:rPr b="1"/>
              <a:t>Evaluation approaches</a:t>
            </a:r>
            <a:r>
              <a:rPr/>
              <a:t>:</a:t>
            </a:r>
          </a:p>
          <a:p>
            <a:pPr lvl="1"/>
            <a:r>
              <a:rPr/>
              <a:t>✅ Randomized Assignment</a:t>
            </a:r>
          </a:p>
          <a:p>
            <a:pPr lvl="1"/>
            <a:r>
              <a:rPr/>
              <a:t>✅ Instrumental Variables</a:t>
            </a:r>
          </a:p>
          <a:p>
            <a:pPr lvl="1"/>
            <a:r>
              <a:rPr/>
              <a:t>✅ Regression Discontinuity</a:t>
            </a:r>
          </a:p>
          <a:p>
            <a:pPr lvl="1"/>
            <a:r>
              <a:rPr/>
              <a:t>✅ Difference-in-Differences</a:t>
            </a:r>
          </a:p>
          <a:p>
            <a:pPr lvl="1"/>
            <a:r>
              <a:rPr/>
              <a:t>✅ Matching</a:t>
            </a:r>
          </a:p>
        </p:txBody>
      </p:sp>
      <p:pic>
        <p:nvPicPr>
          <p:cNvPr descr="session_final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22900" y="1193800"/>
            <a:ext cx="2489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Synthesis of Results Across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Key 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Randomized Assignment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-10,140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[-10,922, -9,358]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Random assignment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All eligible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Instrumental 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-9,829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[-11,684, -7,973]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Exclusion restriction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Compliers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 Discontinuity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-9,051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[-9,921, -8,181]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 manipulation at threshold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At threshold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Difference-in-Differences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-8,163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[-8,792, -7,534]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Parallel trends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All enrolled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Matching (Full)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-10,000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[-10,723, -9,277]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Selection on observables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Matched enrolled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Synthesis of Impact Evaluation Results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in estimates reflect different methods and populations</a:t>
            </a:r>
          </a:p>
          <a:p>
            <a:pPr lvl="0"/>
            <a:r>
              <a:rPr/>
              <a:t>Randomized assignment is the gold standard</a:t>
            </a:r>
          </a:p>
          <a:p>
            <a:pPr lvl="0"/>
            <a:r>
              <a:rPr/>
              <a:t>Quasi-experimental methods provide valuable complementary evidence</a:t>
            </a:r>
          </a:p>
          <a:p>
            <a:pPr lvl="0"/>
            <a:r>
              <a:rPr/>
              <a:t>Triangulation of methods strengthens overall conclusions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Explaining Differences in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Estimation Differences</a:t>
            </a:r>
            <a:r>
              <a:rPr/>
              <a:t>:</a:t>
            </a:r>
          </a:p>
          <a:p>
            <a:pPr lvl="0"/>
            <a:r>
              <a:rPr/>
              <a:t>Different identification strategies</a:t>
            </a:r>
          </a:p>
          <a:p>
            <a:pPr lvl="0"/>
            <a:r>
              <a:rPr/>
              <a:t>Different modeling approaches</a:t>
            </a:r>
          </a:p>
          <a:p>
            <a:pPr lvl="0"/>
            <a:r>
              <a:rPr/>
              <a:t>Different standard errors</a:t>
            </a:r>
          </a:p>
          <a:p>
            <a:pPr lvl="0" indent="0" marL="0">
              <a:buNone/>
            </a:pPr>
            <a:r>
              <a:rPr b="1"/>
              <a:t>Population Differences</a:t>
            </a:r>
            <a:r>
              <a:rPr/>
              <a:t>:</a:t>
            </a:r>
          </a:p>
          <a:p>
            <a:pPr lvl="0"/>
            <a:r>
              <a:rPr/>
              <a:t>RDD: Households near poverty threshold</a:t>
            </a:r>
          </a:p>
          <a:p>
            <a:pPr lvl="0"/>
            <a:r>
              <a:rPr/>
              <a:t>IV: Compliers who respond to promotion</a:t>
            </a:r>
          </a:p>
          <a:p>
            <a:pPr lvl="0"/>
            <a:r>
              <a:rPr/>
              <a:t>DiD/Matching: Enrolled households</a:t>
            </a:r>
          </a:p>
          <a:p>
            <a:pPr lvl="0"/>
            <a:r>
              <a:rPr/>
              <a:t>Randomized: All eligible households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Treatment Effect Heterogeneity</a:t>
            </a:r>
            <a:r>
              <a:rPr/>
              <a:t>:</a:t>
            </a:r>
          </a:p>
          <a:p>
            <a:pPr lvl="0"/>
            <a:r>
              <a:rPr/>
              <a:t>Impact may vary across different types of households</a:t>
            </a:r>
          </a:p>
          <a:p>
            <a:pPr lvl="0"/>
            <a:r>
              <a:rPr/>
              <a:t>E.g., poorer households may benefit more</a:t>
            </a:r>
          </a:p>
          <a:p>
            <a:pPr lvl="0"/>
            <a:r>
              <a:rPr/>
              <a:t>Methods capture effects for different subpopulations</a:t>
            </a:r>
          </a:p>
          <a:p>
            <a:pPr lvl="0" indent="0" marL="0">
              <a:buNone/>
            </a:pPr>
            <a:r>
              <a:rPr b="1"/>
              <a:t>Data and Implementation</a:t>
            </a:r>
            <a:r>
              <a:rPr/>
              <a:t>:</a:t>
            </a:r>
          </a:p>
          <a:p>
            <a:pPr lvl="0"/>
            <a:r>
              <a:rPr/>
              <a:t>Sample restrictions</a:t>
            </a:r>
          </a:p>
          <a:p>
            <a:pPr lvl="0"/>
            <a:r>
              <a:rPr/>
              <a:t>Variable inclusion</a:t>
            </a:r>
          </a:p>
          <a:p>
            <a:pPr lvl="0"/>
            <a:r>
              <a:rPr/>
              <a:t>Specification choices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R Implementation Across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Key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Key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Data 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Randomized Assignment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lm_robust()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estimatr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Cross-sectional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Instrumental 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iv_robust()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estimatr, AER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Cross-sectional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 Discontinuity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lm_robust(), rdrobust()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estimatr, rdrobust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Cross-sectional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Difference-in-Differences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lm_robust(), feols()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estimatr, fixest, did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Panel/repeated cross-section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Matching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matchit(), lm_robust()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MatchIt, estimatr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Cross-sectional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 Implementation of Impact Evaluation Methods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Common infrastructure: </a:t>
            </a:r>
            <a:r>
              <a:rPr>
                <a:latin typeface="Courier"/>
              </a:rPr>
              <a:t>tidyverse</a:t>
            </a:r>
            <a:r>
              <a:rPr/>
              <a:t> for data manipulation</a:t>
            </a:r>
          </a:p>
          <a:p>
            <a:pPr lvl="0"/>
            <a:r>
              <a:rPr/>
              <a:t>Robust standard errors essential for all methods</a:t>
            </a:r>
          </a:p>
          <a:p>
            <a:pPr lvl="0"/>
            <a:r>
              <a:rPr/>
              <a:t>Modern implementations leverage recent methodological advances</a:t>
            </a:r>
          </a:p>
          <a:p>
            <a:pPr lvl="0"/>
            <a:r>
              <a:rPr/>
              <a:t>Fixed effects approaches common in many methods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Analytical Steps Across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Data Preparation</a:t>
            </a:r>
          </a:p>
          <a:p>
            <a:pPr lvl="1"/>
            <a:r>
              <a:rPr/>
              <a:t>Identifying treatment and outcome variables</a:t>
            </a:r>
          </a:p>
          <a:p>
            <a:pPr lvl="1"/>
            <a:r>
              <a:rPr/>
              <a:t>Creating necessary indicators or transformations</a:t>
            </a:r>
          </a:p>
          <a:p>
            <a:pPr lvl="1"/>
            <a:r>
              <a:rPr/>
              <a:t>Handling missing data and outliers</a:t>
            </a:r>
          </a:p>
          <a:p>
            <a:pPr lvl="0" indent="-342900" marL="342900">
              <a:buAutoNum type="arabicPeriod"/>
            </a:pPr>
            <a:r>
              <a:rPr b="1"/>
              <a:t>Model Specification</a:t>
            </a:r>
          </a:p>
          <a:p>
            <a:pPr lvl="1"/>
            <a:r>
              <a:rPr/>
              <a:t>Choosing appropriate functional form</a:t>
            </a:r>
          </a:p>
          <a:p>
            <a:pPr lvl="1"/>
            <a:r>
              <a:rPr/>
              <a:t>Selecting control variables</a:t>
            </a:r>
          </a:p>
          <a:p>
            <a:pPr lvl="1"/>
            <a:r>
              <a:rPr/>
              <a:t>Determining clustering level for standard errors</a:t>
            </a:r>
          </a:p>
          <a:p>
            <a:pPr lvl="0" indent="-342900" marL="342900">
              <a:buAutoNum type="arabicPeriod"/>
            </a:pPr>
            <a:r>
              <a:rPr b="1"/>
              <a:t>Assumption Validation</a:t>
            </a:r>
          </a:p>
          <a:p>
            <a:pPr lvl="1"/>
            <a:r>
              <a:rPr/>
              <a:t>Testing method-specific assumptions</a:t>
            </a:r>
          </a:p>
          <a:p>
            <a:pPr lvl="1"/>
            <a:r>
              <a:rPr/>
              <a:t>Assessing threats to validity</a:t>
            </a:r>
          </a:p>
          <a:p>
            <a:pPr lvl="1"/>
            <a:r>
              <a:rPr/>
              <a:t>Examining balance or pre-trends</a:t>
            </a:r>
          </a:p>
          <a:p>
            <a:pPr lvl="0" indent="-342900" marL="342900">
              <a:buAutoNum type="arabicPeriod"/>
            </a:pPr>
            <a:r>
              <a:rPr b="1"/>
              <a:t>Robustness Checks</a:t>
            </a:r>
          </a:p>
          <a:p>
            <a:pPr lvl="1"/>
            <a:r>
              <a:rPr/>
              <a:t>Alternative specifications</a:t>
            </a:r>
          </a:p>
          <a:p>
            <a:pPr lvl="1"/>
            <a:r>
              <a:rPr/>
              <a:t>Placebo tests</a:t>
            </a:r>
          </a:p>
          <a:p>
            <a:pPr lvl="1"/>
            <a:r>
              <a:rPr/>
              <a:t>Subsample analysis</a:t>
            </a:r>
          </a:p>
          <a:p>
            <a:pPr lvl="0" indent="-342900" marL="342900">
              <a:buAutoNum type="arabicPeriod"/>
            </a:pPr>
            <a:r>
              <a:rPr b="1"/>
              <a:t>Interpretation</a:t>
            </a:r>
          </a:p>
          <a:p>
            <a:pPr lvl="1"/>
            <a:r>
              <a:rPr/>
              <a:t>Statistical vs. practical significance</a:t>
            </a:r>
          </a:p>
          <a:p>
            <a:pPr lvl="1"/>
            <a:r>
              <a:rPr/>
              <a:t>Population to which results apply</a:t>
            </a:r>
          </a:p>
          <a:p>
            <a:pPr lvl="1"/>
            <a:r>
              <a:rPr/>
              <a:t>Policy implications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Integrating Qualitative and Quantitative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Beyond Impact Estimates</a:t>
            </a:r>
            <a:r>
              <a:rPr/>
              <a:t>:</a:t>
            </a:r>
          </a:p>
          <a:p>
            <a:pPr lvl="0"/>
            <a:r>
              <a:rPr/>
              <a:t>Implementation context</a:t>
            </a:r>
          </a:p>
          <a:p>
            <a:pPr lvl="0"/>
            <a:r>
              <a:rPr/>
              <a:t>Participant experiences</a:t>
            </a:r>
          </a:p>
          <a:p>
            <a:pPr lvl="0"/>
            <a:r>
              <a:rPr/>
              <a:t>Unexpected outcomes</a:t>
            </a:r>
          </a:p>
          <a:p>
            <a:pPr lvl="0"/>
            <a:r>
              <a:rPr/>
              <a:t>Mechanisms of impact</a:t>
            </a:r>
          </a:p>
          <a:p>
            <a:pPr lvl="0" indent="0" marL="0">
              <a:buNone/>
            </a:pPr>
            <a:r>
              <a:rPr b="1"/>
              <a:t>Mixed Methods Approach</a:t>
            </a:r>
            <a:r>
              <a:rPr/>
              <a:t>:</a:t>
            </a:r>
          </a:p>
          <a:p>
            <a:pPr lvl="0"/>
            <a:r>
              <a:rPr/>
              <a:t>Impact evaluation: </a:t>
            </a:r>
            <a:r>
              <a:rPr i="1"/>
              <a:t>If</a:t>
            </a:r>
            <a:r>
              <a:rPr/>
              <a:t> it works</a:t>
            </a:r>
          </a:p>
          <a:p>
            <a:pPr lvl="0"/>
            <a:r>
              <a:rPr/>
              <a:t>Process evaluation: </a:t>
            </a:r>
            <a:r>
              <a:rPr i="1"/>
              <a:t>How</a:t>
            </a:r>
            <a:r>
              <a:rPr/>
              <a:t> it works</a:t>
            </a:r>
          </a:p>
          <a:p>
            <a:pPr lvl="0"/>
            <a:r>
              <a:rPr/>
              <a:t>Both needed for informed policy</a:t>
            </a:r>
          </a:p>
        </p:txBody>
      </p:sp>
      <p:pic>
        <p:nvPicPr>
          <p:cNvPr descr="session_final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52600"/>
            <a:ext cx="40386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Methods</dc:title>
  <dc:creator>Dr. Lucas Sempé</dc:creator>
  <cp:keywords/>
  <dcterms:created xsi:type="dcterms:W3CDTF">2025-04-04T13:16:14Z</dcterms:created>
  <dcterms:modified xsi:type="dcterms:W3CDTF">2025-04-04T13:16:14Z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Econometrics with R</vt:lpwstr>
  </property>
  <property fmtid="{D5CDD505-2E9C-101B-9397-08002B2CF9AE}" pid="12" name="toc-title">
    <vt:lpwstr>Table of contents</vt:lpwstr>
  </property>
</Properties>
</file>