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7" r:id="rId6"/>
    <p:sldId id="278" r:id="rId7"/>
    <p:sldId id="274" r:id="rId8"/>
    <p:sldId id="279" r:id="rId9"/>
    <p:sldId id="275" r:id="rId10"/>
    <p:sldId id="280" r:id="rId11"/>
    <p:sldId id="262" r:id="rId12"/>
    <p:sldId id="276" r:id="rId13"/>
    <p:sldId id="272" r:id="rId14"/>
  </p:sldIdLst>
  <p:sldSz cx="101600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6DC0-D5AE-4E3A-9D2A-018A056F7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143000"/>
            <a:ext cx="470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22E2-262F-44F1-89A4-CE25BA9B5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7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662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7324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986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4648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8309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1971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5633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9295" algn="l" defTabSz="807324" rtl="0" eaLnBrk="1" latinLnBrk="1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8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1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2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0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6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7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EF7B-50E0-4CD3-A7A9-25B9EB8B76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89887"/>
            <a:ext cx="8636000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497813"/>
            <a:ext cx="7620000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1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1" y="354560"/>
            <a:ext cx="2190750" cy="56436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1" y="354560"/>
            <a:ext cx="6445250" cy="56436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1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660268"/>
            <a:ext cx="8763000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4456668"/>
            <a:ext cx="8763000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/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2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772800"/>
            <a:ext cx="4318000" cy="4225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772800"/>
            <a:ext cx="4318000" cy="4225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8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54561"/>
            <a:ext cx="8763000" cy="12872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632518"/>
            <a:ext cx="429815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432590"/>
            <a:ext cx="4298156" cy="35779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632518"/>
            <a:ext cx="4319323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432590"/>
            <a:ext cx="4319323" cy="35779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443971"/>
            <a:ext cx="3276864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958855"/>
            <a:ext cx="5143500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997869"/>
            <a:ext cx="3276864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443971"/>
            <a:ext cx="3276864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958855"/>
            <a:ext cx="514350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997869"/>
            <a:ext cx="3276864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8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54561"/>
            <a:ext cx="8763000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772800"/>
            <a:ext cx="8763000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6172430"/>
            <a:ext cx="22860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2D41-5DE0-4F3D-AA72-411FC43375F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6172430"/>
            <a:ext cx="34290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6172430"/>
            <a:ext cx="22860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AF91-7F2A-47A3-B92F-B5781A42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5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7974" rtl="0" eaLnBrk="1" latinLnBrk="1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1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1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1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arren buffett black and whiteì ëí ì´ë¯¸ì§ ê²ìê²°ê³¼">
            <a:extLst>
              <a:ext uri="{FF2B5EF4-FFF2-40B4-BE49-F238E27FC236}">
                <a16:creationId xmlns:a16="http://schemas.microsoft.com/office/drawing/2014/main" id="{9424BCCD-869C-48BC-AFF1-5C5DDCDF6D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68" y="-99219"/>
            <a:ext cx="11429387" cy="691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B4AF3-C628-4562-86F0-5F03E7F9FF8E}"/>
              </a:ext>
            </a:extLst>
          </p:cNvPr>
          <p:cNvSpPr txBox="1"/>
          <p:nvPr/>
        </p:nvSpPr>
        <p:spPr>
          <a:xfrm>
            <a:off x="5080001" y="2555180"/>
            <a:ext cx="5430254" cy="1868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1855" dirty="0"/>
          </a:p>
        </p:txBody>
      </p:sp>
      <p:sp>
        <p:nvSpPr>
          <p:cNvPr id="9" name="TextBox 8"/>
          <p:cNvSpPr txBox="1"/>
          <p:nvPr/>
        </p:nvSpPr>
        <p:spPr>
          <a:xfrm>
            <a:off x="5382176" y="1492262"/>
            <a:ext cx="4777824" cy="288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6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지금 </a:t>
            </a:r>
            <a:endParaRPr lang="en-US" altLang="ko-KR" sz="906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HY헤드라인M" panose="02030600000101010101" pitchFamily="18" charset="-127"/>
            </a:endParaRPr>
          </a:p>
          <a:p>
            <a:pPr algn="r"/>
            <a:r>
              <a:rPr lang="ko-KR" altLang="en-US" sz="906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가격은</a:t>
            </a:r>
            <a:r>
              <a:rPr lang="en-US" altLang="ko-KR" sz="906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?</a:t>
            </a:r>
            <a:endParaRPr lang="ko-KR" altLang="en-US" sz="906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76045" y="4523784"/>
            <a:ext cx="4485900" cy="373667"/>
          </a:xfrm>
          <a:prstGeom prst="rect">
            <a:avLst/>
          </a:prstGeom>
          <a:solidFill>
            <a:srgbClr val="FEB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sp>
        <p:nvSpPr>
          <p:cNvPr id="13" name="TextBox 12"/>
          <p:cNvSpPr txBox="1"/>
          <p:nvPr/>
        </p:nvSpPr>
        <p:spPr>
          <a:xfrm>
            <a:off x="6323666" y="4485397"/>
            <a:ext cx="3577909" cy="47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72" spc="309" dirty="0" err="1">
                <a:blipFill dpi="0" rotWithShape="1">
                  <a:blip r:embed="rId3"/>
                  <a:srcRect/>
                  <a:tile tx="0" ty="0" sx="100000" sy="100000" flip="none" algn="b"/>
                </a:blip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공컴프</a:t>
            </a:r>
            <a:r>
              <a:rPr lang="ko-KR" altLang="en-US" sz="2472" spc="309" dirty="0">
                <a:blipFill dpi="0" rotWithShape="1">
                  <a:blip r:embed="rId3"/>
                  <a:srcRect/>
                  <a:tile tx="0" ty="0" sx="100000" sy="100000" flip="none" algn="b"/>
                </a:blip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72" spc="309" dirty="0">
                <a:blipFill dpi="0" rotWithShape="1">
                  <a:blip r:embed="rId3"/>
                  <a:srcRect/>
                  <a:tile tx="0" ty="0" sx="100000" sy="100000" flip="none" algn="b"/>
                </a:blip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2472" spc="309" dirty="0">
                <a:blipFill dpi="0" rotWithShape="1">
                  <a:blip r:embed="rId3"/>
                  <a:srcRect/>
                  <a:tile tx="0" ty="0" sx="100000" sy="100000" flip="none" algn="b"/>
                </a:blip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0713" y="5038071"/>
            <a:ext cx="3390659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김선제</a:t>
            </a:r>
            <a:r>
              <a:rPr lang="en-US" altLang="ko-KR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김민성 </a:t>
            </a:r>
            <a:r>
              <a:rPr lang="en-US" altLang="ko-KR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김재영</a:t>
            </a:r>
            <a:r>
              <a:rPr lang="en-US" altLang="ko-KR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이승진</a:t>
            </a:r>
            <a:r>
              <a:rPr lang="en-US" altLang="ko-KR" sz="16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48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3514" y="5399068"/>
            <a:ext cx="2490811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648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584964" y="734295"/>
            <a:ext cx="797784" cy="789611"/>
            <a:chOff x="4690" y="491"/>
            <a:chExt cx="488" cy="483"/>
          </a:xfrm>
          <a:solidFill>
            <a:schemeClr val="bg1"/>
          </a:solidFill>
          <a:effectLst>
            <a:reflection stA="52000" endA="300" endPos="26000" dist="38100" dir="5400000" sy="-100000" algn="bl" rotWithShape="0"/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909" y="539"/>
              <a:ext cx="269" cy="428"/>
            </a:xfrm>
            <a:custGeom>
              <a:avLst/>
              <a:gdLst>
                <a:gd name="T0" fmla="*/ 708 w 1880"/>
                <a:gd name="T1" fmla="*/ 31 h 2991"/>
                <a:gd name="T2" fmla="*/ 886 w 1880"/>
                <a:gd name="T3" fmla="*/ 259 h 2991"/>
                <a:gd name="T4" fmla="*/ 1136 w 1880"/>
                <a:gd name="T5" fmla="*/ 553 h 2991"/>
                <a:gd name="T6" fmla="*/ 1267 w 1880"/>
                <a:gd name="T7" fmla="*/ 449 h 2991"/>
                <a:gd name="T8" fmla="*/ 1591 w 1880"/>
                <a:gd name="T9" fmla="*/ 408 h 2991"/>
                <a:gd name="T10" fmla="*/ 1691 w 1880"/>
                <a:gd name="T11" fmla="*/ 577 h 2991"/>
                <a:gd name="T12" fmla="*/ 1772 w 1880"/>
                <a:gd name="T13" fmla="*/ 756 h 2991"/>
                <a:gd name="T14" fmla="*/ 1831 w 1880"/>
                <a:gd name="T15" fmla="*/ 946 h 2991"/>
                <a:gd name="T16" fmla="*/ 1868 w 1880"/>
                <a:gd name="T17" fmla="*/ 1144 h 2991"/>
                <a:gd name="T18" fmla="*/ 1880 w 1880"/>
                <a:gd name="T19" fmla="*/ 1350 h 2991"/>
                <a:gd name="T20" fmla="*/ 1867 w 1880"/>
                <a:gd name="T21" fmla="*/ 1563 h 2991"/>
                <a:gd name="T22" fmla="*/ 1828 w 1880"/>
                <a:gd name="T23" fmla="*/ 1769 h 2991"/>
                <a:gd name="T24" fmla="*/ 1763 w 1880"/>
                <a:gd name="T25" fmla="*/ 1965 h 2991"/>
                <a:gd name="T26" fmla="*/ 1676 w 1880"/>
                <a:gd name="T27" fmla="*/ 2150 h 2991"/>
                <a:gd name="T28" fmla="*/ 1570 w 1880"/>
                <a:gd name="T29" fmla="*/ 2322 h 2991"/>
                <a:gd name="T30" fmla="*/ 1442 w 1880"/>
                <a:gd name="T31" fmla="*/ 2479 h 2991"/>
                <a:gd name="T32" fmla="*/ 1297 w 1880"/>
                <a:gd name="T33" fmla="*/ 2620 h 2991"/>
                <a:gd name="T34" fmla="*/ 1136 w 1880"/>
                <a:gd name="T35" fmla="*/ 2743 h 2991"/>
                <a:gd name="T36" fmla="*/ 961 w 1880"/>
                <a:gd name="T37" fmla="*/ 2848 h 2991"/>
                <a:gd name="T38" fmla="*/ 772 w 1880"/>
                <a:gd name="T39" fmla="*/ 2931 h 2991"/>
                <a:gd name="T40" fmla="*/ 573 w 1880"/>
                <a:gd name="T41" fmla="*/ 2991 h 2991"/>
                <a:gd name="T42" fmla="*/ 897 w 1880"/>
                <a:gd name="T43" fmla="*/ 2685 h 2991"/>
                <a:gd name="T44" fmla="*/ 1177 w 1880"/>
                <a:gd name="T45" fmla="*/ 2385 h 2991"/>
                <a:gd name="T46" fmla="*/ 1072 w 1880"/>
                <a:gd name="T47" fmla="*/ 1850 h 2991"/>
                <a:gd name="T48" fmla="*/ 827 w 1880"/>
                <a:gd name="T49" fmla="*/ 1666 h 2991"/>
                <a:gd name="T50" fmla="*/ 489 w 1880"/>
                <a:gd name="T51" fmla="*/ 1593 h 2991"/>
                <a:gd name="T52" fmla="*/ 268 w 1880"/>
                <a:gd name="T53" fmla="*/ 1538 h 2991"/>
                <a:gd name="T54" fmla="*/ 192 w 1880"/>
                <a:gd name="T55" fmla="*/ 1389 h 2991"/>
                <a:gd name="T56" fmla="*/ 32 w 1880"/>
                <a:gd name="T57" fmla="*/ 1459 h 2991"/>
                <a:gd name="T58" fmla="*/ 132 w 1880"/>
                <a:gd name="T59" fmla="*/ 1258 h 2991"/>
                <a:gd name="T60" fmla="*/ 341 w 1880"/>
                <a:gd name="T61" fmla="*/ 1320 h 2991"/>
                <a:gd name="T62" fmla="*/ 573 w 1880"/>
                <a:gd name="T63" fmla="*/ 971 h 2991"/>
                <a:gd name="T64" fmla="*/ 1020 w 1880"/>
                <a:gd name="T65" fmla="*/ 850 h 2991"/>
                <a:gd name="T66" fmla="*/ 831 w 1880"/>
                <a:gd name="T67" fmla="*/ 566 h 2991"/>
                <a:gd name="T68" fmla="*/ 642 w 1880"/>
                <a:gd name="T69" fmla="*/ 414 h 2991"/>
                <a:gd name="T70" fmla="*/ 422 w 1880"/>
                <a:gd name="T71" fmla="*/ 352 h 2991"/>
                <a:gd name="T72" fmla="*/ 209 w 1880"/>
                <a:gd name="T73" fmla="*/ 494 h 2991"/>
                <a:gd name="T74" fmla="*/ 334 w 1880"/>
                <a:gd name="T75" fmla="*/ 352 h 2991"/>
                <a:gd name="T76" fmla="*/ 519 w 1880"/>
                <a:gd name="T77" fmla="*/ 210 h 2991"/>
                <a:gd name="T78" fmla="*/ 621 w 1880"/>
                <a:gd name="T79" fmla="*/ 338 h 2991"/>
                <a:gd name="T80" fmla="*/ 778 w 1880"/>
                <a:gd name="T81" fmla="*/ 314 h 2991"/>
                <a:gd name="T82" fmla="*/ 544 w 1880"/>
                <a:gd name="T83" fmla="*/ 73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0" h="2991">
                  <a:moveTo>
                    <a:pt x="548" y="0"/>
                  </a:moveTo>
                  <a:lnTo>
                    <a:pt x="708" y="31"/>
                  </a:lnTo>
                  <a:lnTo>
                    <a:pt x="844" y="152"/>
                  </a:lnTo>
                  <a:lnTo>
                    <a:pt x="886" y="259"/>
                  </a:lnTo>
                  <a:lnTo>
                    <a:pt x="919" y="359"/>
                  </a:lnTo>
                  <a:lnTo>
                    <a:pt x="1136" y="553"/>
                  </a:lnTo>
                  <a:lnTo>
                    <a:pt x="1191" y="570"/>
                  </a:lnTo>
                  <a:lnTo>
                    <a:pt x="1267" y="449"/>
                  </a:lnTo>
                  <a:lnTo>
                    <a:pt x="1539" y="425"/>
                  </a:lnTo>
                  <a:lnTo>
                    <a:pt x="1591" y="408"/>
                  </a:lnTo>
                  <a:lnTo>
                    <a:pt x="1643" y="491"/>
                  </a:lnTo>
                  <a:lnTo>
                    <a:pt x="1691" y="577"/>
                  </a:lnTo>
                  <a:lnTo>
                    <a:pt x="1734" y="665"/>
                  </a:lnTo>
                  <a:lnTo>
                    <a:pt x="1772" y="756"/>
                  </a:lnTo>
                  <a:lnTo>
                    <a:pt x="1804" y="850"/>
                  </a:lnTo>
                  <a:lnTo>
                    <a:pt x="1831" y="946"/>
                  </a:lnTo>
                  <a:lnTo>
                    <a:pt x="1852" y="1044"/>
                  </a:lnTo>
                  <a:lnTo>
                    <a:pt x="1868" y="1144"/>
                  </a:lnTo>
                  <a:lnTo>
                    <a:pt x="1878" y="1246"/>
                  </a:lnTo>
                  <a:lnTo>
                    <a:pt x="1880" y="1350"/>
                  </a:lnTo>
                  <a:lnTo>
                    <a:pt x="1877" y="1458"/>
                  </a:lnTo>
                  <a:lnTo>
                    <a:pt x="1867" y="1563"/>
                  </a:lnTo>
                  <a:lnTo>
                    <a:pt x="1850" y="1668"/>
                  </a:lnTo>
                  <a:lnTo>
                    <a:pt x="1828" y="1769"/>
                  </a:lnTo>
                  <a:lnTo>
                    <a:pt x="1799" y="1868"/>
                  </a:lnTo>
                  <a:lnTo>
                    <a:pt x="1763" y="1965"/>
                  </a:lnTo>
                  <a:lnTo>
                    <a:pt x="1723" y="2059"/>
                  </a:lnTo>
                  <a:lnTo>
                    <a:pt x="1676" y="2150"/>
                  </a:lnTo>
                  <a:lnTo>
                    <a:pt x="1625" y="2237"/>
                  </a:lnTo>
                  <a:lnTo>
                    <a:pt x="1570" y="2322"/>
                  </a:lnTo>
                  <a:lnTo>
                    <a:pt x="1507" y="2402"/>
                  </a:lnTo>
                  <a:lnTo>
                    <a:pt x="1442" y="2479"/>
                  </a:lnTo>
                  <a:lnTo>
                    <a:pt x="1371" y="2552"/>
                  </a:lnTo>
                  <a:lnTo>
                    <a:pt x="1297" y="2620"/>
                  </a:lnTo>
                  <a:lnTo>
                    <a:pt x="1218" y="2684"/>
                  </a:lnTo>
                  <a:lnTo>
                    <a:pt x="1136" y="2743"/>
                  </a:lnTo>
                  <a:lnTo>
                    <a:pt x="1050" y="2798"/>
                  </a:lnTo>
                  <a:lnTo>
                    <a:pt x="961" y="2848"/>
                  </a:lnTo>
                  <a:lnTo>
                    <a:pt x="867" y="2892"/>
                  </a:lnTo>
                  <a:lnTo>
                    <a:pt x="772" y="2931"/>
                  </a:lnTo>
                  <a:lnTo>
                    <a:pt x="674" y="2965"/>
                  </a:lnTo>
                  <a:lnTo>
                    <a:pt x="573" y="2991"/>
                  </a:lnTo>
                  <a:lnTo>
                    <a:pt x="604" y="2880"/>
                  </a:lnTo>
                  <a:lnTo>
                    <a:pt x="897" y="2685"/>
                  </a:lnTo>
                  <a:lnTo>
                    <a:pt x="974" y="2478"/>
                  </a:lnTo>
                  <a:lnTo>
                    <a:pt x="1177" y="2385"/>
                  </a:lnTo>
                  <a:lnTo>
                    <a:pt x="1369" y="2022"/>
                  </a:lnTo>
                  <a:lnTo>
                    <a:pt x="1072" y="1850"/>
                  </a:lnTo>
                  <a:lnTo>
                    <a:pt x="919" y="1677"/>
                  </a:lnTo>
                  <a:lnTo>
                    <a:pt x="827" y="1666"/>
                  </a:lnTo>
                  <a:lnTo>
                    <a:pt x="646" y="1617"/>
                  </a:lnTo>
                  <a:lnTo>
                    <a:pt x="489" y="1593"/>
                  </a:lnTo>
                  <a:lnTo>
                    <a:pt x="352" y="1632"/>
                  </a:lnTo>
                  <a:lnTo>
                    <a:pt x="268" y="1538"/>
                  </a:lnTo>
                  <a:lnTo>
                    <a:pt x="184" y="1514"/>
                  </a:lnTo>
                  <a:lnTo>
                    <a:pt x="192" y="1389"/>
                  </a:lnTo>
                  <a:lnTo>
                    <a:pt x="91" y="1393"/>
                  </a:lnTo>
                  <a:lnTo>
                    <a:pt x="32" y="1459"/>
                  </a:lnTo>
                  <a:lnTo>
                    <a:pt x="0" y="1320"/>
                  </a:lnTo>
                  <a:lnTo>
                    <a:pt x="132" y="1258"/>
                  </a:lnTo>
                  <a:lnTo>
                    <a:pt x="268" y="1320"/>
                  </a:lnTo>
                  <a:lnTo>
                    <a:pt x="341" y="1320"/>
                  </a:lnTo>
                  <a:lnTo>
                    <a:pt x="368" y="1213"/>
                  </a:lnTo>
                  <a:lnTo>
                    <a:pt x="573" y="971"/>
                  </a:lnTo>
                  <a:lnTo>
                    <a:pt x="855" y="829"/>
                  </a:lnTo>
                  <a:lnTo>
                    <a:pt x="1020" y="850"/>
                  </a:lnTo>
                  <a:lnTo>
                    <a:pt x="1034" y="771"/>
                  </a:lnTo>
                  <a:lnTo>
                    <a:pt x="831" y="566"/>
                  </a:lnTo>
                  <a:lnTo>
                    <a:pt x="754" y="414"/>
                  </a:lnTo>
                  <a:lnTo>
                    <a:pt x="642" y="414"/>
                  </a:lnTo>
                  <a:lnTo>
                    <a:pt x="573" y="374"/>
                  </a:lnTo>
                  <a:lnTo>
                    <a:pt x="422" y="352"/>
                  </a:lnTo>
                  <a:lnTo>
                    <a:pt x="391" y="530"/>
                  </a:lnTo>
                  <a:lnTo>
                    <a:pt x="209" y="494"/>
                  </a:lnTo>
                  <a:lnTo>
                    <a:pt x="194" y="383"/>
                  </a:lnTo>
                  <a:lnTo>
                    <a:pt x="334" y="352"/>
                  </a:lnTo>
                  <a:lnTo>
                    <a:pt x="381" y="154"/>
                  </a:lnTo>
                  <a:lnTo>
                    <a:pt x="519" y="210"/>
                  </a:lnTo>
                  <a:lnTo>
                    <a:pt x="516" y="295"/>
                  </a:lnTo>
                  <a:lnTo>
                    <a:pt x="621" y="338"/>
                  </a:lnTo>
                  <a:lnTo>
                    <a:pt x="692" y="359"/>
                  </a:lnTo>
                  <a:lnTo>
                    <a:pt x="778" y="314"/>
                  </a:lnTo>
                  <a:lnTo>
                    <a:pt x="702" y="225"/>
                  </a:lnTo>
                  <a:lnTo>
                    <a:pt x="544" y="7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4165" tIns="47083" rIns="94165" bIns="4708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55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4690" y="607"/>
              <a:ext cx="283" cy="367"/>
            </a:xfrm>
            <a:custGeom>
              <a:avLst/>
              <a:gdLst>
                <a:gd name="T0" fmla="*/ 235 w 1984"/>
                <a:gd name="T1" fmla="*/ 96 h 2571"/>
                <a:gd name="T2" fmla="*/ 523 w 1984"/>
                <a:gd name="T3" fmla="*/ 159 h 2571"/>
                <a:gd name="T4" fmla="*/ 988 w 1984"/>
                <a:gd name="T5" fmla="*/ 397 h 2571"/>
                <a:gd name="T6" fmla="*/ 1233 w 1984"/>
                <a:gd name="T7" fmla="*/ 995 h 2571"/>
                <a:gd name="T8" fmla="*/ 1274 w 1984"/>
                <a:gd name="T9" fmla="*/ 880 h 2571"/>
                <a:gd name="T10" fmla="*/ 1652 w 1984"/>
                <a:gd name="T11" fmla="*/ 1138 h 2571"/>
                <a:gd name="T12" fmla="*/ 1895 w 1984"/>
                <a:gd name="T13" fmla="*/ 1299 h 2571"/>
                <a:gd name="T14" fmla="*/ 1905 w 1984"/>
                <a:gd name="T15" fmla="*/ 1763 h 2571"/>
                <a:gd name="T16" fmla="*/ 1908 w 1984"/>
                <a:gd name="T17" fmla="*/ 1775 h 2571"/>
                <a:gd name="T18" fmla="*/ 1917 w 1984"/>
                <a:gd name="T19" fmla="*/ 1804 h 2571"/>
                <a:gd name="T20" fmla="*/ 1930 w 1984"/>
                <a:gd name="T21" fmla="*/ 1846 h 2571"/>
                <a:gd name="T22" fmla="*/ 1945 w 1984"/>
                <a:gd name="T23" fmla="*/ 1896 h 2571"/>
                <a:gd name="T24" fmla="*/ 1958 w 1984"/>
                <a:gd name="T25" fmla="*/ 1945 h 2571"/>
                <a:gd name="T26" fmla="*/ 1972 w 1984"/>
                <a:gd name="T27" fmla="*/ 1989 h 2571"/>
                <a:gd name="T28" fmla="*/ 1980 w 1984"/>
                <a:gd name="T29" fmla="*/ 2021 h 2571"/>
                <a:gd name="T30" fmla="*/ 1984 w 1984"/>
                <a:gd name="T31" fmla="*/ 2037 h 2571"/>
                <a:gd name="T32" fmla="*/ 1980 w 1984"/>
                <a:gd name="T33" fmla="*/ 2051 h 2571"/>
                <a:gd name="T34" fmla="*/ 1973 w 1984"/>
                <a:gd name="T35" fmla="*/ 2084 h 2571"/>
                <a:gd name="T36" fmla="*/ 1962 w 1984"/>
                <a:gd name="T37" fmla="*/ 2130 h 2571"/>
                <a:gd name="T38" fmla="*/ 1948 w 1984"/>
                <a:gd name="T39" fmla="*/ 2183 h 2571"/>
                <a:gd name="T40" fmla="*/ 1934 w 1984"/>
                <a:gd name="T41" fmla="*/ 2238 h 2571"/>
                <a:gd name="T42" fmla="*/ 1921 w 1984"/>
                <a:gd name="T43" fmla="*/ 2287 h 2571"/>
                <a:gd name="T44" fmla="*/ 1911 w 1984"/>
                <a:gd name="T45" fmla="*/ 2325 h 2571"/>
                <a:gd name="T46" fmla="*/ 1906 w 1984"/>
                <a:gd name="T47" fmla="*/ 2347 h 2571"/>
                <a:gd name="T48" fmla="*/ 1923 w 1984"/>
                <a:gd name="T49" fmla="*/ 2555 h 2571"/>
                <a:gd name="T50" fmla="*/ 1780 w 1984"/>
                <a:gd name="T51" fmla="*/ 2568 h 2571"/>
                <a:gd name="T52" fmla="*/ 1600 w 1984"/>
                <a:gd name="T53" fmla="*/ 2567 h 2571"/>
                <a:gd name="T54" fmla="*/ 1390 w 1984"/>
                <a:gd name="T55" fmla="*/ 2541 h 2571"/>
                <a:gd name="T56" fmla="*/ 1188 w 1984"/>
                <a:gd name="T57" fmla="*/ 2490 h 2571"/>
                <a:gd name="T58" fmla="*/ 997 w 1984"/>
                <a:gd name="T59" fmla="*/ 2417 h 2571"/>
                <a:gd name="T60" fmla="*/ 818 w 1984"/>
                <a:gd name="T61" fmla="*/ 2322 h 2571"/>
                <a:gd name="T62" fmla="*/ 651 w 1984"/>
                <a:gd name="T63" fmla="*/ 2207 h 2571"/>
                <a:gd name="T64" fmla="*/ 501 w 1984"/>
                <a:gd name="T65" fmla="*/ 2075 h 2571"/>
                <a:gd name="T66" fmla="*/ 366 w 1984"/>
                <a:gd name="T67" fmla="*/ 1926 h 2571"/>
                <a:gd name="T68" fmla="*/ 250 w 1984"/>
                <a:gd name="T69" fmla="*/ 1762 h 2571"/>
                <a:gd name="T70" fmla="*/ 155 w 1984"/>
                <a:gd name="T71" fmla="*/ 1584 h 2571"/>
                <a:gd name="T72" fmla="*/ 81 w 1984"/>
                <a:gd name="T73" fmla="*/ 1395 h 2571"/>
                <a:gd name="T74" fmla="*/ 30 w 1984"/>
                <a:gd name="T75" fmla="*/ 1195 h 2571"/>
                <a:gd name="T76" fmla="*/ 3 w 1984"/>
                <a:gd name="T77" fmla="*/ 986 h 2571"/>
                <a:gd name="T78" fmla="*/ 3 w 1984"/>
                <a:gd name="T79" fmla="*/ 776 h 2571"/>
                <a:gd name="T80" fmla="*/ 28 w 1984"/>
                <a:gd name="T81" fmla="*/ 576 h 2571"/>
                <a:gd name="T82" fmla="*/ 76 w 1984"/>
                <a:gd name="T83" fmla="*/ 383 h 2571"/>
                <a:gd name="T84" fmla="*/ 146 w 1984"/>
                <a:gd name="T85" fmla="*/ 200 h 2571"/>
                <a:gd name="T86" fmla="*/ 235 w 1984"/>
                <a:gd name="T87" fmla="*/ 28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4" h="2571">
                  <a:moveTo>
                    <a:pt x="357" y="0"/>
                  </a:moveTo>
                  <a:lnTo>
                    <a:pt x="235" y="96"/>
                  </a:lnTo>
                  <a:lnTo>
                    <a:pt x="331" y="159"/>
                  </a:lnTo>
                  <a:lnTo>
                    <a:pt x="523" y="159"/>
                  </a:lnTo>
                  <a:lnTo>
                    <a:pt x="808" y="108"/>
                  </a:lnTo>
                  <a:lnTo>
                    <a:pt x="988" y="397"/>
                  </a:lnTo>
                  <a:lnTo>
                    <a:pt x="988" y="667"/>
                  </a:lnTo>
                  <a:lnTo>
                    <a:pt x="1233" y="995"/>
                  </a:lnTo>
                  <a:lnTo>
                    <a:pt x="1274" y="995"/>
                  </a:lnTo>
                  <a:lnTo>
                    <a:pt x="1274" y="880"/>
                  </a:lnTo>
                  <a:lnTo>
                    <a:pt x="1368" y="1076"/>
                  </a:lnTo>
                  <a:lnTo>
                    <a:pt x="1652" y="1138"/>
                  </a:lnTo>
                  <a:lnTo>
                    <a:pt x="1780" y="1265"/>
                  </a:lnTo>
                  <a:lnTo>
                    <a:pt x="1895" y="1299"/>
                  </a:lnTo>
                  <a:lnTo>
                    <a:pt x="1780" y="1535"/>
                  </a:lnTo>
                  <a:lnTo>
                    <a:pt x="1905" y="1763"/>
                  </a:lnTo>
                  <a:lnTo>
                    <a:pt x="1906" y="1766"/>
                  </a:lnTo>
                  <a:lnTo>
                    <a:pt x="1908" y="1775"/>
                  </a:lnTo>
                  <a:lnTo>
                    <a:pt x="1913" y="1788"/>
                  </a:lnTo>
                  <a:lnTo>
                    <a:pt x="1917" y="1804"/>
                  </a:lnTo>
                  <a:lnTo>
                    <a:pt x="1924" y="1824"/>
                  </a:lnTo>
                  <a:lnTo>
                    <a:pt x="1930" y="1846"/>
                  </a:lnTo>
                  <a:lnTo>
                    <a:pt x="1937" y="1871"/>
                  </a:lnTo>
                  <a:lnTo>
                    <a:pt x="1945" y="1896"/>
                  </a:lnTo>
                  <a:lnTo>
                    <a:pt x="1952" y="1921"/>
                  </a:lnTo>
                  <a:lnTo>
                    <a:pt x="1958" y="1945"/>
                  </a:lnTo>
                  <a:lnTo>
                    <a:pt x="1965" y="1968"/>
                  </a:lnTo>
                  <a:lnTo>
                    <a:pt x="1972" y="1989"/>
                  </a:lnTo>
                  <a:lnTo>
                    <a:pt x="1976" y="2007"/>
                  </a:lnTo>
                  <a:lnTo>
                    <a:pt x="1980" y="2021"/>
                  </a:lnTo>
                  <a:lnTo>
                    <a:pt x="1983" y="2031"/>
                  </a:lnTo>
                  <a:lnTo>
                    <a:pt x="1984" y="2037"/>
                  </a:lnTo>
                  <a:lnTo>
                    <a:pt x="1983" y="2041"/>
                  </a:lnTo>
                  <a:lnTo>
                    <a:pt x="1980" y="2051"/>
                  </a:lnTo>
                  <a:lnTo>
                    <a:pt x="1977" y="2065"/>
                  </a:lnTo>
                  <a:lnTo>
                    <a:pt x="1973" y="2084"/>
                  </a:lnTo>
                  <a:lnTo>
                    <a:pt x="1967" y="2106"/>
                  </a:lnTo>
                  <a:lnTo>
                    <a:pt x="1962" y="2130"/>
                  </a:lnTo>
                  <a:lnTo>
                    <a:pt x="1955" y="2157"/>
                  </a:lnTo>
                  <a:lnTo>
                    <a:pt x="1948" y="2183"/>
                  </a:lnTo>
                  <a:lnTo>
                    <a:pt x="1940" y="2211"/>
                  </a:lnTo>
                  <a:lnTo>
                    <a:pt x="1934" y="2238"/>
                  </a:lnTo>
                  <a:lnTo>
                    <a:pt x="1927" y="2264"/>
                  </a:lnTo>
                  <a:lnTo>
                    <a:pt x="1921" y="2287"/>
                  </a:lnTo>
                  <a:lnTo>
                    <a:pt x="1916" y="2308"/>
                  </a:lnTo>
                  <a:lnTo>
                    <a:pt x="1911" y="2325"/>
                  </a:lnTo>
                  <a:lnTo>
                    <a:pt x="1908" y="2339"/>
                  </a:lnTo>
                  <a:lnTo>
                    <a:pt x="1906" y="2347"/>
                  </a:lnTo>
                  <a:lnTo>
                    <a:pt x="1905" y="2351"/>
                  </a:lnTo>
                  <a:lnTo>
                    <a:pt x="1923" y="2555"/>
                  </a:lnTo>
                  <a:lnTo>
                    <a:pt x="1853" y="2563"/>
                  </a:lnTo>
                  <a:lnTo>
                    <a:pt x="1780" y="2568"/>
                  </a:lnTo>
                  <a:lnTo>
                    <a:pt x="1708" y="2571"/>
                  </a:lnTo>
                  <a:lnTo>
                    <a:pt x="1600" y="2567"/>
                  </a:lnTo>
                  <a:lnTo>
                    <a:pt x="1494" y="2557"/>
                  </a:lnTo>
                  <a:lnTo>
                    <a:pt x="1390" y="2541"/>
                  </a:lnTo>
                  <a:lnTo>
                    <a:pt x="1287" y="2519"/>
                  </a:lnTo>
                  <a:lnTo>
                    <a:pt x="1188" y="2490"/>
                  </a:lnTo>
                  <a:lnTo>
                    <a:pt x="1091" y="2456"/>
                  </a:lnTo>
                  <a:lnTo>
                    <a:pt x="997" y="2417"/>
                  </a:lnTo>
                  <a:lnTo>
                    <a:pt x="906" y="2373"/>
                  </a:lnTo>
                  <a:lnTo>
                    <a:pt x="818" y="2322"/>
                  </a:lnTo>
                  <a:lnTo>
                    <a:pt x="732" y="2268"/>
                  </a:lnTo>
                  <a:lnTo>
                    <a:pt x="651" y="2207"/>
                  </a:lnTo>
                  <a:lnTo>
                    <a:pt x="574" y="2144"/>
                  </a:lnTo>
                  <a:lnTo>
                    <a:pt x="501" y="2075"/>
                  </a:lnTo>
                  <a:lnTo>
                    <a:pt x="432" y="2003"/>
                  </a:lnTo>
                  <a:lnTo>
                    <a:pt x="366" y="1926"/>
                  </a:lnTo>
                  <a:lnTo>
                    <a:pt x="306" y="1845"/>
                  </a:lnTo>
                  <a:lnTo>
                    <a:pt x="250" y="1762"/>
                  </a:lnTo>
                  <a:lnTo>
                    <a:pt x="200" y="1675"/>
                  </a:lnTo>
                  <a:lnTo>
                    <a:pt x="155" y="1584"/>
                  </a:lnTo>
                  <a:lnTo>
                    <a:pt x="114" y="1491"/>
                  </a:lnTo>
                  <a:lnTo>
                    <a:pt x="81" y="1395"/>
                  </a:lnTo>
                  <a:lnTo>
                    <a:pt x="52" y="1296"/>
                  </a:lnTo>
                  <a:lnTo>
                    <a:pt x="30" y="1195"/>
                  </a:lnTo>
                  <a:lnTo>
                    <a:pt x="13" y="1092"/>
                  </a:lnTo>
                  <a:lnTo>
                    <a:pt x="3" y="986"/>
                  </a:lnTo>
                  <a:lnTo>
                    <a:pt x="0" y="880"/>
                  </a:lnTo>
                  <a:lnTo>
                    <a:pt x="3" y="776"/>
                  </a:lnTo>
                  <a:lnTo>
                    <a:pt x="12" y="675"/>
                  </a:lnTo>
                  <a:lnTo>
                    <a:pt x="28" y="576"/>
                  </a:lnTo>
                  <a:lnTo>
                    <a:pt x="49" y="479"/>
                  </a:lnTo>
                  <a:lnTo>
                    <a:pt x="76" y="383"/>
                  </a:lnTo>
                  <a:lnTo>
                    <a:pt x="108" y="291"/>
                  </a:lnTo>
                  <a:lnTo>
                    <a:pt x="146" y="200"/>
                  </a:lnTo>
                  <a:lnTo>
                    <a:pt x="188" y="112"/>
                  </a:lnTo>
                  <a:lnTo>
                    <a:pt x="235" y="28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4165" tIns="47083" rIns="94165" bIns="4708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55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746" y="491"/>
              <a:ext cx="292" cy="88"/>
            </a:xfrm>
            <a:custGeom>
              <a:avLst/>
              <a:gdLst>
                <a:gd name="T0" fmla="*/ 874 w 2047"/>
                <a:gd name="T1" fmla="*/ 181 h 615"/>
                <a:gd name="T2" fmla="*/ 871 w 2047"/>
                <a:gd name="T3" fmla="*/ 188 h 615"/>
                <a:gd name="T4" fmla="*/ 863 w 2047"/>
                <a:gd name="T5" fmla="*/ 197 h 615"/>
                <a:gd name="T6" fmla="*/ 852 w 2047"/>
                <a:gd name="T7" fmla="*/ 207 h 615"/>
                <a:gd name="T8" fmla="*/ 839 w 2047"/>
                <a:gd name="T9" fmla="*/ 218 h 615"/>
                <a:gd name="T10" fmla="*/ 824 w 2047"/>
                <a:gd name="T11" fmla="*/ 229 h 615"/>
                <a:gd name="T12" fmla="*/ 809 w 2047"/>
                <a:gd name="T13" fmla="*/ 240 h 615"/>
                <a:gd name="T14" fmla="*/ 795 w 2047"/>
                <a:gd name="T15" fmla="*/ 250 h 615"/>
                <a:gd name="T16" fmla="*/ 782 w 2047"/>
                <a:gd name="T17" fmla="*/ 258 h 615"/>
                <a:gd name="T18" fmla="*/ 772 w 2047"/>
                <a:gd name="T19" fmla="*/ 265 h 615"/>
                <a:gd name="T20" fmla="*/ 765 w 2047"/>
                <a:gd name="T21" fmla="*/ 269 h 615"/>
                <a:gd name="T22" fmla="*/ 762 w 2047"/>
                <a:gd name="T23" fmla="*/ 272 h 615"/>
                <a:gd name="T24" fmla="*/ 874 w 2047"/>
                <a:gd name="T25" fmla="*/ 337 h 615"/>
                <a:gd name="T26" fmla="*/ 1106 w 2047"/>
                <a:gd name="T27" fmla="*/ 276 h 615"/>
                <a:gd name="T28" fmla="*/ 1052 w 2047"/>
                <a:gd name="T29" fmla="*/ 181 h 615"/>
                <a:gd name="T30" fmla="*/ 951 w 2047"/>
                <a:gd name="T31" fmla="*/ 213 h 615"/>
                <a:gd name="T32" fmla="*/ 874 w 2047"/>
                <a:gd name="T33" fmla="*/ 181 h 615"/>
                <a:gd name="T34" fmla="*/ 1566 w 2047"/>
                <a:gd name="T35" fmla="*/ 72 h 615"/>
                <a:gd name="T36" fmla="*/ 1390 w 2047"/>
                <a:gd name="T37" fmla="*/ 168 h 615"/>
                <a:gd name="T38" fmla="*/ 1291 w 2047"/>
                <a:gd name="T39" fmla="*/ 230 h 615"/>
                <a:gd name="T40" fmla="*/ 1360 w 2047"/>
                <a:gd name="T41" fmla="*/ 275 h 615"/>
                <a:gd name="T42" fmla="*/ 1515 w 2047"/>
                <a:gd name="T43" fmla="*/ 258 h 615"/>
                <a:gd name="T44" fmla="*/ 1677 w 2047"/>
                <a:gd name="T45" fmla="*/ 137 h 615"/>
                <a:gd name="T46" fmla="*/ 1566 w 2047"/>
                <a:gd name="T47" fmla="*/ 72 h 615"/>
                <a:gd name="T48" fmla="*/ 1318 w 2047"/>
                <a:gd name="T49" fmla="*/ 0 h 615"/>
                <a:gd name="T50" fmla="*/ 1416 w 2047"/>
                <a:gd name="T51" fmla="*/ 2 h 615"/>
                <a:gd name="T52" fmla="*/ 1511 w 2047"/>
                <a:gd name="T53" fmla="*/ 11 h 615"/>
                <a:gd name="T54" fmla="*/ 1605 w 2047"/>
                <a:gd name="T55" fmla="*/ 24 h 615"/>
                <a:gd name="T56" fmla="*/ 1697 w 2047"/>
                <a:gd name="T57" fmla="*/ 43 h 615"/>
                <a:gd name="T58" fmla="*/ 1787 w 2047"/>
                <a:gd name="T59" fmla="*/ 66 h 615"/>
                <a:gd name="T60" fmla="*/ 1876 w 2047"/>
                <a:gd name="T61" fmla="*/ 93 h 615"/>
                <a:gd name="T62" fmla="*/ 1962 w 2047"/>
                <a:gd name="T63" fmla="*/ 125 h 615"/>
                <a:gd name="T64" fmla="*/ 2047 w 2047"/>
                <a:gd name="T65" fmla="*/ 162 h 615"/>
                <a:gd name="T66" fmla="*/ 1984 w 2047"/>
                <a:gd name="T67" fmla="*/ 171 h 615"/>
                <a:gd name="T68" fmla="*/ 1817 w 2047"/>
                <a:gd name="T69" fmla="*/ 146 h 615"/>
                <a:gd name="T70" fmla="*/ 1698 w 2047"/>
                <a:gd name="T71" fmla="*/ 224 h 615"/>
                <a:gd name="T72" fmla="*/ 1614 w 2047"/>
                <a:gd name="T73" fmla="*/ 317 h 615"/>
                <a:gd name="T74" fmla="*/ 1309 w 2047"/>
                <a:gd name="T75" fmla="*/ 344 h 615"/>
                <a:gd name="T76" fmla="*/ 1183 w 2047"/>
                <a:gd name="T77" fmla="*/ 324 h 615"/>
                <a:gd name="T78" fmla="*/ 1098 w 2047"/>
                <a:gd name="T79" fmla="*/ 458 h 615"/>
                <a:gd name="T80" fmla="*/ 846 w 2047"/>
                <a:gd name="T81" fmla="*/ 472 h 615"/>
                <a:gd name="T82" fmla="*/ 688 w 2047"/>
                <a:gd name="T83" fmla="*/ 427 h 615"/>
                <a:gd name="T84" fmla="*/ 549 w 2047"/>
                <a:gd name="T85" fmla="*/ 503 h 615"/>
                <a:gd name="T86" fmla="*/ 245 w 2047"/>
                <a:gd name="T87" fmla="*/ 545 h 615"/>
                <a:gd name="T88" fmla="*/ 2 w 2047"/>
                <a:gd name="T89" fmla="*/ 615 h 615"/>
                <a:gd name="T90" fmla="*/ 0 w 2047"/>
                <a:gd name="T91" fmla="*/ 615 h 615"/>
                <a:gd name="T92" fmla="*/ 66 w 2047"/>
                <a:gd name="T93" fmla="*/ 541 h 615"/>
                <a:gd name="T94" fmla="*/ 135 w 2047"/>
                <a:gd name="T95" fmla="*/ 472 h 615"/>
                <a:gd name="T96" fmla="*/ 207 w 2047"/>
                <a:gd name="T97" fmla="*/ 406 h 615"/>
                <a:gd name="T98" fmla="*/ 284 w 2047"/>
                <a:gd name="T99" fmla="*/ 345 h 615"/>
                <a:gd name="T100" fmla="*/ 364 w 2047"/>
                <a:gd name="T101" fmla="*/ 288 h 615"/>
                <a:gd name="T102" fmla="*/ 448 w 2047"/>
                <a:gd name="T103" fmla="*/ 236 h 615"/>
                <a:gd name="T104" fmla="*/ 533 w 2047"/>
                <a:gd name="T105" fmla="*/ 188 h 615"/>
                <a:gd name="T106" fmla="*/ 624 w 2047"/>
                <a:gd name="T107" fmla="*/ 145 h 615"/>
                <a:gd name="T108" fmla="*/ 716 w 2047"/>
                <a:gd name="T109" fmla="*/ 108 h 615"/>
                <a:gd name="T110" fmla="*/ 810 w 2047"/>
                <a:gd name="T111" fmla="*/ 76 h 615"/>
                <a:gd name="T112" fmla="*/ 908 w 2047"/>
                <a:gd name="T113" fmla="*/ 49 h 615"/>
                <a:gd name="T114" fmla="*/ 1007 w 2047"/>
                <a:gd name="T115" fmla="*/ 27 h 615"/>
                <a:gd name="T116" fmla="*/ 1110 w 2047"/>
                <a:gd name="T117" fmla="*/ 12 h 615"/>
                <a:gd name="T118" fmla="*/ 1213 w 2047"/>
                <a:gd name="T119" fmla="*/ 3 h 615"/>
                <a:gd name="T120" fmla="*/ 1318 w 2047"/>
                <a:gd name="T12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47" h="615">
                  <a:moveTo>
                    <a:pt x="874" y="181"/>
                  </a:moveTo>
                  <a:lnTo>
                    <a:pt x="871" y="188"/>
                  </a:lnTo>
                  <a:lnTo>
                    <a:pt x="863" y="197"/>
                  </a:lnTo>
                  <a:lnTo>
                    <a:pt x="852" y="207"/>
                  </a:lnTo>
                  <a:lnTo>
                    <a:pt x="839" y="218"/>
                  </a:lnTo>
                  <a:lnTo>
                    <a:pt x="824" y="229"/>
                  </a:lnTo>
                  <a:lnTo>
                    <a:pt x="809" y="240"/>
                  </a:lnTo>
                  <a:lnTo>
                    <a:pt x="795" y="250"/>
                  </a:lnTo>
                  <a:lnTo>
                    <a:pt x="782" y="258"/>
                  </a:lnTo>
                  <a:lnTo>
                    <a:pt x="772" y="265"/>
                  </a:lnTo>
                  <a:lnTo>
                    <a:pt x="765" y="269"/>
                  </a:lnTo>
                  <a:lnTo>
                    <a:pt x="762" y="272"/>
                  </a:lnTo>
                  <a:lnTo>
                    <a:pt x="874" y="337"/>
                  </a:lnTo>
                  <a:lnTo>
                    <a:pt x="1106" y="276"/>
                  </a:lnTo>
                  <a:lnTo>
                    <a:pt x="1052" y="181"/>
                  </a:lnTo>
                  <a:lnTo>
                    <a:pt x="951" y="213"/>
                  </a:lnTo>
                  <a:lnTo>
                    <a:pt x="874" y="181"/>
                  </a:lnTo>
                  <a:close/>
                  <a:moveTo>
                    <a:pt x="1566" y="72"/>
                  </a:moveTo>
                  <a:lnTo>
                    <a:pt x="1390" y="168"/>
                  </a:lnTo>
                  <a:lnTo>
                    <a:pt x="1291" y="230"/>
                  </a:lnTo>
                  <a:lnTo>
                    <a:pt x="1360" y="275"/>
                  </a:lnTo>
                  <a:lnTo>
                    <a:pt x="1515" y="258"/>
                  </a:lnTo>
                  <a:lnTo>
                    <a:pt x="1677" y="137"/>
                  </a:lnTo>
                  <a:lnTo>
                    <a:pt x="1566" y="72"/>
                  </a:lnTo>
                  <a:close/>
                  <a:moveTo>
                    <a:pt x="1318" y="0"/>
                  </a:moveTo>
                  <a:lnTo>
                    <a:pt x="1416" y="2"/>
                  </a:lnTo>
                  <a:lnTo>
                    <a:pt x="1511" y="11"/>
                  </a:lnTo>
                  <a:lnTo>
                    <a:pt x="1605" y="24"/>
                  </a:lnTo>
                  <a:lnTo>
                    <a:pt x="1697" y="43"/>
                  </a:lnTo>
                  <a:lnTo>
                    <a:pt x="1787" y="66"/>
                  </a:lnTo>
                  <a:lnTo>
                    <a:pt x="1876" y="93"/>
                  </a:lnTo>
                  <a:lnTo>
                    <a:pt x="1962" y="125"/>
                  </a:lnTo>
                  <a:lnTo>
                    <a:pt x="2047" y="162"/>
                  </a:lnTo>
                  <a:lnTo>
                    <a:pt x="1984" y="171"/>
                  </a:lnTo>
                  <a:lnTo>
                    <a:pt x="1817" y="146"/>
                  </a:lnTo>
                  <a:lnTo>
                    <a:pt x="1698" y="224"/>
                  </a:lnTo>
                  <a:lnTo>
                    <a:pt x="1614" y="317"/>
                  </a:lnTo>
                  <a:lnTo>
                    <a:pt x="1309" y="344"/>
                  </a:lnTo>
                  <a:lnTo>
                    <a:pt x="1183" y="324"/>
                  </a:lnTo>
                  <a:lnTo>
                    <a:pt x="1098" y="458"/>
                  </a:lnTo>
                  <a:lnTo>
                    <a:pt x="846" y="472"/>
                  </a:lnTo>
                  <a:lnTo>
                    <a:pt x="688" y="427"/>
                  </a:lnTo>
                  <a:lnTo>
                    <a:pt x="549" y="503"/>
                  </a:lnTo>
                  <a:lnTo>
                    <a:pt x="245" y="545"/>
                  </a:lnTo>
                  <a:lnTo>
                    <a:pt x="2" y="615"/>
                  </a:lnTo>
                  <a:lnTo>
                    <a:pt x="0" y="615"/>
                  </a:lnTo>
                  <a:lnTo>
                    <a:pt x="66" y="541"/>
                  </a:lnTo>
                  <a:lnTo>
                    <a:pt x="135" y="472"/>
                  </a:lnTo>
                  <a:lnTo>
                    <a:pt x="207" y="406"/>
                  </a:lnTo>
                  <a:lnTo>
                    <a:pt x="284" y="345"/>
                  </a:lnTo>
                  <a:lnTo>
                    <a:pt x="364" y="288"/>
                  </a:lnTo>
                  <a:lnTo>
                    <a:pt x="448" y="236"/>
                  </a:lnTo>
                  <a:lnTo>
                    <a:pt x="533" y="188"/>
                  </a:lnTo>
                  <a:lnTo>
                    <a:pt x="624" y="145"/>
                  </a:lnTo>
                  <a:lnTo>
                    <a:pt x="716" y="108"/>
                  </a:lnTo>
                  <a:lnTo>
                    <a:pt x="810" y="76"/>
                  </a:lnTo>
                  <a:lnTo>
                    <a:pt x="908" y="49"/>
                  </a:lnTo>
                  <a:lnTo>
                    <a:pt x="1007" y="27"/>
                  </a:lnTo>
                  <a:lnTo>
                    <a:pt x="1110" y="12"/>
                  </a:lnTo>
                  <a:lnTo>
                    <a:pt x="1213" y="3"/>
                  </a:lnTo>
                  <a:lnTo>
                    <a:pt x="1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4165" tIns="47083" rIns="94165" bIns="4708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55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B04399-E9A7-4D0E-A5A2-50FE99FDE76F}"/>
              </a:ext>
            </a:extLst>
          </p:cNvPr>
          <p:cNvSpPr txBox="1"/>
          <p:nvPr/>
        </p:nvSpPr>
        <p:spPr>
          <a:xfrm>
            <a:off x="9403058" y="6325777"/>
            <a:ext cx="1816628" cy="3777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1855" dirty="0"/>
          </a:p>
        </p:txBody>
      </p:sp>
    </p:spTree>
    <p:extLst>
      <p:ext uri="{BB962C8B-B14F-4D97-AF65-F5344CB8AC3E}">
        <p14:creationId xmlns:p14="http://schemas.microsoft.com/office/powerpoint/2010/main" val="20242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8"/>
    </mc:Choice>
    <mc:Fallback xmlns="">
      <p:transition advTm="25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Types of Market segmentation - 1">
            <a:extLst>
              <a:ext uri="{FF2B5EF4-FFF2-40B4-BE49-F238E27FC236}">
                <a16:creationId xmlns:a16="http://schemas.microsoft.com/office/drawing/2014/main" id="{690E5F36-292E-4172-934D-ACDE0AB64A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70" y="-89327"/>
            <a:ext cx="10462741" cy="68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46871" y="-89327"/>
            <a:ext cx="10462740" cy="6848114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03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upbit.</a:t>
            </a:r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53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upbit.com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시장 정보를 가져오고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main.py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로 데이터를 넘겨줌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151370" y="3403726"/>
            <a:ext cx="10479071" cy="3355062"/>
            <a:chOff x="3381374" y="3401582"/>
            <a:chExt cx="3397251" cy="3257981"/>
          </a:xfrm>
        </p:grpSpPr>
        <p:sp>
          <p:nvSpPr>
            <p:cNvPr id="21" name="직사각형 20"/>
            <p:cNvSpPr/>
            <p:nvPr/>
          </p:nvSpPr>
          <p:spPr>
            <a:xfrm>
              <a:off x="3381374" y="3401582"/>
              <a:ext cx="3397251" cy="3257981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430447" y="4820638"/>
              <a:ext cx="1679845" cy="45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2472" dirty="0" err="1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Upbit</a:t>
              </a:r>
              <a:r>
                <a:rPr lang="en-US" altLang="ko-KR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클래스 지정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8C94EFC-5797-43F9-BCE2-E11EC6F0A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422" y="3838171"/>
            <a:ext cx="7483458" cy="25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23552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lgorithm imageì ëí ì´ë¯¸ì§ ê²ìê²°ê³¼">
            <a:extLst>
              <a:ext uri="{FF2B5EF4-FFF2-40B4-BE49-F238E27FC236}">
                <a16:creationId xmlns:a16="http://schemas.microsoft.com/office/drawing/2014/main" id="{00D2DD97-896B-429A-ABD0-057FCB0026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160000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-2"/>
            <a:ext cx="10160000" cy="6659563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829837" y="310807"/>
            <a:ext cx="6500337" cy="1307022"/>
            <a:chOff x="1923875" y="398157"/>
            <a:chExt cx="6312249" cy="1269202"/>
          </a:xfrm>
        </p:grpSpPr>
        <p:grpSp>
          <p:nvGrpSpPr>
            <p:cNvPr id="46" name="그룹 45"/>
            <p:cNvGrpSpPr/>
            <p:nvPr/>
          </p:nvGrpSpPr>
          <p:grpSpPr>
            <a:xfrm>
              <a:off x="4521183" y="398157"/>
              <a:ext cx="1048627" cy="705210"/>
              <a:chOff x="4521183" y="640324"/>
              <a:chExt cx="1048627" cy="70521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521183" y="640324"/>
                <a:ext cx="1048627" cy="70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119" dirty="0">
                    <a:solidFill>
                      <a:schemeClr val="bg1"/>
                    </a:solidFill>
                    <a:latin typeface="Impact" panose="020B0806030902050204" pitchFamily="34" charset="0"/>
                    <a:ea typeface="산돌고딕B" panose="02030504000101010101" pitchFamily="18" charset="-127"/>
                    <a:cs typeface="조선일보명조" panose="02030304000000000000" pitchFamily="18" charset="-127"/>
                  </a:rPr>
                  <a:t>04</a:t>
                </a:r>
                <a:endParaRPr lang="ko-KR" altLang="en-US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4762419" y="1256354"/>
                <a:ext cx="547812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1923875" y="1085308"/>
              <a:ext cx="6312249" cy="58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95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전체 과정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38CEFE-CCEC-4223-911C-8E858358E03E}"/>
              </a:ext>
            </a:extLst>
          </p:cNvPr>
          <p:cNvGrpSpPr/>
          <p:nvPr/>
        </p:nvGrpSpPr>
        <p:grpSpPr>
          <a:xfrm>
            <a:off x="447920" y="1668872"/>
            <a:ext cx="8606699" cy="580672"/>
            <a:chOff x="447920" y="1668872"/>
            <a:chExt cx="8606699" cy="580672"/>
          </a:xfrm>
        </p:grpSpPr>
        <p:grpSp>
          <p:nvGrpSpPr>
            <p:cNvPr id="34" name="그룹 33"/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①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main.py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51EDCD-3DE7-4201-83CB-7F4F8884D82D}"/>
                </a:ext>
              </a:extLst>
            </p:cNvPr>
            <p:cNvSpPr txBox="1"/>
            <p:nvPr/>
          </p:nvSpPr>
          <p:spPr>
            <a:xfrm>
              <a:off x="3306576" y="1840201"/>
              <a:ext cx="3234640" cy="40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실행</a:t>
              </a:r>
              <a:r>
                <a:rPr lang="en-US" altLang="ko-KR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시장 정보 요청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8B0AA75-B676-429B-BD62-951E131806EE}"/>
              </a:ext>
            </a:extLst>
          </p:cNvPr>
          <p:cNvGrpSpPr/>
          <p:nvPr/>
        </p:nvGrpSpPr>
        <p:grpSpPr>
          <a:xfrm>
            <a:off x="449612" y="2116589"/>
            <a:ext cx="8606699" cy="541949"/>
            <a:chOff x="447920" y="1668872"/>
            <a:chExt cx="8606699" cy="54194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7A7B3F6-FB56-4E7B-AF81-8D805901CAEF}"/>
                </a:ext>
              </a:extLst>
            </p:cNvPr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4F06EB-A406-4449-ACF7-AFB6315D54D8}"/>
                  </a:ext>
                </a:extLst>
              </p:cNvPr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②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upbit.py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9CCC94-88B8-489A-BB22-93938FBC4858}"/>
                  </a:ext>
                </a:extLst>
              </p:cNvPr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E5FAB7-27D8-44D9-B2DC-F50384331898}"/>
                </a:ext>
              </a:extLst>
            </p:cNvPr>
            <p:cNvSpPr txBox="1"/>
            <p:nvPr/>
          </p:nvSpPr>
          <p:spPr>
            <a:xfrm>
              <a:off x="3304884" y="1801478"/>
              <a:ext cx="4000386" cy="40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저장 돼 있는 시장 정보 이동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2219B99-E7EE-48BE-8A58-FDA161C5CB83}"/>
              </a:ext>
            </a:extLst>
          </p:cNvPr>
          <p:cNvGrpSpPr/>
          <p:nvPr/>
        </p:nvGrpSpPr>
        <p:grpSpPr>
          <a:xfrm>
            <a:off x="449612" y="2522158"/>
            <a:ext cx="8606699" cy="858960"/>
            <a:chOff x="447920" y="1668872"/>
            <a:chExt cx="8606699" cy="85896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05A41BA-EE97-4084-8E01-F00D670D7945}"/>
                </a:ext>
              </a:extLst>
            </p:cNvPr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0E34C0-1B84-4B2F-A781-FA7645B15E7E}"/>
                  </a:ext>
                </a:extLst>
              </p:cNvPr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③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main.py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FC132B-44C4-405C-B753-A7C3C86788D7}"/>
                  </a:ext>
                </a:extLst>
              </p:cNvPr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809D9E-3DFD-47A6-8E86-14DF543E2749}"/>
                </a:ext>
              </a:extLst>
            </p:cNvPr>
            <p:cNvSpPr txBox="1"/>
            <p:nvPr/>
          </p:nvSpPr>
          <p:spPr>
            <a:xfrm>
              <a:off x="3304883" y="1801479"/>
              <a:ext cx="5748043" cy="72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시장 정보를 사용자에게 보여준 후 사용자가 </a:t>
              </a:r>
              <a:endParaRPr lang="en-US" altLang="ko-KR" sz="206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  <a:p>
              <a:pPr algn="just"/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시장 선택</a:t>
              </a:r>
              <a:r>
                <a:rPr lang="en-US" altLang="ko-KR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가격정보 요청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C351C29-3020-429C-B128-E1126E9688BC}"/>
              </a:ext>
            </a:extLst>
          </p:cNvPr>
          <p:cNvGrpSpPr/>
          <p:nvPr/>
        </p:nvGrpSpPr>
        <p:grpSpPr>
          <a:xfrm>
            <a:off x="453524" y="3222467"/>
            <a:ext cx="8606699" cy="541949"/>
            <a:chOff x="447920" y="1668872"/>
            <a:chExt cx="8606699" cy="54194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92D2FC0-0D15-4EF0-926B-240890BB63D5}"/>
                </a:ext>
              </a:extLst>
            </p:cNvPr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FBAD18-6394-46E0-B160-E24993D4161F}"/>
                  </a:ext>
                </a:extLst>
              </p:cNvPr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④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upbit.py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687CC0-B519-47D8-AE77-9FA716648C28}"/>
                  </a:ext>
                </a:extLst>
              </p:cNvPr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DE782B-87A2-4159-9D70-949E44655DD3}"/>
                </a:ext>
              </a:extLst>
            </p:cNvPr>
            <p:cNvSpPr txBox="1"/>
            <p:nvPr/>
          </p:nvSpPr>
          <p:spPr>
            <a:xfrm>
              <a:off x="3304884" y="1801478"/>
              <a:ext cx="3234640" cy="40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해당 시장 정보 불러옴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51B82CF-CD28-4454-B3B3-F21FC65BC58B}"/>
              </a:ext>
            </a:extLst>
          </p:cNvPr>
          <p:cNvGrpSpPr/>
          <p:nvPr/>
        </p:nvGrpSpPr>
        <p:grpSpPr>
          <a:xfrm>
            <a:off x="437889" y="3612408"/>
            <a:ext cx="8606699" cy="541950"/>
            <a:chOff x="447920" y="1668872"/>
            <a:chExt cx="8606699" cy="54195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FB41F22-C93F-4D7D-96C7-939443AD1460}"/>
                </a:ext>
              </a:extLst>
            </p:cNvPr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3F53593-7320-42E0-91FC-DE2A6286DD3F}"/>
                  </a:ext>
                </a:extLst>
              </p:cNvPr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⑤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main.py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2DD5B6-A083-4BAD-83C2-8225C1683629}"/>
                  </a:ext>
                </a:extLst>
              </p:cNvPr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5E5C469-320C-4878-AECE-F91C7F54A1E0}"/>
                </a:ext>
              </a:extLst>
            </p:cNvPr>
            <p:cNvSpPr txBox="1"/>
            <p:nvPr/>
          </p:nvSpPr>
          <p:spPr>
            <a:xfrm>
              <a:off x="3304883" y="1801479"/>
              <a:ext cx="5748043" cy="40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Json object</a:t>
              </a:r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를 이용</a:t>
              </a:r>
              <a:r>
                <a:rPr lang="en-US" altLang="ko-KR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, analyze</a:t>
              </a:r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에 데이터를 넘김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D06227-56CF-4F0A-81EF-864E5061B602}"/>
              </a:ext>
            </a:extLst>
          </p:cNvPr>
          <p:cNvGrpSpPr/>
          <p:nvPr/>
        </p:nvGrpSpPr>
        <p:grpSpPr>
          <a:xfrm>
            <a:off x="574658" y="4001253"/>
            <a:ext cx="8606699" cy="547331"/>
            <a:chOff x="447920" y="1668872"/>
            <a:chExt cx="8606699" cy="54733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93D138E-A833-496A-AFC0-F98EAABFDEE3}"/>
                </a:ext>
              </a:extLst>
            </p:cNvPr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D5CF-2AE2-4EC3-9CAE-2743DD3C36C9}"/>
                  </a:ext>
                </a:extLst>
              </p:cNvPr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⑥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analyze.py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DE35A2-8BE4-4869-A632-86BBC7D77D0D}"/>
                  </a:ext>
                </a:extLst>
              </p:cNvPr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3BB68C-8657-4026-95DD-B32DE47A7B6A}"/>
                </a:ext>
              </a:extLst>
            </p:cNvPr>
            <p:cNvSpPr txBox="1"/>
            <p:nvPr/>
          </p:nvSpPr>
          <p:spPr>
            <a:xfrm>
              <a:off x="3084983" y="1806860"/>
              <a:ext cx="4746030" cy="40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가격 정보를 분석해서 데이터화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A6A1743-9249-497F-9C01-8470BF2249DA}"/>
              </a:ext>
            </a:extLst>
          </p:cNvPr>
          <p:cNvGrpSpPr/>
          <p:nvPr/>
        </p:nvGrpSpPr>
        <p:grpSpPr>
          <a:xfrm>
            <a:off x="433982" y="4389956"/>
            <a:ext cx="8606699" cy="541950"/>
            <a:chOff x="447920" y="1668872"/>
            <a:chExt cx="8606699" cy="54195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03CC7D0-DB49-465D-897D-ED32166FA206}"/>
                </a:ext>
              </a:extLst>
            </p:cNvPr>
            <p:cNvGrpSpPr/>
            <p:nvPr/>
          </p:nvGrpSpPr>
          <p:grpSpPr>
            <a:xfrm>
              <a:off x="447920" y="1668872"/>
              <a:ext cx="8606699" cy="536123"/>
              <a:chOff x="381000" y="2034070"/>
              <a:chExt cx="8357663" cy="52061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7FF9EDE-5D1D-43A4-A1F0-85C56412AACE}"/>
                  </a:ext>
                </a:extLst>
              </p:cNvPr>
              <p:cNvSpPr txBox="1"/>
              <p:nvPr/>
            </p:nvSpPr>
            <p:spPr>
              <a:xfrm>
                <a:off x="381000" y="2157182"/>
                <a:ext cx="2268352" cy="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⑦ </a:t>
                </a:r>
                <a:r>
                  <a:rPr lang="en-US" altLang="ko-KR" sz="206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조선일보명조" panose="02030304000000000000" pitchFamily="18" charset="-127"/>
                  </a:rPr>
                  <a:t>main.py</a:t>
                </a:r>
                <a:endPara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AF1C240-1947-46F8-AFDE-C786EDC92204}"/>
                  </a:ext>
                </a:extLst>
              </p:cNvPr>
              <p:cNvSpPr txBox="1"/>
              <p:nvPr/>
            </p:nvSpPr>
            <p:spPr>
              <a:xfrm>
                <a:off x="2798602" y="2034070"/>
                <a:ext cx="5940061" cy="3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ko-KR" altLang="en-US" sz="1443" dirty="0">
                  <a:solidFill>
                    <a:srgbClr val="FEBA7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D49CAF-84A7-47E2-8990-2786DFCFBCA1}"/>
                </a:ext>
              </a:extLst>
            </p:cNvPr>
            <p:cNvSpPr txBox="1"/>
            <p:nvPr/>
          </p:nvSpPr>
          <p:spPr>
            <a:xfrm>
              <a:off x="3304883" y="1801479"/>
              <a:ext cx="5748043" cy="40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60" dirty="0" err="1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Matlotlib</a:t>
              </a:r>
              <a:r>
                <a:rPr lang="ko-KR" altLang="en-US" sz="206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로 차트 오브젝트 생성 및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199"/>
      </p:ext>
    </p:extLst>
  </p:cSld>
  <p:clrMapOvr>
    <a:masterClrMapping/>
  </p:clrMapOvr>
  <p:transition spd="slow" advTm="187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lgorithm imageì ëí ì´ë¯¸ì§ ê²ìê²°ê³¼">
            <a:extLst>
              <a:ext uri="{FF2B5EF4-FFF2-40B4-BE49-F238E27FC236}">
                <a16:creationId xmlns:a16="http://schemas.microsoft.com/office/drawing/2014/main" id="{00D2DD97-896B-429A-ABD0-057FCB0026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160000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-2"/>
            <a:ext cx="10160000" cy="6659563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829837" y="310807"/>
            <a:ext cx="6500337" cy="1307022"/>
            <a:chOff x="1923875" y="398157"/>
            <a:chExt cx="6312249" cy="1269202"/>
          </a:xfrm>
        </p:grpSpPr>
        <p:grpSp>
          <p:nvGrpSpPr>
            <p:cNvPr id="46" name="그룹 45"/>
            <p:cNvGrpSpPr/>
            <p:nvPr/>
          </p:nvGrpSpPr>
          <p:grpSpPr>
            <a:xfrm>
              <a:off x="4521183" y="398157"/>
              <a:ext cx="1048627" cy="705210"/>
              <a:chOff x="4521183" y="640324"/>
              <a:chExt cx="1048627" cy="70521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521183" y="640324"/>
                <a:ext cx="1048627" cy="70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119" dirty="0">
                    <a:solidFill>
                      <a:schemeClr val="bg1"/>
                    </a:solidFill>
                    <a:latin typeface="Impact" panose="020B0806030902050204" pitchFamily="34" charset="0"/>
                    <a:ea typeface="산돌고딕B" panose="02030504000101010101" pitchFamily="18" charset="-127"/>
                    <a:cs typeface="조선일보명조" panose="02030304000000000000" pitchFamily="18" charset="-127"/>
                  </a:rPr>
                  <a:t>04</a:t>
                </a:r>
                <a:endParaRPr lang="ko-KR" altLang="en-US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4762419" y="1256354"/>
                <a:ext cx="547812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1923875" y="1085308"/>
              <a:ext cx="6312249" cy="58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95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전체 과정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192A67-16C0-41F5-BF7D-30987D4BE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22" y="1671418"/>
            <a:ext cx="3778556" cy="4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01584"/>
      </p:ext>
    </p:extLst>
  </p:cSld>
  <p:clrMapOvr>
    <a:masterClrMapping/>
  </p:clrMapOvr>
  <p:transition spd="slow" advTm="187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9" y="-99215"/>
            <a:ext cx="10462741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51369" y="-99215"/>
            <a:ext cx="10462741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sp>
        <p:nvSpPr>
          <p:cNvPr id="23" name="TextBox 22"/>
          <p:cNvSpPr txBox="1"/>
          <p:nvPr/>
        </p:nvSpPr>
        <p:spPr>
          <a:xfrm>
            <a:off x="1196789" y="2806821"/>
            <a:ext cx="7766427" cy="10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179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12639853"/>
      </p:ext>
    </p:extLst>
  </p:cSld>
  <p:clrMapOvr>
    <a:masterClrMapping/>
  </p:clrMapOvr>
  <p:transition spd="slow" advTm="676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9" y="-99215"/>
            <a:ext cx="10462741" cy="685800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51369" y="-99214"/>
            <a:ext cx="10462741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sp>
        <p:nvSpPr>
          <p:cNvPr id="14" name="TextBox 13"/>
          <p:cNvSpPr txBox="1"/>
          <p:nvPr/>
        </p:nvSpPr>
        <p:spPr>
          <a:xfrm>
            <a:off x="1196789" y="3321734"/>
            <a:ext cx="7766427" cy="63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따라가기도 벅찬 현재의 사회</a:t>
            </a:r>
            <a:endParaRPr lang="en-US" altLang="ko-KR" sz="350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84261" y="1992448"/>
            <a:ext cx="6391493" cy="1233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414" dirty="0">
                <a:solidFill>
                  <a:srgbClr val="FEBA7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7414" dirty="0">
                <a:solidFill>
                  <a:srgbClr val="FEBA7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급변하는 시장</a:t>
            </a:r>
            <a:r>
              <a:rPr lang="en-US" altLang="ko-KR" sz="7414" dirty="0">
                <a:solidFill>
                  <a:srgbClr val="FEBA7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en-US" altLang="ko-KR" sz="5561" dirty="0">
              <a:solidFill>
                <a:srgbClr val="FEBA7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636">
        <p14:reveal/>
      </p:transition>
    </mc:Choice>
    <mc:Fallback xmlns="">
      <p:transition spd="slow" advTm="163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 í ê·¸ëíì ëí ì´ë¯¸ì§ ê²ìê²°ê³¼">
            <a:extLst>
              <a:ext uri="{FF2B5EF4-FFF2-40B4-BE49-F238E27FC236}">
                <a16:creationId xmlns:a16="http://schemas.microsoft.com/office/drawing/2014/main" id="{F25D4775-8BB6-4027-8327-57EE843DC84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10159995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" y="0"/>
            <a:ext cx="10160000" cy="6659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22" name="그룹 21"/>
          <p:cNvGrpSpPr/>
          <p:nvPr/>
        </p:nvGrpSpPr>
        <p:grpSpPr>
          <a:xfrm>
            <a:off x="7740803" y="5697949"/>
            <a:ext cx="1818023" cy="409343"/>
            <a:chOff x="1551961" y="1882344"/>
            <a:chExt cx="1765417" cy="397499"/>
          </a:xfrm>
        </p:grpSpPr>
        <p:sp>
          <p:nvSpPr>
            <p:cNvPr id="23" name="TextBox 22"/>
            <p:cNvSpPr txBox="1"/>
            <p:nvPr/>
          </p:nvSpPr>
          <p:spPr>
            <a:xfrm>
              <a:off x="1551961" y="1882344"/>
              <a:ext cx="669724" cy="39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60" spc="-155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부록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678999" y="2271816"/>
              <a:ext cx="419704" cy="0"/>
            </a:xfrm>
            <a:prstGeom prst="line">
              <a:avLst/>
            </a:prstGeom>
            <a:ln w="28575">
              <a:solidFill>
                <a:srgbClr val="FEBA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21685" y="1897733"/>
              <a:ext cx="1095693" cy="36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55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참고자료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0" y="556607"/>
            <a:ext cx="2591688" cy="654552"/>
          </a:xfrm>
          <a:prstGeom prst="rect">
            <a:avLst/>
          </a:prstGeom>
          <a:solidFill>
            <a:srgbClr val="FEB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sp>
        <p:nvSpPr>
          <p:cNvPr id="6" name="TextBox 5"/>
          <p:cNvSpPr txBox="1"/>
          <p:nvPr/>
        </p:nvSpPr>
        <p:spPr>
          <a:xfrm>
            <a:off x="817936" y="546508"/>
            <a:ext cx="1555015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19" spc="-1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119" spc="-155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150" y="2287391"/>
            <a:ext cx="3242303" cy="1181570"/>
            <a:chOff x="346328" y="2239919"/>
            <a:chExt cx="3148486" cy="1147381"/>
          </a:xfrm>
        </p:grpSpPr>
        <p:sp>
          <p:nvSpPr>
            <p:cNvPr id="10" name="TextBox 9"/>
            <p:cNvSpPr txBox="1"/>
            <p:nvPr/>
          </p:nvSpPr>
          <p:spPr>
            <a:xfrm>
              <a:off x="346328" y="2239919"/>
              <a:ext cx="669724" cy="58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95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01</a:t>
              </a:r>
              <a:endParaRPr lang="ko-KR" altLang="en-US" sz="3295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56588" y="2751685"/>
              <a:ext cx="406343" cy="0"/>
            </a:xfrm>
            <a:prstGeom prst="line">
              <a:avLst/>
            </a:prstGeom>
            <a:ln w="28575">
              <a:solidFill>
                <a:srgbClr val="FEBA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2828" y="2329721"/>
              <a:ext cx="2671986" cy="45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72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Analyze.py-</a:t>
              </a:r>
              <a:r>
                <a:rPr lang="ko-KR" altLang="en-US" sz="2472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이승진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2830" y="3051381"/>
              <a:ext cx="2448454" cy="33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- 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가격 정보를 데이터화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12555" y="2287391"/>
            <a:ext cx="3128759" cy="3022520"/>
            <a:chOff x="346328" y="2239919"/>
            <a:chExt cx="3038228" cy="2935062"/>
          </a:xfrm>
        </p:grpSpPr>
        <p:sp>
          <p:nvSpPr>
            <p:cNvPr id="38" name="TextBox 37"/>
            <p:cNvSpPr txBox="1"/>
            <p:nvPr/>
          </p:nvSpPr>
          <p:spPr>
            <a:xfrm>
              <a:off x="346328" y="2239919"/>
              <a:ext cx="669724" cy="58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95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3295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456588" y="2751685"/>
              <a:ext cx="406343" cy="0"/>
            </a:xfrm>
            <a:prstGeom prst="line">
              <a:avLst/>
            </a:prstGeom>
            <a:ln w="28575">
              <a:solidFill>
                <a:srgbClr val="FEBA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41962" y="2341048"/>
              <a:ext cx="2442594" cy="45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72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Main.py-</a:t>
              </a:r>
              <a:r>
                <a:rPr lang="ko-KR" altLang="en-US" sz="2472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김민성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830" y="3051381"/>
              <a:ext cx="2448454" cy="33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-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프로그램 시작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830" y="3823069"/>
              <a:ext cx="2448454" cy="58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-upbit.py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의 데이터를</a:t>
              </a:r>
              <a:endParaRPr lang="en-US" altLang="ko-KR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 Analyze.py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로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830" y="4592805"/>
              <a:ext cx="2561726" cy="58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-analyze.py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의 </a:t>
              </a:r>
              <a:endParaRPr lang="en-US" altLang="ko-KR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데이터를 이용</a:t>
              </a:r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,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차트 생성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61962" y="2287391"/>
            <a:ext cx="3128759" cy="1976253"/>
            <a:chOff x="346328" y="2239919"/>
            <a:chExt cx="3038228" cy="1919069"/>
          </a:xfrm>
        </p:grpSpPr>
        <p:sp>
          <p:nvSpPr>
            <p:cNvPr id="45" name="TextBox 44"/>
            <p:cNvSpPr txBox="1"/>
            <p:nvPr/>
          </p:nvSpPr>
          <p:spPr>
            <a:xfrm>
              <a:off x="346328" y="2239919"/>
              <a:ext cx="669724" cy="58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95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03</a:t>
              </a:r>
              <a:endParaRPr lang="ko-KR" altLang="en-US" sz="3295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456588" y="2751685"/>
              <a:ext cx="406343" cy="0"/>
            </a:xfrm>
            <a:prstGeom prst="line">
              <a:avLst/>
            </a:prstGeom>
            <a:ln w="28575">
              <a:solidFill>
                <a:srgbClr val="FEBA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1962" y="2341048"/>
              <a:ext cx="2442594" cy="45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72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Upbit.py-</a:t>
              </a:r>
              <a:r>
                <a:rPr lang="ko-KR" altLang="en-US" sz="2472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김재영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830" y="3051381"/>
              <a:ext cx="2448454" cy="58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-upbit.com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에 </a:t>
              </a:r>
              <a:endParaRPr lang="en-US" altLang="ko-KR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시장 정보 요청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830" y="3823069"/>
              <a:ext cx="2448454" cy="33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-</a:t>
              </a:r>
              <a:r>
                <a:rPr lang="ko-KR" altLang="en-US" sz="1648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조선일보명조" panose="02030304000000000000" pitchFamily="18" charset="-127"/>
                </a:rPr>
                <a:t>시장의 가격정보 저장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B9B3094-8A54-4676-A98D-2C72BD9514D9}"/>
              </a:ext>
            </a:extLst>
          </p:cNvPr>
          <p:cNvSpPr txBox="1"/>
          <p:nvPr/>
        </p:nvSpPr>
        <p:spPr>
          <a:xfrm>
            <a:off x="7293958" y="4710388"/>
            <a:ext cx="2521411" cy="59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48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j.son</a:t>
            </a:r>
            <a:r>
              <a:rPr lang="en-US" altLang="ko-KR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module </a:t>
            </a:r>
            <a:r>
              <a:rPr lang="ko-KR" altLang="en-US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이용</a:t>
            </a:r>
            <a:endParaRPr lang="en-US" altLang="ko-KR" sz="1648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-</a:t>
            </a:r>
            <a:r>
              <a:rPr lang="ko-KR" altLang="en-US" sz="164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김선제</a:t>
            </a:r>
          </a:p>
        </p:txBody>
      </p:sp>
    </p:spTree>
    <p:extLst>
      <p:ext uri="{BB962C8B-B14F-4D97-AF65-F5344CB8AC3E}">
        <p14:creationId xmlns:p14="http://schemas.microsoft.com/office/powerpoint/2010/main" val="430837634"/>
      </p:ext>
    </p:extLst>
  </p:cSld>
  <p:clrMapOvr>
    <a:masterClrMapping/>
  </p:clrMapOvr>
  <p:transition spd="med" advTm="1853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riceintelligence">
            <a:extLst>
              <a:ext uri="{FF2B5EF4-FFF2-40B4-BE49-F238E27FC236}">
                <a16:creationId xmlns:a16="http://schemas.microsoft.com/office/drawing/2014/main" id="{67C8D9C3-8AC8-4A0B-9946-A5C855F96E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2" y="0"/>
            <a:ext cx="10162977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5521" y="-25275"/>
            <a:ext cx="10198512" cy="6784061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01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analyze.py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53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main.py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받은 가격 정보를 분석해서 데이터화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-15523" y="3403727"/>
            <a:ext cx="4691792" cy="3355060"/>
            <a:chOff x="-1" y="3401582"/>
            <a:chExt cx="3381375" cy="3257981"/>
          </a:xfrm>
        </p:grpSpPr>
        <p:sp>
          <p:nvSpPr>
            <p:cNvPr id="6" name="직사각형 5"/>
            <p:cNvSpPr/>
            <p:nvPr/>
          </p:nvSpPr>
          <p:spPr>
            <a:xfrm>
              <a:off x="-1" y="3401582"/>
              <a:ext cx="3381375" cy="3257981"/>
            </a:xfrm>
            <a:prstGeom prst="rect">
              <a:avLst/>
            </a:prstGeom>
            <a:solidFill>
              <a:srgbClr val="FEBA76">
                <a:alpha val="63000"/>
              </a:srgb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8528" y="3551852"/>
              <a:ext cx="2516237" cy="39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기능 </a:t>
              </a:r>
              <a:r>
                <a:rPr lang="en-US" altLang="ko-KR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import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6270" y="3403727"/>
            <a:ext cx="5514363" cy="3355059"/>
            <a:chOff x="3381374" y="3401582"/>
            <a:chExt cx="3397251" cy="3257981"/>
          </a:xfrm>
        </p:grpSpPr>
        <p:sp>
          <p:nvSpPr>
            <p:cNvPr id="21" name="직사각형 20"/>
            <p:cNvSpPr/>
            <p:nvPr/>
          </p:nvSpPr>
          <p:spPr>
            <a:xfrm>
              <a:off x="3381374" y="3401582"/>
              <a:ext cx="3397251" cy="3257981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2499" y="3549080"/>
              <a:ext cx="2516236" cy="828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Analyze class</a:t>
              </a:r>
            </a:p>
            <a:p>
              <a:pPr algn="ctr"/>
              <a:r>
                <a:rPr lang="ko-KR" altLang="en-US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Bold" panose="02020603020101020101" pitchFamily="18" charset="-127"/>
                </a:rPr>
                <a:t>생성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8C78518-1EC1-4D04-BB95-9192F4B9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54" y="4748404"/>
            <a:ext cx="2951276" cy="838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C1C16B-5E2D-4C7D-A391-9D14D5D94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452" y="4320702"/>
            <a:ext cx="5384580" cy="17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56703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riceintelligence">
            <a:extLst>
              <a:ext uri="{FF2B5EF4-FFF2-40B4-BE49-F238E27FC236}">
                <a16:creationId xmlns:a16="http://schemas.microsoft.com/office/drawing/2014/main" id="{67C8D9C3-8AC8-4A0B-9946-A5C855F96E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2" y="0"/>
            <a:ext cx="10162977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5521" y="-25275"/>
            <a:ext cx="10198512" cy="6784061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01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analyze.py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53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main.py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받은 가격 정보를 분석해서 데이터화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-15523" y="3403727"/>
            <a:ext cx="4691792" cy="3355060"/>
            <a:chOff x="-1" y="3401582"/>
            <a:chExt cx="3381375" cy="3257981"/>
          </a:xfrm>
        </p:grpSpPr>
        <p:sp>
          <p:nvSpPr>
            <p:cNvPr id="6" name="직사각형 5"/>
            <p:cNvSpPr/>
            <p:nvPr/>
          </p:nvSpPr>
          <p:spPr>
            <a:xfrm>
              <a:off x="-1" y="3401582"/>
              <a:ext cx="3381375" cy="3257981"/>
            </a:xfrm>
            <a:prstGeom prst="rect">
              <a:avLst/>
            </a:prstGeom>
            <a:solidFill>
              <a:srgbClr val="FEBA76">
                <a:alpha val="63000"/>
              </a:srgb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8528" y="3551852"/>
              <a:ext cx="2516237" cy="39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정의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6270" y="3403727"/>
            <a:ext cx="5514363" cy="3355059"/>
            <a:chOff x="3381374" y="3401582"/>
            <a:chExt cx="3397251" cy="3257981"/>
          </a:xfrm>
        </p:grpSpPr>
        <p:sp>
          <p:nvSpPr>
            <p:cNvPr id="21" name="직사각형 20"/>
            <p:cNvSpPr/>
            <p:nvPr/>
          </p:nvSpPr>
          <p:spPr>
            <a:xfrm>
              <a:off x="3381374" y="3401582"/>
              <a:ext cx="3397251" cy="3257981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2499" y="3549080"/>
              <a:ext cx="2516236" cy="459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함수 정의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ABF07B3-09F3-411A-9BCB-67E53D73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3" y="3982211"/>
            <a:ext cx="3491379" cy="2605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1058FD-8B82-44E0-A988-6006A72B2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34" y="4590722"/>
            <a:ext cx="4942296" cy="12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54256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riceintelligence">
            <a:extLst>
              <a:ext uri="{FF2B5EF4-FFF2-40B4-BE49-F238E27FC236}">
                <a16:creationId xmlns:a16="http://schemas.microsoft.com/office/drawing/2014/main" id="{67C8D9C3-8AC8-4A0B-9946-A5C855F96E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2" y="0"/>
            <a:ext cx="10162977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5521" y="-25275"/>
            <a:ext cx="10198512" cy="6784061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01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analyze.py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53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main.py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받은 가격 정보를 분석해서 데이터화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15522" y="3403727"/>
            <a:ext cx="10206155" cy="3355059"/>
            <a:chOff x="3381374" y="3401582"/>
            <a:chExt cx="3397251" cy="3257981"/>
          </a:xfrm>
        </p:grpSpPr>
        <p:sp>
          <p:nvSpPr>
            <p:cNvPr id="21" name="직사각형 20"/>
            <p:cNvSpPr/>
            <p:nvPr/>
          </p:nvSpPr>
          <p:spPr>
            <a:xfrm>
              <a:off x="3381374" y="3401582"/>
              <a:ext cx="3397251" cy="3257981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815738" y="4722656"/>
              <a:ext cx="1578113" cy="459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함수 정의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AE0E776-365C-400D-8E53-5C56FB00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95" y="3432280"/>
            <a:ext cx="6024605" cy="3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1563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tail Channels Shopper">
            <a:extLst>
              <a:ext uri="{FF2B5EF4-FFF2-40B4-BE49-F238E27FC236}">
                <a16:creationId xmlns:a16="http://schemas.microsoft.com/office/drawing/2014/main" id="{A9DF019D-2759-46E5-B1BB-A891243A3BA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8299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" y="1"/>
            <a:ext cx="1018299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main.py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84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upbit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시장 정보를 가져오길 요청 </a:t>
            </a:r>
            <a:endParaRPr lang="en-US" altLang="ko-KR" sz="2008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                      analyze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분석 할 데이터를 넘겨주고 차트화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0" y="3403724"/>
            <a:ext cx="5079998" cy="3454275"/>
            <a:chOff x="-1" y="3401582"/>
            <a:chExt cx="3381375" cy="3257981"/>
          </a:xfrm>
        </p:grpSpPr>
        <p:sp>
          <p:nvSpPr>
            <p:cNvPr id="6" name="직사각형 5"/>
            <p:cNvSpPr/>
            <p:nvPr/>
          </p:nvSpPr>
          <p:spPr>
            <a:xfrm>
              <a:off x="-1" y="3401582"/>
              <a:ext cx="3381375" cy="3257981"/>
            </a:xfrm>
            <a:prstGeom prst="rect">
              <a:avLst/>
            </a:prstGeom>
            <a:solidFill>
              <a:srgbClr val="FEBA76">
                <a:alpha val="63000"/>
              </a:srgb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8528" y="3551852"/>
              <a:ext cx="2516236" cy="386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기능 </a:t>
              </a:r>
              <a:r>
                <a:rPr lang="en-US" altLang="ko-KR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import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712C9F-1999-4A41-8139-8170910D6AF9}"/>
              </a:ext>
            </a:extLst>
          </p:cNvPr>
          <p:cNvGrpSpPr/>
          <p:nvPr/>
        </p:nvGrpSpPr>
        <p:grpSpPr>
          <a:xfrm>
            <a:off x="3930429" y="3403724"/>
            <a:ext cx="6252561" cy="3454275"/>
            <a:chOff x="2610009" y="3429000"/>
            <a:chExt cx="3961321" cy="33550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0C29F2-3ECA-4D84-91E3-4C58011C13FF}"/>
                </a:ext>
              </a:extLst>
            </p:cNvPr>
            <p:cNvSpPr/>
            <p:nvPr/>
          </p:nvSpPr>
          <p:spPr>
            <a:xfrm>
              <a:off x="3338321" y="3429000"/>
              <a:ext cx="3233009" cy="3355059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10009" y="4867790"/>
              <a:ext cx="2414891" cy="472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Bold" panose="02020603020101020101" pitchFamily="18" charset="-127"/>
                </a:rPr>
                <a:t>시장 선택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F46B553-1E3D-411E-846F-3EF38EE7E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36" y="4624535"/>
            <a:ext cx="4804074" cy="1141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A55D83-2379-41A4-B6CC-71BFCCCFD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290" y="3403722"/>
            <a:ext cx="3334701" cy="3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97060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tail Channels Shopper">
            <a:extLst>
              <a:ext uri="{FF2B5EF4-FFF2-40B4-BE49-F238E27FC236}">
                <a16:creationId xmlns:a16="http://schemas.microsoft.com/office/drawing/2014/main" id="{A9DF019D-2759-46E5-B1BB-A891243A3BA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8299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" y="1"/>
            <a:ext cx="1018299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main.py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84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upbit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시장 정보를 가져오길 요청 </a:t>
            </a:r>
            <a:endParaRPr lang="en-US" altLang="ko-KR" sz="2008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                      analyze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분석 할 데이터를 넘겨주고 차트화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712C9F-1999-4A41-8139-8170910D6AF9}"/>
              </a:ext>
            </a:extLst>
          </p:cNvPr>
          <p:cNvGrpSpPr/>
          <p:nvPr/>
        </p:nvGrpSpPr>
        <p:grpSpPr>
          <a:xfrm>
            <a:off x="-1" y="3411948"/>
            <a:ext cx="10159999" cy="3446053"/>
            <a:chOff x="2973800" y="3436988"/>
            <a:chExt cx="3233009" cy="33550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0C29F2-3ECA-4D84-91E3-4C58011C13FF}"/>
                </a:ext>
              </a:extLst>
            </p:cNvPr>
            <p:cNvSpPr/>
            <p:nvPr/>
          </p:nvSpPr>
          <p:spPr>
            <a:xfrm>
              <a:off x="2973800" y="3436988"/>
              <a:ext cx="3233009" cy="3355059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132790" y="4942962"/>
              <a:ext cx="2021997" cy="397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차트 생성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55A9C31-4395-42DC-A12C-D57E29C5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245" y="3422980"/>
            <a:ext cx="7622746" cy="3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5345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Types of Market segmentation - 1">
            <a:extLst>
              <a:ext uri="{FF2B5EF4-FFF2-40B4-BE49-F238E27FC236}">
                <a16:creationId xmlns:a16="http://schemas.microsoft.com/office/drawing/2014/main" id="{690E5F36-292E-4172-934D-ACDE0AB64A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70" y="-89327"/>
            <a:ext cx="10462741" cy="68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46871" y="-89327"/>
            <a:ext cx="10462740" cy="6848114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55"/>
          </a:p>
        </p:txBody>
      </p:sp>
      <p:grpSp>
        <p:nvGrpSpPr>
          <p:cNvPr id="3" name="그룹 2"/>
          <p:cNvGrpSpPr/>
          <p:nvPr/>
        </p:nvGrpSpPr>
        <p:grpSpPr>
          <a:xfrm>
            <a:off x="4418963" y="389114"/>
            <a:ext cx="1079873" cy="726224"/>
            <a:chOff x="4521183" y="640324"/>
            <a:chExt cx="1048627" cy="705210"/>
          </a:xfrm>
        </p:grpSpPr>
        <p:sp>
          <p:nvSpPr>
            <p:cNvPr id="7" name="TextBox 6"/>
            <p:cNvSpPr txBox="1"/>
            <p:nvPr/>
          </p:nvSpPr>
          <p:spPr>
            <a:xfrm>
              <a:off x="4521183" y="640324"/>
              <a:ext cx="1048627" cy="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119" dirty="0">
                  <a:solidFill>
                    <a:schemeClr val="bg1"/>
                  </a:solidFill>
                  <a:latin typeface="Impact" panose="020B0806030902050204" pitchFamily="34" charset="0"/>
                  <a:ea typeface="산돌고딕B" panose="02030504000101010101" pitchFamily="18" charset="-127"/>
                  <a:cs typeface="조선일보명조" panose="02030304000000000000" pitchFamily="18" charset="-127"/>
                </a:rPr>
                <a:t>03</a:t>
              </a:r>
              <a:endParaRPr lang="ko-KR" altLang="en-US" sz="4119" dirty="0">
                <a:solidFill>
                  <a:schemeClr val="bg1"/>
                </a:solidFill>
                <a:latin typeface="Impact" panose="020B0806030902050204" pitchFamily="34" charset="0"/>
                <a:ea typeface="산돌고딕B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71045" y="1267137"/>
              <a:ext cx="547812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55144" y="1287763"/>
            <a:ext cx="4049717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7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upbit.</a:t>
            </a:r>
            <a:r>
              <a:rPr lang="en-US" altLang="ko-KR" sz="3707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</a:t>
            </a:r>
            <a:endParaRPr lang="ko-KR" altLang="en-US" sz="3707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46871" y="2219644"/>
            <a:ext cx="10453751" cy="53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83" dirty="0">
                <a:solidFill>
                  <a:srgbClr val="FEBA7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Text</a:t>
            </a:r>
            <a:r>
              <a:rPr lang="ko-KR" altLang="en-US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6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upbit.com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에서 시장 정보를 가져오고 </a:t>
            </a:r>
            <a:r>
              <a:rPr lang="en-US" altLang="ko-KR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main.py</a:t>
            </a:r>
            <a:r>
              <a:rPr lang="ko-KR" altLang="en-US" sz="2008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조선일보명조" panose="02030304000000000000" pitchFamily="18" charset="-127"/>
              </a:rPr>
              <a:t>러 데이터를 넘겨줌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-151371" y="3403726"/>
            <a:ext cx="5231371" cy="3355062"/>
            <a:chOff x="-1" y="3401582"/>
            <a:chExt cx="3381375" cy="3257981"/>
          </a:xfrm>
        </p:grpSpPr>
        <p:sp>
          <p:nvSpPr>
            <p:cNvPr id="6" name="직사각형 5"/>
            <p:cNvSpPr/>
            <p:nvPr/>
          </p:nvSpPr>
          <p:spPr>
            <a:xfrm>
              <a:off x="-1" y="3401582"/>
              <a:ext cx="3381375" cy="3257981"/>
            </a:xfrm>
            <a:prstGeom prst="rect">
              <a:avLst/>
            </a:prstGeom>
            <a:solidFill>
              <a:srgbClr val="FEBA76">
                <a:alpha val="63000"/>
              </a:srgb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8528" y="3551852"/>
              <a:ext cx="2516236" cy="397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기능 </a:t>
              </a:r>
              <a:r>
                <a:rPr lang="en-US" altLang="ko-KR" sz="2060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import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80000" y="3403726"/>
            <a:ext cx="5247701" cy="3355062"/>
            <a:chOff x="3381374" y="3401582"/>
            <a:chExt cx="3397251" cy="3257981"/>
          </a:xfrm>
        </p:grpSpPr>
        <p:sp>
          <p:nvSpPr>
            <p:cNvPr id="21" name="직사각형 20"/>
            <p:cNvSpPr/>
            <p:nvPr/>
          </p:nvSpPr>
          <p:spPr>
            <a:xfrm>
              <a:off x="3381374" y="3401582"/>
              <a:ext cx="3397251" cy="3257981"/>
            </a:xfrm>
            <a:prstGeom prst="rect">
              <a:avLst/>
            </a:prstGeom>
            <a:solidFill>
              <a:srgbClr val="FEBA76">
                <a:alpha val="81000"/>
              </a:srgbClr>
            </a:solidFill>
            <a:ln w="9525">
              <a:noFill/>
            </a:ln>
            <a:effectLst>
              <a:outerShdw blurRad="101600" dist="38100" dir="10800000" sx="101000" sy="101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55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2499" y="3549080"/>
              <a:ext cx="2516236" cy="828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72" dirty="0" err="1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Upbit</a:t>
              </a:r>
              <a:r>
                <a:rPr lang="en-US" altLang="ko-KR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72" dirty="0">
                  <a:solidFill>
                    <a:srgbClr val="F6F6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클래스 지정</a:t>
              </a:r>
              <a:endParaRPr lang="ko-KR" altLang="en-US" sz="2060" dirty="0">
                <a:solidFill>
                  <a:srgbClr val="F6F6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F65931C-A1FD-45C2-A4A4-6C0F5AFD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894" y="4615918"/>
            <a:ext cx="5046418" cy="6796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68A0E9-4D5E-40FE-819F-AC2FB7A9B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579" y="4298142"/>
            <a:ext cx="5036516" cy="18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3289"/>
      </p:ext>
    </p:extLst>
  </p:cSld>
  <p:clrMapOvr>
    <a:masterClrMapping/>
  </p:clrMapOvr>
  <p:transition spd="slow" advTm="45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334</Words>
  <Application>Microsoft Office PowerPoint</Application>
  <PresentationFormat>사용자 지정</PresentationFormat>
  <Paragraphs>91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KoPub돋움체 Bold</vt:lpstr>
      <vt:lpstr>KoPub돋움체 Light</vt:lpstr>
      <vt:lpstr>나눔바른고딕</vt:lpstr>
      <vt:lpstr>맑은 고딕</vt:lpstr>
      <vt:lpstr>조선일보명조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 je</dc:creator>
  <cp:lastModifiedBy>kim sun je</cp:lastModifiedBy>
  <cp:revision>36</cp:revision>
  <dcterms:created xsi:type="dcterms:W3CDTF">2019-05-29T06:58:49Z</dcterms:created>
  <dcterms:modified xsi:type="dcterms:W3CDTF">2019-05-31T14:11:27Z</dcterms:modified>
</cp:coreProperties>
</file>