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1" r:id="rId2"/>
    <p:sldId id="283" r:id="rId3"/>
    <p:sldId id="320" r:id="rId4"/>
    <p:sldId id="321" r:id="rId5"/>
    <p:sldId id="322" r:id="rId6"/>
    <p:sldId id="323" r:id="rId7"/>
    <p:sldId id="289" r:id="rId8"/>
    <p:sldId id="307" r:id="rId9"/>
    <p:sldId id="305" r:id="rId10"/>
    <p:sldId id="286" r:id="rId11"/>
    <p:sldId id="297" r:id="rId12"/>
    <p:sldId id="296" r:id="rId13"/>
    <p:sldId id="309" r:id="rId14"/>
    <p:sldId id="318" r:id="rId15"/>
    <p:sldId id="308" r:id="rId16"/>
    <p:sldId id="311" r:id="rId17"/>
    <p:sldId id="316" r:id="rId18"/>
    <p:sldId id="306" r:id="rId19"/>
    <p:sldId id="314" r:id="rId20"/>
    <p:sldId id="292" r:id="rId21"/>
    <p:sldId id="300" r:id="rId22"/>
    <p:sldId id="317" r:id="rId23"/>
    <p:sldId id="299" r:id="rId2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1146" autoAdjust="0"/>
  </p:normalViewPr>
  <p:slideViewPr>
    <p:cSldViewPr>
      <p:cViewPr varScale="1">
        <p:scale>
          <a:sx n="100" d="100"/>
          <a:sy n="100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2B794-D17B-4BEE-88D4-6CE60834FF7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A47B6-C3D9-4BF5-A766-703FB2B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53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366E-6DA3-423F-8406-ED82C93222F0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9B450-6397-40BF-9D70-083797AAD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6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3E5FBF7-5CBF-4233-98D1-271D5602FD59}" type="slidenum">
              <a:rPr lang="ko-KR" altLang="en-US" smtClean="0"/>
              <a:pPr eaLnBrk="1" hangingPunct="1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0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5FD11-D171-4E48-AB13-B684B668F3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0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5FD11-D171-4E48-AB13-B684B668F3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2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9B450-6397-40BF-9D70-083797AAD2E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0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KKU_fi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" y="6453188"/>
            <a:ext cx="434414" cy="2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- </a:t>
            </a:r>
            <a:fld id="{2F4FE398-CC09-432D-A133-43F6B188E790}" type="slidenum">
              <a:rPr kumimoji="0" lang="en-US" altLang="ko-KR" sz="800">
                <a:latin typeface="Book Antiqua" pitchFamily="18" charset="0"/>
                <a:ea typeface="돋움" pitchFamily="50" charset="-127"/>
              </a:rPr>
              <a:pPr eaLnBrk="0" latinLnBrk="0" hangingPunct="0"/>
              <a:t>‹#›</a:t>
            </a:fld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 -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30649" y="85726"/>
            <a:ext cx="12121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ko-KR" altLang="en-US" sz="1000">
                <a:latin typeface="Arial" pitchFamily="34" charset="0"/>
                <a:ea typeface="굴림체" pitchFamily="49" charset="-127"/>
              </a:rPr>
              <a:t>제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1</a:t>
            </a:r>
            <a:r>
              <a:rPr lang="ko-KR" altLang="en-US" sz="1000">
                <a:latin typeface="Arial" pitchFamily="34" charset="0"/>
                <a:ea typeface="굴림체" pitchFamily="49" charset="-127"/>
              </a:rPr>
              <a:t>장 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Introduction</a:t>
            </a: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2" y="6670675"/>
            <a:ext cx="7576038" cy="77788"/>
            <a:chOff x="0" y="6670675"/>
            <a:chExt cx="7292975" cy="77788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6742113"/>
              <a:ext cx="7292975" cy="6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6670675"/>
              <a:ext cx="7292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비트맵 이미지" r:id="rId4" imgW="8202170" imgH="581106" progId="PBrush">
                  <p:embed/>
                </p:oleObj>
              </mc:Choice>
              <mc:Fallback>
                <p:oleObj name="비트맵 이미지" r:id="rId4" imgW="8202170" imgH="581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 descr="lab_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66" y="6286500"/>
            <a:ext cx="150055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2035" y="2997210"/>
            <a:ext cx="6481396" cy="28797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부제목 스타일 편집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756138" y="1268413"/>
            <a:ext cx="77724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978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034" y="87323"/>
            <a:ext cx="2142392" cy="636587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6" y="87323"/>
            <a:ext cx="6286500" cy="636587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2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7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1" y="908050"/>
            <a:ext cx="4214446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974" y="908050"/>
            <a:ext cx="4214446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8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6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9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45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KU_fig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908050"/>
            <a:ext cx="8569569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6453188"/>
            <a:ext cx="434414" cy="2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- </a:t>
            </a:r>
            <a:fld id="{9DBDB754-B18E-456E-8AC3-23C924C7E5EC}" type="slidenum">
              <a:rPr kumimoji="0" lang="en-US" altLang="ko-KR" sz="800">
                <a:latin typeface="Book Antiqua" pitchFamily="18" charset="0"/>
                <a:ea typeface="돋움" pitchFamily="50" charset="-127"/>
              </a:rPr>
              <a:pPr eaLnBrk="0" latinLnBrk="0" hangingPunct="0"/>
              <a:t>‹#›</a:t>
            </a:fld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 -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430648" y="85726"/>
            <a:ext cx="12121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ko-KR" altLang="en-US" sz="1000">
                <a:latin typeface="Arial" pitchFamily="34" charset="0"/>
                <a:ea typeface="굴림체" pitchFamily="49" charset="-127"/>
              </a:rPr>
              <a:t>제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1</a:t>
            </a:r>
            <a:r>
              <a:rPr lang="ko-KR" altLang="en-US" sz="1000">
                <a:latin typeface="Arial" pitchFamily="34" charset="0"/>
                <a:ea typeface="굴림체" pitchFamily="49" charset="-127"/>
              </a:rPr>
              <a:t>장 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Introduction</a:t>
            </a:r>
          </a:p>
        </p:txBody>
      </p:sp>
      <p:grpSp>
        <p:nvGrpSpPr>
          <p:cNvPr id="1030" name="Group 11"/>
          <p:cNvGrpSpPr>
            <a:grpSpLocks/>
          </p:cNvGrpSpPr>
          <p:nvPr/>
        </p:nvGrpSpPr>
        <p:grpSpPr bwMode="auto">
          <a:xfrm>
            <a:off x="1" y="6670675"/>
            <a:ext cx="7576038" cy="71438"/>
            <a:chOff x="0" y="6670675"/>
            <a:chExt cx="7292975" cy="71438"/>
          </a:xfrm>
        </p:grpSpPr>
        <p:sp>
          <p:nvSpPr>
            <p:cNvPr id="1035" name="Line 6"/>
            <p:cNvSpPr>
              <a:spLocks noChangeShapeType="1"/>
            </p:cNvSpPr>
            <p:nvPr/>
          </p:nvSpPr>
          <p:spPr bwMode="auto">
            <a:xfrm flipV="1">
              <a:off x="0" y="6742113"/>
              <a:ext cx="7292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7"/>
            <p:cNvSpPr>
              <a:spLocks noChangeShapeType="1"/>
            </p:cNvSpPr>
            <p:nvPr/>
          </p:nvSpPr>
          <p:spPr bwMode="auto">
            <a:xfrm flipV="1">
              <a:off x="0" y="6670675"/>
              <a:ext cx="7292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비트맵 이미지" r:id="rId15" imgW="8202170" imgH="581106" progId="PBrush">
                  <p:embed/>
                </p:oleObj>
              </mc:Choice>
              <mc:Fallback>
                <p:oleObj name="비트맵 이미지" r:id="rId15" imgW="8202170" imgH="581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919191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3350" y="69851"/>
          <a:ext cx="59787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비트맵 이미지" r:id="rId17" imgW="2819794" imgH="2676899" progId="PBrush">
                  <p:embed/>
                </p:oleObj>
              </mc:Choice>
              <mc:Fallback>
                <p:oleObj name="비트맵 이미지" r:id="rId17" imgW="2819794" imgH="2676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69851"/>
                        <a:ext cx="59787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83981" y="87314"/>
            <a:ext cx="809478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4" name="Picture 11" descr="lab_log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66" y="6286500"/>
            <a:ext cx="150055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7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+mj-lt"/>
          <a:ea typeface="+mj-ea"/>
          <a:cs typeface="HY헤드라인M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20"/>
        </a:buBlip>
        <a:defRPr kumimoji="1"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365FB"/>
        </a:buClr>
        <a:buFont typeface="Wingdings" pitchFamily="2" charset="2"/>
        <a:buBlip>
          <a:blip r:embed="rId21"/>
        </a:buBlip>
        <a:defRPr kumimoji="1" sz="20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7FFF00"/>
        </a:buClr>
        <a:buFont typeface="Monotype Sorts" pitchFamily="2" charset="2"/>
        <a:buBlip>
          <a:blip r:embed="rId22"/>
        </a:buBlip>
        <a:defRPr kumimoji="1" sz="16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C6600"/>
        </a:buClr>
        <a:buSzPct val="100000"/>
        <a:buFont typeface="Wingdings" pitchFamily="2" charset="2"/>
        <a:buChar char="Ø"/>
        <a:defRPr kumimoji="1" sz="16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/>
          <p:cNvSpPr>
            <a:spLocks noChangeArrowheads="1"/>
          </p:cNvSpPr>
          <p:nvPr/>
        </p:nvSpPr>
        <p:spPr bwMode="auto">
          <a:xfrm>
            <a:off x="1115916" y="1277650"/>
            <a:ext cx="6985438" cy="1962150"/>
          </a:xfrm>
          <a:prstGeom prst="cube">
            <a:avLst>
              <a:gd name="adj" fmla="val 4926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ko-KR" sz="32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rPr>
              <a:t>x86 HW4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2322635" y="4710114"/>
            <a:ext cx="45720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en-US" altLang="ko-KR" sz="2800" dirty="0">
                <a:latin typeface="HY헤드라인M" pitchFamily="18" charset="-127"/>
                <a:ea typeface="HY헤드라인M" pitchFamily="18" charset="-127"/>
              </a:rPr>
              <a:t>Jeon Jae </a:t>
            </a:r>
            <a:r>
              <a:rPr lang="en-US" altLang="ko-KR" sz="2800" dirty="0" err="1">
                <a:latin typeface="HY헤드라인M" pitchFamily="18" charset="-127"/>
                <a:ea typeface="HY헤드라인M" pitchFamily="18" charset="-127"/>
              </a:rPr>
              <a:t>Wook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  <a:p>
            <a:pPr algn="ctr" eaLnBrk="0" latin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en-US" altLang="ko-KR" sz="2800" dirty="0" err="1">
                <a:latin typeface="HY헤드라인M" pitchFamily="18" charset="-127"/>
                <a:ea typeface="HY헤드라인M" pitchFamily="18" charset="-127"/>
              </a:rPr>
              <a:t>Sungkyunkwan</a:t>
            </a:r>
            <a:r>
              <a:rPr lang="en-US" altLang="ko-KR" sz="2800" dirty="0">
                <a:latin typeface="HY헤드라인M" pitchFamily="18" charset="-127"/>
                <a:ea typeface="HY헤드라인M" pitchFamily="18" charset="-127"/>
              </a:rPr>
              <a:t> Univ.</a:t>
            </a:r>
            <a:endParaRPr kumimoji="0"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8874" y="3884613"/>
            <a:ext cx="16530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j-ea"/>
                <a:ea typeface="+mj-ea"/>
              </a:rPr>
              <a:t>2019. 05. 31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48789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tasks with TSS and LDT</a:t>
            </a:r>
          </a:p>
          <a:p>
            <a:pPr lvl="1"/>
            <a:r>
              <a:rPr lang="en-US" altLang="ko-KR" dirty="0"/>
              <a:t>Make LDTR descriptor in GDT</a:t>
            </a:r>
          </a:p>
          <a:p>
            <a:pPr lvl="2"/>
            <a:r>
              <a:rPr lang="en-US" altLang="ko-KR" dirty="0"/>
              <a:t>Base address : base address of LDT1, LDT2, and LDT3, respectively</a:t>
            </a:r>
          </a:p>
          <a:p>
            <a:pPr lvl="2"/>
            <a:r>
              <a:rPr lang="en-US" altLang="ko-KR" dirty="0"/>
              <a:t>Limit </a:t>
            </a:r>
            <a:r>
              <a:rPr lang="en-US" altLang="ko-KR"/>
              <a:t>: limit address of LDT1, LDT2, and LDT3, respectively</a:t>
            </a:r>
          </a:p>
          <a:p>
            <a:pPr lvl="2"/>
            <a:r>
              <a:rPr lang="en-US" altLang="ko-KR" dirty="0"/>
              <a:t>Type : System Descriptor, LDT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IA-32mode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Make 3 LDTR descriptors in GDT</a:t>
            </a:r>
          </a:p>
          <a:p>
            <a:pPr lvl="2"/>
            <a:r>
              <a:rPr lang="en-US" altLang="ko-KR" dirty="0"/>
              <a:t>Each LDT is used in each task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Make LDT</a:t>
            </a:r>
          </a:p>
          <a:p>
            <a:pPr lvl="2"/>
            <a:r>
              <a:rPr lang="en-US" altLang="ko-KR" dirty="0"/>
              <a:t>Make descriptors in each LDT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9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Segment Descriptor</a:t>
            </a:r>
          </a:p>
          <a:p>
            <a:pPr lvl="2"/>
            <a:r>
              <a:rPr lang="en-US" altLang="ko-KR" dirty="0"/>
              <a:t>Base Address : 0x00000000   /   Limit : 0xFFFFFFFF</a:t>
            </a:r>
          </a:p>
          <a:p>
            <a:pPr lvl="2"/>
            <a:r>
              <a:rPr lang="en-US" altLang="ko-KR" dirty="0"/>
              <a:t>Type : non-conforming, execute/read,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code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4-Kbyte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  <a:p>
            <a:r>
              <a:rPr lang="en-US" altLang="ko-KR" dirty="0"/>
              <a:t>Data Segment Descriptor </a:t>
            </a:r>
          </a:p>
          <a:p>
            <a:pPr lvl="2"/>
            <a:r>
              <a:rPr lang="en-US" altLang="ko-KR" dirty="0"/>
              <a:t>Base Address : 0x00000000   /   Limit : 0xFFFFFFFF</a:t>
            </a:r>
          </a:p>
          <a:p>
            <a:pPr lvl="2"/>
            <a:r>
              <a:rPr lang="en-US" altLang="ko-KR" dirty="0"/>
              <a:t>Type : expand up, read/write,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data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4-Kbyte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05469"/>
              </p:ext>
            </p:extLst>
          </p:nvPr>
        </p:nvGraphicFramePr>
        <p:xfrm>
          <a:off x="909250" y="1460996"/>
          <a:ext cx="7844246" cy="42184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Selector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SYS_CODE_SEL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57186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SYS_DATA_SEL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VIDEO_SEL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30505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TSS1Selector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Descriptor(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TSS Descriptor)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TSS2Selector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 Descriptor(TSS Descriptor)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3084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TSS3Selector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Descriptor(TSS Descriptor)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LDTR1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Descriptor(LDT)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68203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LDTR2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Descriptor(LDT)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LDTR3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Descriptor(LDT)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80133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Task_Gate_Descriptor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 Descriptor(Task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Gate)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45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Descriptor Table 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 Descriptor Table 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 Descriptor Table 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38477"/>
              </p:ext>
            </p:extLst>
          </p:nvPr>
        </p:nvGraphicFramePr>
        <p:xfrm>
          <a:off x="909250" y="1484784"/>
          <a:ext cx="7844246" cy="8564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Selector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LDT_DATA_SEL1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LDT_CODE_SEL1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Segment</a:t>
                      </a:r>
                      <a:r>
                        <a:rPr lang="en-US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3468"/>
              </p:ext>
            </p:extLst>
          </p:nvPr>
        </p:nvGraphicFramePr>
        <p:xfrm>
          <a:off x="909250" y="3189095"/>
          <a:ext cx="7844246" cy="1141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Selector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LDT_DATA_SEL2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NULL0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LDT_CODE_SEL2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r>
                        <a:rPr lang="en-US" altLang="ko-KR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7806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42421"/>
              </p:ext>
            </p:extLst>
          </p:nvPr>
        </p:nvGraphicFramePr>
        <p:xfrm>
          <a:off x="909250" y="5025793"/>
          <a:ext cx="7844246" cy="142739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Selector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LDT_DATA_SEL3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LDT_CODE_SEL3_0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r>
                        <a:rPr lang="en-US" altLang="ko-KR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NULL1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78065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LDT_CODE_SEL3_1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r>
                        <a:rPr lang="en-US" altLang="ko-KR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6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1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ko-KR" sz="2400" dirty="0"/>
              <a:t>Task Switching using CALL / IRET instruction</a:t>
            </a:r>
          </a:p>
          <a:p>
            <a:pPr lvl="1"/>
            <a:r>
              <a:rPr lang="en-US" altLang="ko-KR" dirty="0"/>
              <a:t>Initialize each TSS field</a:t>
            </a:r>
          </a:p>
          <a:p>
            <a:pPr lvl="2"/>
            <a:r>
              <a:rPr lang="en-US" altLang="ko-KR" dirty="0"/>
              <a:t>TSS1</a:t>
            </a:r>
          </a:p>
          <a:p>
            <a:pPr lvl="3"/>
            <a:r>
              <a:rPr lang="en-US" altLang="ko-KR" dirty="0"/>
              <a:t>LDT Segment Selector : LDTR1</a:t>
            </a:r>
          </a:p>
          <a:p>
            <a:pPr lvl="3"/>
            <a:r>
              <a:rPr lang="en-US" altLang="ko-KR" dirty="0"/>
              <a:t>CS : Code segment selector of LDT1</a:t>
            </a:r>
          </a:p>
          <a:p>
            <a:pPr lvl="3"/>
            <a:r>
              <a:rPr lang="en-US" altLang="ko-KR" dirty="0"/>
              <a:t>DS, SS : Data segment selector of LDT1</a:t>
            </a:r>
          </a:p>
          <a:p>
            <a:pPr lvl="3"/>
            <a:r>
              <a:rPr lang="en-US" altLang="ko-KR" dirty="0"/>
              <a:t>ES : Video segment selector of GDT</a:t>
            </a:r>
          </a:p>
          <a:p>
            <a:pPr lvl="3"/>
            <a:r>
              <a:rPr lang="en-US" altLang="ko-KR" dirty="0"/>
              <a:t>EIP : task1</a:t>
            </a:r>
          </a:p>
          <a:p>
            <a:pPr lvl="3"/>
            <a:r>
              <a:rPr lang="en-US" altLang="ko-KR" dirty="0"/>
              <a:t>ESP : 0xA000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TSS2</a:t>
            </a:r>
          </a:p>
          <a:p>
            <a:pPr lvl="3"/>
            <a:r>
              <a:rPr lang="en-US" altLang="ko-KR" dirty="0"/>
              <a:t>LDT Segment Selector : LDTR2</a:t>
            </a:r>
          </a:p>
          <a:p>
            <a:pPr lvl="3"/>
            <a:r>
              <a:rPr lang="en-US" altLang="ko-KR" dirty="0"/>
              <a:t>CS : Code segment selector of LDT2</a:t>
            </a:r>
          </a:p>
          <a:p>
            <a:pPr lvl="3"/>
            <a:r>
              <a:rPr lang="en-US" altLang="ko-KR" dirty="0"/>
              <a:t>DS, SS : Data segment selector of LDT2</a:t>
            </a:r>
          </a:p>
          <a:p>
            <a:pPr lvl="3"/>
            <a:r>
              <a:rPr lang="en-US" altLang="ko-KR" dirty="0"/>
              <a:t>ES : Video segment selector of GDT</a:t>
            </a:r>
          </a:p>
          <a:p>
            <a:pPr lvl="3"/>
            <a:r>
              <a:rPr lang="en-US" altLang="ko-KR" dirty="0"/>
              <a:t>EIP : task2</a:t>
            </a:r>
          </a:p>
          <a:p>
            <a:pPr lvl="3"/>
            <a:r>
              <a:rPr lang="en-US" altLang="ko-KR" dirty="0"/>
              <a:t>ESP : 0xB000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96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ko-KR" sz="2400" dirty="0"/>
              <a:t>Task Switching using CALL / IRET instruction</a:t>
            </a:r>
          </a:p>
          <a:p>
            <a:pPr lvl="1"/>
            <a:r>
              <a:rPr lang="en-US" altLang="ko-KR" dirty="0"/>
              <a:t>Initialize each TSS field</a:t>
            </a:r>
          </a:p>
          <a:p>
            <a:pPr lvl="2"/>
            <a:r>
              <a:rPr lang="en-US" altLang="ko-KR" dirty="0"/>
              <a:t>TSS3</a:t>
            </a:r>
          </a:p>
          <a:p>
            <a:pPr lvl="3"/>
            <a:r>
              <a:rPr lang="en-US" altLang="ko-KR" dirty="0"/>
              <a:t>LDT Segment Selector : LDTR3</a:t>
            </a:r>
          </a:p>
          <a:p>
            <a:pPr lvl="3"/>
            <a:r>
              <a:rPr lang="en-US" altLang="ko-KR" dirty="0"/>
              <a:t>CS : Code segment selector 0 of LDT3</a:t>
            </a:r>
          </a:p>
          <a:p>
            <a:pPr lvl="3"/>
            <a:r>
              <a:rPr lang="en-US" altLang="ko-KR" dirty="0"/>
              <a:t>DS, SS : Data segment selector of LDT3</a:t>
            </a:r>
          </a:p>
          <a:p>
            <a:pPr lvl="3"/>
            <a:r>
              <a:rPr lang="en-US" altLang="ko-KR" dirty="0"/>
              <a:t>ES : Video segment selector of GDT</a:t>
            </a:r>
          </a:p>
          <a:p>
            <a:pPr lvl="3"/>
            <a:r>
              <a:rPr lang="en-US" altLang="ko-KR" dirty="0"/>
              <a:t>EIP : task3</a:t>
            </a:r>
          </a:p>
          <a:p>
            <a:pPr lvl="3"/>
            <a:r>
              <a:rPr lang="en-US" altLang="ko-KR" dirty="0"/>
              <a:t>ESP : 0xC000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7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Switching using JUMP instruction</a:t>
            </a:r>
          </a:p>
          <a:p>
            <a:pPr lvl="1"/>
            <a:r>
              <a:rPr lang="en-US" altLang="ko-KR" dirty="0"/>
              <a:t>(Task0) </a:t>
            </a:r>
            <a:r>
              <a:rPr lang="en-US" altLang="ko-KR" dirty="0">
                <a:sym typeface="Wingdings" panose="05000000000000000000" pitchFamily="2" charset="2"/>
              </a:rPr>
              <a:t> Task1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Use JUMP instruction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(Task0) Task1 : Use Task Selector</a:t>
            </a:r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 dirty="0"/>
              <a:t>Task Switching using CALL / IRET instruction</a:t>
            </a:r>
          </a:p>
          <a:p>
            <a:pPr lvl="1"/>
            <a:r>
              <a:rPr lang="en-US" altLang="ko-KR" dirty="0"/>
              <a:t>Task1 </a:t>
            </a:r>
            <a:r>
              <a:rPr lang="en-US" altLang="ko-KR" dirty="0">
                <a:sym typeface="Wingdings" panose="05000000000000000000" pitchFamily="2" charset="2"/>
              </a:rPr>
              <a:t> Task2  Task3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Use CALL instruction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Task1  Task2 : Use Task Selector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Task2  Task3 : Use Task Gate Descriptor1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Task3_Next  Task2  Task1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Use IRET instruction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Transfer control (move other code segment)</a:t>
            </a:r>
          </a:p>
          <a:p>
            <a:pPr lvl="1"/>
            <a:r>
              <a:rPr lang="en-US" altLang="ko-KR" dirty="0"/>
              <a:t>Jump</a:t>
            </a:r>
          </a:p>
          <a:p>
            <a:pPr lvl="2"/>
            <a:r>
              <a:rPr lang="en-US" altLang="ko-KR" dirty="0"/>
              <a:t>Task3 </a:t>
            </a:r>
            <a:r>
              <a:rPr lang="en-US" altLang="ko-KR" dirty="0">
                <a:sym typeface="Wingdings" panose="05000000000000000000" pitchFamily="2" charset="2"/>
              </a:rPr>
              <a:t> Task3_Next</a:t>
            </a:r>
            <a:endParaRPr lang="en-US" altLang="ko-KR" dirty="0"/>
          </a:p>
          <a:p>
            <a:pPr lvl="3"/>
            <a:r>
              <a:rPr lang="en-US" altLang="ko-KR" dirty="0"/>
              <a:t>Using LDT_CODE_SEL3_1 in LDT 3</a:t>
            </a:r>
          </a:p>
        </p:txBody>
      </p:sp>
    </p:spTree>
    <p:extLst>
      <p:ext uri="{BB962C8B-B14F-4D97-AF65-F5344CB8AC3E}">
        <p14:creationId xmlns:p14="http://schemas.microsoft.com/office/powerpoint/2010/main" val="407763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Strings</a:t>
            </a:r>
          </a:p>
          <a:p>
            <a:pPr lvl="1"/>
            <a:r>
              <a:rPr lang="en-US" altLang="ko-KR" dirty="0"/>
              <a:t>Task1</a:t>
            </a:r>
          </a:p>
          <a:p>
            <a:pPr lvl="2"/>
            <a:r>
              <a:rPr lang="en-US" altLang="ko-KR" dirty="0"/>
              <a:t>“Task Switching Start” </a:t>
            </a:r>
            <a:r>
              <a:rPr lang="en-US" altLang="ko-KR" dirty="0">
                <a:sym typeface="Wingdings" panose="05000000000000000000" pitchFamily="2" charset="2"/>
              </a:rPr>
              <a:t> Just after task1 execute</a:t>
            </a:r>
            <a:endParaRPr lang="en-US" altLang="ko-KR" dirty="0"/>
          </a:p>
          <a:p>
            <a:pPr lvl="2"/>
            <a:r>
              <a:rPr lang="en-US" altLang="ko-KR" dirty="0"/>
              <a:t>“Task1 switched BACK from Task2” </a:t>
            </a:r>
            <a:r>
              <a:rPr lang="en-US" altLang="ko-KR" dirty="0">
                <a:sym typeface="Wingdings" panose="05000000000000000000" pitchFamily="2" charset="2"/>
              </a:rPr>
              <a:t> Just after return from task2</a:t>
            </a:r>
            <a:endParaRPr lang="en-US" altLang="ko-KR" dirty="0"/>
          </a:p>
          <a:p>
            <a:pPr lvl="1"/>
            <a:r>
              <a:rPr lang="en-US" altLang="ko-KR" dirty="0"/>
              <a:t>Task2</a:t>
            </a:r>
          </a:p>
          <a:p>
            <a:pPr lvl="2"/>
            <a:r>
              <a:rPr lang="en-US" altLang="ko-KR" dirty="0"/>
              <a:t>“Task2 switched from Task1” </a:t>
            </a:r>
            <a:r>
              <a:rPr lang="en-US" altLang="ko-KR" dirty="0">
                <a:sym typeface="Wingdings" panose="05000000000000000000" pitchFamily="2" charset="2"/>
              </a:rPr>
              <a:t> Just after switching from task1</a:t>
            </a:r>
            <a:endParaRPr lang="en-US" altLang="ko-KR" dirty="0"/>
          </a:p>
          <a:p>
            <a:pPr lvl="2"/>
            <a:r>
              <a:rPr lang="en-US" altLang="ko-KR" dirty="0"/>
              <a:t>“Task2 switched BACK from Task3” </a:t>
            </a:r>
            <a:r>
              <a:rPr lang="en-US" altLang="ko-KR" dirty="0">
                <a:sym typeface="Wingdings" panose="05000000000000000000" pitchFamily="2" charset="2"/>
              </a:rPr>
              <a:t> Just after return from task3</a:t>
            </a:r>
            <a:endParaRPr lang="en-US" altLang="ko-KR" dirty="0"/>
          </a:p>
          <a:p>
            <a:pPr lvl="1"/>
            <a:r>
              <a:rPr lang="en-US" altLang="ko-KR" dirty="0"/>
              <a:t>Task3</a:t>
            </a:r>
          </a:p>
          <a:p>
            <a:pPr lvl="2"/>
            <a:r>
              <a:rPr lang="en-US" altLang="ko-KR" dirty="0"/>
              <a:t>“Task3 switched from Task2” </a:t>
            </a:r>
            <a:r>
              <a:rPr lang="en-US" altLang="ko-KR" dirty="0">
                <a:sym typeface="Wingdings" panose="05000000000000000000" pitchFamily="2" charset="2"/>
              </a:rPr>
              <a:t> Just after switching from task2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“Jumped to Task3_Next with LDT_CODE_SEL3_1”  Jump to another code segment in LDT3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90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switching using Task Gate</a:t>
            </a:r>
          </a:p>
          <a:p>
            <a:pPr lvl="1"/>
            <a:r>
              <a:rPr lang="en-US" altLang="ko-KR" dirty="0"/>
              <a:t>Make Task Gate descriptor1 in GDT</a:t>
            </a:r>
          </a:p>
          <a:p>
            <a:pPr lvl="2"/>
            <a:r>
              <a:rPr lang="en-US" altLang="ko-KR" dirty="0"/>
              <a:t>TSS Segment Selector : TSS3Selector</a:t>
            </a:r>
          </a:p>
          <a:p>
            <a:pPr lvl="2"/>
            <a:r>
              <a:rPr lang="en-US" altLang="ko-KR" dirty="0"/>
              <a:t>Type : System Descriptor, Task Gate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94" y="3680603"/>
            <a:ext cx="5520082" cy="17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8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print_register</a:t>
            </a:r>
            <a:endParaRPr lang="en-US" altLang="ko-KR" dirty="0"/>
          </a:p>
          <a:p>
            <a:pPr lvl="1"/>
            <a:r>
              <a:rPr lang="en-US" altLang="ko-KR" dirty="0"/>
              <a:t>call </a:t>
            </a:r>
            <a:r>
              <a:rPr lang="en-US" altLang="ko-KR" dirty="0" err="1"/>
              <a:t>print_register</a:t>
            </a:r>
            <a:endParaRPr lang="en-US" altLang="ko-KR" dirty="0"/>
          </a:p>
          <a:p>
            <a:pPr lvl="2"/>
            <a:r>
              <a:rPr lang="en-US" altLang="ko-KR" dirty="0"/>
              <a:t>Print the register on VMware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8820"/>
            <a:ext cx="2883358" cy="25964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79499" y="3428900"/>
            <a:ext cx="43204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1547" y="3367635"/>
            <a:ext cx="258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itchFamily="34" charset="0"/>
                <a:cs typeface="Arial" pitchFamily="34" charset="0"/>
              </a:rPr>
              <a:t>Print EAX register value</a:t>
            </a:r>
            <a:endParaRPr kumimoji="1" lang="ko-KR" alt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31" y="0"/>
            <a:ext cx="1854304" cy="66544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96106" y="3428900"/>
            <a:ext cx="694992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3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Describe about 3</a:t>
            </a:r>
            <a:r>
              <a:rPr lang="en-US" altLang="ko-KR" baseline="30000" dirty="0"/>
              <a:t>rd</a:t>
            </a:r>
            <a:r>
              <a:rPr lang="en-US" altLang="ko-KR" dirty="0"/>
              <a:t> Homework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4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program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35" y="1556792"/>
            <a:ext cx="6858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6376" y="4365104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LDTR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6376" y="4517280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DS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376" y="4669456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CS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376" y="4821632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ES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376" y="4973808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ESP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376" y="5125984"/>
            <a:ext cx="8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EFLAGS</a:t>
            </a:r>
            <a:endParaRPr kumimoji="1" lang="ko-KR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6376" y="5278160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EIP</a:t>
            </a:r>
            <a:endParaRPr kumimoji="1" lang="ko-KR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6376" y="5430333"/>
            <a:ext cx="12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BACK LINK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992" y="4821632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ESP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992" y="4973808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CS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992" y="5125984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DS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907" y="5278160"/>
            <a:ext cx="87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EFLAGS</a:t>
            </a:r>
            <a:endParaRPr kumimoji="1" lang="ko-KR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992" y="3606436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Task1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992" y="3758612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Task2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992" y="3910788"/>
            <a:ext cx="67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dirty="0">
                <a:latin typeface="Arial" pitchFamily="34" charset="0"/>
                <a:cs typeface="Arial" pitchFamily="34" charset="0"/>
              </a:rPr>
              <a:t>Task3</a:t>
            </a:r>
            <a:endParaRPr kumimoji="1" lang="ko-KR" alt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34524"/>
            <a:ext cx="6858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program</a:t>
            </a:r>
          </a:p>
          <a:p>
            <a:pPr lvl="1"/>
            <a:r>
              <a:rPr lang="en-US" altLang="ko-KR" dirty="0"/>
              <a:t>EIP values in TSS can be different in your program</a:t>
            </a:r>
          </a:p>
          <a:p>
            <a:pPr lvl="2"/>
            <a:r>
              <a:rPr lang="en-US" altLang="ko-KR" dirty="0"/>
              <a:t>This value will be not checked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EFLAGS values can be different in your program</a:t>
            </a:r>
          </a:p>
          <a:p>
            <a:pPr lvl="2"/>
            <a:r>
              <a:rPr lang="en-US" altLang="ko-KR" i="1" u="sng" dirty="0"/>
              <a:t>‘NT’ flag must be same</a:t>
            </a:r>
            <a:r>
              <a:rPr lang="en-US" altLang="ko-KR" dirty="0"/>
              <a:t> with result in previous slide</a:t>
            </a:r>
          </a:p>
          <a:p>
            <a:pPr lvl="2"/>
            <a:r>
              <a:rPr lang="en-US" altLang="ko-KR" dirty="0"/>
              <a:t>Only this value will be checked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47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Time and Place</a:t>
            </a:r>
          </a:p>
          <a:p>
            <a:pPr lvl="1">
              <a:defRPr lang="ko-KR" altLang="en-US"/>
            </a:pPr>
            <a:r>
              <a:rPr lang="en-US" altLang="ko-KR" dirty="0"/>
              <a:t>June</a:t>
            </a:r>
            <a:r>
              <a:rPr lang="ko-KR" altLang="en-US" dirty="0"/>
              <a:t> </a:t>
            </a:r>
            <a:r>
              <a:rPr lang="en-US" altLang="ko-KR" dirty="0"/>
              <a:t>7th (Fri) 19:00</a:t>
            </a:r>
            <a:endParaRPr lang="ko-KR" altLang="en-US" dirty="0"/>
          </a:p>
          <a:p>
            <a:pPr lvl="1">
              <a:defRPr lang="ko-KR" altLang="en-US"/>
            </a:pPr>
            <a:r>
              <a:rPr lang="en-US" altLang="ko-KR" dirty="0"/>
              <a:t>Semi-conductor building</a:t>
            </a:r>
            <a:r>
              <a:rPr lang="ko-KR" altLang="en-US" dirty="0"/>
              <a:t> </a:t>
            </a:r>
            <a:r>
              <a:rPr lang="en-US" altLang="ko-KR" dirty="0"/>
              <a:t>2 floor</a:t>
            </a:r>
            <a:r>
              <a:rPr lang="ko-KR" altLang="en-US" dirty="0"/>
              <a:t> </a:t>
            </a:r>
            <a:r>
              <a:rPr lang="en-US" altLang="ko-KR" dirty="0"/>
              <a:t>computer room</a:t>
            </a:r>
          </a:p>
          <a:p>
            <a:pPr lvl="2">
              <a:defRPr lang="ko-KR" altLang="en-US"/>
            </a:pPr>
            <a:r>
              <a:rPr lang="en-US" altLang="ko-KR" dirty="0"/>
              <a:t>400202, 400212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How to submit</a:t>
            </a:r>
          </a:p>
          <a:p>
            <a:pPr lvl="1">
              <a:defRPr lang="ko-KR" altLang="en-US"/>
            </a:pPr>
            <a:r>
              <a:rPr lang="en-US" altLang="ko-KR" dirty="0"/>
              <a:t>.</a:t>
            </a:r>
            <a:r>
              <a:rPr lang="en-US" altLang="ko-KR" dirty="0" err="1"/>
              <a:t>asm</a:t>
            </a:r>
            <a:r>
              <a:rPr lang="en-US" altLang="ko-KR" dirty="0"/>
              <a:t> and .bin files</a:t>
            </a:r>
          </a:p>
          <a:p>
            <a:pPr lvl="1">
              <a:defRPr lang="ko-KR" altLang="en-US"/>
            </a:pPr>
            <a:r>
              <a:rPr lang="en-US" altLang="ko-KR" dirty="0"/>
              <a:t>I-Campus, until </a:t>
            </a:r>
            <a:r>
              <a:rPr lang="en-US" altLang="ko-KR"/>
              <a:t>June 7th </a:t>
            </a:r>
            <a:r>
              <a:rPr lang="en-US" altLang="ko-KR" dirty="0"/>
              <a:t>18:59</a:t>
            </a:r>
          </a:p>
          <a:p>
            <a:pPr lvl="2">
              <a:defRPr lang="ko-KR" altLang="en-US"/>
            </a:pPr>
            <a:r>
              <a:rPr lang="en-US" altLang="ko-KR" dirty="0"/>
              <a:t>format</a:t>
            </a:r>
          </a:p>
          <a:p>
            <a:pPr lvl="3">
              <a:defRPr lang="ko-KR" altLang="en-US"/>
            </a:pPr>
            <a:r>
              <a:rPr lang="en-US" altLang="ko-KR" dirty="0"/>
              <a:t> 2010310000_HW4.asm</a:t>
            </a:r>
          </a:p>
          <a:p>
            <a:pPr lvl="3">
              <a:defRPr lang="ko-KR" altLang="en-US"/>
            </a:pPr>
            <a:r>
              <a:rPr lang="en-US" altLang="ko-KR" dirty="0"/>
              <a:t>2010310000_HW4.bin</a:t>
            </a:r>
          </a:p>
          <a:p>
            <a:pPr lvl="3">
              <a:defRPr lang="ko-KR" altLang="en-US"/>
            </a:pPr>
            <a:endParaRPr lang="en-US" altLang="ko-KR" dirty="0"/>
          </a:p>
          <a:p>
            <a:pPr lvl="4">
              <a:defRPr lang="ko-KR" altLang="en-US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28645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Describe about 3</a:t>
            </a:r>
            <a:r>
              <a:rPr lang="en-US" altLang="ko-KR" baseline="30000" dirty="0"/>
              <a:t>rd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Local Descriptor Table(LDT)</a:t>
            </a:r>
          </a:p>
          <a:p>
            <a:pPr lvl="1"/>
            <a:r>
              <a:rPr lang="en-US" altLang="ko-KR" dirty="0"/>
              <a:t>Make a System Descriptor(LDT) in GDT</a:t>
            </a:r>
          </a:p>
          <a:p>
            <a:pPr lvl="1"/>
            <a:r>
              <a:rPr lang="en-US" altLang="ko-KR" dirty="0"/>
              <a:t>Load System segment selector (LDTR)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72" y="2184469"/>
            <a:ext cx="2647950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331640" y="4300947"/>
            <a:ext cx="1065076" cy="3687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78850" y="4192925"/>
            <a:ext cx="192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itchFamily="34" charset="0"/>
                <a:cs typeface="Arial" pitchFamily="34" charset="0"/>
              </a:rPr>
              <a:t>Load segment selector into LDTR</a:t>
            </a:r>
            <a:endParaRPr kumimoji="1" lang="ko-KR" alt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73" y="4996319"/>
            <a:ext cx="26479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710196" y="5452270"/>
            <a:ext cx="542689" cy="3142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2885" y="5312894"/>
            <a:ext cx="192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itchFamily="34" charset="0"/>
                <a:cs typeface="Arial" pitchFamily="34" charset="0"/>
              </a:rPr>
              <a:t>Base Address 15:0</a:t>
            </a:r>
            <a:endParaRPr kumimoji="1"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2884" y="5579440"/>
            <a:ext cx="2029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itchFamily="34" charset="0"/>
                <a:cs typeface="Arial" pitchFamily="34" charset="0"/>
              </a:rPr>
              <a:t>Base Address 23:16</a:t>
            </a:r>
            <a:endParaRPr kumimoji="1"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10196" y="6053217"/>
            <a:ext cx="542689" cy="1709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52885" y="5968023"/>
            <a:ext cx="202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itchFamily="34" charset="0"/>
                <a:cs typeface="Arial" pitchFamily="34" charset="0"/>
              </a:rPr>
              <a:t>Base Address 31:24</a:t>
            </a:r>
            <a:endParaRPr kumimoji="1" lang="ko-KR" alt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t="12584"/>
          <a:stretch/>
        </p:blipFill>
        <p:spPr>
          <a:xfrm>
            <a:off x="4719066" y="4997055"/>
            <a:ext cx="3181350" cy="1215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4719066" y="5115895"/>
            <a:ext cx="467423" cy="19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1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Describe about 3</a:t>
            </a:r>
            <a:r>
              <a:rPr lang="en-US" altLang="ko-KR" baseline="30000" dirty="0"/>
              <a:t>rd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Descriptor Table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11" y="1412776"/>
            <a:ext cx="4032448" cy="5159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29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Describe about 3</a:t>
            </a:r>
            <a:r>
              <a:rPr lang="en-US" altLang="ko-KR" baseline="30000" dirty="0"/>
              <a:t>rd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Far jump and call</a:t>
            </a:r>
          </a:p>
          <a:p>
            <a:pPr lvl="1"/>
            <a:r>
              <a:rPr lang="en-US" altLang="ko-KR" dirty="0"/>
              <a:t>Far jump</a:t>
            </a:r>
          </a:p>
          <a:p>
            <a:pPr lvl="2"/>
            <a:r>
              <a:rPr lang="en-US" altLang="ko-KR" dirty="0"/>
              <a:t>Jump to New EIP with New CS selector</a:t>
            </a:r>
          </a:p>
          <a:p>
            <a:pPr lvl="1"/>
            <a:r>
              <a:rPr lang="en-US" altLang="ko-KR" dirty="0"/>
              <a:t>Far call</a:t>
            </a:r>
          </a:p>
          <a:p>
            <a:pPr lvl="2"/>
            <a:r>
              <a:rPr lang="en-US" altLang="ko-KR" dirty="0"/>
              <a:t>Push EIP and CS selector of calling procedure</a:t>
            </a:r>
          </a:p>
          <a:p>
            <a:pPr lvl="2"/>
            <a:r>
              <a:rPr lang="en-US" altLang="ko-KR" dirty="0"/>
              <a:t>Jump to New EIP with New CS selector</a:t>
            </a:r>
          </a:p>
          <a:p>
            <a:pPr lvl="1"/>
            <a:r>
              <a:rPr lang="en-US" altLang="ko-KR" dirty="0"/>
              <a:t>Far return</a:t>
            </a:r>
          </a:p>
          <a:p>
            <a:pPr lvl="2"/>
            <a:r>
              <a:rPr lang="en-US" altLang="ko-KR" dirty="0"/>
              <a:t>Pop EIP and CS selector in stack</a:t>
            </a:r>
          </a:p>
          <a:p>
            <a:pPr lvl="2"/>
            <a:r>
              <a:rPr lang="en-US" altLang="ko-KR" dirty="0"/>
              <a:t>Jump to Old EIP with Old CS selector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Near return</a:t>
            </a:r>
          </a:p>
          <a:p>
            <a:pPr lvl="2"/>
            <a:r>
              <a:rPr lang="en-US" altLang="ko-KR" dirty="0"/>
              <a:t>Pop EIP in stack</a:t>
            </a:r>
          </a:p>
          <a:p>
            <a:pPr lvl="2"/>
            <a:r>
              <a:rPr lang="en-US" altLang="ko-KR" dirty="0"/>
              <a:t>Jump to Old EIP</a:t>
            </a:r>
          </a:p>
          <a:p>
            <a:pPr lvl="3"/>
            <a:r>
              <a:rPr lang="en-US" altLang="ko-KR" dirty="0"/>
              <a:t>Do not pop CS selector in stack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67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44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 Describe</a:t>
            </a:r>
          </a:p>
          <a:p>
            <a:pPr lvl="1"/>
            <a:r>
              <a:rPr lang="en-US" altLang="ko-KR" dirty="0"/>
              <a:t>Make tasks with TSS and LDT</a:t>
            </a:r>
          </a:p>
          <a:p>
            <a:pPr lvl="2"/>
            <a:r>
              <a:rPr lang="en-US" altLang="ko-KR" dirty="0"/>
              <a:t>Make TSS field</a:t>
            </a:r>
          </a:p>
          <a:p>
            <a:pPr lvl="2"/>
            <a:r>
              <a:rPr lang="en-US" altLang="ko-KR" dirty="0"/>
              <a:t>Make TSS descriptor in GDT</a:t>
            </a:r>
          </a:p>
          <a:p>
            <a:pPr lvl="2"/>
            <a:r>
              <a:rPr lang="en-US" altLang="ko-KR" dirty="0"/>
              <a:t>Make LDTR descriptor in GDT</a:t>
            </a:r>
          </a:p>
          <a:p>
            <a:pPr lvl="2"/>
            <a:r>
              <a:rPr lang="en-US" altLang="ko-KR" dirty="0"/>
              <a:t>Make LDT</a:t>
            </a:r>
          </a:p>
          <a:p>
            <a:pPr lvl="1"/>
            <a:r>
              <a:rPr lang="en-US" altLang="ko-KR" dirty="0"/>
              <a:t>Task Switching using CALL / IRET instruction</a:t>
            </a:r>
          </a:p>
          <a:p>
            <a:pPr lvl="2"/>
            <a:r>
              <a:rPr lang="en-US" altLang="ko-KR" dirty="0"/>
              <a:t>Initialize each TSS field</a:t>
            </a:r>
          </a:p>
          <a:p>
            <a:pPr lvl="2"/>
            <a:r>
              <a:rPr lang="en-US" altLang="ko-KR" dirty="0"/>
              <a:t>Load TSS selector into Task Register</a:t>
            </a:r>
          </a:p>
          <a:p>
            <a:pPr lvl="2"/>
            <a:r>
              <a:rPr lang="en-US" altLang="ko-KR" dirty="0"/>
              <a:t>Make one Task Gate descriptor in GDT</a:t>
            </a:r>
          </a:p>
          <a:p>
            <a:pPr lvl="2"/>
            <a:r>
              <a:rPr lang="en-US" altLang="ko-KR" dirty="0"/>
              <a:t>Switch task</a:t>
            </a:r>
          </a:p>
          <a:p>
            <a:pPr lvl="3"/>
            <a:r>
              <a:rPr lang="en-US" altLang="ko-KR" dirty="0"/>
              <a:t>Not use Task Gate</a:t>
            </a:r>
          </a:p>
          <a:p>
            <a:pPr lvl="3"/>
            <a:r>
              <a:rPr lang="en-US" altLang="ko-KR" dirty="0"/>
              <a:t>Use Task Gate</a:t>
            </a:r>
          </a:p>
        </p:txBody>
      </p:sp>
    </p:spTree>
    <p:extLst>
      <p:ext uri="{BB962C8B-B14F-4D97-AF65-F5344CB8AC3E}">
        <p14:creationId xmlns:p14="http://schemas.microsoft.com/office/powerpoint/2010/main" val="339878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tasks with TSS and LDT</a:t>
            </a:r>
          </a:p>
          <a:p>
            <a:pPr lvl="1"/>
            <a:r>
              <a:rPr lang="en-US" altLang="ko-KR" dirty="0"/>
              <a:t>Make TSS field</a:t>
            </a:r>
          </a:p>
          <a:p>
            <a:pPr lvl="2"/>
            <a:r>
              <a:rPr lang="en-US" altLang="ko-KR" dirty="0"/>
              <a:t>First, set all values of TSS field to 0</a:t>
            </a:r>
          </a:p>
          <a:p>
            <a:pPr lvl="2"/>
            <a:r>
              <a:rPr lang="en-US" altLang="ko-KR" dirty="0"/>
              <a:t>This would be initialized before task switching</a:t>
            </a:r>
          </a:p>
          <a:p>
            <a:pPr lvl="2"/>
            <a:r>
              <a:rPr lang="en-US" altLang="ko-KR" dirty="0"/>
              <a:t>The registers are stored in here when task switching</a:t>
            </a:r>
          </a:p>
          <a:p>
            <a:pPr lvl="2"/>
            <a:r>
              <a:rPr lang="en-US" altLang="ko-KR" dirty="0"/>
              <a:t>Make 3 TSS for each task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08" y="2661132"/>
            <a:ext cx="2894658" cy="37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tasks with TSS and LDT</a:t>
            </a:r>
          </a:p>
          <a:p>
            <a:pPr lvl="1"/>
            <a:r>
              <a:rPr lang="en-US" altLang="ko-KR" dirty="0"/>
              <a:t>Make TSS descriptor in GDT</a:t>
            </a:r>
          </a:p>
          <a:p>
            <a:pPr lvl="2"/>
            <a:r>
              <a:rPr lang="en-US" altLang="ko-KR" dirty="0"/>
              <a:t>Base address : 0x00000000</a:t>
            </a:r>
          </a:p>
          <a:p>
            <a:pPr lvl="2"/>
            <a:r>
              <a:rPr lang="en-US" altLang="ko-KR" dirty="0"/>
              <a:t>Limit : 0x68</a:t>
            </a:r>
          </a:p>
          <a:p>
            <a:pPr lvl="2"/>
            <a:r>
              <a:rPr lang="en-US" altLang="ko-KR" dirty="0"/>
              <a:t>Type : System Descriptor, 32 bit TSS, Available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IA-32mode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byte units</a:t>
            </a:r>
          </a:p>
          <a:p>
            <a:pPr lvl="3"/>
            <a:r>
              <a:rPr lang="en-US" altLang="ko-KR" dirty="0"/>
              <a:t>Not available for use by system software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10" y="4423085"/>
            <a:ext cx="6723650" cy="22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0991"/>
      </p:ext>
    </p:extLst>
  </p:cSld>
  <p:clrMapOvr>
    <a:masterClrMapping/>
  </p:clrMapOvr>
</p:sld>
</file>

<file path=ppt/theme/theme1.xml><?xml version="1.0" encoding="utf-8"?>
<a:theme xmlns:a="http://schemas.openxmlformats.org/drawingml/2006/main" name="2_1차최종점검">
  <a:themeElements>
    <a:clrScheme name="">
      <a:dk1>
        <a:srgbClr val="000000"/>
      </a:dk1>
      <a:lt1>
        <a:srgbClr val="FFFFFF"/>
      </a:lt1>
      <a:dk2>
        <a:srgbClr val="C000C0"/>
      </a:dk2>
      <a:lt2>
        <a:srgbClr val="919191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FF00FF"/>
      </a:hlink>
      <a:folHlink>
        <a:srgbClr val="C0C0C0"/>
      </a:folHlink>
    </a:clrScheme>
    <a:fontScheme name="2_1차최종점검">
      <a:majorFont>
        <a:latin typeface="HY헤드라인M"/>
        <a:ea typeface="HY헤드라인M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1차최종점검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차최종점검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7723</TotalTime>
  <Words>1162</Words>
  <Application>Microsoft Office PowerPoint</Application>
  <PresentationFormat>화면 슬라이드 쇼(4:3)</PresentationFormat>
  <Paragraphs>322</Paragraphs>
  <Slides>23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HY헤드라인M</vt:lpstr>
      <vt:lpstr>Monotype Sorts</vt:lpstr>
      <vt:lpstr>굴림</vt:lpstr>
      <vt:lpstr>굴림체</vt:lpstr>
      <vt:lpstr>맑은 고딕</vt:lpstr>
      <vt:lpstr>Arial</vt:lpstr>
      <vt:lpstr>Book Antiqua</vt:lpstr>
      <vt:lpstr>Wingdings</vt:lpstr>
      <vt:lpstr>2_1차최종점검</vt:lpstr>
      <vt:lpstr>비트맵 이미지</vt:lpstr>
      <vt:lpstr>PowerPoint 프레젠테이션</vt:lpstr>
      <vt:lpstr>Contents</vt:lpstr>
      <vt:lpstr>Describe about 3rd Homework</vt:lpstr>
      <vt:lpstr>Describe about 3rd Homework</vt:lpstr>
      <vt:lpstr>Describe about 3rd Homework</vt:lpstr>
      <vt:lpstr>PowerPoint 프레젠테이션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  <vt:lpstr>4th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Cheon</dc:creator>
  <cp:lastModifiedBy>김도연</cp:lastModifiedBy>
  <cp:revision>267</cp:revision>
  <cp:lastPrinted>2013-12-12T01:45:26Z</cp:lastPrinted>
  <dcterms:created xsi:type="dcterms:W3CDTF">2013-10-15T05:23:50Z</dcterms:created>
  <dcterms:modified xsi:type="dcterms:W3CDTF">2019-05-31T07:17:31Z</dcterms:modified>
</cp:coreProperties>
</file>