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94" r:id="rId3"/>
    <p:sldId id="257" r:id="rId4"/>
    <p:sldId id="313" r:id="rId5"/>
    <p:sldId id="314" r:id="rId6"/>
    <p:sldId id="315" r:id="rId7"/>
    <p:sldId id="316" r:id="rId8"/>
    <p:sldId id="322" r:id="rId9"/>
    <p:sldId id="323" r:id="rId10"/>
    <p:sldId id="324" r:id="rId11"/>
    <p:sldId id="317" r:id="rId12"/>
    <p:sldId id="318" r:id="rId13"/>
    <p:sldId id="319" r:id="rId14"/>
    <p:sldId id="320" r:id="rId15"/>
    <p:sldId id="321" r:id="rId16"/>
    <p:sldId id="325" r:id="rId17"/>
    <p:sldId id="32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257"/>
            <p14:sldId id="313"/>
            <p14:sldId id="314"/>
            <p14:sldId id="315"/>
            <p14:sldId id="316"/>
            <p14:sldId id="322"/>
            <p14:sldId id="323"/>
            <p14:sldId id="324"/>
            <p14:sldId id="317"/>
            <p14:sldId id="318"/>
            <p14:sldId id="319"/>
            <p14:sldId id="320"/>
            <p14:sldId id="321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8" autoAdjust="0"/>
    <p:restoredTop sz="96592" autoAdjust="0"/>
  </p:normalViewPr>
  <p:slideViewPr>
    <p:cSldViewPr>
      <p:cViewPr varScale="1">
        <p:scale>
          <a:sx n="64" d="100"/>
          <a:sy n="64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Lab2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>
                <a:ea typeface="서울남산체 EB" panose="02020603020101020101" pitchFamily="18" charset="-127"/>
              </a:rPr>
              <a:t>프로그래밍언어론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>
                <a:ea typeface="서울남산체 EB" panose="02020603020101020101" pitchFamily="18" charset="-127"/>
              </a:rPr>
              <a:t>소프트웨어학부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" y="1092359"/>
            <a:ext cx="6251582" cy="5795457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6056" y="534563"/>
            <a:ext cx="50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‘!’ token</a:t>
            </a:r>
            <a:r>
              <a:rPr lang="ko-KR" altLang="en-US" b="1" dirty="0">
                <a:solidFill>
                  <a:srgbClr val="00B050"/>
                </a:solidFill>
              </a:rPr>
              <a:t>일 경우 </a:t>
            </a:r>
            <a:r>
              <a:rPr lang="en-US" altLang="ko-KR" b="1" dirty="0">
                <a:solidFill>
                  <a:srgbClr val="00B050"/>
                </a:solidFill>
              </a:rPr>
              <a:t>: ‘!=‘ or ‘!’ </a:t>
            </a:r>
            <a:r>
              <a:rPr lang="ko-KR" altLang="en-US" b="1" dirty="0">
                <a:solidFill>
                  <a:srgbClr val="00B050"/>
                </a:solidFill>
              </a:rPr>
              <a:t>확인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9792" y="4315045"/>
            <a:ext cx="562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‘!=‘ </a:t>
            </a:r>
            <a:r>
              <a:rPr lang="ko-KR" altLang="en-US" dirty="0">
                <a:solidFill>
                  <a:srgbClr val="7030A0"/>
                </a:solidFill>
              </a:rPr>
              <a:t>경우가 아니면 </a:t>
            </a:r>
            <a:r>
              <a:rPr lang="en-US" altLang="ko-KR" dirty="0">
                <a:solidFill>
                  <a:srgbClr val="7030A0"/>
                </a:solidFill>
              </a:rPr>
              <a:t>while</a:t>
            </a:r>
            <a:r>
              <a:rPr lang="ko-KR" altLang="en-US" dirty="0">
                <a:solidFill>
                  <a:srgbClr val="7030A0"/>
                </a:solidFill>
              </a:rPr>
              <a:t>문에서 아무 일 없이 빠져나옴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result2</a:t>
            </a:r>
            <a:r>
              <a:rPr lang="ko-KR" altLang="en-US" dirty="0">
                <a:solidFill>
                  <a:srgbClr val="7030A0"/>
                </a:solidFill>
              </a:rPr>
              <a:t>에 </a:t>
            </a:r>
            <a:r>
              <a:rPr lang="en-US" altLang="ko-KR" dirty="0" err="1">
                <a:solidFill>
                  <a:srgbClr val="7030A0"/>
                </a:solidFill>
              </a:rPr>
              <a:t>bexp</a:t>
            </a:r>
            <a:r>
              <a:rPr lang="en-US" altLang="ko-KR" dirty="0">
                <a:solidFill>
                  <a:srgbClr val="7030A0"/>
                </a:solidFill>
              </a:rPr>
              <a:t>()</a:t>
            </a:r>
            <a:r>
              <a:rPr lang="ko-KR" altLang="en-US" dirty="0">
                <a:solidFill>
                  <a:srgbClr val="7030A0"/>
                </a:solidFill>
              </a:rPr>
              <a:t>를 받는다</a:t>
            </a:r>
            <a:r>
              <a:rPr lang="en-US" altLang="ko-KR" dirty="0">
                <a:solidFill>
                  <a:srgbClr val="7030A0"/>
                </a:solidFill>
              </a:rPr>
              <a:t>.(</a:t>
            </a:r>
            <a:r>
              <a:rPr lang="ko-KR" altLang="en-US" dirty="0">
                <a:solidFill>
                  <a:srgbClr val="7030A0"/>
                </a:solidFill>
              </a:rPr>
              <a:t>즉</a:t>
            </a:r>
            <a:r>
              <a:rPr lang="en-US" altLang="ko-KR" dirty="0">
                <a:solidFill>
                  <a:srgbClr val="7030A0"/>
                </a:solidFill>
              </a:rPr>
              <a:t>, ‘!’</a:t>
            </a:r>
            <a:r>
              <a:rPr lang="ko-KR" altLang="en-US" dirty="0">
                <a:solidFill>
                  <a:srgbClr val="7030A0"/>
                </a:solidFill>
              </a:rPr>
              <a:t> 을 제외한 전체연산</a:t>
            </a:r>
            <a:r>
              <a:rPr lang="en-US" altLang="ko-KR" dirty="0">
                <a:solidFill>
                  <a:srgbClr val="7030A0"/>
                </a:solidFill>
              </a:rPr>
              <a:t>)</a:t>
            </a:r>
          </a:p>
          <a:p>
            <a:endParaRPr lang="en-US" altLang="ko-KR" dirty="0"/>
          </a:p>
        </p:txBody>
      </p:sp>
      <p:sp>
        <p:nvSpPr>
          <p:cNvPr id="33" name="TextBox 32"/>
          <p:cNvSpPr txBox="1"/>
          <p:nvPr/>
        </p:nvSpPr>
        <p:spPr>
          <a:xfrm>
            <a:off x="177264" y="2524882"/>
            <a:ext cx="136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‘!=‘ </a:t>
            </a:r>
            <a:r>
              <a:rPr lang="ko-KR" altLang="en-US" b="1" dirty="0">
                <a:solidFill>
                  <a:schemeClr val="accent6"/>
                </a:solidFill>
              </a:rPr>
              <a:t>연산</a:t>
            </a:r>
            <a:endParaRPr lang="en-US" altLang="ko-KR" b="1" dirty="0"/>
          </a:p>
        </p:txBody>
      </p:sp>
      <p:sp>
        <p:nvSpPr>
          <p:cNvPr id="22" name="직사각형 21"/>
          <p:cNvSpPr/>
          <p:nvPr/>
        </p:nvSpPr>
        <p:spPr>
          <a:xfrm>
            <a:off x="1535729" y="2204865"/>
            <a:ext cx="1586171" cy="21602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3821" y="4704405"/>
            <a:ext cx="1624403" cy="237626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/>
          <p:cNvSpPr/>
          <p:nvPr/>
        </p:nvSpPr>
        <p:spPr>
          <a:xfrm rot="10800000">
            <a:off x="3203847" y="1445025"/>
            <a:ext cx="278092" cy="95962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43845" y="1046245"/>
            <a:ext cx="1214197" cy="22640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7805" y="1098737"/>
            <a:ext cx="550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‘!‘ token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 만날 경우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우선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‘!=‘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연산인지 확인한다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‘=‘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token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 오면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result != result2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형태로 만든 후 계산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결과 값은 그 즉시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시킨다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(return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하지 않으면 밑의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‘!’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연산의 경우도 처리해서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의도하지 않은 결과가 나온다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왼쪽 중괄호 14"/>
          <p:cNvSpPr/>
          <p:nvPr/>
        </p:nvSpPr>
        <p:spPr>
          <a:xfrm rot="10800000" flipH="1">
            <a:off x="435652" y="1616604"/>
            <a:ext cx="424183" cy="2666552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 rot="10800000" flipH="1">
            <a:off x="435651" y="4704403"/>
            <a:ext cx="247917" cy="1820940"/>
          </a:xfrm>
          <a:prstGeom prst="lef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217" y="5238375"/>
            <a:ext cx="970783" cy="37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‘!’ </a:t>
            </a:r>
            <a:r>
              <a:rPr lang="ko-KR" altLang="en-US" b="1" dirty="0">
                <a:solidFill>
                  <a:srgbClr val="7030A0"/>
                </a:solidFill>
              </a:rPr>
              <a:t>연산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7448" y="5562369"/>
            <a:ext cx="353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!(result2)</a:t>
            </a:r>
            <a:r>
              <a:rPr lang="ko-KR" altLang="en-US" dirty="0">
                <a:solidFill>
                  <a:srgbClr val="7030A0"/>
                </a:solidFill>
              </a:rPr>
              <a:t>는 </a:t>
            </a:r>
            <a:r>
              <a:rPr lang="en-US" altLang="ko-KR" dirty="0">
                <a:solidFill>
                  <a:srgbClr val="7030A0"/>
                </a:solidFill>
              </a:rPr>
              <a:t>!&lt;</a:t>
            </a:r>
            <a:r>
              <a:rPr lang="en-US" altLang="ko-KR" dirty="0" err="1">
                <a:solidFill>
                  <a:srgbClr val="7030A0"/>
                </a:solidFill>
              </a:rPr>
              <a:t>bexp</a:t>
            </a:r>
            <a:r>
              <a:rPr lang="en-US" altLang="ko-KR" dirty="0">
                <a:solidFill>
                  <a:srgbClr val="7030A0"/>
                </a:solidFill>
              </a:rPr>
              <a:t>&gt; </a:t>
            </a:r>
            <a:r>
              <a:rPr lang="ko-KR" altLang="en-US" dirty="0">
                <a:solidFill>
                  <a:srgbClr val="7030A0"/>
                </a:solidFill>
              </a:rPr>
              <a:t>형태로 계산</a:t>
            </a:r>
            <a:endParaRPr lang="en-US" altLang="ko-KR" dirty="0">
              <a:solidFill>
                <a:srgbClr val="7030A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6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0" y="1196752"/>
            <a:ext cx="3354411" cy="5400600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91474" y="4744353"/>
            <a:ext cx="32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위에서 계산한 결과 값 리턴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1877886" y="1186375"/>
            <a:ext cx="1214197" cy="226402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77886" y="2893084"/>
            <a:ext cx="1214197" cy="226402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10336" y="1805956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‘&lt;‘, ‘&gt;’ token</a:t>
            </a:r>
            <a:r>
              <a:rPr lang="ko-KR" altLang="en-US" dirty="0">
                <a:solidFill>
                  <a:schemeClr val="accent6"/>
                </a:solidFill>
              </a:rPr>
              <a:t>을 만날 경우</a:t>
            </a:r>
            <a:r>
              <a:rPr lang="en-US" altLang="ko-KR" dirty="0">
                <a:solidFill>
                  <a:schemeClr val="accent6"/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Token match() </a:t>
            </a:r>
            <a:r>
              <a:rPr lang="ko-KR" altLang="en-US" dirty="0">
                <a:solidFill>
                  <a:schemeClr val="accent6"/>
                </a:solidFill>
              </a:rPr>
              <a:t>후</a:t>
            </a:r>
            <a:r>
              <a:rPr lang="en-US" altLang="ko-KR" dirty="0">
                <a:solidFill>
                  <a:schemeClr val="accent6"/>
                </a:solidFill>
              </a:rPr>
              <a:t> result2</a:t>
            </a:r>
            <a:r>
              <a:rPr lang="ko-KR" altLang="en-US" dirty="0">
                <a:solidFill>
                  <a:schemeClr val="accent6"/>
                </a:solidFill>
              </a:rPr>
              <a:t>에 </a:t>
            </a:r>
            <a:r>
              <a:rPr lang="en-US" altLang="ko-KR" dirty="0" err="1">
                <a:solidFill>
                  <a:schemeClr val="accent6"/>
                </a:solidFill>
              </a:rPr>
              <a:t>aexp</a:t>
            </a:r>
            <a:r>
              <a:rPr lang="en-US" altLang="ko-KR" dirty="0">
                <a:solidFill>
                  <a:schemeClr val="accent6"/>
                </a:solidFill>
              </a:rPr>
              <a:t>()</a:t>
            </a:r>
            <a:r>
              <a:rPr lang="ko-KR" altLang="en-US" dirty="0">
                <a:solidFill>
                  <a:schemeClr val="accent6"/>
                </a:solidFill>
              </a:rPr>
              <a:t>를 받는다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6"/>
                </a:solidFill>
              </a:rPr>
              <a:t>즉</a:t>
            </a:r>
            <a:r>
              <a:rPr lang="en-US" altLang="ko-KR" dirty="0">
                <a:solidFill>
                  <a:schemeClr val="accent6"/>
                </a:solidFill>
              </a:rPr>
              <a:t>, result &lt; result2 (result &gt; result2)</a:t>
            </a:r>
          </a:p>
          <a:p>
            <a:r>
              <a:rPr lang="ko-KR" altLang="en-US" dirty="0">
                <a:solidFill>
                  <a:schemeClr val="accent6"/>
                </a:solidFill>
              </a:rPr>
              <a:t>의 형태로 </a:t>
            </a:r>
            <a:r>
              <a:rPr lang="ko-KR" altLang="en-US" dirty="0" err="1">
                <a:solidFill>
                  <a:schemeClr val="accent6"/>
                </a:solidFill>
              </a:rPr>
              <a:t>연산된다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7831" y="1607432"/>
            <a:ext cx="1479993" cy="19852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11685" y="3345500"/>
            <a:ext cx="1479993" cy="19852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8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4" y="1268760"/>
            <a:ext cx="6815836" cy="165618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6842834" cy="15121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82954"/>
            <a:ext cx="6842834" cy="14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4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1" y="1522512"/>
            <a:ext cx="7004029" cy="147218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9000"/>
            <a:ext cx="701295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5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7" y="3717032"/>
            <a:ext cx="6903234" cy="1491709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0" y="1844824"/>
            <a:ext cx="6903234" cy="13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6" y="5085184"/>
            <a:ext cx="6887635" cy="1508720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7" y="2957072"/>
            <a:ext cx="6749180" cy="192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7" y="1335460"/>
            <a:ext cx="6984777" cy="14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9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(!= </a:t>
            </a:r>
            <a:r>
              <a:rPr lang="ko-KR" altLang="en-US" dirty="0">
                <a:latin typeface="+mj-ea"/>
              </a:rPr>
              <a:t>연산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7884875" cy="1872208"/>
          </a:xfrm>
        </p:spPr>
      </p:pic>
    </p:spTree>
    <p:extLst>
      <p:ext uri="{BB962C8B-B14F-4D97-AF65-F5344CB8AC3E}">
        <p14:creationId xmlns:p14="http://schemas.microsoft.com/office/powerpoint/2010/main" val="1312302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(t/f)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0" y="1671092"/>
            <a:ext cx="7800268" cy="151216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0" y="3933056"/>
            <a:ext cx="796961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200" b="0" dirty="0"/>
              <a:t>재귀</a:t>
            </a:r>
            <a:r>
              <a:rPr lang="en-US" altLang="ko-KR" sz="3200" b="0" dirty="0"/>
              <a:t>-</a:t>
            </a:r>
            <a:r>
              <a:rPr lang="ko-KR" altLang="en-US" sz="3200" b="0" dirty="0"/>
              <a:t>하강 파서</a:t>
            </a:r>
            <a:r>
              <a:rPr lang="en-US" altLang="ko-KR" sz="3200" b="0" dirty="0"/>
              <a:t>/</a:t>
            </a:r>
            <a:r>
              <a:rPr lang="ko-KR" altLang="en-US" sz="3200" b="0" dirty="0"/>
              <a:t>계산기 확장 구현</a:t>
            </a:r>
            <a:endParaRPr lang="en-US" altLang="ko-KR" sz="3200" b="0" dirty="0"/>
          </a:p>
          <a:p>
            <a:r>
              <a:rPr lang="en-US" altLang="ko-KR" sz="2800" b="0" dirty="0"/>
              <a:t>	</a:t>
            </a:r>
            <a:r>
              <a:rPr lang="ko-KR" altLang="en-US" sz="2800" b="0" dirty="0"/>
              <a:t>* 뺄셈</a:t>
            </a:r>
            <a:r>
              <a:rPr lang="en-US" altLang="ko-KR" sz="2800" b="0" dirty="0"/>
              <a:t>(-), </a:t>
            </a:r>
            <a:r>
              <a:rPr lang="ko-KR" altLang="en-US" sz="2800" b="0" dirty="0"/>
              <a:t>나눗셈</a:t>
            </a:r>
            <a:r>
              <a:rPr lang="en-US" altLang="ko-KR" sz="2800" b="0" dirty="0"/>
              <a:t>(/) </a:t>
            </a:r>
            <a:r>
              <a:rPr lang="ko-KR" altLang="en-US" sz="2800" b="0" dirty="0"/>
              <a:t>추가</a:t>
            </a:r>
          </a:p>
          <a:p>
            <a:r>
              <a:rPr lang="en-US" altLang="ko-KR" sz="2800" b="0" dirty="0"/>
              <a:t>	</a:t>
            </a:r>
            <a:r>
              <a:rPr lang="ko-KR" altLang="en-US" sz="2800" b="0" dirty="0"/>
              <a:t>* 비교연산</a:t>
            </a:r>
            <a:r>
              <a:rPr lang="en-US" altLang="ko-KR" sz="2800" b="0" dirty="0"/>
              <a:t>(==, !=, &gt;, &lt;, !) </a:t>
            </a:r>
            <a:r>
              <a:rPr lang="ko-KR" altLang="en-US" sz="2800" b="0" dirty="0"/>
              <a:t>추가</a:t>
            </a:r>
          </a:p>
          <a:p>
            <a:r>
              <a:rPr lang="en-US" altLang="ko-KR" sz="2800" b="0" dirty="0"/>
              <a:t>	</a:t>
            </a:r>
            <a:r>
              <a:rPr lang="ko-KR" altLang="en-US" sz="2800" b="0" dirty="0"/>
              <a:t>* 문법</a:t>
            </a:r>
            <a:r>
              <a:rPr lang="en-US" altLang="ko-KR" sz="2800" b="0" dirty="0"/>
              <a:t>(EBNF)</a:t>
            </a:r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/>
              <a:t>수식 계산기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1" y="1087015"/>
            <a:ext cx="5838937" cy="5726361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16016" y="4063667"/>
            <a:ext cx="37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aexp</a:t>
            </a:r>
            <a:r>
              <a:rPr lang="en-US" altLang="ko-KR" dirty="0">
                <a:solidFill>
                  <a:schemeClr val="accent1"/>
                </a:solidFill>
              </a:rPr>
              <a:t>(void) </a:t>
            </a:r>
            <a:r>
              <a:rPr lang="en-US" altLang="ko-KR" dirty="0"/>
              <a:t>: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 연산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bexp</a:t>
            </a:r>
            <a:r>
              <a:rPr lang="en-US" altLang="ko-KR" dirty="0">
                <a:solidFill>
                  <a:schemeClr val="accent1"/>
                </a:solidFill>
              </a:rPr>
              <a:t>(void) </a:t>
            </a:r>
            <a:r>
              <a:rPr lang="en-US" altLang="ko-KR" dirty="0"/>
              <a:t>: </a:t>
            </a:r>
            <a:r>
              <a:rPr lang="ko-KR" altLang="en-US" dirty="0"/>
              <a:t>비교연산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283968" y="318643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term(void) </a:t>
            </a:r>
            <a:r>
              <a:rPr lang="en-US" altLang="ko-KR" dirty="0"/>
              <a:t>: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 </a:t>
            </a:r>
            <a:r>
              <a:rPr lang="en-US" altLang="ko-KR" dirty="0"/>
              <a:t>(</a:t>
            </a:r>
            <a:r>
              <a:rPr lang="ko-KR" altLang="en-US" dirty="0"/>
              <a:t>항 계산</a:t>
            </a:r>
            <a:r>
              <a:rPr lang="en-US" altLang="ko-KR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0802" y="1500797"/>
            <a:ext cx="3793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expr(void) </a:t>
            </a:r>
            <a:r>
              <a:rPr lang="en-US" altLang="ko-KR" dirty="0"/>
              <a:t>: </a:t>
            </a:r>
            <a:r>
              <a:rPr lang="en-US" altLang="ko-KR" dirty="0" err="1"/>
              <a:t>aexp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|| </a:t>
            </a:r>
            <a:r>
              <a:rPr lang="en-US" altLang="ko-KR" dirty="0" err="1"/>
              <a:t>bexp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But, </a:t>
            </a:r>
            <a:r>
              <a:rPr lang="ko-KR" altLang="en-US" dirty="0"/>
              <a:t>실제로 두 연산 중 하나를 선택하는 것은 </a:t>
            </a:r>
            <a:r>
              <a:rPr lang="en-US" altLang="ko-KR" dirty="0" err="1"/>
              <a:t>bexp</a:t>
            </a:r>
            <a:r>
              <a:rPr lang="en-US" altLang="ko-KR" dirty="0"/>
              <a:t>()</a:t>
            </a:r>
            <a:r>
              <a:rPr lang="ko-KR" altLang="en-US" dirty="0"/>
              <a:t>에 구현함</a:t>
            </a:r>
            <a:r>
              <a:rPr lang="en-US" altLang="ko-KR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482" y="473981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//error </a:t>
            </a:r>
            <a:r>
              <a:rPr lang="ko-KR" altLang="en-US" dirty="0"/>
              <a:t>난 경우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2633469" y="5880597"/>
            <a:ext cx="409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입력한 연산 </a:t>
            </a:r>
            <a:r>
              <a:rPr lang="en-US" altLang="ko-KR" dirty="0"/>
              <a:t>(char)</a:t>
            </a:r>
            <a:r>
              <a:rPr lang="ko-KR" altLang="en-US" dirty="0"/>
              <a:t>들 </a:t>
            </a:r>
            <a:r>
              <a:rPr lang="en-US" altLang="ko-KR" dirty="0"/>
              <a:t>token</a:t>
            </a:r>
            <a:r>
              <a:rPr lang="ko-KR" altLang="en-US" dirty="0"/>
              <a:t>에 받기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2" y="1196752"/>
            <a:ext cx="6840760" cy="5472608"/>
          </a:xfrm>
        </p:spPr>
      </p:pic>
      <p:sp>
        <p:nvSpPr>
          <p:cNvPr id="21" name="TextBox 20"/>
          <p:cNvSpPr txBox="1"/>
          <p:nvPr/>
        </p:nvSpPr>
        <p:spPr>
          <a:xfrm>
            <a:off x="3120047" y="1725623"/>
            <a:ext cx="435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해당하는 연산기호면</a:t>
            </a:r>
            <a:r>
              <a:rPr lang="en-US" altLang="ko-KR" dirty="0"/>
              <a:t> </a:t>
            </a:r>
            <a:r>
              <a:rPr lang="en-US" altLang="ko-KR" dirty="0" err="1"/>
              <a:t>getToken</a:t>
            </a:r>
            <a:r>
              <a:rPr lang="en-US" altLang="ko-KR" dirty="0"/>
              <a:t>()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70645" y="4672795"/>
            <a:ext cx="292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 = 1, False = 2 </a:t>
            </a:r>
            <a:r>
              <a:rPr lang="ko-KR" altLang="en-US" dirty="0"/>
              <a:t>이므로 각각 해당하는 </a:t>
            </a:r>
            <a:r>
              <a:rPr lang="en-US" altLang="ko-KR" dirty="0"/>
              <a:t>T/F</a:t>
            </a:r>
            <a:r>
              <a:rPr lang="ko-KR" altLang="en-US" dirty="0"/>
              <a:t>를 출력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2231741" y="4477762"/>
            <a:ext cx="1476164" cy="240733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01243" y="4958343"/>
            <a:ext cx="1938709" cy="26502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00574" y="30524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결과 출력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2201243" y="5420364"/>
            <a:ext cx="498549" cy="263523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70645" y="5450181"/>
            <a:ext cx="310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T/F </a:t>
            </a:r>
            <a:r>
              <a:rPr lang="ko-KR" altLang="en-US" dirty="0"/>
              <a:t>아닌 경우 수 연산이므로 </a:t>
            </a:r>
            <a:r>
              <a:rPr lang="en-US" altLang="ko-KR" dirty="0"/>
              <a:t>result</a:t>
            </a:r>
            <a:r>
              <a:rPr lang="ko-KR" altLang="en-US" dirty="0"/>
              <a:t>의 수 그대로 출력 </a:t>
            </a:r>
            <a:endParaRPr lang="en-US" altLang="ko-KR" dirty="0"/>
          </a:p>
        </p:txBody>
      </p:sp>
      <p:sp>
        <p:nvSpPr>
          <p:cNvPr id="20" name="왼쪽 중괄호 19"/>
          <p:cNvSpPr/>
          <p:nvPr/>
        </p:nvSpPr>
        <p:spPr>
          <a:xfrm rot="10800000">
            <a:off x="5724127" y="4577032"/>
            <a:ext cx="235614" cy="837857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7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8" y="1096641"/>
            <a:ext cx="4847193" cy="5328592"/>
          </a:xfrm>
        </p:spPr>
      </p:pic>
      <p:sp>
        <p:nvSpPr>
          <p:cNvPr id="21" name="TextBox 20"/>
          <p:cNvSpPr txBox="1"/>
          <p:nvPr/>
        </p:nvSpPr>
        <p:spPr>
          <a:xfrm>
            <a:off x="3375597" y="1231707"/>
            <a:ext cx="512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expr(void) 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en-US" altLang="ko-KR" dirty="0" err="1"/>
              <a:t>bexp</a:t>
            </a:r>
            <a:r>
              <a:rPr lang="en-US" altLang="ko-KR" dirty="0"/>
              <a:t>()</a:t>
            </a:r>
            <a:r>
              <a:rPr lang="ko-KR" altLang="en-US" dirty="0"/>
              <a:t>에게</a:t>
            </a:r>
            <a:endParaRPr lang="en-US" altLang="ko-KR" dirty="0"/>
          </a:p>
          <a:p>
            <a:r>
              <a:rPr lang="en-US" altLang="ko-KR" dirty="0" err="1"/>
              <a:t>aexp</a:t>
            </a:r>
            <a:r>
              <a:rPr lang="ko-KR" altLang="en-US" dirty="0"/>
              <a:t>와 </a:t>
            </a:r>
            <a:r>
              <a:rPr lang="en-US" altLang="ko-KR" dirty="0" err="1"/>
              <a:t>bexp</a:t>
            </a:r>
            <a:r>
              <a:rPr lang="ko-KR" altLang="en-US" dirty="0"/>
              <a:t>를 선택하는 일을 넘기는 것을 구현</a:t>
            </a:r>
            <a:endParaRPr lang="en-US" altLang="ko-KR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6057" y="240364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term()</a:t>
            </a:r>
            <a:r>
              <a:rPr lang="ko-KR" altLang="en-US" dirty="0"/>
              <a:t>은 곱셈</a:t>
            </a:r>
            <a:r>
              <a:rPr lang="en-US" altLang="ko-KR" dirty="0"/>
              <a:t>/</a:t>
            </a:r>
            <a:r>
              <a:rPr lang="ko-KR" altLang="en-US" dirty="0"/>
              <a:t>나눗셈 부분을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 연산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,</a:t>
            </a:r>
            <a:r>
              <a:rPr lang="ko-KR" altLang="en-US" dirty="0"/>
              <a:t>뺄셈</a:t>
            </a:r>
            <a:r>
              <a:rPr lang="en-US" altLang="ko-KR" dirty="0"/>
              <a:t>,</a:t>
            </a:r>
            <a:r>
              <a:rPr lang="ko-KR" altLang="en-US" dirty="0"/>
              <a:t>비교연산</a:t>
            </a:r>
            <a:r>
              <a:rPr lang="en-US" altLang="ko-KR" dirty="0"/>
              <a:t>)</a:t>
            </a:r>
            <a:r>
              <a:rPr lang="ko-KR" altLang="en-US" dirty="0"/>
              <a:t>위해</a:t>
            </a:r>
            <a:endParaRPr lang="en-US" altLang="ko-KR" dirty="0"/>
          </a:p>
          <a:p>
            <a:r>
              <a:rPr lang="ko-KR" altLang="en-US" dirty="0"/>
              <a:t>항을 만드는 작업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1222654" y="1714034"/>
            <a:ext cx="1765170" cy="20279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32593" y="3410061"/>
            <a:ext cx="3003325" cy="233288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4030632"/>
            <a:ext cx="386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*(</a:t>
            </a:r>
            <a:r>
              <a:rPr lang="ko-KR" altLang="en-US" dirty="0">
                <a:solidFill>
                  <a:schemeClr val="accent6"/>
                </a:solidFill>
              </a:rPr>
              <a:t>곱셈</a:t>
            </a:r>
            <a:r>
              <a:rPr lang="en-US" altLang="ko-KR" dirty="0">
                <a:solidFill>
                  <a:schemeClr val="accent6"/>
                </a:solidFill>
              </a:rPr>
              <a:t>), /(</a:t>
            </a:r>
            <a:r>
              <a:rPr lang="ko-KR" altLang="en-US" dirty="0">
                <a:solidFill>
                  <a:schemeClr val="accent6"/>
                </a:solidFill>
              </a:rPr>
              <a:t>나눗셈</a:t>
            </a:r>
            <a:r>
              <a:rPr lang="en-US" altLang="ko-KR" dirty="0">
                <a:solidFill>
                  <a:schemeClr val="accent6"/>
                </a:solidFill>
              </a:rPr>
              <a:t>) token</a:t>
            </a:r>
            <a:r>
              <a:rPr lang="ko-KR" altLang="en-US" dirty="0">
                <a:solidFill>
                  <a:schemeClr val="accent6"/>
                </a:solidFill>
              </a:rPr>
              <a:t>을 만날 경우</a:t>
            </a:r>
            <a:r>
              <a:rPr lang="en-US" altLang="ko-KR" dirty="0">
                <a:solidFill>
                  <a:schemeClr val="accent6"/>
                </a:solidFill>
              </a:rPr>
              <a:t>, </a:t>
            </a:r>
            <a:r>
              <a:rPr lang="ko-KR" altLang="en-US" dirty="0">
                <a:solidFill>
                  <a:schemeClr val="accent6"/>
                </a:solidFill>
              </a:rPr>
              <a:t>항을 만들기 위해 계산해준다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90667" y="3849699"/>
            <a:ext cx="1397157" cy="227373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90667" y="4892056"/>
            <a:ext cx="1397157" cy="227373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9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78443"/>
            <a:ext cx="5136387" cy="5628255"/>
          </a:xfrm>
        </p:spPr>
      </p:pic>
      <p:sp>
        <p:nvSpPr>
          <p:cNvPr id="21" name="TextBox 20"/>
          <p:cNvSpPr txBox="1"/>
          <p:nvPr/>
        </p:nvSpPr>
        <p:spPr>
          <a:xfrm>
            <a:off x="2946297" y="2224416"/>
            <a:ext cx="436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괄호 입력한 경우</a:t>
            </a:r>
            <a:r>
              <a:rPr lang="en-US" altLang="ko-KR" dirty="0"/>
              <a:t>, </a:t>
            </a:r>
            <a:r>
              <a:rPr lang="ko-KR" altLang="en-US" dirty="0"/>
              <a:t>괄호 처리</a:t>
            </a:r>
            <a:endParaRPr lang="en-US" altLang="ko-KR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73793" y="6018581"/>
            <a:ext cx="2606119" cy="203793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0800000">
            <a:off x="2609330" y="1904083"/>
            <a:ext cx="234478" cy="1120691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46025" y="4995760"/>
            <a:ext cx="1353767" cy="233440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79912" y="4465338"/>
            <a:ext cx="478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하나 하나를 받으면서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자리 수인 경우</a:t>
            </a:r>
            <a:r>
              <a:rPr lang="en-US" altLang="ko-KR" dirty="0"/>
              <a:t>, </a:t>
            </a:r>
            <a:r>
              <a:rPr lang="ko-KR" altLang="en-US" dirty="0"/>
              <a:t>하나의 수로 만들어준다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7438" y="5797311"/>
            <a:ext cx="47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1, 7 </a:t>
            </a:r>
            <a:r>
              <a:rPr lang="ko-KR" altLang="en-US" dirty="0"/>
              <a:t>받고 </a:t>
            </a:r>
            <a:r>
              <a:rPr lang="en-US" altLang="ko-KR" dirty="0"/>
              <a:t>-&gt; 17</a:t>
            </a:r>
            <a:r>
              <a:rPr lang="ko-KR" altLang="en-US" dirty="0"/>
              <a:t>로 만들어주는 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45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2" y="1021939"/>
            <a:ext cx="8544321" cy="5693129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3486" y="1945227"/>
            <a:ext cx="1402977" cy="198805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9350" y="3752563"/>
            <a:ext cx="215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숫자가 아닌 경우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448575" y="4071690"/>
            <a:ext cx="1243713" cy="221406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28968" y="4542138"/>
            <a:ext cx="1243713" cy="221406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12405" y="4992710"/>
            <a:ext cx="1243713" cy="221406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1721463"/>
            <a:ext cx="478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숫자인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문자인 </a:t>
            </a:r>
            <a:r>
              <a:rPr lang="ko-KR" altLang="en-US" dirty="0">
                <a:solidFill>
                  <a:schemeClr val="accent1"/>
                </a:solidFill>
              </a:rPr>
              <a:t>숫자</a:t>
            </a:r>
            <a:r>
              <a:rPr lang="en-US" altLang="ko-KR" dirty="0">
                <a:solidFill>
                  <a:schemeClr val="accent1"/>
                </a:solidFill>
              </a:rPr>
              <a:t>(char) -&gt; </a:t>
            </a:r>
            <a:r>
              <a:rPr lang="ko-KR" altLang="en-US" dirty="0">
                <a:solidFill>
                  <a:schemeClr val="accent1"/>
                </a:solidFill>
              </a:rPr>
              <a:t>정수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/>
              <a:t>로 바꿔 줌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3387823" y="3175697"/>
            <a:ext cx="23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‘number’ -&gt; number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5325" y="5514739"/>
            <a:ext cx="5969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 (‘!’ 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r>
              <a:rPr lang="ko-KR" altLang="en-US" dirty="0"/>
              <a:t>는 숫자 뒤에 오고</a:t>
            </a:r>
            <a:r>
              <a:rPr lang="en-US" altLang="ko-KR" dirty="0"/>
              <a:t>, T/F</a:t>
            </a:r>
            <a:r>
              <a:rPr lang="ko-KR" altLang="en-US" dirty="0"/>
              <a:t>는 단독 사용함</a:t>
            </a:r>
            <a:endParaRPr lang="en-US" altLang="ko-KR" dirty="0"/>
          </a:p>
          <a:p>
            <a:r>
              <a:rPr lang="en-US" altLang="ko-KR" dirty="0" err="1"/>
              <a:t>bexp</a:t>
            </a:r>
            <a:r>
              <a:rPr lang="en-US" altLang="ko-KR" dirty="0"/>
              <a:t>()</a:t>
            </a:r>
            <a:r>
              <a:rPr lang="ko-KR" altLang="en-US" dirty="0"/>
              <a:t>에서 인지하기 위해 </a:t>
            </a:r>
            <a:r>
              <a:rPr lang="en-US" altLang="ko-KR" dirty="0"/>
              <a:t>(</a:t>
            </a:r>
            <a:r>
              <a:rPr lang="ko-KR" altLang="en-US" dirty="0"/>
              <a:t>에러 처리 방지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‘!’, ‘T’, ‘F’</a:t>
            </a:r>
            <a:r>
              <a:rPr lang="ko-KR" altLang="en-US" dirty="0">
                <a:solidFill>
                  <a:schemeClr val="accent6"/>
                </a:solidFill>
              </a:rPr>
              <a:t>는 별개로 처리해준다</a:t>
            </a:r>
            <a:endParaRPr lang="en-US" altLang="ko-KR" dirty="0">
              <a:solidFill>
                <a:schemeClr val="accent6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952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3" y="1124744"/>
            <a:ext cx="6385269" cy="5550477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53342" y="4066222"/>
            <a:ext cx="1246449" cy="22687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60679" y="2404194"/>
            <a:ext cx="23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 연산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785392" y="3631567"/>
            <a:ext cx="3282551" cy="223080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63282" y="4970985"/>
            <a:ext cx="1246449" cy="22687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51920" y="4389522"/>
            <a:ext cx="386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+(</a:t>
            </a:r>
            <a:r>
              <a:rPr lang="ko-KR" altLang="en-US" dirty="0">
                <a:solidFill>
                  <a:schemeClr val="accent6"/>
                </a:solidFill>
              </a:rPr>
              <a:t>덧셈</a:t>
            </a:r>
            <a:r>
              <a:rPr lang="en-US" altLang="ko-KR" dirty="0">
                <a:solidFill>
                  <a:schemeClr val="accent6"/>
                </a:solidFill>
              </a:rPr>
              <a:t>), -(</a:t>
            </a:r>
            <a:r>
              <a:rPr lang="ko-KR" altLang="en-US" dirty="0">
                <a:solidFill>
                  <a:schemeClr val="accent6"/>
                </a:solidFill>
              </a:rPr>
              <a:t>뺄셈</a:t>
            </a:r>
            <a:r>
              <a:rPr lang="en-US" altLang="ko-KR" dirty="0">
                <a:solidFill>
                  <a:schemeClr val="accent6"/>
                </a:solidFill>
              </a:rPr>
              <a:t>) token</a:t>
            </a:r>
            <a:r>
              <a:rPr lang="ko-KR" altLang="en-US" dirty="0">
                <a:solidFill>
                  <a:schemeClr val="accent6"/>
                </a:solidFill>
              </a:rPr>
              <a:t>을 만날 경우</a:t>
            </a:r>
            <a:r>
              <a:rPr lang="en-US" altLang="ko-KR" dirty="0">
                <a:solidFill>
                  <a:schemeClr val="accent6"/>
                </a:solidFill>
              </a:rPr>
              <a:t>, </a:t>
            </a:r>
          </a:p>
          <a:p>
            <a:r>
              <a:rPr lang="ko-KR" altLang="en-US" dirty="0">
                <a:solidFill>
                  <a:schemeClr val="accent6"/>
                </a:solidFill>
              </a:rPr>
              <a:t>토큰 옆의 각 항을 계산해준다</a:t>
            </a:r>
            <a:endParaRPr lang="en-US" altLang="ko-K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2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64"/>
            <a:ext cx="9006010" cy="377111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57533"/>
            <a:ext cx="4306312" cy="3380747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8274" y="1931940"/>
            <a:ext cx="1619470" cy="225970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88024" y="940551"/>
            <a:ext cx="50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*</a:t>
            </a:r>
            <a:r>
              <a:rPr lang="en-US" altLang="ko-KR" b="1" dirty="0" err="1">
                <a:solidFill>
                  <a:srgbClr val="00B050"/>
                </a:solidFill>
              </a:rPr>
              <a:t>bexp</a:t>
            </a:r>
            <a:r>
              <a:rPr lang="en-US" altLang="ko-KR" b="1" dirty="0">
                <a:solidFill>
                  <a:srgbClr val="00B050"/>
                </a:solidFill>
              </a:rPr>
              <a:t>()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 err="1">
                <a:solidFill>
                  <a:srgbClr val="00B050"/>
                </a:solidFill>
              </a:rPr>
              <a:t>aexp</a:t>
            </a:r>
            <a:r>
              <a:rPr lang="en-US" altLang="ko-KR" b="1" dirty="0">
                <a:solidFill>
                  <a:srgbClr val="00B050"/>
                </a:solidFill>
              </a:rPr>
              <a:t>()</a:t>
            </a:r>
            <a:r>
              <a:rPr lang="ko-KR" altLang="en-US" b="1" dirty="0">
                <a:solidFill>
                  <a:srgbClr val="00B050"/>
                </a:solidFill>
              </a:rPr>
              <a:t>의 할 일 구분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1969206"/>
            <a:ext cx="595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b="1" dirty="0">
                <a:solidFill>
                  <a:schemeClr val="accent6"/>
                </a:solidFill>
              </a:rPr>
              <a:t>비교연산 </a:t>
            </a:r>
            <a:r>
              <a:rPr lang="en-US" altLang="ko-KR" b="1" dirty="0">
                <a:solidFill>
                  <a:schemeClr val="accent6"/>
                </a:solidFill>
              </a:rPr>
              <a:t>token</a:t>
            </a:r>
            <a:r>
              <a:rPr lang="ko-KR" altLang="en-US" b="1" dirty="0">
                <a:solidFill>
                  <a:schemeClr val="accent6"/>
                </a:solidFill>
              </a:rPr>
              <a:t>이 있는 경우</a:t>
            </a:r>
            <a:r>
              <a:rPr lang="ko-KR" altLang="en-US" dirty="0">
                <a:solidFill>
                  <a:schemeClr val="accent6"/>
                </a:solidFill>
              </a:rPr>
              <a:t>만 </a:t>
            </a:r>
            <a:r>
              <a:rPr lang="en-US" altLang="ko-KR" dirty="0" err="1">
                <a:solidFill>
                  <a:schemeClr val="accent6"/>
                </a:solidFill>
              </a:rPr>
              <a:t>bexp</a:t>
            </a:r>
            <a:r>
              <a:rPr lang="en-US" altLang="ko-KR" dirty="0">
                <a:solidFill>
                  <a:schemeClr val="accent6"/>
                </a:solidFill>
              </a:rPr>
              <a:t>()</a:t>
            </a:r>
            <a:r>
              <a:rPr lang="ko-KR" altLang="en-US" dirty="0">
                <a:solidFill>
                  <a:schemeClr val="accent6"/>
                </a:solidFill>
              </a:rPr>
              <a:t>로 계속 수행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비교연산 </a:t>
            </a:r>
            <a:r>
              <a:rPr lang="en-US" altLang="ko-KR" dirty="0"/>
              <a:t>token</a:t>
            </a:r>
            <a:r>
              <a:rPr lang="ko-KR" altLang="en-US" dirty="0"/>
              <a:t>이 없으면 </a:t>
            </a:r>
            <a:r>
              <a:rPr lang="en-US" altLang="ko-KR" dirty="0" err="1"/>
              <a:t>aexp</a:t>
            </a:r>
            <a:r>
              <a:rPr lang="en-US" altLang="ko-KR" dirty="0"/>
              <a:t>()</a:t>
            </a:r>
            <a:r>
              <a:rPr lang="ko-KR" altLang="en-US" dirty="0"/>
              <a:t>의 결과를 </a:t>
            </a:r>
            <a:r>
              <a:rPr lang="en-US" altLang="ko-KR" dirty="0"/>
              <a:t>return</a:t>
            </a:r>
            <a:r>
              <a:rPr lang="ko-KR" altLang="en-US" dirty="0"/>
              <a:t> 함</a:t>
            </a:r>
            <a:r>
              <a:rPr lang="en-US" altLang="ko-KR" dirty="0"/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2919" y="2610048"/>
            <a:ext cx="8297060" cy="193510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87014" y="3045866"/>
            <a:ext cx="1224745" cy="228994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/>
          <p:cNvSpPr/>
          <p:nvPr/>
        </p:nvSpPr>
        <p:spPr>
          <a:xfrm rot="10800000" flipH="1">
            <a:off x="5494872" y="3375807"/>
            <a:ext cx="382151" cy="624657"/>
          </a:xfrm>
          <a:prstGeom prst="leftBrace">
            <a:avLst>
              <a:gd name="adj1" fmla="val 8333"/>
              <a:gd name="adj2" fmla="val 51154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9672" y="3888952"/>
            <a:ext cx="1152128" cy="175016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46097" y="3107411"/>
            <a:ext cx="1761785" cy="218518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9947" y="171834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우선 </a:t>
            </a:r>
            <a:r>
              <a:rPr lang="en-US" altLang="ko-KR" b="1" dirty="0" err="1">
                <a:solidFill>
                  <a:schemeClr val="accent1"/>
                </a:solidFill>
              </a:rPr>
              <a:t>aexp</a:t>
            </a:r>
            <a:r>
              <a:rPr lang="en-US" altLang="ko-KR" b="1" dirty="0">
                <a:solidFill>
                  <a:schemeClr val="accent1"/>
                </a:solidFill>
              </a:rPr>
              <a:t>()</a:t>
            </a:r>
            <a:r>
              <a:rPr lang="ko-KR" altLang="en-US" b="1" dirty="0">
                <a:solidFill>
                  <a:schemeClr val="accent1"/>
                </a:solidFill>
              </a:rPr>
              <a:t>를 기본</a:t>
            </a:r>
            <a:r>
              <a:rPr lang="ko-KR" altLang="en-US" dirty="0">
                <a:solidFill>
                  <a:schemeClr val="accent1"/>
                </a:solidFill>
              </a:rPr>
              <a:t>적으로 수행</a:t>
            </a:r>
            <a:r>
              <a:rPr lang="ko-KR" altLang="en-US" dirty="0"/>
              <a:t>한다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2173939" y="3237718"/>
            <a:ext cx="26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T, F token</a:t>
            </a:r>
            <a:r>
              <a:rPr lang="ko-KR" altLang="en-US" dirty="0">
                <a:solidFill>
                  <a:schemeClr val="accent6"/>
                </a:solidFill>
              </a:rPr>
              <a:t>을 만날 경우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result </a:t>
            </a:r>
            <a:r>
              <a:rPr lang="ko-KR" altLang="en-US" dirty="0">
                <a:solidFill>
                  <a:schemeClr val="accent6"/>
                </a:solidFill>
              </a:rPr>
              <a:t>값 </a:t>
            </a:r>
            <a:r>
              <a:rPr lang="en-US" altLang="ko-KR" dirty="0">
                <a:solidFill>
                  <a:schemeClr val="accent6"/>
                </a:solidFill>
              </a:rPr>
              <a:t>1, 0</a:t>
            </a:r>
            <a:r>
              <a:rPr lang="ko-KR" altLang="en-US" dirty="0">
                <a:solidFill>
                  <a:schemeClr val="accent6"/>
                </a:solidFill>
              </a:rPr>
              <a:t>으로 반환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2708" y="415289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‘=‘ token</a:t>
            </a:r>
            <a:r>
              <a:rPr lang="ko-KR" altLang="en-US" dirty="0">
                <a:solidFill>
                  <a:srgbClr val="7030A0"/>
                </a:solidFill>
              </a:rPr>
              <a:t>을 만날 경우</a:t>
            </a:r>
            <a:r>
              <a:rPr lang="en-US" altLang="ko-KR" dirty="0">
                <a:solidFill>
                  <a:srgbClr val="7030A0"/>
                </a:solidFill>
              </a:rPr>
              <a:t>, ‘==‘ </a:t>
            </a:r>
            <a:r>
              <a:rPr lang="ko-KR" altLang="en-US" dirty="0">
                <a:solidFill>
                  <a:srgbClr val="7030A0"/>
                </a:solidFill>
              </a:rPr>
              <a:t>일 경우만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연산을 진행하기 위해 </a:t>
            </a:r>
            <a:r>
              <a:rPr lang="en-US" altLang="ko-KR" dirty="0">
                <a:solidFill>
                  <a:srgbClr val="7030A0"/>
                </a:solidFill>
              </a:rPr>
              <a:t>‘=‘ token</a:t>
            </a:r>
            <a:r>
              <a:rPr lang="ko-KR" altLang="en-US" dirty="0">
                <a:solidFill>
                  <a:srgbClr val="7030A0"/>
                </a:solidFill>
              </a:rPr>
              <a:t>이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한 번 더 오는지 확인 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 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2020" y="4312029"/>
            <a:ext cx="1761785" cy="218518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37584" y="5525119"/>
            <a:ext cx="433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‘==‘ </a:t>
            </a:r>
            <a:r>
              <a:rPr lang="ko-KR" altLang="en-US" dirty="0">
                <a:solidFill>
                  <a:srgbClr val="7030A0"/>
                </a:solidFill>
              </a:rPr>
              <a:t>연산이 들어오면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</a:rPr>
              <a:t>&lt;</a:t>
            </a:r>
            <a:r>
              <a:rPr lang="en-US" altLang="ko-KR" dirty="0" err="1">
                <a:solidFill>
                  <a:srgbClr val="7030A0"/>
                </a:solidFill>
              </a:rPr>
              <a:t>aexp</a:t>
            </a:r>
            <a:r>
              <a:rPr lang="en-US" altLang="ko-KR" dirty="0">
                <a:solidFill>
                  <a:srgbClr val="7030A0"/>
                </a:solidFill>
              </a:rPr>
              <a:t>&gt; == &lt;</a:t>
            </a:r>
            <a:r>
              <a:rPr lang="en-US" altLang="ko-KR" dirty="0" err="1">
                <a:solidFill>
                  <a:srgbClr val="7030A0"/>
                </a:solidFill>
              </a:rPr>
              <a:t>aexp</a:t>
            </a:r>
            <a:r>
              <a:rPr lang="en-US" altLang="ko-KR" dirty="0">
                <a:solidFill>
                  <a:srgbClr val="7030A0"/>
                </a:solidFill>
              </a:rPr>
              <a:t>&gt; </a:t>
            </a:r>
            <a:r>
              <a:rPr lang="ko-KR" altLang="en-US" dirty="0">
                <a:solidFill>
                  <a:srgbClr val="7030A0"/>
                </a:solidFill>
              </a:rPr>
              <a:t>연산이 돼야 하므로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다른 변수에 </a:t>
            </a:r>
            <a:r>
              <a:rPr lang="en-US" altLang="ko-KR" dirty="0" err="1">
                <a:solidFill>
                  <a:srgbClr val="7030A0"/>
                </a:solidFill>
              </a:rPr>
              <a:t>aexp</a:t>
            </a:r>
            <a:r>
              <a:rPr lang="en-US" altLang="ko-KR" dirty="0">
                <a:solidFill>
                  <a:srgbClr val="7030A0"/>
                </a:solidFill>
              </a:rPr>
              <a:t>()</a:t>
            </a:r>
            <a:r>
              <a:rPr lang="ko-KR" altLang="en-US" dirty="0">
                <a:solidFill>
                  <a:srgbClr val="7030A0"/>
                </a:solidFill>
              </a:rPr>
              <a:t>를 호출 한다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7030A0"/>
                </a:solidFill>
              </a:rPr>
              <a:t>즉</a:t>
            </a:r>
            <a:r>
              <a:rPr lang="en-US" altLang="ko-KR" dirty="0">
                <a:solidFill>
                  <a:srgbClr val="7030A0"/>
                </a:solidFill>
              </a:rPr>
              <a:t>, result == result2 </a:t>
            </a:r>
            <a:r>
              <a:rPr lang="ko-KR" altLang="en-US" dirty="0">
                <a:solidFill>
                  <a:srgbClr val="7030A0"/>
                </a:solidFill>
              </a:rPr>
              <a:t>형태가 된다</a:t>
            </a:r>
            <a:r>
              <a:rPr lang="en-US" altLang="ko-KR" dirty="0">
                <a:solidFill>
                  <a:srgbClr val="7030A0"/>
                </a:solidFill>
              </a:rPr>
              <a:t>. 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endParaRPr lang="en-US" altLang="ko-KR" dirty="0">
              <a:solidFill>
                <a:srgbClr val="7030A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6054351" y="4630823"/>
            <a:ext cx="507852" cy="7720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 flipV="1">
            <a:off x="4883972" y="3844293"/>
            <a:ext cx="590475" cy="30254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80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2614</TotalTime>
  <Words>592</Words>
  <Application>Microsoft Office PowerPoint</Application>
  <PresentationFormat>화면 슬라이드 쇼(4:3)</PresentationFormat>
  <Paragraphs>85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돋움</vt:lpstr>
      <vt:lpstr>맑은 고딕</vt:lpstr>
      <vt:lpstr>서울남산체 EB</vt:lpstr>
      <vt:lpstr>Arial</vt:lpstr>
      <vt:lpstr>Arial Black</vt:lpstr>
      <vt:lpstr>필수</vt:lpstr>
      <vt:lpstr>Lab2</vt:lpstr>
      <vt:lpstr>수식 계산기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475</cp:revision>
  <dcterms:created xsi:type="dcterms:W3CDTF">2016-09-12T15:25:21Z</dcterms:created>
  <dcterms:modified xsi:type="dcterms:W3CDTF">2017-04-04T13:18:57Z</dcterms:modified>
</cp:coreProperties>
</file>