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94" r:id="rId3"/>
    <p:sldId id="327" r:id="rId4"/>
    <p:sldId id="257" r:id="rId5"/>
    <p:sldId id="330" r:id="rId6"/>
    <p:sldId id="331" r:id="rId7"/>
    <p:sldId id="332" r:id="rId8"/>
    <p:sldId id="334" r:id="rId9"/>
    <p:sldId id="333" r:id="rId10"/>
    <p:sldId id="313" r:id="rId11"/>
    <p:sldId id="335" r:id="rId12"/>
    <p:sldId id="314" r:id="rId13"/>
    <p:sldId id="315" r:id="rId14"/>
    <p:sldId id="322" r:id="rId15"/>
    <p:sldId id="323" r:id="rId16"/>
    <p:sldId id="336" r:id="rId17"/>
    <p:sldId id="324" r:id="rId18"/>
    <p:sldId id="318" r:id="rId19"/>
    <p:sldId id="319" r:id="rId20"/>
    <p:sldId id="329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173FA24-37F2-4C43-BA59-EC2B49AFD7B1}">
          <p14:sldIdLst>
            <p14:sldId id="256"/>
            <p14:sldId id="294"/>
            <p14:sldId id="327"/>
            <p14:sldId id="257"/>
            <p14:sldId id="330"/>
            <p14:sldId id="331"/>
            <p14:sldId id="332"/>
            <p14:sldId id="334"/>
            <p14:sldId id="333"/>
            <p14:sldId id="313"/>
            <p14:sldId id="335"/>
            <p14:sldId id="314"/>
            <p14:sldId id="315"/>
            <p14:sldId id="322"/>
            <p14:sldId id="323"/>
            <p14:sldId id="336"/>
            <p14:sldId id="324"/>
            <p14:sldId id="318"/>
            <p14:sldId id="319"/>
            <p14:sldId id="3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0" autoAdjust="0"/>
    <p:restoredTop sz="96592" autoAdjust="0"/>
  </p:normalViewPr>
  <p:slideViewPr>
    <p:cSldViewPr>
      <p:cViewPr varScale="1">
        <p:scale>
          <a:sx n="64" d="100"/>
          <a:sy n="64" d="100"/>
        </p:scale>
        <p:origin x="1348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278D5C-CF6B-4FC4-B642-5D42A7124760}" type="datetimeFigureOut">
              <a:rPr lang="ko-KR" altLang="en-US" smtClean="0"/>
              <a:t>2017-04-28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C12EC-CB55-4EFF-BCBA-EDF5A6552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620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C12EC-CB55-4EFF-BCBA-EDF5A6552FC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444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2017-04-28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2017-04-28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2017-04-28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2017-04-28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2017-04-28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2017-04-28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2017-04-28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2017-04-28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2017-04-28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2017-04-28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2017-04-28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E2DECE1-A8E3-4C05-99B4-EB1B74039558}" type="datetimeFigureOut">
              <a:rPr lang="ko-KR" altLang="en-US" smtClean="0"/>
              <a:t>2017-04-28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ea typeface="서울남산체 EB" panose="02020603020101020101" pitchFamily="18" charset="-127"/>
              </a:rPr>
              <a:t>Lab4</a:t>
            </a:r>
            <a:endParaRPr lang="ko-KR" altLang="en-US" dirty="0">
              <a:ea typeface="서울남산체 EB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ko-KR" altLang="en-US" sz="2800" dirty="0">
                <a:ea typeface="서울남산체 EB" panose="02020603020101020101" pitchFamily="18" charset="-127"/>
              </a:rPr>
              <a:t>프로그래밍언어론 </a:t>
            </a:r>
            <a:r>
              <a:rPr lang="en-US" altLang="ko-KR" sz="2800" dirty="0">
                <a:ea typeface="서울남산체 EB" panose="02020603020101020101" pitchFamily="18" charset="-127"/>
              </a:rPr>
              <a:t>01</a:t>
            </a:r>
            <a:r>
              <a:rPr lang="ko-KR" altLang="en-US" sz="2800" dirty="0">
                <a:ea typeface="서울남산체 EB" panose="02020603020101020101" pitchFamily="18" charset="-127"/>
              </a:rPr>
              <a:t>분반</a:t>
            </a:r>
            <a:endParaRPr lang="en-US" altLang="ko-KR" sz="2800" dirty="0">
              <a:ea typeface="서울남산체 EB" panose="02020603020101020101" pitchFamily="18" charset="-127"/>
            </a:endParaRPr>
          </a:p>
          <a:p>
            <a:r>
              <a:rPr lang="en-US" altLang="ko-KR" sz="2800" dirty="0">
                <a:ea typeface="서울남산체 EB" panose="02020603020101020101" pitchFamily="18" charset="-127"/>
              </a:rPr>
              <a:t>1515655 </a:t>
            </a:r>
            <a:r>
              <a:rPr lang="ko-KR" altLang="en-US" sz="2800" dirty="0">
                <a:ea typeface="서울남산체 EB" panose="02020603020101020101" pitchFamily="18" charset="-127"/>
              </a:rPr>
              <a:t>소프트웨어학부 임소희</a:t>
            </a:r>
          </a:p>
        </p:txBody>
      </p:sp>
    </p:spTree>
    <p:extLst>
      <p:ext uri="{BB962C8B-B14F-4D97-AF65-F5344CB8AC3E}">
        <p14:creationId xmlns:p14="http://schemas.microsoft.com/office/powerpoint/2010/main" val="1825038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45" y="1082104"/>
            <a:ext cx="7963257" cy="5587256"/>
          </a:xfr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314" y="4691535"/>
            <a:ext cx="3271626" cy="184918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044732" y="2268226"/>
            <a:ext cx="1863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//type</a:t>
            </a:r>
            <a:r>
              <a:rPr lang="ko-KR" altLang="en-US" sz="1600" dirty="0"/>
              <a:t>을 받는다</a:t>
            </a:r>
            <a:endParaRPr lang="en-US" altLang="ko-KR" sz="1600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프로그램 설명 및 코드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14083" y="1273240"/>
            <a:ext cx="877834" cy="239502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88881" y="99242"/>
            <a:ext cx="843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accent1"/>
                </a:solidFill>
              </a:rPr>
              <a:t>블록문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let &lt;type&gt; id [= &lt;expr&gt;] {, &lt;type&gt; id [= &lt;expr&gt;] } in &lt;</a:t>
            </a:r>
            <a:r>
              <a:rPr lang="en-US" altLang="ko-KR" dirty="0" err="1">
                <a:solidFill>
                  <a:schemeClr val="accent1"/>
                </a:solidFill>
              </a:rPr>
              <a:t>stmt</a:t>
            </a:r>
            <a:r>
              <a:rPr lang="en-US" altLang="ko-KR" dirty="0">
                <a:solidFill>
                  <a:schemeClr val="accent1"/>
                </a:solidFill>
              </a:rPr>
              <a:t>&gt; {; &lt;</a:t>
            </a:r>
            <a:r>
              <a:rPr lang="en-US" altLang="ko-KR" dirty="0" err="1">
                <a:solidFill>
                  <a:schemeClr val="accent1"/>
                </a:solidFill>
              </a:rPr>
              <a:t>stmt</a:t>
            </a:r>
            <a:r>
              <a:rPr lang="en-US" altLang="ko-KR" dirty="0">
                <a:solidFill>
                  <a:schemeClr val="accent1"/>
                </a:solidFill>
              </a:rPr>
              <a:t>&gt;} end</a:t>
            </a:r>
            <a:endParaRPr lang="en-US" altLang="ko-KR" dirty="0"/>
          </a:p>
        </p:txBody>
      </p:sp>
      <p:sp>
        <p:nvSpPr>
          <p:cNvPr id="16" name="직사각형 15"/>
          <p:cNvSpPr/>
          <p:nvPr/>
        </p:nvSpPr>
        <p:spPr>
          <a:xfrm>
            <a:off x="601621" y="1938625"/>
            <a:ext cx="3240360" cy="242272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32076" y="2798872"/>
            <a:ext cx="1412342" cy="173430"/>
          </a:xfrm>
          <a:prstGeom prst="rect">
            <a:avLst/>
          </a:prstGeom>
          <a:solidFill>
            <a:srgbClr val="FFFF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202" y="1662099"/>
            <a:ext cx="4910362" cy="572164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sp>
        <p:nvSpPr>
          <p:cNvPr id="25" name="TextBox 24"/>
          <p:cNvSpPr txBox="1"/>
          <p:nvPr/>
        </p:nvSpPr>
        <p:spPr>
          <a:xfrm>
            <a:off x="1323223" y="2509737"/>
            <a:ext cx="3824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//</a:t>
            </a:r>
            <a:r>
              <a:rPr lang="ko-KR" altLang="en-US" sz="1600" dirty="0"/>
              <a:t>변수 들어왔으므로 변수 개수 증가</a:t>
            </a:r>
            <a:endParaRPr lang="en-US" altLang="ko-KR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2354357" y="2720851"/>
            <a:ext cx="4017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//</a:t>
            </a:r>
            <a:r>
              <a:rPr lang="ko-KR" altLang="en-US" sz="1600" b="1" dirty="0">
                <a:solidFill>
                  <a:schemeClr val="accent6"/>
                </a:solidFill>
              </a:rPr>
              <a:t>중복 변수 들어와도 </a:t>
            </a:r>
            <a:r>
              <a:rPr lang="en-US" altLang="ko-KR" sz="1600" b="1" dirty="0">
                <a:solidFill>
                  <a:schemeClr val="accent6"/>
                </a:solidFill>
              </a:rPr>
              <a:t>push </a:t>
            </a:r>
            <a:r>
              <a:rPr lang="ko-KR" altLang="en-US" sz="1600" b="1" dirty="0">
                <a:solidFill>
                  <a:schemeClr val="accent6"/>
                </a:solidFill>
              </a:rPr>
              <a:t>가능하게</a:t>
            </a:r>
            <a:r>
              <a:rPr lang="ko-KR" altLang="en-US" sz="1600" b="1" dirty="0"/>
              <a:t> 설정</a:t>
            </a:r>
            <a:endParaRPr lang="en-US" altLang="ko-KR" sz="1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981646" y="2940810"/>
            <a:ext cx="4017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//type </a:t>
            </a:r>
            <a:r>
              <a:rPr lang="ko-KR" altLang="en-US" sz="1600" dirty="0"/>
              <a:t>매치한 후 새 토큰을 받는다</a:t>
            </a:r>
            <a:endParaRPr lang="en-US" altLang="ko-KR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2239703" y="3153128"/>
            <a:ext cx="4348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//</a:t>
            </a:r>
            <a:r>
              <a:rPr lang="ko-KR" altLang="en-US" sz="1600" dirty="0"/>
              <a:t>새 토큰 받을 때 </a:t>
            </a:r>
            <a:r>
              <a:rPr lang="en-US" altLang="ko-KR" sz="1600" dirty="0" err="1"/>
              <a:t>symtable</a:t>
            </a:r>
            <a:r>
              <a:rPr lang="ko-KR" altLang="en-US" sz="1600" dirty="0"/>
              <a:t>에서의 위치 저장</a:t>
            </a:r>
            <a:endParaRPr lang="en-US" altLang="ko-KR" sz="1600" dirty="0"/>
          </a:p>
        </p:txBody>
      </p:sp>
      <p:sp>
        <p:nvSpPr>
          <p:cNvPr id="29" name="직사각형 28"/>
          <p:cNvSpPr/>
          <p:nvPr/>
        </p:nvSpPr>
        <p:spPr>
          <a:xfrm>
            <a:off x="945222" y="3466837"/>
            <a:ext cx="1412342" cy="173430"/>
          </a:xfrm>
          <a:prstGeom prst="rect">
            <a:avLst/>
          </a:prstGeom>
          <a:solidFill>
            <a:srgbClr val="FFFF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339753" y="3368170"/>
            <a:ext cx="4680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//</a:t>
            </a:r>
            <a:r>
              <a:rPr lang="ko-KR" altLang="en-US" sz="1600" b="1" dirty="0"/>
              <a:t>변수 받았으므로 이후에 받는 토큰은 중복 체크</a:t>
            </a:r>
            <a:endParaRPr lang="en-US" altLang="ko-KR" sz="16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816306" y="3583212"/>
            <a:ext cx="4348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//ID </a:t>
            </a:r>
            <a:r>
              <a:rPr lang="ko-KR" altLang="en-US" sz="1600" dirty="0"/>
              <a:t>매치 후 새 토큰 받기</a:t>
            </a:r>
            <a:endParaRPr lang="en-US" altLang="ko-KR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3283853" y="3826153"/>
            <a:ext cx="4348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//</a:t>
            </a:r>
            <a:r>
              <a:rPr lang="en-US" altLang="ko-KR" sz="1600" b="1" dirty="0">
                <a:solidFill>
                  <a:schemeClr val="accent6"/>
                </a:solidFill>
              </a:rPr>
              <a:t>ID</a:t>
            </a:r>
            <a:r>
              <a:rPr lang="ko-KR" altLang="en-US" sz="1600" b="1" dirty="0">
                <a:solidFill>
                  <a:schemeClr val="accent6"/>
                </a:solidFill>
              </a:rPr>
              <a:t>로 저장된 토큰을 </a:t>
            </a:r>
            <a:r>
              <a:rPr lang="en-US" altLang="ko-KR" sz="1600" b="1" dirty="0">
                <a:solidFill>
                  <a:schemeClr val="accent6"/>
                </a:solidFill>
              </a:rPr>
              <a:t>type(</a:t>
            </a:r>
            <a:r>
              <a:rPr lang="en-US" altLang="ko-KR" sz="1600" b="1" dirty="0" err="1">
                <a:solidFill>
                  <a:schemeClr val="accent6"/>
                </a:solidFill>
              </a:rPr>
              <a:t>int</a:t>
            </a:r>
            <a:r>
              <a:rPr lang="en-US" altLang="ko-KR" sz="1600" b="1" dirty="0">
                <a:solidFill>
                  <a:schemeClr val="accent6"/>
                </a:solidFill>
              </a:rPr>
              <a:t>, bool)</a:t>
            </a:r>
            <a:r>
              <a:rPr lang="ko-KR" altLang="en-US" sz="1600" b="1" dirty="0">
                <a:solidFill>
                  <a:schemeClr val="accent6"/>
                </a:solidFill>
              </a:rPr>
              <a:t>로 바꾸기</a:t>
            </a:r>
            <a:endParaRPr lang="en-US" altLang="ko-KR" sz="1600" b="1" dirty="0">
              <a:solidFill>
                <a:schemeClr val="accent6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37348" y="3867625"/>
            <a:ext cx="2356443" cy="238583"/>
          </a:xfrm>
          <a:prstGeom prst="rect">
            <a:avLst/>
          </a:prstGeom>
          <a:solidFill>
            <a:srgbClr val="FFFF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413437" y="4032244"/>
            <a:ext cx="4348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//token</a:t>
            </a:r>
            <a:r>
              <a:rPr lang="ko-KR" altLang="en-US" sz="1600" dirty="0"/>
              <a:t>이 </a:t>
            </a:r>
            <a:r>
              <a:rPr lang="en-US" altLang="ko-KR" sz="1600" dirty="0"/>
              <a:t>‘=‘</a:t>
            </a:r>
            <a:r>
              <a:rPr lang="ko-KR" altLang="en-US" sz="1600" dirty="0"/>
              <a:t>이면 </a:t>
            </a:r>
            <a:r>
              <a:rPr lang="en-US" altLang="ko-KR" sz="1600" dirty="0"/>
              <a:t>&lt;expr&gt; </a:t>
            </a:r>
            <a:r>
              <a:rPr lang="ko-KR" altLang="en-US" sz="1600" dirty="0"/>
              <a:t>계산 한 값 </a:t>
            </a:r>
            <a:r>
              <a:rPr lang="en-US" altLang="ko-KR" sz="1600" dirty="0" err="1"/>
              <a:t>val</a:t>
            </a:r>
            <a:r>
              <a:rPr lang="ko-KR" altLang="en-US" sz="1600" dirty="0"/>
              <a:t>로 넣기</a:t>
            </a:r>
            <a:endParaRPr lang="en-US" altLang="ko-KR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2363742" y="5247189"/>
            <a:ext cx="28786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//token</a:t>
            </a:r>
            <a:r>
              <a:rPr lang="ko-KR" altLang="en-US" sz="1600" dirty="0"/>
              <a:t>이 </a:t>
            </a:r>
            <a:r>
              <a:rPr lang="en-US" altLang="ko-KR" sz="1600" dirty="0"/>
              <a:t>‘,‘</a:t>
            </a:r>
            <a:r>
              <a:rPr lang="ko-KR" altLang="en-US" sz="1600" dirty="0"/>
              <a:t>이면</a:t>
            </a:r>
            <a:endParaRPr lang="en-US" altLang="ko-KR" sz="1600" dirty="0"/>
          </a:p>
          <a:p>
            <a:r>
              <a:rPr lang="ko-KR" altLang="en-US" sz="1600" dirty="0"/>
              <a:t>새로운 변수 새로 추가하므로</a:t>
            </a:r>
            <a:endParaRPr lang="en-US" altLang="ko-KR" sz="1600" dirty="0"/>
          </a:p>
          <a:p>
            <a:r>
              <a:rPr lang="en-US" altLang="ko-KR" sz="1600" dirty="0"/>
              <a:t>match </a:t>
            </a:r>
            <a:r>
              <a:rPr lang="ko-KR" altLang="en-US" sz="1600" dirty="0"/>
              <a:t>후</a:t>
            </a:r>
            <a:endParaRPr lang="en-US" altLang="ko-KR" sz="1600" dirty="0"/>
          </a:p>
          <a:p>
            <a:r>
              <a:rPr lang="ko-KR" altLang="en-US" sz="1600" dirty="0"/>
              <a:t>다시 </a:t>
            </a:r>
            <a:r>
              <a:rPr lang="en-US" altLang="ko-KR" sz="1600" dirty="0"/>
              <a:t>while</a:t>
            </a:r>
            <a:r>
              <a:rPr lang="ko-KR" altLang="en-US" sz="1600" dirty="0"/>
              <a:t>문 처음으로</a:t>
            </a:r>
            <a:endParaRPr lang="en-US" altLang="ko-KR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6517960" y="5083572"/>
            <a:ext cx="28786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//token</a:t>
            </a:r>
            <a:r>
              <a:rPr lang="ko-KR" altLang="en-US" sz="1600" dirty="0"/>
              <a:t>이 </a:t>
            </a:r>
            <a:r>
              <a:rPr lang="en-US" altLang="ko-KR" sz="1600" dirty="0"/>
              <a:t>‘;‘</a:t>
            </a:r>
            <a:r>
              <a:rPr lang="ko-KR" altLang="en-US" sz="1600" dirty="0"/>
              <a:t>이면 매치 후</a:t>
            </a:r>
            <a:endParaRPr lang="en-US" altLang="ko-KR" sz="1600" dirty="0"/>
          </a:p>
          <a:p>
            <a:r>
              <a:rPr lang="en-US" altLang="ko-KR" sz="1600" dirty="0" err="1"/>
              <a:t>stmt</a:t>
            </a:r>
            <a:r>
              <a:rPr lang="en-US" altLang="ko-KR" sz="1600" dirty="0"/>
              <a:t>()</a:t>
            </a:r>
            <a:r>
              <a:rPr lang="ko-KR" altLang="en-US" sz="1600" dirty="0"/>
              <a:t>받으며</a:t>
            </a:r>
            <a:endParaRPr lang="en-US" altLang="ko-KR" sz="1600" dirty="0"/>
          </a:p>
          <a:p>
            <a:r>
              <a:rPr lang="en-US" altLang="ko-KR" sz="1600" dirty="0"/>
              <a:t>match(END)</a:t>
            </a:r>
            <a:r>
              <a:rPr lang="ko-KR" altLang="en-US" sz="1600" dirty="0"/>
              <a:t>하고 종료</a:t>
            </a:r>
            <a:endParaRPr lang="en-US" altLang="ko-KR" sz="1600" dirty="0"/>
          </a:p>
        </p:txBody>
      </p:sp>
      <p:sp>
        <p:nvSpPr>
          <p:cNvPr id="37" name="직사각형 36"/>
          <p:cNvSpPr/>
          <p:nvPr/>
        </p:nvSpPr>
        <p:spPr>
          <a:xfrm>
            <a:off x="5141778" y="6106506"/>
            <a:ext cx="798374" cy="217901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01621" y="1707764"/>
            <a:ext cx="586003" cy="204941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545541" y="2332108"/>
            <a:ext cx="2451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rgbClr val="C00000"/>
                </a:solidFill>
              </a:rPr>
              <a:t>getToken</a:t>
            </a:r>
            <a:r>
              <a:rPr lang="en-US" altLang="ko-KR" sz="1600" dirty="0">
                <a:solidFill>
                  <a:srgbClr val="C00000"/>
                </a:solidFill>
              </a:rPr>
              <a:t>() </a:t>
            </a:r>
            <a:r>
              <a:rPr lang="ko-KR" altLang="en-US" sz="1600" dirty="0">
                <a:solidFill>
                  <a:srgbClr val="C00000"/>
                </a:solidFill>
              </a:rPr>
              <a:t>함수에서</a:t>
            </a:r>
            <a:endParaRPr lang="en-US" altLang="ko-KR" sz="1600" dirty="0">
              <a:solidFill>
                <a:srgbClr val="C00000"/>
              </a:solidFill>
            </a:endParaRPr>
          </a:p>
          <a:p>
            <a:r>
              <a:rPr lang="en-US" altLang="ko-KR" sz="1600" dirty="0">
                <a:solidFill>
                  <a:srgbClr val="C00000"/>
                </a:solidFill>
              </a:rPr>
              <a:t>declaration</a:t>
            </a:r>
            <a:r>
              <a:rPr lang="ko-KR" altLang="en-US" sz="1600" dirty="0">
                <a:solidFill>
                  <a:srgbClr val="C00000"/>
                </a:solidFill>
              </a:rPr>
              <a:t>이 </a:t>
            </a:r>
            <a:r>
              <a:rPr lang="en-US" altLang="ko-KR" sz="1600" dirty="0">
                <a:solidFill>
                  <a:srgbClr val="C00000"/>
                </a:solidFill>
              </a:rPr>
              <a:t>0</a:t>
            </a:r>
            <a:r>
              <a:rPr lang="ko-KR" altLang="en-US" sz="1600" dirty="0">
                <a:solidFill>
                  <a:srgbClr val="C00000"/>
                </a:solidFill>
              </a:rPr>
              <a:t>이 아니면</a:t>
            </a:r>
            <a:endParaRPr lang="en-US" altLang="ko-KR" sz="1600" dirty="0">
              <a:solidFill>
                <a:srgbClr val="C00000"/>
              </a:solidFill>
            </a:endParaRPr>
          </a:p>
          <a:p>
            <a:r>
              <a:rPr lang="en-US" altLang="ko-KR" sz="1600" dirty="0">
                <a:solidFill>
                  <a:srgbClr val="C00000"/>
                </a:solidFill>
              </a:rPr>
              <a:t>push </a:t>
            </a:r>
            <a:r>
              <a:rPr lang="ko-KR" altLang="en-US" sz="1600" dirty="0">
                <a:solidFill>
                  <a:srgbClr val="C00000"/>
                </a:solidFill>
              </a:rPr>
              <a:t>가능</a:t>
            </a:r>
            <a:endParaRPr lang="en-US" altLang="ko-KR" sz="1600" dirty="0">
              <a:solidFill>
                <a:srgbClr val="C00000"/>
              </a:solidFill>
            </a:endParaRPr>
          </a:p>
        </p:txBody>
      </p:sp>
      <p:cxnSp>
        <p:nvCxnSpPr>
          <p:cNvPr id="3" name="직선 화살표 연결선 2"/>
          <p:cNvCxnSpPr>
            <a:stCxn id="39" idx="1"/>
          </p:cNvCxnSpPr>
          <p:nvPr/>
        </p:nvCxnSpPr>
        <p:spPr>
          <a:xfrm flipH="1" flipV="1">
            <a:off x="6164827" y="2268226"/>
            <a:ext cx="380714" cy="4793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679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192693"/>
            <a:ext cx="7317841" cy="4718608"/>
          </a:xfrm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프로그램 설명 및 코드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475656" y="1988841"/>
            <a:ext cx="1008112" cy="216024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971328" y="1619509"/>
            <a:ext cx="383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 </a:t>
            </a:r>
            <a:r>
              <a:rPr lang="en-US" altLang="ko-KR" dirty="0" err="1"/>
              <a:t>matchfun</a:t>
            </a:r>
            <a:r>
              <a:rPr lang="en-US" altLang="ko-KR" dirty="0"/>
              <a:t> </a:t>
            </a:r>
            <a:r>
              <a:rPr lang="ko-KR" altLang="en-US" dirty="0"/>
              <a:t>함수 </a:t>
            </a:r>
            <a:r>
              <a:rPr lang="ko-KR" altLang="en-US" dirty="0" err="1"/>
              <a:t>실행중</a:t>
            </a:r>
            <a:r>
              <a:rPr lang="ko-KR" altLang="en-US" dirty="0"/>
              <a:t> 임을 표시</a:t>
            </a:r>
            <a:endParaRPr lang="en-US" altLang="ko-KR" dirty="0"/>
          </a:p>
        </p:txBody>
      </p:sp>
      <p:sp>
        <p:nvSpPr>
          <p:cNvPr id="22" name="TextBox 21"/>
          <p:cNvSpPr txBox="1"/>
          <p:nvPr/>
        </p:nvSpPr>
        <p:spPr>
          <a:xfrm>
            <a:off x="2971328" y="5229200"/>
            <a:ext cx="404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 </a:t>
            </a:r>
            <a:r>
              <a:rPr lang="en-US" altLang="ko-KR" dirty="0" err="1"/>
              <a:t>matchfun</a:t>
            </a:r>
            <a:r>
              <a:rPr lang="en-US" altLang="ko-KR" dirty="0"/>
              <a:t> </a:t>
            </a:r>
            <a:r>
              <a:rPr lang="ko-KR" altLang="en-US" dirty="0"/>
              <a:t>함수 수행 종료임을 표시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53260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81" y="1056184"/>
            <a:ext cx="2997803" cy="5685184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037" y="1075271"/>
            <a:ext cx="2848352" cy="578272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94" t="69934" r="-1"/>
          <a:stretch/>
        </p:blipFill>
        <p:spPr>
          <a:xfrm>
            <a:off x="5588755" y="3711175"/>
            <a:ext cx="3222430" cy="48541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77" t="60827" b="22103"/>
          <a:stretch/>
        </p:blipFill>
        <p:spPr>
          <a:xfrm>
            <a:off x="5651720" y="2770243"/>
            <a:ext cx="3339361" cy="89294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2" b="65541"/>
          <a:stretch/>
        </p:blipFill>
        <p:spPr>
          <a:xfrm>
            <a:off x="5645766" y="996541"/>
            <a:ext cx="3287935" cy="1792949"/>
          </a:xfrm>
          <a:prstGeom prst="rect">
            <a:avLst/>
          </a:prstGeom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프로그램 설명 및 코드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96054" y="3827261"/>
            <a:ext cx="2492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/* </a:t>
            </a:r>
            <a:r>
              <a:rPr lang="en-US" altLang="ko-KR" dirty="0" err="1"/>
              <a:t>matchstmt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r>
              <a:rPr lang="ko-KR" altLang="en-US" dirty="0"/>
              <a:t>수행 종료임을 표시</a:t>
            </a:r>
            <a:r>
              <a:rPr lang="en-US" altLang="ko-KR" dirty="0"/>
              <a:t>*/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38454" y="1375846"/>
            <a:ext cx="1711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/* </a:t>
            </a:r>
            <a:r>
              <a:rPr lang="en-US" altLang="ko-KR" sz="1400" dirty="0" err="1"/>
              <a:t>matchstmt</a:t>
            </a:r>
            <a:r>
              <a:rPr lang="en-US" altLang="ko-KR" sz="1400" dirty="0"/>
              <a:t> </a:t>
            </a:r>
            <a:r>
              <a:rPr lang="ko-KR" altLang="en-US" sz="1400" dirty="0"/>
              <a:t>함수</a:t>
            </a:r>
            <a:endParaRPr lang="en-US" altLang="ko-KR" sz="1400" dirty="0"/>
          </a:p>
          <a:p>
            <a:r>
              <a:rPr lang="ko-KR" altLang="en-US" sz="1400" dirty="0" err="1"/>
              <a:t>실행중</a:t>
            </a:r>
            <a:r>
              <a:rPr lang="ko-KR" altLang="en-US" sz="1400" dirty="0"/>
              <a:t> 임을 표시</a:t>
            </a:r>
            <a:r>
              <a:rPr lang="en-US" altLang="ko-KR" sz="1400" dirty="0"/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476093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70" y="1245374"/>
            <a:ext cx="3456830" cy="4952338"/>
          </a:xfrm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프로그램 설명 및 코드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67544" y="1295933"/>
            <a:ext cx="1224136" cy="349127"/>
          </a:xfrm>
          <a:prstGeom prst="rect">
            <a:avLst/>
          </a:prstGeom>
          <a:solidFill>
            <a:schemeClr val="accent6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87712" y="1645995"/>
            <a:ext cx="1496055" cy="342845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87712" y="4218473"/>
            <a:ext cx="1640072" cy="321848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67544" y="3874693"/>
            <a:ext cx="1296144" cy="331505"/>
          </a:xfrm>
          <a:prstGeom prst="rect">
            <a:avLst/>
          </a:prstGeom>
          <a:solidFill>
            <a:schemeClr val="accent6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959871" y="1180992"/>
            <a:ext cx="4645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case ID </a:t>
            </a:r>
            <a:r>
              <a:rPr lang="ko-KR" altLang="en-US" dirty="0"/>
              <a:t>인 경우와 동일한 코드로 작성</a:t>
            </a:r>
            <a:endParaRPr lang="en-US" altLang="ko-KR" dirty="0"/>
          </a:p>
          <a:p>
            <a:r>
              <a:rPr lang="en-US" altLang="ko-KR" dirty="0"/>
              <a:t>LET </a:t>
            </a:r>
            <a:r>
              <a:rPr lang="ko-KR" altLang="en-US" dirty="0"/>
              <a:t>문 실행 시</a:t>
            </a:r>
            <a:r>
              <a:rPr lang="en-US" altLang="ko-KR" dirty="0"/>
              <a:t>, token</a:t>
            </a:r>
            <a:r>
              <a:rPr lang="ko-KR" altLang="en-US" dirty="0"/>
              <a:t>이 </a:t>
            </a:r>
            <a:r>
              <a:rPr lang="en-US" altLang="ko-KR" dirty="0"/>
              <a:t>INT, BOOL</a:t>
            </a:r>
            <a:r>
              <a:rPr lang="ko-KR" altLang="en-US" dirty="0"/>
              <a:t> 이므로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INT,</a:t>
            </a:r>
            <a:r>
              <a:rPr lang="ko-KR" altLang="en-US" dirty="0"/>
              <a:t> </a:t>
            </a:r>
            <a:r>
              <a:rPr lang="en-US" altLang="ko-KR" dirty="0"/>
              <a:t>BOOL </a:t>
            </a:r>
            <a:r>
              <a:rPr lang="ko-KR" altLang="en-US" dirty="0"/>
              <a:t>경우도 고려해야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단 </a:t>
            </a:r>
            <a:r>
              <a:rPr lang="en-US" altLang="ko-KR" b="1" dirty="0">
                <a:solidFill>
                  <a:srgbClr val="FF0000"/>
                </a:solidFill>
              </a:rPr>
              <a:t>match</a:t>
            </a:r>
            <a:r>
              <a:rPr lang="ko-KR" altLang="en-US" b="1" dirty="0"/>
              <a:t>의 경우 각각 </a:t>
            </a:r>
            <a:r>
              <a:rPr lang="en-US" altLang="ko-KR" b="1" dirty="0"/>
              <a:t>INT, BOOL</a:t>
            </a:r>
            <a:r>
              <a:rPr lang="ko-KR" altLang="en-US" b="1" dirty="0"/>
              <a:t>로 수정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867453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649" y="1056184"/>
            <a:ext cx="4277119" cy="5613176"/>
          </a:xfrm>
          <a:prstGeom prst="rect">
            <a:avLst/>
          </a:prstGeom>
        </p:spPr>
      </p:pic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48" y="1145835"/>
            <a:ext cx="3981345" cy="3259808"/>
          </a:xfrm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프로그램 설명 및 코드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27584" y="1929596"/>
            <a:ext cx="3240360" cy="2075468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46130" y="1262370"/>
            <a:ext cx="1445550" cy="366430"/>
          </a:xfrm>
          <a:prstGeom prst="rect">
            <a:avLst/>
          </a:prstGeom>
          <a:solidFill>
            <a:schemeClr val="accent6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572000" y="1062472"/>
            <a:ext cx="936104" cy="199898"/>
          </a:xfrm>
          <a:prstGeom prst="rect">
            <a:avLst/>
          </a:prstGeom>
          <a:solidFill>
            <a:schemeClr val="accent6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92872" y="4487963"/>
            <a:ext cx="3910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LET </a:t>
            </a:r>
            <a:r>
              <a:rPr lang="ko-KR" altLang="en-US" dirty="0"/>
              <a:t>수행 시</a:t>
            </a:r>
            <a:r>
              <a:rPr lang="en-US" altLang="ko-KR" dirty="0"/>
              <a:t>, token</a:t>
            </a:r>
            <a:r>
              <a:rPr lang="ko-KR" altLang="en-US" dirty="0"/>
              <a:t>은 </a:t>
            </a:r>
            <a:r>
              <a:rPr lang="en-US" altLang="ko-KR" dirty="0"/>
              <a:t>ID</a:t>
            </a:r>
            <a:r>
              <a:rPr lang="ko-KR" altLang="en-US" dirty="0"/>
              <a:t>가 아닌</a:t>
            </a:r>
            <a:endParaRPr lang="en-US" altLang="ko-KR" dirty="0"/>
          </a:p>
          <a:p>
            <a:r>
              <a:rPr lang="en-US" altLang="ko-KR" dirty="0"/>
              <a:t>INT, BOOL</a:t>
            </a:r>
            <a:r>
              <a:rPr lang="ko-KR" altLang="en-US" dirty="0"/>
              <a:t>이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</a:t>
            </a:r>
            <a:r>
              <a:rPr lang="en-US" altLang="ko-KR" dirty="0"/>
              <a:t>read</a:t>
            </a:r>
            <a:r>
              <a:rPr lang="ko-KR" altLang="en-US" dirty="0"/>
              <a:t>문에서 </a:t>
            </a:r>
            <a:r>
              <a:rPr lang="en-US" altLang="ko-KR" dirty="0"/>
              <a:t>ID </a:t>
            </a:r>
            <a:r>
              <a:rPr lang="ko-KR" altLang="en-US" dirty="0"/>
              <a:t>외에</a:t>
            </a:r>
            <a:endParaRPr lang="en-US" altLang="ko-KR" dirty="0"/>
          </a:p>
          <a:p>
            <a:r>
              <a:rPr lang="en-US" altLang="ko-KR" b="1" dirty="0"/>
              <a:t>INT, BOOL</a:t>
            </a:r>
            <a:r>
              <a:rPr lang="ko-KR" altLang="en-US" b="1" dirty="0"/>
              <a:t>의 경우도 고려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979184" y="1536914"/>
            <a:ext cx="3409240" cy="216024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88881" y="99242"/>
            <a:ext cx="843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블록문</a:t>
            </a:r>
            <a:r>
              <a:rPr lang="ko-KR" altLang="en-US" dirty="0"/>
              <a:t> </a:t>
            </a:r>
            <a:r>
              <a:rPr lang="en-US" altLang="ko-KR" dirty="0"/>
              <a:t>let &lt;type&gt; id [= &lt;expr&gt;] {, &lt;type&gt; id [= &lt;expr&gt;] } in &lt;</a:t>
            </a:r>
            <a:r>
              <a:rPr lang="en-US" altLang="ko-KR" dirty="0" err="1"/>
              <a:t>stmt</a:t>
            </a:r>
            <a:r>
              <a:rPr lang="en-US" altLang="ko-KR" dirty="0"/>
              <a:t>&gt; {; &lt;</a:t>
            </a:r>
            <a:r>
              <a:rPr lang="en-US" altLang="ko-KR" dirty="0" err="1"/>
              <a:t>stmt</a:t>
            </a:r>
            <a:r>
              <a:rPr lang="en-US" altLang="ko-KR" dirty="0"/>
              <a:t>&gt;} end</a:t>
            </a:r>
          </a:p>
        </p:txBody>
      </p:sp>
    </p:spTree>
    <p:extLst>
      <p:ext uri="{BB962C8B-B14F-4D97-AF65-F5344CB8AC3E}">
        <p14:creationId xmlns:p14="http://schemas.microsoft.com/office/powerpoint/2010/main" val="1631528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9" t="74892"/>
          <a:stretch/>
        </p:blipFill>
        <p:spPr>
          <a:xfrm>
            <a:off x="339146" y="6203789"/>
            <a:ext cx="4110167" cy="543644"/>
          </a:xfrm>
          <a:prstGeom prst="rect">
            <a:avLst/>
          </a:prstGeom>
        </p:spPr>
      </p:pic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54" y="1065780"/>
            <a:ext cx="7181065" cy="5211541"/>
          </a:xfrm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프로그램 설명 및 코드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26974" y="1096401"/>
            <a:ext cx="1346653" cy="202091"/>
          </a:xfrm>
          <a:prstGeom prst="rect">
            <a:avLst/>
          </a:prstGeom>
          <a:solidFill>
            <a:srgbClr val="0070C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731976" y="2195151"/>
            <a:ext cx="197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 ( </a:t>
            </a:r>
            <a:r>
              <a:rPr lang="en-US" altLang="ko-KR" dirty="0" err="1"/>
              <a:t>aexp</a:t>
            </a:r>
            <a:r>
              <a:rPr lang="en-US" altLang="ko-KR" dirty="0"/>
              <a:t> ) </a:t>
            </a:r>
            <a:r>
              <a:rPr lang="ko-KR" altLang="en-US" dirty="0"/>
              <a:t>형태</a:t>
            </a:r>
            <a:endParaRPr lang="en-US" altLang="ko-KR" dirty="0"/>
          </a:p>
        </p:txBody>
      </p:sp>
      <p:sp>
        <p:nvSpPr>
          <p:cNvPr id="20" name="직사각형 19"/>
          <p:cNvSpPr/>
          <p:nvPr/>
        </p:nvSpPr>
        <p:spPr>
          <a:xfrm>
            <a:off x="1069453" y="5406725"/>
            <a:ext cx="1198291" cy="187875"/>
          </a:xfrm>
          <a:prstGeom prst="rect">
            <a:avLst/>
          </a:prstGeom>
          <a:solidFill>
            <a:schemeClr val="accent4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449313" y="1216951"/>
            <a:ext cx="433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‘==‘ </a:t>
            </a:r>
            <a:r>
              <a:rPr lang="ko-KR" altLang="en-US" dirty="0">
                <a:solidFill>
                  <a:srgbClr val="7030A0"/>
                </a:solidFill>
              </a:rPr>
              <a:t>연산이 들어오면</a:t>
            </a:r>
            <a:endParaRPr lang="en-US" altLang="ko-KR" dirty="0">
              <a:solidFill>
                <a:srgbClr val="7030A0"/>
              </a:solidFill>
            </a:endParaRPr>
          </a:p>
          <a:p>
            <a:r>
              <a:rPr lang="en-US" altLang="ko-KR" dirty="0">
                <a:solidFill>
                  <a:srgbClr val="7030A0"/>
                </a:solidFill>
              </a:rPr>
              <a:t>&lt;</a:t>
            </a:r>
            <a:r>
              <a:rPr lang="en-US" altLang="ko-KR" dirty="0" err="1">
                <a:solidFill>
                  <a:srgbClr val="7030A0"/>
                </a:solidFill>
              </a:rPr>
              <a:t>aexp</a:t>
            </a:r>
            <a:r>
              <a:rPr lang="en-US" altLang="ko-KR" dirty="0">
                <a:solidFill>
                  <a:srgbClr val="7030A0"/>
                </a:solidFill>
              </a:rPr>
              <a:t>&gt; == &lt;</a:t>
            </a:r>
            <a:r>
              <a:rPr lang="en-US" altLang="ko-KR" dirty="0" err="1">
                <a:solidFill>
                  <a:srgbClr val="7030A0"/>
                </a:solidFill>
              </a:rPr>
              <a:t>aexp</a:t>
            </a:r>
            <a:r>
              <a:rPr lang="en-US" altLang="ko-KR" dirty="0">
                <a:solidFill>
                  <a:srgbClr val="7030A0"/>
                </a:solidFill>
              </a:rPr>
              <a:t>&gt; </a:t>
            </a:r>
            <a:r>
              <a:rPr lang="ko-KR" altLang="en-US" dirty="0">
                <a:solidFill>
                  <a:srgbClr val="7030A0"/>
                </a:solidFill>
              </a:rPr>
              <a:t>연산이 돼야 하므로</a:t>
            </a:r>
            <a:endParaRPr lang="en-US" altLang="ko-KR" dirty="0">
              <a:solidFill>
                <a:srgbClr val="7030A0"/>
              </a:solidFill>
            </a:endParaRPr>
          </a:p>
          <a:p>
            <a:r>
              <a:rPr lang="ko-KR" altLang="en-US" dirty="0">
                <a:solidFill>
                  <a:srgbClr val="7030A0"/>
                </a:solidFill>
              </a:rPr>
              <a:t>다른 변수에 </a:t>
            </a:r>
            <a:r>
              <a:rPr lang="en-US" altLang="ko-KR" dirty="0" err="1">
                <a:solidFill>
                  <a:srgbClr val="7030A0"/>
                </a:solidFill>
              </a:rPr>
              <a:t>aexp</a:t>
            </a:r>
            <a:r>
              <a:rPr lang="en-US" altLang="ko-KR" dirty="0">
                <a:solidFill>
                  <a:srgbClr val="7030A0"/>
                </a:solidFill>
              </a:rPr>
              <a:t>()</a:t>
            </a:r>
            <a:r>
              <a:rPr lang="ko-KR" altLang="en-US" dirty="0">
                <a:solidFill>
                  <a:srgbClr val="7030A0"/>
                </a:solidFill>
              </a:rPr>
              <a:t>를 호출 한다</a:t>
            </a:r>
            <a:r>
              <a:rPr lang="en-US" altLang="ko-KR" dirty="0">
                <a:solidFill>
                  <a:srgbClr val="7030A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7030A0"/>
                </a:solidFill>
              </a:rPr>
              <a:t>즉</a:t>
            </a:r>
            <a:r>
              <a:rPr lang="en-US" altLang="ko-KR" dirty="0">
                <a:solidFill>
                  <a:srgbClr val="7030A0"/>
                </a:solidFill>
              </a:rPr>
              <a:t>, result == result2 </a:t>
            </a:r>
            <a:r>
              <a:rPr lang="ko-KR" altLang="en-US" dirty="0">
                <a:solidFill>
                  <a:srgbClr val="7030A0"/>
                </a:solidFill>
              </a:rPr>
              <a:t>형태가 된다</a:t>
            </a:r>
            <a:r>
              <a:rPr lang="en-US" altLang="ko-KR" dirty="0">
                <a:solidFill>
                  <a:srgbClr val="7030A0"/>
                </a:solidFill>
              </a:rPr>
              <a:t>. </a:t>
            </a:r>
            <a:r>
              <a:rPr lang="ko-KR" altLang="en-US" dirty="0">
                <a:solidFill>
                  <a:srgbClr val="7030A0"/>
                </a:solidFill>
              </a:rPr>
              <a:t> </a:t>
            </a:r>
            <a:endParaRPr lang="en-US" altLang="ko-KR" dirty="0">
              <a:solidFill>
                <a:srgbClr val="7030A0"/>
              </a:solidFill>
            </a:endParaRPr>
          </a:p>
        </p:txBody>
      </p:sp>
      <p:cxnSp>
        <p:nvCxnSpPr>
          <p:cNvPr id="26" name="직선 화살표 연결선 25"/>
          <p:cNvCxnSpPr>
            <a:cxnSpLocks/>
          </p:cNvCxnSpPr>
          <p:nvPr/>
        </p:nvCxnSpPr>
        <p:spPr>
          <a:xfrm>
            <a:off x="2517032" y="5544467"/>
            <a:ext cx="1071262" cy="41356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588294" y="5267374"/>
            <a:ext cx="5551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getToken</a:t>
            </a:r>
            <a:r>
              <a:rPr lang="en-US" altLang="ko-KR" dirty="0"/>
              <a:t>()</a:t>
            </a:r>
            <a:r>
              <a:rPr lang="ko-KR" altLang="en-US" dirty="0"/>
              <a:t>은 변수 이름 </a:t>
            </a:r>
            <a:r>
              <a:rPr lang="en-US" altLang="ko-KR" dirty="0"/>
              <a:t>x</a:t>
            </a:r>
            <a:r>
              <a:rPr lang="ko-KR" altLang="en-US" dirty="0"/>
              <a:t>를 만나면</a:t>
            </a:r>
            <a:endParaRPr lang="en-US" altLang="ko-KR" dirty="0"/>
          </a:p>
          <a:p>
            <a:r>
              <a:rPr lang="en-US" altLang="ko-KR" dirty="0" err="1"/>
              <a:t>symtable</a:t>
            </a:r>
            <a:r>
              <a:rPr lang="en-US" altLang="ko-KR" dirty="0"/>
              <a:t>[]</a:t>
            </a:r>
            <a:r>
              <a:rPr lang="ko-KR" altLang="en-US" dirty="0"/>
              <a:t>에서 해당 위치를 </a:t>
            </a:r>
            <a:r>
              <a:rPr lang="en-US" altLang="ko-KR" dirty="0"/>
              <a:t>lookup()</a:t>
            </a:r>
            <a:r>
              <a:rPr lang="ko-KR" altLang="en-US" dirty="0"/>
              <a:t>해서 찾아 준다</a:t>
            </a:r>
            <a:r>
              <a:rPr lang="en-US" altLang="ko-KR" dirty="0"/>
              <a:t>.</a:t>
            </a:r>
          </a:p>
        </p:txBody>
      </p:sp>
      <p:cxnSp>
        <p:nvCxnSpPr>
          <p:cNvPr id="29" name="직선 화살표 연결선 28"/>
          <p:cNvCxnSpPr>
            <a:cxnSpLocks/>
          </p:cNvCxnSpPr>
          <p:nvPr/>
        </p:nvCxnSpPr>
        <p:spPr>
          <a:xfrm>
            <a:off x="3339006" y="5880126"/>
            <a:ext cx="654041" cy="56240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993047" y="6090498"/>
            <a:ext cx="47951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2. </a:t>
            </a:r>
            <a:r>
              <a:rPr lang="en-US" altLang="ko-KR" dirty="0" err="1"/>
              <a:t>symtable</a:t>
            </a:r>
            <a:r>
              <a:rPr lang="en-US" altLang="ko-KR" dirty="0"/>
              <a:t>[</a:t>
            </a:r>
            <a:r>
              <a:rPr lang="en-US" altLang="ko-KR" dirty="0" err="1"/>
              <a:t>loc</a:t>
            </a:r>
            <a:r>
              <a:rPr lang="en-US" altLang="ko-KR" dirty="0"/>
              <a:t>].</a:t>
            </a:r>
            <a:r>
              <a:rPr lang="en-US" altLang="ko-KR" dirty="0" err="1"/>
              <a:t>val</a:t>
            </a:r>
            <a:r>
              <a:rPr lang="ko-KR" altLang="en-US" dirty="0"/>
              <a:t>에 저장되어 있는 값을</a:t>
            </a:r>
            <a:endParaRPr lang="en-US" altLang="ko-KR" dirty="0"/>
          </a:p>
          <a:p>
            <a:r>
              <a:rPr lang="ko-KR" altLang="en-US" dirty="0"/>
              <a:t>사용하여 계산한다</a:t>
            </a:r>
            <a:r>
              <a:rPr lang="en-US" altLang="ko-KR" dirty="0"/>
              <a:t>.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49574" y="5680212"/>
            <a:ext cx="2246874" cy="344229"/>
          </a:xfrm>
          <a:prstGeom prst="rect">
            <a:avLst/>
          </a:prstGeom>
          <a:solidFill>
            <a:schemeClr val="accent4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735698" y="2313701"/>
            <a:ext cx="758763" cy="196224"/>
          </a:xfrm>
          <a:prstGeom prst="rect">
            <a:avLst/>
          </a:prstGeom>
          <a:solidFill>
            <a:srgbClr val="0070C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738940" y="3360327"/>
            <a:ext cx="758763" cy="196224"/>
          </a:xfrm>
          <a:prstGeom prst="rect">
            <a:avLst/>
          </a:prstGeom>
          <a:solidFill>
            <a:srgbClr val="0070C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19888" y="4407545"/>
            <a:ext cx="758763" cy="196224"/>
          </a:xfrm>
          <a:prstGeom prst="rect">
            <a:avLst/>
          </a:prstGeom>
          <a:solidFill>
            <a:srgbClr val="0070C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719887" y="5218939"/>
            <a:ext cx="758763" cy="196224"/>
          </a:xfrm>
          <a:prstGeom prst="rect">
            <a:avLst/>
          </a:prstGeom>
          <a:solidFill>
            <a:srgbClr val="0070C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023245" y="3265887"/>
            <a:ext cx="1367821" cy="37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 -</a:t>
            </a:r>
            <a:r>
              <a:rPr lang="en-US" altLang="ko-KR"/>
              <a:t>n </a:t>
            </a:r>
            <a:r>
              <a:rPr lang="ko-KR" altLang="en-US" dirty="0"/>
              <a:t>형태</a:t>
            </a:r>
            <a:endParaRPr lang="en-US" altLang="ko-KR" dirty="0"/>
          </a:p>
        </p:txBody>
      </p:sp>
      <p:sp>
        <p:nvSpPr>
          <p:cNvPr id="38" name="TextBox 37"/>
          <p:cNvSpPr txBox="1"/>
          <p:nvPr/>
        </p:nvSpPr>
        <p:spPr>
          <a:xfrm>
            <a:off x="1560198" y="4310255"/>
            <a:ext cx="136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 n </a:t>
            </a:r>
            <a:r>
              <a:rPr lang="ko-KR" altLang="en-US" dirty="0"/>
              <a:t>형태</a:t>
            </a:r>
            <a:endParaRPr lang="en-US" altLang="ko-KR" dirty="0"/>
          </a:p>
        </p:txBody>
      </p:sp>
      <p:sp>
        <p:nvSpPr>
          <p:cNvPr id="39" name="TextBox 38"/>
          <p:cNvSpPr txBox="1"/>
          <p:nvPr/>
        </p:nvSpPr>
        <p:spPr>
          <a:xfrm>
            <a:off x="3003570" y="5045245"/>
            <a:ext cx="352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 </a:t>
            </a:r>
            <a:r>
              <a:rPr lang="en-US" altLang="ko-KR" dirty="0" err="1"/>
              <a:t>symtable</a:t>
            </a:r>
            <a:r>
              <a:rPr lang="en-US" altLang="ko-KR" dirty="0"/>
              <a:t>[]</a:t>
            </a:r>
            <a:r>
              <a:rPr lang="ko-KR" altLang="en-US" dirty="0"/>
              <a:t>에 저장된 변수 사용</a:t>
            </a:r>
            <a:endParaRPr lang="en-US" altLang="ko-KR" dirty="0"/>
          </a:p>
        </p:txBody>
      </p:sp>
      <p:sp>
        <p:nvSpPr>
          <p:cNvPr id="41" name="직사각형 40"/>
          <p:cNvSpPr/>
          <p:nvPr/>
        </p:nvSpPr>
        <p:spPr>
          <a:xfrm>
            <a:off x="1049574" y="3783492"/>
            <a:ext cx="1578210" cy="161273"/>
          </a:xfrm>
          <a:prstGeom prst="rect">
            <a:avLst/>
          </a:prstGeom>
          <a:solidFill>
            <a:schemeClr val="accent4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51996" y="4628595"/>
            <a:ext cx="1578210" cy="161273"/>
          </a:xfrm>
          <a:prstGeom prst="rect">
            <a:avLst/>
          </a:prstGeom>
          <a:solidFill>
            <a:schemeClr val="accent4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280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29" y="1622845"/>
            <a:ext cx="5280946" cy="3657089"/>
          </a:xfrm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프로그램 설명 및 코드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10062" y="1600532"/>
            <a:ext cx="1443827" cy="371504"/>
          </a:xfrm>
          <a:prstGeom prst="rect">
            <a:avLst/>
          </a:prstGeom>
          <a:solidFill>
            <a:srgbClr val="0070C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040109" y="3431829"/>
            <a:ext cx="1453536" cy="372211"/>
          </a:xfrm>
          <a:prstGeom prst="rect">
            <a:avLst/>
          </a:prstGeom>
          <a:solidFill>
            <a:srgbClr val="0070C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250500" y="5013176"/>
            <a:ext cx="4645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case ID </a:t>
            </a:r>
            <a:r>
              <a:rPr lang="ko-KR" altLang="en-US" dirty="0"/>
              <a:t>인 경우와 동일한 코드로 작성</a:t>
            </a:r>
            <a:endParaRPr lang="en-US" altLang="ko-KR" dirty="0"/>
          </a:p>
          <a:p>
            <a:r>
              <a:rPr lang="en-US" altLang="ko-KR" dirty="0"/>
              <a:t>LET </a:t>
            </a:r>
            <a:r>
              <a:rPr lang="ko-KR" altLang="en-US" dirty="0"/>
              <a:t>문 실행 시</a:t>
            </a:r>
            <a:r>
              <a:rPr lang="en-US" altLang="ko-KR" dirty="0"/>
              <a:t>, token</a:t>
            </a:r>
            <a:r>
              <a:rPr lang="ko-KR" altLang="en-US" dirty="0"/>
              <a:t>이 </a:t>
            </a:r>
            <a:r>
              <a:rPr lang="en-US" altLang="ko-KR" dirty="0"/>
              <a:t>INT, BOOL</a:t>
            </a:r>
            <a:r>
              <a:rPr lang="ko-KR" altLang="en-US" dirty="0"/>
              <a:t> 이므로</a:t>
            </a:r>
            <a:r>
              <a:rPr lang="en-US" altLang="ko-KR" dirty="0"/>
              <a:t>,</a:t>
            </a:r>
          </a:p>
          <a:p>
            <a:r>
              <a:rPr lang="en-US" altLang="ko-KR" b="1" dirty="0"/>
              <a:t>INT,</a:t>
            </a:r>
            <a:r>
              <a:rPr lang="ko-KR" altLang="en-US" b="1" dirty="0"/>
              <a:t> </a:t>
            </a:r>
            <a:r>
              <a:rPr lang="en-US" altLang="ko-KR" b="1" dirty="0"/>
              <a:t>BOOL </a:t>
            </a:r>
            <a:r>
              <a:rPr lang="ko-KR" altLang="en-US" b="1" dirty="0"/>
              <a:t>경우도 고려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0303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41" y="1123208"/>
            <a:ext cx="8545250" cy="5474144"/>
          </a:xfrm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프로그램 설명 및 코드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51720" y="1097593"/>
            <a:ext cx="537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 </a:t>
            </a:r>
            <a:r>
              <a:rPr lang="ko-KR" altLang="en-US" dirty="0"/>
              <a:t>입력 프로그램을 </a:t>
            </a:r>
            <a:r>
              <a:rPr lang="ko-KR" altLang="en-US" b="1" dirty="0"/>
              <a:t>재귀 하강 파싱</a:t>
            </a:r>
            <a:r>
              <a:rPr lang="ko-KR" altLang="en-US" dirty="0"/>
              <a:t> 스타일로 유도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871652" y="2094476"/>
            <a:ext cx="5551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각 문장을 파싱 하면서 문장의 상태 전이 규칙에 따라 각 문장에 대한 해석</a:t>
            </a:r>
            <a:r>
              <a:rPr lang="en-US" altLang="ko-KR" dirty="0"/>
              <a:t>(interpret)</a:t>
            </a:r>
            <a:r>
              <a:rPr lang="ko-KR" altLang="en-US" dirty="0"/>
              <a:t>을 수행함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8468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실행 결과 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예제 </a:t>
            </a:r>
            <a:r>
              <a:rPr lang="en-US" altLang="ko-KR" dirty="0">
                <a:latin typeface="+mj-ea"/>
              </a:rPr>
              <a:t>(1))</a:t>
            </a:r>
            <a:endParaRPr lang="ko-KR" altLang="en-US" dirty="0">
              <a:latin typeface="+mj-ea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22" y="1340768"/>
            <a:ext cx="7635497" cy="4968552"/>
          </a:xfrm>
        </p:spPr>
      </p:pic>
    </p:spTree>
    <p:extLst>
      <p:ext uri="{BB962C8B-B14F-4D97-AF65-F5344CB8AC3E}">
        <p14:creationId xmlns:p14="http://schemas.microsoft.com/office/powerpoint/2010/main" val="651246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실행 결과 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예제 </a:t>
            </a:r>
            <a:r>
              <a:rPr lang="en-US" altLang="ko-KR" dirty="0">
                <a:latin typeface="+mj-ea"/>
              </a:rPr>
              <a:t>(2)~(3))</a:t>
            </a:r>
            <a:endParaRPr lang="ko-KR" altLang="en-US" dirty="0">
              <a:latin typeface="+mj-ea"/>
            </a:endParaRPr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82" y="1484784"/>
            <a:ext cx="3959466" cy="4680520"/>
          </a:xfr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891" y="1484784"/>
            <a:ext cx="4693027" cy="379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759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628800"/>
            <a:ext cx="8496944" cy="4373563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ko-KR" altLang="en-US" sz="3200" b="0" dirty="0"/>
              <a:t>문법</a:t>
            </a:r>
            <a:endParaRPr lang="en-US" altLang="ko-KR" sz="3200" b="0" dirty="0"/>
          </a:p>
          <a:p>
            <a:r>
              <a:rPr lang="en-US" altLang="ko-KR" sz="2800" b="0" dirty="0"/>
              <a:t>	</a:t>
            </a:r>
            <a:r>
              <a:rPr lang="en-US" altLang="ko-KR" sz="2800" dirty="0"/>
              <a:t>&lt;</a:t>
            </a:r>
            <a:r>
              <a:rPr lang="en-US" altLang="ko-KR" sz="2800" dirty="0" err="1"/>
              <a:t>stmt</a:t>
            </a:r>
            <a:r>
              <a:rPr lang="en-US" altLang="ko-KR" sz="2800" dirty="0"/>
              <a:t>&gt;</a:t>
            </a:r>
            <a:r>
              <a:rPr lang="en-US" altLang="ko-KR" sz="2800" b="0" dirty="0"/>
              <a:t> -&gt; …  |</a:t>
            </a:r>
          </a:p>
          <a:p>
            <a:r>
              <a:rPr lang="en-US" altLang="ko-KR" sz="2800" b="0" dirty="0"/>
              <a:t> 		let &lt;type&gt; id [=&lt;expr&gt;] </a:t>
            </a:r>
          </a:p>
          <a:p>
            <a:r>
              <a:rPr lang="en-US" altLang="ko-KR" sz="2800" b="0" dirty="0"/>
              <a:t>		     {,&lt;type&gt; id [= &lt;expr&gt;]} in</a:t>
            </a:r>
          </a:p>
          <a:p>
            <a:r>
              <a:rPr lang="en-US" altLang="ko-KR" sz="2800" b="0" dirty="0"/>
              <a:t>		     &lt;</a:t>
            </a:r>
            <a:r>
              <a:rPr lang="en-US" altLang="ko-KR" sz="2800" b="0" dirty="0" err="1"/>
              <a:t>stmt</a:t>
            </a:r>
            <a:r>
              <a:rPr lang="en-US" altLang="ko-KR" sz="2800" b="0" dirty="0"/>
              <a:t>&gt; {;&lt;</a:t>
            </a:r>
            <a:r>
              <a:rPr lang="en-US" altLang="ko-KR" sz="2800" b="0" dirty="0" err="1"/>
              <a:t>stmt</a:t>
            </a:r>
            <a:r>
              <a:rPr lang="en-US" altLang="ko-KR" sz="2800" b="0" dirty="0"/>
              <a:t>&gt;}</a:t>
            </a:r>
          </a:p>
          <a:p>
            <a:r>
              <a:rPr lang="en-US" altLang="ko-KR" sz="2800" b="0" dirty="0"/>
              <a:t>		end</a:t>
            </a:r>
          </a:p>
          <a:p>
            <a:r>
              <a:rPr lang="en-US" altLang="ko-KR" sz="2800" b="0" dirty="0"/>
              <a:t>	</a:t>
            </a:r>
            <a:r>
              <a:rPr lang="en-US" altLang="ko-KR" sz="2800" dirty="0"/>
              <a:t>&lt;type&gt;</a:t>
            </a:r>
            <a:r>
              <a:rPr lang="en-US" altLang="ko-KR" sz="2800" b="0" dirty="0"/>
              <a:t> -&gt; </a:t>
            </a:r>
            <a:r>
              <a:rPr lang="en-US" altLang="ko-KR" sz="2800" b="0" dirty="0" err="1"/>
              <a:t>int</a:t>
            </a:r>
            <a:r>
              <a:rPr lang="en-US" altLang="ko-KR" sz="2800" b="0" dirty="0"/>
              <a:t> | bool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082" y="260648"/>
            <a:ext cx="8715836" cy="795536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ea"/>
              </a:rPr>
              <a:t>Let</a:t>
            </a:r>
            <a:r>
              <a:rPr lang="ko-KR" altLang="en-US" dirty="0">
                <a:latin typeface="+mj-ea"/>
              </a:rPr>
              <a:t> 블록 구현</a:t>
            </a:r>
          </a:p>
        </p:txBody>
      </p:sp>
    </p:spTree>
    <p:extLst>
      <p:ext uri="{BB962C8B-B14F-4D97-AF65-F5344CB8AC3E}">
        <p14:creationId xmlns:p14="http://schemas.microsoft.com/office/powerpoint/2010/main" val="2067927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실행 결과 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예제 </a:t>
            </a:r>
            <a:r>
              <a:rPr lang="en-US" altLang="ko-KR" dirty="0">
                <a:latin typeface="+mj-ea"/>
              </a:rPr>
              <a:t>(4)~(5))</a:t>
            </a:r>
            <a:endParaRPr lang="ko-KR" altLang="en-US" dirty="0">
              <a:latin typeface="+mj-ea"/>
            </a:endParaRPr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196752"/>
            <a:ext cx="6113167" cy="5472608"/>
          </a:xfrm>
        </p:spPr>
      </p:pic>
    </p:spTree>
    <p:extLst>
      <p:ext uri="{BB962C8B-B14F-4D97-AF65-F5344CB8AC3E}">
        <p14:creationId xmlns:p14="http://schemas.microsoft.com/office/powerpoint/2010/main" val="581827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628800"/>
            <a:ext cx="8496944" cy="4373563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ko-KR" altLang="en-US" sz="3200" b="0" dirty="0" err="1"/>
              <a:t>시맨틱스</a:t>
            </a:r>
            <a:endParaRPr lang="en-US" altLang="ko-KR" sz="3200" b="0" dirty="0"/>
          </a:p>
          <a:p>
            <a:r>
              <a:rPr lang="en-US" altLang="ko-KR" sz="2800" b="0" dirty="0"/>
              <a:t>	id</a:t>
            </a:r>
            <a:r>
              <a:rPr lang="ko-KR" altLang="en-US" sz="2800" b="0" dirty="0"/>
              <a:t>는 </a:t>
            </a:r>
            <a:r>
              <a:rPr lang="en-US" altLang="ko-KR" sz="2800" b="0" dirty="0"/>
              <a:t>&lt;type&gt; </a:t>
            </a:r>
            <a:r>
              <a:rPr lang="ko-KR" altLang="en-US" sz="2800" b="0" dirty="0"/>
              <a:t>타입의 변수이다</a:t>
            </a:r>
            <a:r>
              <a:rPr lang="en-US" altLang="ko-KR" sz="2800" b="0" dirty="0"/>
              <a:t>.</a:t>
            </a:r>
          </a:p>
          <a:p>
            <a:r>
              <a:rPr lang="en-US" altLang="ko-KR" sz="2800" b="0" dirty="0"/>
              <a:t>	</a:t>
            </a:r>
            <a:r>
              <a:rPr lang="ko-KR" altLang="en-US" sz="2800" b="0" dirty="0"/>
              <a:t>변수 </a:t>
            </a:r>
            <a:r>
              <a:rPr lang="en-US" altLang="ko-KR" sz="2800" b="0" dirty="0"/>
              <a:t>id</a:t>
            </a:r>
            <a:r>
              <a:rPr lang="ko-KR" altLang="en-US" sz="2800" b="0" dirty="0"/>
              <a:t>의 유효범위는 블록 내이다</a:t>
            </a:r>
            <a:r>
              <a:rPr lang="en-US" altLang="ko-KR" sz="28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082" y="260648"/>
            <a:ext cx="8715836" cy="795536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ea"/>
              </a:rPr>
              <a:t>Let</a:t>
            </a:r>
            <a:r>
              <a:rPr lang="ko-KR" altLang="en-US" dirty="0">
                <a:latin typeface="+mj-ea"/>
              </a:rPr>
              <a:t> 블록 구현</a:t>
            </a:r>
          </a:p>
        </p:txBody>
      </p:sp>
    </p:spTree>
    <p:extLst>
      <p:ext uri="{BB962C8B-B14F-4D97-AF65-F5344CB8AC3E}">
        <p14:creationId xmlns:p14="http://schemas.microsoft.com/office/powerpoint/2010/main" val="388000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+mj-ea"/>
              </a:rPr>
              <a:t>Sint17lab.c </a:t>
            </a:r>
            <a:r>
              <a:rPr lang="ko-KR" altLang="en-US" dirty="0">
                <a:latin typeface="+mj-ea"/>
              </a:rPr>
              <a:t>설명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07904" y="3941802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코드 작성한 </a:t>
            </a:r>
            <a:r>
              <a:rPr lang="en-US" altLang="ko-KR" sz="2000" dirty="0">
                <a:solidFill>
                  <a:schemeClr val="accent2"/>
                </a:solidFill>
              </a:rPr>
              <a:t>sint17lab.c </a:t>
            </a:r>
            <a:r>
              <a:rPr lang="ko-KR" altLang="en-US" sz="2000" dirty="0"/>
              <a:t>파일만 설명</a:t>
            </a:r>
            <a:endParaRPr lang="en-US" altLang="ko-KR" sz="2000" dirty="0"/>
          </a:p>
          <a:p>
            <a:r>
              <a:rPr lang="en-US" altLang="ko-KR" sz="2000" dirty="0"/>
              <a:t>(</a:t>
            </a:r>
            <a:r>
              <a:rPr lang="ko-KR" altLang="en-US" sz="2000" dirty="0"/>
              <a:t>나머지는 파일은 수정 </a:t>
            </a:r>
            <a:r>
              <a:rPr lang="en-US" altLang="ko-KR" sz="2000" dirty="0"/>
              <a:t>x)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29" y="2492896"/>
            <a:ext cx="7457563" cy="1224136"/>
          </a:xfrm>
        </p:spPr>
      </p:pic>
      <p:sp>
        <p:nvSpPr>
          <p:cNvPr id="7" name="타원 6"/>
          <p:cNvSpPr/>
          <p:nvPr/>
        </p:nvSpPr>
        <p:spPr>
          <a:xfrm>
            <a:off x="4572000" y="2478562"/>
            <a:ext cx="2808312" cy="85100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40802" y="5153744"/>
            <a:ext cx="8064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(Lab3</a:t>
            </a:r>
            <a:r>
              <a:rPr lang="ko-KR" altLang="en-US" sz="2000" dirty="0"/>
              <a:t>에서 구현한 코드 부분 </a:t>
            </a:r>
            <a:r>
              <a:rPr lang="en-US" altLang="ko-KR" sz="2000" dirty="0"/>
              <a:t>|| </a:t>
            </a:r>
            <a:r>
              <a:rPr lang="ko-KR" altLang="en-US" sz="2000" dirty="0"/>
              <a:t>이미 구현되어 있는 부분</a:t>
            </a:r>
            <a:r>
              <a:rPr lang="en-US" altLang="ko-KR" sz="2000" dirty="0"/>
              <a:t>) </a:t>
            </a:r>
            <a:r>
              <a:rPr lang="ko-KR" altLang="en-US" sz="2000" dirty="0"/>
              <a:t>은 설명 생략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856161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97" y="1056184"/>
            <a:ext cx="5751582" cy="5801815"/>
          </a:xfrm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프로그램 설명 및 코드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67744" y="5884263"/>
            <a:ext cx="165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//</a:t>
            </a:r>
            <a:r>
              <a:rPr lang="ko-KR" altLang="en-US" dirty="0"/>
              <a:t>구현한 부분</a:t>
            </a:r>
            <a:endParaRPr lang="en-US" altLang="ko-KR" dirty="0"/>
          </a:p>
        </p:txBody>
      </p:sp>
      <p:sp>
        <p:nvSpPr>
          <p:cNvPr id="18" name="직사각형 17"/>
          <p:cNvSpPr/>
          <p:nvPr/>
        </p:nvSpPr>
        <p:spPr>
          <a:xfrm>
            <a:off x="769607" y="4683749"/>
            <a:ext cx="1362372" cy="185412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99424" y="5972556"/>
            <a:ext cx="1468320" cy="192747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217138" y="4591789"/>
            <a:ext cx="165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</a:t>
            </a:r>
            <a:r>
              <a:rPr lang="ko-KR" altLang="en-US" dirty="0"/>
              <a:t>구현한 부분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759667" y="4914381"/>
            <a:ext cx="1858177" cy="176909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72386" y="4823523"/>
            <a:ext cx="165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</a:t>
            </a:r>
            <a:r>
              <a:rPr lang="ko-KR" altLang="en-US" dirty="0"/>
              <a:t>구현한 부분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8756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837079"/>
            <a:ext cx="7620674" cy="4032464"/>
          </a:xfrm>
          <a:prstGeom prst="rect">
            <a:avLst/>
          </a:prstGeom>
        </p:spPr>
      </p:pic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02" y="938473"/>
            <a:ext cx="8778416" cy="1933104"/>
          </a:xfrm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프로그램 설명 및 코드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71800" y="4938504"/>
            <a:ext cx="5128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 </a:t>
            </a:r>
            <a:r>
              <a:rPr lang="en-US" altLang="ko-KR" dirty="0" err="1"/>
              <a:t>getToken</a:t>
            </a:r>
            <a:r>
              <a:rPr lang="en-US" altLang="ko-KR" dirty="0"/>
              <a:t>()</a:t>
            </a:r>
            <a:r>
              <a:rPr lang="ko-KR" altLang="en-US" dirty="0"/>
              <a:t>은 변수 </a:t>
            </a:r>
            <a:r>
              <a:rPr lang="en-US" altLang="ko-KR" dirty="0"/>
              <a:t>id</a:t>
            </a:r>
            <a:r>
              <a:rPr lang="ko-KR" altLang="en-US" dirty="0"/>
              <a:t>를 읽으면 </a:t>
            </a:r>
            <a:r>
              <a:rPr lang="en-US" altLang="ko-KR" dirty="0" err="1"/>
              <a:t>symtable</a:t>
            </a:r>
            <a:r>
              <a:rPr lang="en-US" altLang="ko-KR" dirty="0"/>
              <a:t>[] </a:t>
            </a:r>
            <a:r>
              <a:rPr lang="ko-KR" altLang="en-US" dirty="0"/>
              <a:t>내의 해당 위치를 찾아 </a:t>
            </a:r>
            <a:r>
              <a:rPr lang="en-US" altLang="ko-KR" dirty="0" err="1"/>
              <a:t>tokenval</a:t>
            </a:r>
            <a:r>
              <a:rPr lang="ko-KR" altLang="en-US" dirty="0"/>
              <a:t>에 저장해 둔다</a:t>
            </a:r>
            <a:r>
              <a:rPr lang="en-US" altLang="ko-KR" dirty="0"/>
              <a:t>.</a:t>
            </a:r>
            <a:endParaRPr lang="en-US" altLang="ko-KR" dirty="0">
              <a:solidFill>
                <a:schemeClr val="accent1"/>
              </a:solidFill>
            </a:endParaRPr>
          </a:p>
          <a:p>
            <a:endParaRPr lang="en-US" altLang="ko-KR" dirty="0"/>
          </a:p>
        </p:txBody>
      </p:sp>
      <p:sp>
        <p:nvSpPr>
          <p:cNvPr id="17" name="TextBox 16"/>
          <p:cNvSpPr txBox="1"/>
          <p:nvPr/>
        </p:nvSpPr>
        <p:spPr>
          <a:xfrm>
            <a:off x="1730526" y="2774484"/>
            <a:ext cx="597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 </a:t>
            </a:r>
            <a:r>
              <a:rPr lang="ko-KR" altLang="en-US" dirty="0"/>
              <a:t>각 문장을 읽고 파싱 하면서 </a:t>
            </a:r>
            <a:r>
              <a:rPr lang="ko-KR" altLang="en-US" b="1" dirty="0"/>
              <a:t>문장에 따라 해석하여 실행</a:t>
            </a:r>
            <a:endParaRPr lang="en-US" altLang="ko-KR" b="1" dirty="0"/>
          </a:p>
        </p:txBody>
      </p:sp>
      <p:sp>
        <p:nvSpPr>
          <p:cNvPr id="10" name="직사각형 9"/>
          <p:cNvSpPr/>
          <p:nvPr/>
        </p:nvSpPr>
        <p:spPr>
          <a:xfrm>
            <a:off x="395536" y="2860488"/>
            <a:ext cx="1362372" cy="185412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449865" y="5605963"/>
            <a:ext cx="46243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E</a:t>
            </a:r>
            <a:r>
              <a:rPr lang="ko-KR" altLang="en-US" dirty="0"/>
              <a:t>을 읽으면서 값을 계산한다</a:t>
            </a:r>
            <a:r>
              <a:rPr lang="en-US" altLang="ko-KR" dirty="0"/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067944" y="6053087"/>
            <a:ext cx="48619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// </a:t>
            </a:r>
            <a:r>
              <a:rPr lang="ko-KR" altLang="en-US" dirty="0"/>
              <a:t>계산된 </a:t>
            </a:r>
            <a:r>
              <a:rPr lang="en-US" altLang="ko-KR" dirty="0"/>
              <a:t>E </a:t>
            </a:r>
            <a:r>
              <a:rPr lang="ko-KR" altLang="en-US" dirty="0"/>
              <a:t>값을 </a:t>
            </a:r>
            <a:r>
              <a:rPr lang="en-US" altLang="ko-KR" dirty="0" err="1"/>
              <a:t>symtabl</a:t>
            </a:r>
            <a:r>
              <a:rPr lang="en-US" altLang="ko-KR" dirty="0"/>
              <a:t>[</a:t>
            </a:r>
            <a:r>
              <a:rPr lang="en-US" altLang="ko-KR" dirty="0" err="1"/>
              <a:t>loc</a:t>
            </a:r>
            <a:r>
              <a:rPr lang="en-US" altLang="ko-KR" dirty="0"/>
              <a:t>].</a:t>
            </a:r>
            <a:r>
              <a:rPr lang="en-US" altLang="ko-KR" dirty="0" err="1"/>
              <a:t>val</a:t>
            </a:r>
            <a:r>
              <a:rPr lang="ko-KR" altLang="en-US" dirty="0"/>
              <a:t>에 저장한다</a:t>
            </a:r>
            <a:r>
              <a:rPr lang="en-US" altLang="ko-KR" dirty="0"/>
              <a:t>.</a:t>
            </a:r>
          </a:p>
        </p:txBody>
      </p:sp>
      <p:sp>
        <p:nvSpPr>
          <p:cNvPr id="18" name="왼쪽 중괄호 17"/>
          <p:cNvSpPr/>
          <p:nvPr/>
        </p:nvSpPr>
        <p:spPr>
          <a:xfrm rot="10800000">
            <a:off x="3228247" y="5522259"/>
            <a:ext cx="231557" cy="590462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338691" y="450122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accent1"/>
                </a:solidFill>
              </a:rPr>
              <a:t>대입문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id = &lt;expr&gt;</a:t>
            </a:r>
            <a:endParaRPr lang="en-US" altLang="ko-KR" dirty="0"/>
          </a:p>
        </p:txBody>
      </p:sp>
      <p:sp>
        <p:nvSpPr>
          <p:cNvPr id="20" name="직사각형 19"/>
          <p:cNvSpPr/>
          <p:nvPr/>
        </p:nvSpPr>
        <p:spPr>
          <a:xfrm>
            <a:off x="1091126" y="4593187"/>
            <a:ext cx="816578" cy="233607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479536" y="5013177"/>
            <a:ext cx="1272385" cy="216024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759327" y="6149664"/>
            <a:ext cx="2380625" cy="175662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450749" y="5476279"/>
            <a:ext cx="1719495" cy="636441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927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82" y="1266132"/>
            <a:ext cx="5423396" cy="5564686"/>
          </a:xfrm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프로그램 설명 및 코드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212988" y="1339033"/>
            <a:ext cx="1126764" cy="278300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691680" y="1865954"/>
            <a:ext cx="1296144" cy="319032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17246" y="4172741"/>
            <a:ext cx="1266521" cy="280267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691680" y="4750544"/>
            <a:ext cx="1440160" cy="292449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258005" y="1647934"/>
            <a:ext cx="4645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case ID </a:t>
            </a:r>
            <a:r>
              <a:rPr lang="ko-KR" altLang="en-US" dirty="0"/>
              <a:t>인 경우와 동일한 코드로 작성</a:t>
            </a:r>
            <a:endParaRPr lang="en-US" altLang="ko-KR" dirty="0"/>
          </a:p>
          <a:p>
            <a:r>
              <a:rPr lang="en-US" altLang="ko-KR" dirty="0"/>
              <a:t>LET </a:t>
            </a:r>
            <a:r>
              <a:rPr lang="ko-KR" altLang="en-US" dirty="0"/>
              <a:t>문 실행 시</a:t>
            </a:r>
            <a:r>
              <a:rPr lang="en-US" altLang="ko-KR" dirty="0"/>
              <a:t>, token</a:t>
            </a:r>
            <a:r>
              <a:rPr lang="ko-KR" altLang="en-US" dirty="0"/>
              <a:t>이 </a:t>
            </a:r>
            <a:r>
              <a:rPr lang="en-US" altLang="ko-KR" dirty="0"/>
              <a:t>INT, BOOL</a:t>
            </a:r>
            <a:r>
              <a:rPr lang="ko-KR" altLang="en-US" dirty="0"/>
              <a:t> 이므로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INT,</a:t>
            </a:r>
            <a:r>
              <a:rPr lang="ko-KR" altLang="en-US" dirty="0"/>
              <a:t> </a:t>
            </a:r>
            <a:r>
              <a:rPr lang="en-US" altLang="ko-KR" dirty="0"/>
              <a:t>BOOL </a:t>
            </a:r>
            <a:r>
              <a:rPr lang="ko-KR" altLang="en-US" dirty="0"/>
              <a:t>경우도 고려해야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단 </a:t>
            </a:r>
            <a:r>
              <a:rPr lang="en-US" altLang="ko-KR" b="1" dirty="0">
                <a:solidFill>
                  <a:srgbClr val="FF0000"/>
                </a:solidFill>
              </a:rPr>
              <a:t>match</a:t>
            </a:r>
            <a:r>
              <a:rPr lang="ko-KR" altLang="en-US" b="1" dirty="0"/>
              <a:t>의 경우 각각 </a:t>
            </a:r>
            <a:r>
              <a:rPr lang="en-US" altLang="ko-KR" b="1" dirty="0"/>
              <a:t>INT, BOOL</a:t>
            </a:r>
            <a:r>
              <a:rPr lang="ko-KR" altLang="en-US" b="1" dirty="0"/>
              <a:t>로 수정</a:t>
            </a:r>
            <a:endParaRPr lang="en-US" altLang="ko-KR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925780" y="1198583"/>
            <a:ext cx="239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accent1"/>
                </a:solidFill>
              </a:rPr>
              <a:t>대입문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 err="1">
                <a:solidFill>
                  <a:schemeClr val="accent1"/>
                </a:solidFill>
              </a:rPr>
              <a:t>int</a:t>
            </a:r>
            <a:r>
              <a:rPr lang="en-US" altLang="ko-KR" dirty="0">
                <a:solidFill>
                  <a:schemeClr val="accent1"/>
                </a:solidFill>
              </a:rPr>
              <a:t> = &lt;expr&gt;</a:t>
            </a:r>
            <a:endParaRPr lang="en-US" altLang="ko-KR" dirty="0"/>
          </a:p>
        </p:txBody>
      </p:sp>
      <p:sp>
        <p:nvSpPr>
          <p:cNvPr id="21" name="TextBox 20"/>
          <p:cNvSpPr txBox="1"/>
          <p:nvPr/>
        </p:nvSpPr>
        <p:spPr>
          <a:xfrm>
            <a:off x="2955597" y="4108701"/>
            <a:ext cx="2681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accent1"/>
                </a:solidFill>
              </a:rPr>
              <a:t>대입문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bool = &lt;expr&gt;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03426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2" y="1285791"/>
            <a:ext cx="8826646" cy="3943409"/>
          </a:xfrm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프로그램 설명 및 코드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03848" y="2982795"/>
            <a:ext cx="6178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LET </a:t>
            </a:r>
            <a:r>
              <a:rPr lang="ko-KR" altLang="en-US" dirty="0"/>
              <a:t>수행 시</a:t>
            </a:r>
            <a:r>
              <a:rPr lang="en-US" altLang="ko-KR" dirty="0"/>
              <a:t>, token</a:t>
            </a:r>
            <a:r>
              <a:rPr lang="ko-KR" altLang="en-US" dirty="0"/>
              <a:t>은 </a:t>
            </a:r>
            <a:r>
              <a:rPr lang="en-US" altLang="ko-KR" dirty="0"/>
              <a:t>ID</a:t>
            </a:r>
            <a:r>
              <a:rPr lang="ko-KR" altLang="en-US" dirty="0"/>
              <a:t>가 아닌 </a:t>
            </a:r>
            <a:r>
              <a:rPr lang="en-US" altLang="ko-KR" dirty="0"/>
              <a:t>INT, BOOL</a:t>
            </a:r>
            <a:r>
              <a:rPr lang="ko-KR" altLang="en-US" dirty="0"/>
              <a:t>이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</a:t>
            </a:r>
            <a:r>
              <a:rPr lang="en-US" altLang="ko-KR" dirty="0"/>
              <a:t>read</a:t>
            </a:r>
            <a:r>
              <a:rPr lang="ko-KR" altLang="en-US" dirty="0"/>
              <a:t>문에서 </a:t>
            </a:r>
            <a:r>
              <a:rPr lang="en-US" altLang="ko-KR" dirty="0"/>
              <a:t>ID </a:t>
            </a:r>
            <a:r>
              <a:rPr lang="ko-KR" altLang="en-US" dirty="0"/>
              <a:t>외에</a:t>
            </a:r>
            <a:endParaRPr lang="en-US" altLang="ko-KR" dirty="0"/>
          </a:p>
          <a:p>
            <a:r>
              <a:rPr lang="en-US" altLang="ko-KR" b="1" dirty="0"/>
              <a:t>INT, BOOL</a:t>
            </a:r>
            <a:r>
              <a:rPr lang="ko-KR" altLang="en-US" b="1" dirty="0"/>
              <a:t>의 경우도 고려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96636" y="1304713"/>
            <a:ext cx="1207011" cy="246284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355976" y="1239637"/>
            <a:ext cx="4464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read </a:t>
            </a:r>
            <a:r>
              <a:rPr lang="ko-KR" altLang="en-US" dirty="0">
                <a:solidFill>
                  <a:schemeClr val="accent1"/>
                </a:solidFill>
              </a:rPr>
              <a:t>문 </a:t>
            </a:r>
            <a:r>
              <a:rPr lang="en-US" altLang="ko-KR" dirty="0">
                <a:solidFill>
                  <a:schemeClr val="accent1"/>
                </a:solidFill>
              </a:rPr>
              <a:t>read id || read </a:t>
            </a:r>
            <a:r>
              <a:rPr lang="en-US" altLang="ko-KR" dirty="0" err="1">
                <a:solidFill>
                  <a:schemeClr val="accent1"/>
                </a:solidFill>
              </a:rPr>
              <a:t>int</a:t>
            </a:r>
            <a:r>
              <a:rPr lang="en-US" altLang="ko-KR" dirty="0">
                <a:solidFill>
                  <a:schemeClr val="accent1"/>
                </a:solidFill>
              </a:rPr>
              <a:t> || read bool </a:t>
            </a:r>
            <a:endParaRPr lang="en-US" altLang="ko-KR" dirty="0"/>
          </a:p>
        </p:txBody>
      </p:sp>
      <p:sp>
        <p:nvSpPr>
          <p:cNvPr id="24" name="직사각형 23"/>
          <p:cNvSpPr/>
          <p:nvPr/>
        </p:nvSpPr>
        <p:spPr>
          <a:xfrm>
            <a:off x="673629" y="2837247"/>
            <a:ext cx="2448272" cy="1559058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045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내용 개체 틀 1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59996"/>
            <a:ext cx="5825335" cy="4787277"/>
          </a:xfrm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프로그램 설명 및 코드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72920" y="2545673"/>
            <a:ext cx="2663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 token</a:t>
            </a:r>
            <a:r>
              <a:rPr lang="ko-KR" altLang="en-US" dirty="0"/>
              <a:t>이 </a:t>
            </a:r>
            <a:r>
              <a:rPr lang="en-US" altLang="ko-KR" dirty="0"/>
              <a:t>bool </a:t>
            </a:r>
            <a:r>
              <a:rPr lang="ko-KR" altLang="en-US" dirty="0"/>
              <a:t>인 경우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542794" y="1275909"/>
            <a:ext cx="1580933" cy="333409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085086" y="2578859"/>
            <a:ext cx="4279002" cy="336146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089850" y="4494454"/>
            <a:ext cx="673838" cy="302698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672920" y="1191427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print </a:t>
            </a:r>
            <a:r>
              <a:rPr lang="ko-KR" altLang="en-US" dirty="0">
                <a:solidFill>
                  <a:schemeClr val="accent1"/>
                </a:solidFill>
              </a:rPr>
              <a:t>문 </a:t>
            </a:r>
            <a:r>
              <a:rPr lang="en-US" altLang="ko-KR" dirty="0">
                <a:solidFill>
                  <a:schemeClr val="accent1"/>
                </a:solidFill>
              </a:rPr>
              <a:t>print &lt;expr&gt;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3236195" y="1722457"/>
            <a:ext cx="6178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token</a:t>
            </a:r>
            <a:r>
              <a:rPr lang="ko-KR" altLang="en-US" dirty="0"/>
              <a:t>이 </a:t>
            </a:r>
            <a:r>
              <a:rPr lang="en-US" altLang="ko-KR" dirty="0"/>
              <a:t>bool</a:t>
            </a:r>
            <a:r>
              <a:rPr lang="ko-KR" altLang="en-US" dirty="0"/>
              <a:t>인 경우는 </a:t>
            </a:r>
            <a:r>
              <a:rPr lang="en-US" altLang="ko-KR" dirty="0"/>
              <a:t>true, false</a:t>
            </a:r>
            <a:r>
              <a:rPr lang="ko-KR" altLang="en-US" dirty="0"/>
              <a:t>로 출력함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match(PRINT) </a:t>
            </a:r>
            <a:r>
              <a:rPr lang="ko-KR" altLang="en-US" b="1" dirty="0"/>
              <a:t>후</a:t>
            </a:r>
            <a:r>
              <a:rPr lang="en-US" altLang="ko-KR" b="1" dirty="0"/>
              <a:t> </a:t>
            </a:r>
            <a:r>
              <a:rPr lang="ko-KR" altLang="en-US" b="1" dirty="0"/>
              <a:t>읽는 다음 토큰 값으로 </a:t>
            </a:r>
            <a:r>
              <a:rPr lang="en-US" altLang="ko-KR" b="1" dirty="0"/>
              <a:t>bool</a:t>
            </a:r>
            <a:r>
              <a:rPr lang="ko-KR" altLang="en-US" b="1" dirty="0"/>
              <a:t>인지 판단</a:t>
            </a:r>
            <a:endParaRPr lang="en-US" altLang="ko-KR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051720" y="4437759"/>
            <a:ext cx="2663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 token</a:t>
            </a:r>
            <a:r>
              <a:rPr lang="ko-KR" altLang="en-US" dirty="0"/>
              <a:t>이 </a:t>
            </a:r>
            <a:r>
              <a:rPr lang="en-US" altLang="ko-KR" dirty="0" err="1"/>
              <a:t>int,id</a:t>
            </a:r>
            <a:r>
              <a:rPr lang="en-US" altLang="ko-KR" dirty="0"/>
              <a:t> </a:t>
            </a:r>
            <a:r>
              <a:rPr lang="ko-KR" altLang="en-US" dirty="0"/>
              <a:t>인 경우</a:t>
            </a:r>
            <a:endParaRPr lang="en-US" altLang="ko-KR" dirty="0"/>
          </a:p>
        </p:txBody>
      </p:sp>
      <p:sp>
        <p:nvSpPr>
          <p:cNvPr id="27" name="직사각형 26"/>
          <p:cNvSpPr/>
          <p:nvPr/>
        </p:nvSpPr>
        <p:spPr>
          <a:xfrm>
            <a:off x="1619672" y="2915005"/>
            <a:ext cx="4320480" cy="1264916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328633" y="2859258"/>
            <a:ext cx="2663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 </a:t>
            </a:r>
            <a:r>
              <a:rPr lang="en-US" altLang="ko-KR" dirty="0" err="1"/>
              <a:t>val</a:t>
            </a:r>
            <a:r>
              <a:rPr lang="en-US" altLang="ko-KR" dirty="0"/>
              <a:t>==1</a:t>
            </a:r>
            <a:r>
              <a:rPr lang="ko-KR" altLang="en-US" dirty="0"/>
              <a:t>이면 </a:t>
            </a:r>
            <a:r>
              <a:rPr lang="en-US" altLang="ko-KR" dirty="0"/>
              <a:t>true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40152" y="3508989"/>
            <a:ext cx="2663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 </a:t>
            </a:r>
            <a:r>
              <a:rPr lang="en-US" altLang="ko-KR" dirty="0" err="1"/>
              <a:t>val</a:t>
            </a:r>
            <a:r>
              <a:rPr lang="en-US" altLang="ko-KR" dirty="0"/>
              <a:t>==0</a:t>
            </a:r>
            <a:r>
              <a:rPr lang="ko-KR" altLang="en-US" dirty="0"/>
              <a:t>이면 </a:t>
            </a:r>
            <a:r>
              <a:rPr lang="en-US" altLang="ko-KR" dirty="0"/>
              <a:t>true</a:t>
            </a:r>
          </a:p>
        </p:txBody>
      </p:sp>
      <p:sp>
        <p:nvSpPr>
          <p:cNvPr id="30" name="왼쪽 중괄호 29"/>
          <p:cNvSpPr/>
          <p:nvPr/>
        </p:nvSpPr>
        <p:spPr>
          <a:xfrm rot="10800000" flipH="1">
            <a:off x="735890" y="2611635"/>
            <a:ext cx="319379" cy="1568285"/>
          </a:xfrm>
          <a:prstGeom prst="lef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098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3343</TotalTime>
  <Words>727</Words>
  <Application>Microsoft Office PowerPoint</Application>
  <PresentationFormat>화면 슬라이드 쇼(4:3)</PresentationFormat>
  <Paragraphs>113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HY견고딕</vt:lpstr>
      <vt:lpstr>돋움</vt:lpstr>
      <vt:lpstr>맑은 고딕</vt:lpstr>
      <vt:lpstr>서울남산체 EB</vt:lpstr>
      <vt:lpstr>Arial</vt:lpstr>
      <vt:lpstr>Arial Black</vt:lpstr>
      <vt:lpstr>필수</vt:lpstr>
      <vt:lpstr>Lab4</vt:lpstr>
      <vt:lpstr>Let 블록 구현</vt:lpstr>
      <vt:lpstr>Let 블록 구현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소희</dc:creator>
  <cp:lastModifiedBy>임소희</cp:lastModifiedBy>
  <cp:revision>636</cp:revision>
  <dcterms:created xsi:type="dcterms:W3CDTF">2016-09-12T15:25:21Z</dcterms:created>
  <dcterms:modified xsi:type="dcterms:W3CDTF">2017-04-28T16:03:59Z</dcterms:modified>
</cp:coreProperties>
</file>