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94" r:id="rId3"/>
    <p:sldId id="257" r:id="rId4"/>
    <p:sldId id="337" r:id="rId5"/>
    <p:sldId id="330" r:id="rId6"/>
    <p:sldId id="331" r:id="rId7"/>
    <p:sldId id="333" r:id="rId8"/>
    <p:sldId id="349" r:id="rId9"/>
    <p:sldId id="342" r:id="rId10"/>
    <p:sldId id="343" r:id="rId11"/>
    <p:sldId id="344" r:id="rId12"/>
    <p:sldId id="345" r:id="rId13"/>
    <p:sldId id="346" r:id="rId14"/>
    <p:sldId id="314" r:id="rId15"/>
    <p:sldId id="322" r:id="rId16"/>
    <p:sldId id="347" r:id="rId17"/>
    <p:sldId id="350" r:id="rId18"/>
    <p:sldId id="324" r:id="rId19"/>
    <p:sldId id="318" r:id="rId20"/>
    <p:sldId id="319" r:id="rId21"/>
    <p:sldId id="329" r:id="rId22"/>
    <p:sldId id="338" r:id="rId23"/>
    <p:sldId id="339" r:id="rId24"/>
    <p:sldId id="340" r:id="rId25"/>
    <p:sldId id="34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257"/>
            <p14:sldId id="337"/>
            <p14:sldId id="330"/>
            <p14:sldId id="331"/>
            <p14:sldId id="333"/>
            <p14:sldId id="349"/>
            <p14:sldId id="342"/>
            <p14:sldId id="343"/>
            <p14:sldId id="344"/>
            <p14:sldId id="345"/>
            <p14:sldId id="346"/>
            <p14:sldId id="314"/>
            <p14:sldId id="322"/>
            <p14:sldId id="347"/>
            <p14:sldId id="350"/>
            <p14:sldId id="324"/>
            <p14:sldId id="318"/>
            <p14:sldId id="319"/>
            <p14:sldId id="329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592" autoAdjust="0"/>
  </p:normalViewPr>
  <p:slideViewPr>
    <p:cSldViewPr>
      <p:cViewPr varScale="1">
        <p:scale>
          <a:sx n="64" d="100"/>
          <a:sy n="64" d="100"/>
        </p:scale>
        <p:origin x="62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서울남산체 EB" panose="02020603020101020101" pitchFamily="18" charset="-127"/>
              </a:rPr>
              <a:t>Lab5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>
                <a:ea typeface="서울남산체 EB" panose="02020603020101020101" pitchFamily="18" charset="-127"/>
              </a:rPr>
              <a:t>프로그래밍언어론 </a:t>
            </a:r>
            <a:r>
              <a:rPr lang="en-US" altLang="ko-KR" sz="2800" dirty="0">
                <a:ea typeface="서울남산체 EB" panose="02020603020101020101" pitchFamily="18" charset="-127"/>
              </a:rPr>
              <a:t>01</a:t>
            </a:r>
            <a:r>
              <a:rPr lang="ko-KR" altLang="en-US" sz="2800" dirty="0">
                <a:ea typeface="서울남산체 EB" panose="02020603020101020101" pitchFamily="18" charset="-127"/>
              </a:rPr>
              <a:t>분반</a:t>
            </a:r>
            <a:endParaRPr lang="en-US" altLang="ko-KR" sz="2800" dirty="0">
              <a:ea typeface="서울남산체 EB" panose="02020603020101020101" pitchFamily="18" charset="-127"/>
            </a:endParaRPr>
          </a:p>
          <a:p>
            <a:r>
              <a:rPr lang="en-US" altLang="ko-KR" sz="2800" dirty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>
                <a:ea typeface="서울남산체 EB" panose="02020603020101020101" pitchFamily="18" charset="-127"/>
              </a:rPr>
              <a:t>소프트웨어학부 임소희</a:t>
            </a: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6" y="1056184"/>
            <a:ext cx="5784736" cy="5541168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4465" y="1482843"/>
            <a:ext cx="1748426" cy="21994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9306" y="2116716"/>
            <a:ext cx="1403585" cy="232164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9306" y="3225506"/>
            <a:ext cx="2518517" cy="275502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77390" y="1595373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token=EXC</a:t>
            </a:r>
            <a:r>
              <a:rPr lang="ko-KR" altLang="en-US" sz="1600" dirty="0">
                <a:solidFill>
                  <a:srgbClr val="00B050"/>
                </a:solidFill>
              </a:rPr>
              <a:t>인 경우 예외 정의</a:t>
            </a:r>
            <a:r>
              <a:rPr lang="ko-KR" altLang="en-US" sz="1600" dirty="0"/>
              <a:t>를 시작한다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let </a:t>
            </a:r>
            <a:r>
              <a:rPr lang="ko-KR" altLang="en-US" sz="1600" dirty="0"/>
              <a:t>블록 선언 때와 마찬가지로</a:t>
            </a:r>
            <a:r>
              <a:rPr lang="en-US" altLang="ko-KR" sz="1600" dirty="0"/>
              <a:t>, declaration</a:t>
            </a:r>
            <a:r>
              <a:rPr lang="ko-KR" altLang="en-US" sz="1600" dirty="0"/>
              <a:t>을 이용하여 중복 변수도 </a:t>
            </a:r>
            <a:r>
              <a:rPr lang="en-US" altLang="ko-KR" sz="1600" dirty="0"/>
              <a:t>push </a:t>
            </a:r>
            <a:r>
              <a:rPr lang="ko-KR" altLang="en-US" sz="1600" dirty="0"/>
              <a:t>가능하게 설정한다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변수를 받은 후 다시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만들어 중복으로 선언할 변수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여기선</a:t>
            </a:r>
            <a:r>
              <a:rPr lang="ko-KR" altLang="en-US" sz="1600" dirty="0"/>
              <a:t> 예외</a:t>
            </a:r>
            <a:r>
              <a:rPr lang="en-US" altLang="ko-KR" sz="1600" dirty="0"/>
              <a:t>)</a:t>
            </a:r>
            <a:r>
              <a:rPr lang="ko-KR" altLang="en-US" sz="1600" dirty="0"/>
              <a:t>만 중복 </a:t>
            </a:r>
            <a:r>
              <a:rPr lang="en-US" altLang="ko-KR" sz="1600" dirty="0"/>
              <a:t>push </a:t>
            </a:r>
            <a:r>
              <a:rPr lang="ko-KR" altLang="en-US" sz="1600" dirty="0"/>
              <a:t>가능하도록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match </a:t>
            </a:r>
            <a:r>
              <a:rPr lang="ko-KR" altLang="en-US" sz="1600" dirty="0"/>
              <a:t>하기 전에 </a:t>
            </a:r>
            <a:r>
              <a:rPr lang="en-US" altLang="ko-KR" sz="1600" dirty="0" err="1"/>
              <a:t>loc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현재 </a:t>
            </a:r>
            <a:r>
              <a:rPr lang="en-US" altLang="ko-KR" sz="1600" dirty="0" err="1"/>
              <a:t>symtable</a:t>
            </a:r>
            <a:r>
              <a:rPr lang="ko-KR" altLang="en-US" sz="1600" dirty="0"/>
              <a:t>이 가리키는 </a:t>
            </a:r>
            <a:r>
              <a:rPr lang="en-US" altLang="ko-KR" sz="1600" dirty="0"/>
              <a:t>index </a:t>
            </a:r>
            <a:r>
              <a:rPr lang="ko-KR" altLang="en-US" sz="1600" dirty="0"/>
              <a:t>값을 받는다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변수</a:t>
            </a:r>
            <a:r>
              <a:rPr lang="en-US" altLang="ko-KR" sz="1600" dirty="0"/>
              <a:t>(token</a:t>
            </a:r>
            <a:r>
              <a:rPr lang="ko-KR" altLang="en-US" sz="1600" dirty="0"/>
              <a:t>이 </a:t>
            </a:r>
            <a:r>
              <a:rPr lang="en-US" altLang="ko-KR" sz="1600" dirty="0"/>
              <a:t>id)</a:t>
            </a:r>
            <a:r>
              <a:rPr lang="ko-KR" altLang="en-US" sz="1600" dirty="0"/>
              <a:t>를 받았다면 이 </a:t>
            </a:r>
            <a:r>
              <a:rPr lang="ko-KR" altLang="en-US" sz="1600" dirty="0">
                <a:solidFill>
                  <a:srgbClr val="00B050"/>
                </a:solidFill>
              </a:rPr>
              <a:t>변수의 </a:t>
            </a:r>
            <a:r>
              <a:rPr lang="en-US" altLang="ko-KR" sz="1600" dirty="0">
                <a:solidFill>
                  <a:srgbClr val="00B050"/>
                </a:solidFill>
              </a:rPr>
              <a:t>token</a:t>
            </a:r>
            <a:r>
              <a:rPr lang="ko-KR" altLang="en-US" sz="1600" dirty="0">
                <a:solidFill>
                  <a:srgbClr val="00B050"/>
                </a:solidFill>
              </a:rPr>
              <a:t>을 </a:t>
            </a:r>
            <a:r>
              <a:rPr lang="en-US" altLang="ko-KR" sz="1600" b="1" dirty="0">
                <a:solidFill>
                  <a:srgbClr val="00B050"/>
                </a:solidFill>
              </a:rPr>
              <a:t>EXCID (</a:t>
            </a:r>
            <a:r>
              <a:rPr lang="ko-KR" altLang="en-US" sz="1600" b="1" dirty="0">
                <a:solidFill>
                  <a:srgbClr val="00B050"/>
                </a:solidFill>
              </a:rPr>
              <a:t>예외 </a:t>
            </a:r>
            <a:r>
              <a:rPr lang="en-US" altLang="ko-KR" sz="1600" b="1" dirty="0">
                <a:solidFill>
                  <a:srgbClr val="00B050"/>
                </a:solidFill>
              </a:rPr>
              <a:t>ID token)</a:t>
            </a:r>
            <a:r>
              <a:rPr lang="ko-KR" altLang="en-US" sz="1600" b="1" dirty="0">
                <a:solidFill>
                  <a:srgbClr val="00B050"/>
                </a:solidFill>
              </a:rPr>
              <a:t>으로 바꾸어 준다</a:t>
            </a:r>
            <a:r>
              <a:rPr lang="en-US" altLang="ko-KR" sz="1600" b="1" dirty="0">
                <a:solidFill>
                  <a:srgbClr val="00B050"/>
                </a:solidFill>
              </a:rPr>
              <a:t>.</a:t>
            </a:r>
            <a:r>
              <a:rPr lang="ko-KR" altLang="en-US" sz="1600" b="1" dirty="0">
                <a:solidFill>
                  <a:srgbClr val="00B050"/>
                </a:solidFill>
              </a:rPr>
              <a:t> 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8881" y="99242"/>
            <a:ext cx="84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블록문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let </a:t>
            </a:r>
            <a:r>
              <a:rPr lang="en-US" altLang="ko-KR" dirty="0" err="1">
                <a:solidFill>
                  <a:schemeClr val="accent1"/>
                </a:solidFill>
              </a:rPr>
              <a:t>exc</a:t>
            </a:r>
            <a:r>
              <a:rPr lang="en-US" altLang="ko-KR" dirty="0">
                <a:solidFill>
                  <a:schemeClr val="accent1"/>
                </a:solidFill>
              </a:rPr>
              <a:t> id in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end 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469306" y="2793078"/>
            <a:ext cx="1403585" cy="232164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왼쪽 중괄호 36"/>
          <p:cNvSpPr/>
          <p:nvPr/>
        </p:nvSpPr>
        <p:spPr>
          <a:xfrm rot="10800000" flipH="1">
            <a:off x="395536" y="4653134"/>
            <a:ext cx="432048" cy="1800201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03848" y="4653134"/>
            <a:ext cx="5559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while (token==‘,’)</a:t>
            </a:r>
            <a:r>
              <a:rPr lang="ko-KR" altLang="en-US" sz="1600" dirty="0"/>
              <a:t>인 경우는 새로운 변수</a:t>
            </a:r>
            <a:r>
              <a:rPr lang="en-US" altLang="ko-KR" sz="1600" dirty="0"/>
              <a:t>/</a:t>
            </a:r>
            <a:r>
              <a:rPr lang="ko-KR" altLang="en-US" sz="1600" dirty="0"/>
              <a:t>예외 정의를 계속 하겠다는 의미이다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따라서 </a:t>
            </a:r>
            <a:r>
              <a:rPr lang="en-US" altLang="ko-KR" sz="1600" dirty="0"/>
              <a:t>‘,’</a:t>
            </a:r>
            <a:r>
              <a:rPr lang="ko-KR" altLang="en-US" sz="1600" dirty="0"/>
              <a:t>를 </a:t>
            </a:r>
            <a:r>
              <a:rPr lang="en-US" altLang="ko-KR" sz="1600" dirty="0"/>
              <a:t>match </a:t>
            </a:r>
            <a:r>
              <a:rPr lang="ko-KR" altLang="en-US" sz="1600" dirty="0"/>
              <a:t>후 다음 </a:t>
            </a:r>
            <a:r>
              <a:rPr lang="en-US" altLang="ko-KR" sz="1600" dirty="0"/>
              <a:t>token</a:t>
            </a:r>
            <a:r>
              <a:rPr lang="ko-KR" altLang="en-US" sz="1600" dirty="0"/>
              <a:t>이 </a:t>
            </a:r>
            <a:r>
              <a:rPr lang="en-US" altLang="ko-KR" sz="1600" dirty="0"/>
              <a:t>EXC </a:t>
            </a:r>
            <a:r>
              <a:rPr lang="ko-KR" altLang="en-US" sz="1600" dirty="0"/>
              <a:t>이면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위의 예외 정의와 동일한 방식으로 </a:t>
            </a:r>
            <a:r>
              <a:rPr lang="en-US" altLang="ko-KR" sz="1600" dirty="0"/>
              <a:t>EXC</a:t>
            </a:r>
            <a:r>
              <a:rPr lang="ko-KR" altLang="en-US" sz="1600" dirty="0"/>
              <a:t>인 경우를 처리한다</a:t>
            </a:r>
            <a:r>
              <a:rPr lang="en-US" altLang="ko-KR" sz="1600" dirty="0"/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2067" y="4596701"/>
            <a:ext cx="1549693" cy="20045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0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589"/>
            <a:ext cx="6665463" cy="4290201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96968"/>
            <a:ext cx="4133450" cy="226103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24626" y="1189784"/>
            <a:ext cx="3168352" cy="26617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8342" y="1675978"/>
            <a:ext cx="1545466" cy="240854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296517" y="3082500"/>
            <a:ext cx="2518517" cy="275502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88881" y="99242"/>
            <a:ext cx="84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블록문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let </a:t>
            </a:r>
            <a:r>
              <a:rPr lang="en-US" altLang="ko-KR" dirty="0" err="1">
                <a:solidFill>
                  <a:schemeClr val="accent1"/>
                </a:solidFill>
              </a:rPr>
              <a:t>exc</a:t>
            </a:r>
            <a:r>
              <a:rPr lang="en-US" altLang="ko-KR" dirty="0">
                <a:solidFill>
                  <a:schemeClr val="accent1"/>
                </a:solidFill>
              </a:rPr>
              <a:t> id in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end 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1268325" y="2633142"/>
            <a:ext cx="1575483" cy="291801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58816" y="1149591"/>
            <a:ext cx="434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INT || BOOL </a:t>
            </a:r>
            <a:r>
              <a:rPr lang="ko-KR" altLang="en-US" sz="1600" dirty="0">
                <a:solidFill>
                  <a:srgbClr val="00B050"/>
                </a:solidFill>
              </a:rPr>
              <a:t>변수 받을 때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44748" y="1387527"/>
            <a:ext cx="48845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token</a:t>
            </a:r>
            <a:r>
              <a:rPr lang="ko-KR" altLang="en-US" sz="1600" b="1" dirty="0"/>
              <a:t>이 </a:t>
            </a:r>
            <a:r>
              <a:rPr lang="en-US" altLang="ko-KR" sz="1600" b="1" dirty="0"/>
              <a:t>INT</a:t>
            </a:r>
            <a:r>
              <a:rPr lang="ko-KR" altLang="en-US" sz="1600" b="1" dirty="0"/>
              <a:t>나</a:t>
            </a:r>
            <a:r>
              <a:rPr lang="en-US" altLang="ko-KR" sz="1600" b="1" dirty="0"/>
              <a:t> BOOL</a:t>
            </a:r>
            <a:r>
              <a:rPr lang="ko-KR" altLang="en-US" sz="1600" dirty="0"/>
              <a:t>인 경우 예외 정의를 시작한다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let </a:t>
            </a:r>
            <a:r>
              <a:rPr lang="ko-KR" altLang="en-US" sz="1600" dirty="0"/>
              <a:t>블록 선언 때와 마찬가지로</a:t>
            </a:r>
            <a:r>
              <a:rPr lang="en-US" altLang="ko-KR" sz="1600" dirty="0"/>
              <a:t>, declaration</a:t>
            </a:r>
            <a:r>
              <a:rPr lang="ko-KR" altLang="en-US" sz="1600" dirty="0"/>
              <a:t>을 이용하여 중복 변수도 </a:t>
            </a:r>
            <a:r>
              <a:rPr lang="en-US" altLang="ko-KR" sz="1600" dirty="0"/>
              <a:t>push </a:t>
            </a:r>
            <a:r>
              <a:rPr lang="ko-KR" altLang="en-US" sz="1600" dirty="0"/>
              <a:t>가능하게 설정한다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변수를 받은 후 다시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만들어 중복으로 선언할 변수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여기선</a:t>
            </a:r>
            <a:r>
              <a:rPr lang="ko-KR" altLang="en-US" sz="1600" dirty="0"/>
              <a:t> 예외</a:t>
            </a:r>
            <a:r>
              <a:rPr lang="en-US" altLang="ko-KR" sz="1600" dirty="0"/>
              <a:t>)</a:t>
            </a:r>
            <a:r>
              <a:rPr lang="ko-KR" altLang="en-US" sz="1600" dirty="0"/>
              <a:t>만 중복 </a:t>
            </a:r>
            <a:r>
              <a:rPr lang="en-US" altLang="ko-KR" sz="1600" dirty="0"/>
              <a:t>push </a:t>
            </a:r>
            <a:r>
              <a:rPr lang="ko-KR" altLang="en-US" sz="1600" dirty="0"/>
              <a:t>가능하도록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match </a:t>
            </a:r>
            <a:r>
              <a:rPr lang="ko-KR" altLang="en-US" sz="1600" dirty="0"/>
              <a:t>하기 전에 </a:t>
            </a:r>
            <a:r>
              <a:rPr lang="en-US" altLang="ko-KR" sz="1600" dirty="0" err="1"/>
              <a:t>loc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현재 </a:t>
            </a:r>
            <a:r>
              <a:rPr lang="en-US" altLang="ko-KR" sz="1600" dirty="0" err="1"/>
              <a:t>symtable</a:t>
            </a:r>
            <a:r>
              <a:rPr lang="ko-KR" altLang="en-US" sz="1600" dirty="0"/>
              <a:t>이 가리키는 </a:t>
            </a:r>
            <a:r>
              <a:rPr lang="en-US" altLang="ko-KR" sz="1600" dirty="0"/>
              <a:t>index </a:t>
            </a:r>
            <a:r>
              <a:rPr lang="ko-KR" altLang="en-US" sz="1600" dirty="0"/>
              <a:t>값을 받는다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변수</a:t>
            </a:r>
            <a:r>
              <a:rPr lang="en-US" altLang="ko-KR" sz="1600" dirty="0"/>
              <a:t>(token</a:t>
            </a:r>
            <a:r>
              <a:rPr lang="ko-KR" altLang="en-US" sz="1600" dirty="0"/>
              <a:t>이 </a:t>
            </a:r>
            <a:r>
              <a:rPr lang="en-US" altLang="ko-KR" sz="1600" dirty="0"/>
              <a:t>id)</a:t>
            </a:r>
            <a:r>
              <a:rPr lang="ko-KR" altLang="en-US" sz="1600" dirty="0"/>
              <a:t>를 받았다면 이 변수의 </a:t>
            </a:r>
            <a:r>
              <a:rPr lang="en-US" altLang="ko-KR" sz="1600" dirty="0"/>
              <a:t>token</a:t>
            </a:r>
            <a:r>
              <a:rPr lang="ko-KR" altLang="en-US" sz="1600" dirty="0"/>
              <a:t>을 </a:t>
            </a:r>
            <a:r>
              <a:rPr lang="en-US" altLang="ko-KR" sz="1600" b="1" dirty="0"/>
              <a:t>type (</a:t>
            </a:r>
            <a:r>
              <a:rPr lang="en-US" altLang="ko-KR" sz="1600" b="1" dirty="0" err="1"/>
              <a:t>int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||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bool)</a:t>
            </a:r>
            <a:r>
              <a:rPr lang="ko-KR" altLang="en-US" sz="1600" b="1" dirty="0"/>
              <a:t>으로 바꾸어 준다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dirty="0"/>
              <a:t>이 후</a:t>
            </a:r>
            <a:r>
              <a:rPr lang="en-US" altLang="ko-KR" sz="1600" dirty="0"/>
              <a:t>, token</a:t>
            </a:r>
            <a:r>
              <a:rPr lang="ko-KR" altLang="en-US" sz="1600" dirty="0"/>
              <a:t>이 </a:t>
            </a:r>
            <a:r>
              <a:rPr lang="en-US" altLang="ko-KR" sz="1600" dirty="0"/>
              <a:t>‘=‘</a:t>
            </a:r>
            <a:r>
              <a:rPr lang="ko-KR" altLang="en-US" sz="1600" dirty="0"/>
              <a:t>가 오면 </a:t>
            </a:r>
            <a:r>
              <a:rPr lang="en-US" altLang="ko-KR" sz="1600" dirty="0"/>
              <a:t>expr() </a:t>
            </a:r>
            <a:r>
              <a:rPr lang="ko-KR" altLang="en-US" sz="1600" dirty="0"/>
              <a:t>처리 후 그 값을 변수의 </a:t>
            </a:r>
            <a:r>
              <a:rPr lang="en-US" altLang="ko-KR" sz="1600" dirty="0" err="1"/>
              <a:t>val</a:t>
            </a:r>
            <a:r>
              <a:rPr lang="ko-KR" altLang="en-US" sz="1600" dirty="0"/>
              <a:t>에 넣어준다</a:t>
            </a:r>
            <a:r>
              <a:rPr lang="en-US" altLang="ko-KR" sz="16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587" y="5559788"/>
            <a:ext cx="4394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token</a:t>
            </a:r>
            <a:r>
              <a:rPr lang="ko-KR" altLang="en-US" sz="1600" dirty="0"/>
              <a:t>이 </a:t>
            </a:r>
            <a:r>
              <a:rPr lang="en-US" altLang="ko-KR" sz="1600" dirty="0"/>
              <a:t>‘;‘</a:t>
            </a:r>
            <a:r>
              <a:rPr lang="ko-KR" altLang="en-US" sz="1600" dirty="0"/>
              <a:t>이면 매치 후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()</a:t>
            </a:r>
            <a:r>
              <a:rPr lang="ko-KR" altLang="en-US" sz="1600" dirty="0"/>
              <a:t>받으며</a:t>
            </a:r>
            <a:endParaRPr lang="en-US" altLang="ko-KR" sz="1600" dirty="0"/>
          </a:p>
          <a:p>
            <a:r>
              <a:rPr lang="en-US" altLang="ko-KR" sz="1600" dirty="0"/>
              <a:t>match(END)</a:t>
            </a:r>
            <a:r>
              <a:rPr lang="ko-KR" altLang="en-US" sz="1600" dirty="0"/>
              <a:t>하고 종료한다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en-US" altLang="ko-KR" sz="1600" b="1" dirty="0"/>
              <a:t>let</a:t>
            </a:r>
            <a:r>
              <a:rPr lang="ko-KR" altLang="en-US" sz="1600" b="1" dirty="0"/>
              <a:t>에서 선언한 변수 및 예외 정의 한</a:t>
            </a:r>
            <a:endParaRPr lang="en-US" altLang="ko-KR" sz="1600" b="1" dirty="0"/>
          </a:p>
          <a:p>
            <a:r>
              <a:rPr lang="ko-KR" altLang="en-US" sz="1600" b="1" dirty="0"/>
              <a:t>개수 만큼 </a:t>
            </a:r>
            <a:r>
              <a:rPr lang="en-US" altLang="ko-KR" sz="1600" b="1" dirty="0"/>
              <a:t>pop </a:t>
            </a:r>
            <a:r>
              <a:rPr lang="ko-KR" altLang="en-US" sz="1600" b="1" dirty="0"/>
              <a:t>해준다</a:t>
            </a:r>
            <a:r>
              <a:rPr lang="en-US" altLang="ko-KR" sz="1600" b="1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02853" y="6381328"/>
            <a:ext cx="749267" cy="21602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7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7" y="1083365"/>
            <a:ext cx="8144755" cy="3535360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7571" y="1416709"/>
            <a:ext cx="1352101" cy="275370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3568" y="2011071"/>
            <a:ext cx="1224136" cy="255862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49781" y="3407573"/>
            <a:ext cx="1550012" cy="317602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272212" y="693371"/>
            <a:ext cx="2150871" cy="37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예외 발생 </a:t>
            </a:r>
            <a:r>
              <a:rPr lang="en-US" altLang="ko-KR" dirty="0">
                <a:solidFill>
                  <a:schemeClr val="accent1"/>
                </a:solidFill>
              </a:rPr>
              <a:t>raise id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1119963" y="2541607"/>
            <a:ext cx="1363806" cy="291801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4082" y="4632315"/>
            <a:ext cx="8715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raise id</a:t>
            </a:r>
            <a:r>
              <a:rPr lang="ko-KR" altLang="en-US" sz="1600" b="1" dirty="0"/>
              <a:t>는 예외가 발생했음</a:t>
            </a:r>
            <a:r>
              <a:rPr lang="ko-KR" altLang="en-US" sz="1600" dirty="0"/>
              <a:t>을 알려준다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예외 발생함을 변수들에 표시해 주어야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intry</a:t>
            </a:r>
            <a:r>
              <a:rPr lang="ko-KR" altLang="en-US" sz="1600" dirty="0"/>
              <a:t>는 </a:t>
            </a:r>
            <a:r>
              <a:rPr lang="en-US" altLang="ko-KR" sz="1600" dirty="0"/>
              <a:t>try </a:t>
            </a:r>
            <a:r>
              <a:rPr lang="ko-KR" altLang="en-US" sz="1600" dirty="0"/>
              <a:t>블록 내부인 경우 양수</a:t>
            </a:r>
            <a:r>
              <a:rPr lang="en-US" altLang="ko-KR" sz="1600" dirty="0"/>
              <a:t>(try </a:t>
            </a:r>
            <a:r>
              <a:rPr lang="ko-KR" altLang="en-US" sz="1600" dirty="0"/>
              <a:t>중첩인 경우 </a:t>
            </a:r>
            <a:r>
              <a:rPr lang="en-US" altLang="ko-KR" sz="1600" dirty="0" err="1"/>
              <a:t>intry</a:t>
            </a:r>
            <a:r>
              <a:rPr lang="en-US" altLang="ko-KR" sz="1600" dirty="0"/>
              <a:t>++ </a:t>
            </a:r>
            <a:r>
              <a:rPr lang="ko-KR" altLang="en-US" sz="1600" dirty="0"/>
              <a:t>되므로</a:t>
            </a:r>
            <a:r>
              <a:rPr lang="en-US" altLang="ko-KR" sz="1600" dirty="0"/>
              <a:t>), </a:t>
            </a:r>
            <a:r>
              <a:rPr lang="ko-KR" altLang="en-US" sz="1600" dirty="0"/>
              <a:t>밖이면 </a:t>
            </a:r>
            <a:r>
              <a:rPr lang="en-US" altLang="ko-KR" sz="1600" dirty="0"/>
              <a:t>0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>
                <a:solidFill>
                  <a:srgbClr val="00B050"/>
                </a:solidFill>
              </a:rPr>
              <a:t>intry</a:t>
            </a:r>
            <a:r>
              <a:rPr lang="ko-KR" altLang="en-US" sz="1600" dirty="0">
                <a:solidFill>
                  <a:srgbClr val="00B050"/>
                </a:solidFill>
              </a:rPr>
              <a:t>가 양수이면 </a:t>
            </a:r>
            <a:r>
              <a:rPr lang="en-US" altLang="ko-KR" sz="1600" dirty="0">
                <a:solidFill>
                  <a:srgbClr val="00B050"/>
                </a:solidFill>
              </a:rPr>
              <a:t>raise id</a:t>
            </a:r>
            <a:r>
              <a:rPr lang="ko-KR" altLang="en-US" sz="1600" dirty="0">
                <a:solidFill>
                  <a:srgbClr val="00B050"/>
                </a:solidFill>
              </a:rPr>
              <a:t>를 정상적으로 처리</a:t>
            </a:r>
            <a:r>
              <a:rPr lang="ko-KR" altLang="en-US" sz="1600" dirty="0"/>
              <a:t>해준다</a:t>
            </a:r>
            <a:r>
              <a:rPr lang="en-US" altLang="ko-KR" sz="1600" dirty="0"/>
              <a:t>. thrown</a:t>
            </a:r>
            <a:r>
              <a:rPr lang="ko-KR" altLang="en-US" sz="1600" dirty="0"/>
              <a:t>은 예외 발생 여부를 </a:t>
            </a:r>
            <a:r>
              <a:rPr lang="en-US" altLang="ko-KR" sz="1600" dirty="0"/>
              <a:t>t/f(1,0)</a:t>
            </a:r>
            <a:r>
              <a:rPr lang="ko-KR" altLang="en-US" sz="1600" dirty="0"/>
              <a:t>로 표시한다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</a:t>
            </a:r>
            <a:r>
              <a:rPr lang="en-US" altLang="ko-KR" sz="1600" dirty="0"/>
              <a:t>thrown=1</a:t>
            </a:r>
            <a:r>
              <a:rPr lang="ko-KR" altLang="en-US" sz="1600" dirty="0"/>
              <a:t>로 표시하고 </a:t>
            </a:r>
            <a:r>
              <a:rPr lang="en-US" altLang="ko-KR" sz="1600" dirty="0"/>
              <a:t>match(RAISE) </a:t>
            </a:r>
            <a:r>
              <a:rPr lang="ko-KR" altLang="en-US" sz="1600" dirty="0"/>
              <a:t>이후 받은 </a:t>
            </a:r>
            <a:r>
              <a:rPr lang="en-US" altLang="ko-KR" sz="1600" dirty="0"/>
              <a:t>token</a:t>
            </a:r>
            <a:r>
              <a:rPr lang="ko-KR" altLang="en-US" sz="1600" dirty="0"/>
              <a:t>의 인덱스 값을 </a:t>
            </a:r>
            <a:r>
              <a:rPr lang="en-US" altLang="ko-KR" sz="1600" dirty="0" err="1"/>
              <a:t>loc</a:t>
            </a:r>
            <a:r>
              <a:rPr lang="ko-KR" altLang="en-US" sz="1600" dirty="0"/>
              <a:t>에 받는다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변수의 </a:t>
            </a:r>
            <a:r>
              <a:rPr lang="en-US" altLang="ko-KR" sz="1600" dirty="0"/>
              <a:t>token</a:t>
            </a:r>
            <a:r>
              <a:rPr lang="ko-KR" altLang="en-US" sz="1600" dirty="0"/>
              <a:t>은 예외 변수인 </a:t>
            </a:r>
            <a:r>
              <a:rPr lang="en-US" altLang="ko-KR" sz="1600" dirty="0"/>
              <a:t>EXCID</a:t>
            </a:r>
            <a:r>
              <a:rPr lang="ko-KR" altLang="en-US" sz="1600" dirty="0"/>
              <a:t>일 것이고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loc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throwv</a:t>
            </a:r>
            <a:r>
              <a:rPr lang="ko-KR" altLang="en-US" sz="1600" dirty="0"/>
              <a:t>에 저장한다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결국 </a:t>
            </a:r>
            <a:r>
              <a:rPr lang="en-US" altLang="ko-KR" sz="1600" b="1" dirty="0" err="1">
                <a:solidFill>
                  <a:srgbClr val="00B050"/>
                </a:solidFill>
              </a:rPr>
              <a:t>throwv</a:t>
            </a:r>
            <a:r>
              <a:rPr lang="ko-KR" altLang="en-US" sz="1600" b="1" dirty="0">
                <a:solidFill>
                  <a:srgbClr val="00B050"/>
                </a:solidFill>
              </a:rPr>
              <a:t>는 예외 발생 시 받은 예외 변수의 </a:t>
            </a:r>
            <a:r>
              <a:rPr lang="en-US" altLang="ko-KR" sz="1600" b="1" dirty="0">
                <a:solidFill>
                  <a:srgbClr val="00B050"/>
                </a:solidFill>
              </a:rPr>
              <a:t>index</a:t>
            </a:r>
            <a:r>
              <a:rPr lang="en-US" altLang="ko-KR" sz="1600" b="1" dirty="0"/>
              <a:t> 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Intry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이면 </a:t>
            </a:r>
            <a:r>
              <a:rPr lang="en-US" altLang="ko-KR" sz="1600" dirty="0"/>
              <a:t>try </a:t>
            </a:r>
            <a:r>
              <a:rPr lang="ko-KR" altLang="en-US" sz="1600" dirty="0"/>
              <a:t>블록 밖이므로 </a:t>
            </a:r>
            <a:r>
              <a:rPr lang="en-US" altLang="ko-KR" sz="1600" dirty="0"/>
              <a:t>error</a:t>
            </a:r>
            <a:r>
              <a:rPr lang="ko-KR" altLang="en-US" sz="1600" dirty="0"/>
              <a:t>를 발생시킨다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 발생하는 </a:t>
            </a:r>
            <a:r>
              <a:rPr lang="en-US" altLang="ko-KR" sz="1600" dirty="0"/>
              <a:t>error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sytax</a:t>
            </a:r>
            <a:r>
              <a:rPr lang="en-US" altLang="ko-KR" sz="1600" dirty="0"/>
              <a:t> error 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02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9" y="994790"/>
            <a:ext cx="7402375" cy="3429237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1259" y="1183234"/>
            <a:ext cx="616325" cy="18738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6641" y="1547166"/>
            <a:ext cx="536967" cy="15824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6284" y="2550909"/>
            <a:ext cx="2233508" cy="335289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716016" y="658416"/>
            <a:ext cx="45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예외 처리 </a:t>
            </a:r>
            <a:r>
              <a:rPr lang="en-US" altLang="ko-KR" dirty="0">
                <a:solidFill>
                  <a:schemeClr val="accent1"/>
                </a:solidFill>
              </a:rPr>
              <a:t>try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handle (id x)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506641" y="2236970"/>
            <a:ext cx="1041023" cy="121242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927" y="4426438"/>
            <a:ext cx="88449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try</a:t>
            </a:r>
            <a:r>
              <a:rPr lang="ko-KR" altLang="en-US" sz="1500" dirty="0"/>
              <a:t>블록은 예외를 처리하는 범위를 설정한다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즉</a:t>
            </a:r>
            <a:r>
              <a:rPr lang="en-US" altLang="ko-KR" sz="1500" dirty="0"/>
              <a:t>, </a:t>
            </a:r>
            <a:r>
              <a:rPr lang="en-US" altLang="ko-KR" sz="1500" b="1" dirty="0">
                <a:solidFill>
                  <a:srgbClr val="00B050"/>
                </a:solidFill>
              </a:rPr>
              <a:t>try </a:t>
            </a:r>
            <a:r>
              <a:rPr lang="ko-KR" altLang="en-US" sz="1500" b="1" dirty="0">
                <a:solidFill>
                  <a:srgbClr val="00B050"/>
                </a:solidFill>
              </a:rPr>
              <a:t>블록 내에서 발생한 예외만이 처리 가능하다</a:t>
            </a:r>
            <a:r>
              <a:rPr lang="en-US" altLang="ko-KR" sz="15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500" b="1" dirty="0">
                <a:solidFill>
                  <a:srgbClr val="00B050"/>
                </a:solidFill>
              </a:rPr>
              <a:t>try</a:t>
            </a:r>
            <a:r>
              <a:rPr lang="ko-KR" altLang="en-US" sz="1500" b="1" dirty="0">
                <a:solidFill>
                  <a:srgbClr val="00B050"/>
                </a:solidFill>
              </a:rPr>
              <a:t>블록에 진입하면 이를 표시하기 위해 </a:t>
            </a:r>
            <a:r>
              <a:rPr lang="en-US" altLang="ko-KR" sz="1500" b="1" dirty="0" err="1">
                <a:solidFill>
                  <a:srgbClr val="00B050"/>
                </a:solidFill>
              </a:rPr>
              <a:t>intry</a:t>
            </a:r>
            <a:r>
              <a:rPr lang="en-US" altLang="ko-KR" sz="1500" b="1" dirty="0">
                <a:solidFill>
                  <a:srgbClr val="00B050"/>
                </a:solidFill>
              </a:rPr>
              <a:t>++ </a:t>
            </a:r>
            <a:r>
              <a:rPr lang="ko-KR" altLang="en-US" sz="1500" dirty="0"/>
              <a:t>한다</a:t>
            </a:r>
            <a:r>
              <a:rPr lang="en-US" altLang="ko-KR" sz="1500" dirty="0"/>
              <a:t>.  </a:t>
            </a:r>
            <a:r>
              <a:rPr lang="en-US" altLang="ko-KR" sz="1500" dirty="0" err="1"/>
              <a:t>stmt</a:t>
            </a:r>
            <a:r>
              <a:rPr lang="en-US" altLang="ko-KR" sz="1500" dirty="0"/>
              <a:t>()</a:t>
            </a:r>
            <a:r>
              <a:rPr lang="ko-KR" altLang="en-US" sz="1500" dirty="0"/>
              <a:t>를 수행한다</a:t>
            </a:r>
            <a:r>
              <a:rPr lang="en-US" altLang="ko-KR" sz="1500" dirty="0"/>
              <a:t>(</a:t>
            </a:r>
            <a:r>
              <a:rPr lang="ko-KR" altLang="en-US" sz="1500" dirty="0"/>
              <a:t>이 때</a:t>
            </a:r>
            <a:r>
              <a:rPr lang="en-US" altLang="ko-KR" sz="1500" dirty="0"/>
              <a:t>,</a:t>
            </a:r>
            <a:r>
              <a:rPr lang="en-US" altLang="ko-KR" sz="1500" b="1" dirty="0"/>
              <a:t> raise id</a:t>
            </a:r>
            <a:r>
              <a:rPr lang="ko-KR" altLang="en-US" sz="1500" b="1" dirty="0"/>
              <a:t>로 예외가 발생 시</a:t>
            </a:r>
            <a:r>
              <a:rPr lang="en-US" altLang="ko-KR" sz="1500" b="1" dirty="0"/>
              <a:t>,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raise id </a:t>
            </a:r>
            <a:r>
              <a:rPr lang="ko-KR" altLang="en-US" sz="1500" b="1" dirty="0"/>
              <a:t>처리 후 </a:t>
            </a:r>
            <a:r>
              <a:rPr lang="en-US" altLang="ko-KR" sz="1500" b="1" dirty="0"/>
              <a:t>handle </a:t>
            </a:r>
            <a:r>
              <a:rPr lang="ko-KR" altLang="en-US" sz="1500" b="1" dirty="0"/>
              <a:t>전까지는 </a:t>
            </a:r>
            <a:r>
              <a:rPr lang="en-US" altLang="ko-KR" sz="1500" b="1" dirty="0" err="1"/>
              <a:t>matchstmt</a:t>
            </a:r>
            <a:r>
              <a:rPr lang="en-US" altLang="ko-KR" sz="1500" b="1" dirty="0"/>
              <a:t>()</a:t>
            </a:r>
            <a:r>
              <a:rPr lang="ko-KR" altLang="en-US" sz="1500" b="1" dirty="0"/>
              <a:t>로 </a:t>
            </a:r>
            <a:r>
              <a:rPr lang="en-US" altLang="ko-KR" sz="1500" b="1" dirty="0"/>
              <a:t>skip </a:t>
            </a:r>
            <a:r>
              <a:rPr lang="ko-KR" altLang="en-US" sz="1500" b="1" dirty="0"/>
              <a:t>처리한다</a:t>
            </a:r>
            <a:r>
              <a:rPr lang="en-US" altLang="ko-KR" sz="1500" dirty="0"/>
              <a:t>). handle</a:t>
            </a:r>
            <a:r>
              <a:rPr lang="ko-KR" altLang="en-US" sz="1500" dirty="0"/>
              <a:t>과 </a:t>
            </a:r>
            <a:r>
              <a:rPr lang="en-US" altLang="ko-KR" sz="1500" dirty="0"/>
              <a:t>‘(‘</a:t>
            </a:r>
            <a:r>
              <a:rPr lang="ko-KR" altLang="en-US" sz="1500" dirty="0"/>
              <a:t>를 </a:t>
            </a:r>
            <a:r>
              <a:rPr lang="en-US" altLang="ko-KR" sz="1500" dirty="0"/>
              <a:t>match </a:t>
            </a:r>
            <a:r>
              <a:rPr lang="ko-KR" altLang="en-US" sz="1500" dirty="0"/>
              <a:t>후</a:t>
            </a:r>
            <a:r>
              <a:rPr lang="en-US" altLang="ko-KR" sz="1500" dirty="0"/>
              <a:t>, </a:t>
            </a:r>
            <a:r>
              <a:rPr lang="ko-KR" altLang="en-US" sz="1500" dirty="0"/>
              <a:t>다음 들어오는 </a:t>
            </a:r>
            <a:r>
              <a:rPr lang="en-US" altLang="ko-KR" sz="1500" dirty="0"/>
              <a:t>token</a:t>
            </a:r>
            <a:r>
              <a:rPr lang="ko-KR" altLang="en-US" sz="1500" dirty="0"/>
              <a:t>이 </a:t>
            </a:r>
            <a:r>
              <a:rPr lang="en-US" altLang="ko-KR" sz="1500" dirty="0"/>
              <a:t>EXCID</a:t>
            </a:r>
            <a:r>
              <a:rPr lang="ko-KR" altLang="en-US" sz="1500" dirty="0"/>
              <a:t>이므로 이 때의 </a:t>
            </a:r>
            <a:r>
              <a:rPr lang="en-US" altLang="ko-KR" sz="1500" dirty="0"/>
              <a:t>index</a:t>
            </a:r>
            <a:r>
              <a:rPr lang="ko-KR" altLang="en-US" sz="1500" dirty="0"/>
              <a:t>를 </a:t>
            </a:r>
            <a:r>
              <a:rPr lang="en-US" altLang="ko-KR" sz="1500" dirty="0" err="1"/>
              <a:t>loc</a:t>
            </a:r>
            <a:r>
              <a:rPr lang="ko-KR" altLang="en-US" sz="1500" dirty="0"/>
              <a:t>에 받는다</a:t>
            </a:r>
            <a:r>
              <a:rPr lang="en-US" altLang="ko-KR" sz="1500" dirty="0"/>
              <a:t>. </a:t>
            </a:r>
            <a:r>
              <a:rPr lang="en-US" altLang="ko-KR" sz="1500" b="1" dirty="0"/>
              <a:t>EXCID</a:t>
            </a:r>
            <a:r>
              <a:rPr lang="ko-KR" altLang="en-US" sz="1500" b="1" dirty="0"/>
              <a:t>를 </a:t>
            </a:r>
            <a:r>
              <a:rPr lang="en-US" altLang="ko-KR" sz="1500" b="1" dirty="0"/>
              <a:t>match</a:t>
            </a:r>
            <a:r>
              <a:rPr lang="ko-KR" altLang="en-US" sz="1500" b="1" dirty="0"/>
              <a:t>한 후에는 참조 </a:t>
            </a:r>
            <a:r>
              <a:rPr lang="en-US" altLang="ko-KR" sz="1500" b="1" dirty="0"/>
              <a:t>id</a:t>
            </a:r>
            <a:r>
              <a:rPr lang="ko-KR" altLang="en-US" sz="1500" b="1" dirty="0"/>
              <a:t>가 올 차례이므로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이 때의 </a:t>
            </a:r>
            <a:r>
              <a:rPr lang="en-US" altLang="ko-KR" sz="1500" b="1" dirty="0"/>
              <a:t>index</a:t>
            </a:r>
            <a:r>
              <a:rPr lang="ko-KR" altLang="en-US" sz="1500" b="1" dirty="0"/>
              <a:t>값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tokenval</a:t>
            </a:r>
            <a:r>
              <a:rPr lang="en-US" altLang="ko-KR" sz="1500" b="1" dirty="0"/>
              <a:t>)</a:t>
            </a:r>
            <a:r>
              <a:rPr lang="ko-KR" altLang="en-US" sz="1500" b="1" dirty="0"/>
              <a:t>을 이용하여 </a:t>
            </a:r>
            <a:r>
              <a:rPr lang="ko-KR" altLang="en-US" sz="1500" b="1" dirty="0">
                <a:solidFill>
                  <a:srgbClr val="00B050"/>
                </a:solidFill>
              </a:rPr>
              <a:t>참조 </a:t>
            </a:r>
            <a:r>
              <a:rPr lang="en-US" altLang="ko-KR" sz="1500" b="1" dirty="0">
                <a:solidFill>
                  <a:srgbClr val="00B050"/>
                </a:solidFill>
              </a:rPr>
              <a:t>id</a:t>
            </a:r>
            <a:r>
              <a:rPr lang="ko-KR" altLang="en-US" sz="1500" b="1" dirty="0">
                <a:solidFill>
                  <a:srgbClr val="00B050"/>
                </a:solidFill>
              </a:rPr>
              <a:t>의 </a:t>
            </a:r>
            <a:r>
              <a:rPr lang="en-US" altLang="ko-KR" sz="1500" b="1" dirty="0">
                <a:solidFill>
                  <a:srgbClr val="00B050"/>
                </a:solidFill>
              </a:rPr>
              <a:t>token</a:t>
            </a:r>
            <a:r>
              <a:rPr lang="ko-KR" altLang="en-US" sz="1500" b="1" dirty="0">
                <a:solidFill>
                  <a:srgbClr val="00B050"/>
                </a:solidFill>
              </a:rPr>
              <a:t>을 </a:t>
            </a:r>
            <a:r>
              <a:rPr lang="en-US" altLang="ko-KR" sz="1500" b="1" dirty="0">
                <a:solidFill>
                  <a:srgbClr val="00B050"/>
                </a:solidFill>
              </a:rPr>
              <a:t>REFID</a:t>
            </a:r>
            <a:r>
              <a:rPr lang="ko-KR" altLang="en-US" sz="1500" b="1" dirty="0">
                <a:solidFill>
                  <a:srgbClr val="00B050"/>
                </a:solidFill>
              </a:rPr>
              <a:t>로 바꾸고</a:t>
            </a:r>
            <a:r>
              <a:rPr lang="en-US" altLang="ko-KR" sz="1500" b="1" dirty="0">
                <a:solidFill>
                  <a:srgbClr val="00B050"/>
                </a:solidFill>
              </a:rPr>
              <a:t>, </a:t>
            </a:r>
            <a:r>
              <a:rPr lang="ko-KR" altLang="en-US" sz="1500" b="1" dirty="0">
                <a:solidFill>
                  <a:srgbClr val="00B050"/>
                </a:solidFill>
              </a:rPr>
              <a:t>값은 </a:t>
            </a:r>
            <a:r>
              <a:rPr lang="en-US" altLang="ko-KR" sz="1500" b="1" dirty="0">
                <a:solidFill>
                  <a:srgbClr val="00B050"/>
                </a:solidFill>
              </a:rPr>
              <a:t>EXCID</a:t>
            </a:r>
            <a:r>
              <a:rPr lang="ko-KR" altLang="en-US" sz="1500" b="1" dirty="0">
                <a:solidFill>
                  <a:srgbClr val="00B050"/>
                </a:solidFill>
              </a:rPr>
              <a:t>의 </a:t>
            </a:r>
            <a:r>
              <a:rPr lang="en-US" altLang="ko-KR" sz="1500" b="1" dirty="0">
                <a:solidFill>
                  <a:srgbClr val="00B050"/>
                </a:solidFill>
              </a:rPr>
              <a:t>index(</a:t>
            </a:r>
            <a:r>
              <a:rPr lang="en-US" altLang="ko-KR" sz="1500" b="1" dirty="0" err="1">
                <a:solidFill>
                  <a:srgbClr val="00B050"/>
                </a:solidFill>
              </a:rPr>
              <a:t>loc</a:t>
            </a:r>
            <a:r>
              <a:rPr lang="en-US" altLang="ko-KR" sz="1500" b="1" dirty="0">
                <a:solidFill>
                  <a:srgbClr val="00B050"/>
                </a:solidFill>
              </a:rPr>
              <a:t>)</a:t>
            </a:r>
            <a:r>
              <a:rPr lang="ko-KR" altLang="en-US" sz="1500" b="1" dirty="0">
                <a:solidFill>
                  <a:srgbClr val="00B050"/>
                </a:solidFill>
              </a:rPr>
              <a:t>로 바꾼다</a:t>
            </a:r>
            <a:r>
              <a:rPr lang="en-US" altLang="ko-KR" sz="1500" b="1" dirty="0">
                <a:solidFill>
                  <a:srgbClr val="00B050"/>
                </a:solidFill>
              </a:rPr>
              <a:t>.</a:t>
            </a:r>
            <a:r>
              <a:rPr lang="en-US" altLang="ko-KR" sz="1500" b="1" dirty="0"/>
              <a:t> </a:t>
            </a:r>
            <a:r>
              <a:rPr lang="en-US" altLang="ko-KR" sz="1500" dirty="0"/>
              <a:t>ID,</a:t>
            </a:r>
            <a:r>
              <a:rPr lang="ko-KR" altLang="en-US" sz="1500" dirty="0"/>
              <a:t> </a:t>
            </a:r>
            <a:r>
              <a:rPr lang="en-US" altLang="ko-KR" sz="1500" dirty="0"/>
              <a:t>‘)’</a:t>
            </a:r>
            <a:r>
              <a:rPr lang="ko-KR" altLang="en-US" sz="1500" dirty="0"/>
              <a:t>를 </a:t>
            </a:r>
            <a:r>
              <a:rPr lang="en-US" altLang="ko-KR" sz="1500" dirty="0"/>
              <a:t>match</a:t>
            </a:r>
            <a:r>
              <a:rPr lang="ko-KR" altLang="en-US" sz="1500" dirty="0"/>
              <a:t>한 후에는 </a:t>
            </a:r>
            <a:r>
              <a:rPr lang="en-US" altLang="ko-KR" sz="1500" b="1" dirty="0">
                <a:solidFill>
                  <a:srgbClr val="00B050"/>
                </a:solidFill>
              </a:rPr>
              <a:t>thrown</a:t>
            </a:r>
            <a:r>
              <a:rPr lang="ko-KR" altLang="en-US" sz="1500" b="1" dirty="0">
                <a:solidFill>
                  <a:srgbClr val="00B050"/>
                </a:solidFill>
              </a:rPr>
              <a:t>을 </a:t>
            </a:r>
            <a:r>
              <a:rPr lang="en-US" altLang="ko-KR" sz="1500" b="1" dirty="0">
                <a:solidFill>
                  <a:srgbClr val="00B050"/>
                </a:solidFill>
              </a:rPr>
              <a:t>0</a:t>
            </a:r>
            <a:r>
              <a:rPr lang="ko-KR" altLang="en-US" sz="1500" b="1" dirty="0">
                <a:solidFill>
                  <a:srgbClr val="00B050"/>
                </a:solidFill>
              </a:rPr>
              <a:t>으로 되돌린다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stmt</a:t>
            </a:r>
            <a:r>
              <a:rPr lang="en-US" altLang="ko-KR" sz="1500" b="1" dirty="0"/>
              <a:t>()</a:t>
            </a:r>
            <a:r>
              <a:rPr lang="ko-KR" altLang="en-US" sz="1500" b="1" dirty="0"/>
              <a:t>에서 </a:t>
            </a:r>
            <a:r>
              <a:rPr lang="en-US" altLang="ko-KR" sz="1500" b="1" dirty="0"/>
              <a:t>thrown</a:t>
            </a:r>
            <a:r>
              <a:rPr lang="ko-KR" altLang="en-US" sz="1500" b="1" dirty="0"/>
              <a:t>이 양수이면 </a:t>
            </a:r>
            <a:r>
              <a:rPr lang="en-US" altLang="ko-KR" sz="1500" b="1" dirty="0" err="1"/>
              <a:t>matchstmt</a:t>
            </a:r>
            <a:r>
              <a:rPr lang="en-US" altLang="ko-KR" sz="1500" b="1" dirty="0"/>
              <a:t>()</a:t>
            </a:r>
            <a:r>
              <a:rPr lang="ko-KR" altLang="en-US" sz="1500" b="1" dirty="0"/>
              <a:t>를 수행하기 때문</a:t>
            </a:r>
            <a:r>
              <a:rPr lang="en-US" altLang="ko-KR" sz="1500" b="1" dirty="0"/>
              <a:t>)</a:t>
            </a:r>
            <a:r>
              <a:rPr lang="en-US" altLang="ko-KR" sz="1500" dirty="0"/>
              <a:t>.</a:t>
            </a:r>
          </a:p>
          <a:p>
            <a:r>
              <a:rPr lang="en-US" altLang="ko-KR" sz="1500" b="1" dirty="0" err="1">
                <a:solidFill>
                  <a:srgbClr val="00B050"/>
                </a:solidFill>
              </a:rPr>
              <a:t>loc</a:t>
            </a:r>
            <a:r>
              <a:rPr lang="en-US" altLang="ko-KR" sz="1500" b="1" dirty="0">
                <a:solidFill>
                  <a:srgbClr val="00B050"/>
                </a:solidFill>
              </a:rPr>
              <a:t>(handle</a:t>
            </a:r>
            <a:r>
              <a:rPr lang="ko-KR" altLang="en-US" sz="1500" b="1" dirty="0">
                <a:solidFill>
                  <a:srgbClr val="00B050"/>
                </a:solidFill>
              </a:rPr>
              <a:t>에서 처리하는 예외 </a:t>
            </a:r>
            <a:r>
              <a:rPr lang="en-US" altLang="ko-KR" sz="1500" b="1" dirty="0">
                <a:solidFill>
                  <a:srgbClr val="00B050"/>
                </a:solidFill>
              </a:rPr>
              <a:t>id)==</a:t>
            </a:r>
            <a:r>
              <a:rPr lang="en-US" altLang="ko-KR" sz="1500" b="1" dirty="0" err="1">
                <a:solidFill>
                  <a:srgbClr val="00B050"/>
                </a:solidFill>
              </a:rPr>
              <a:t>throwv</a:t>
            </a:r>
            <a:r>
              <a:rPr lang="en-US" altLang="ko-KR" sz="1500" b="1" dirty="0">
                <a:solidFill>
                  <a:srgbClr val="00B050"/>
                </a:solidFill>
              </a:rPr>
              <a:t>(raise id</a:t>
            </a:r>
            <a:r>
              <a:rPr lang="ko-KR" altLang="en-US" sz="1500" b="1" dirty="0">
                <a:solidFill>
                  <a:srgbClr val="00B050"/>
                </a:solidFill>
              </a:rPr>
              <a:t>에서의 예외 </a:t>
            </a:r>
            <a:r>
              <a:rPr lang="en-US" altLang="ko-KR" sz="1500" b="1" dirty="0">
                <a:solidFill>
                  <a:srgbClr val="00B050"/>
                </a:solidFill>
              </a:rPr>
              <a:t>id) </a:t>
            </a:r>
            <a:r>
              <a:rPr lang="ko-KR" altLang="en-US" sz="1500" b="1" dirty="0"/>
              <a:t>인 경우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발생한 예외가 맞으므로 </a:t>
            </a:r>
            <a:r>
              <a:rPr lang="en-US" altLang="ko-KR" sz="1500" b="1" dirty="0" err="1"/>
              <a:t>stmt</a:t>
            </a:r>
            <a:r>
              <a:rPr lang="en-US" altLang="ko-KR" sz="1500" b="1" dirty="0"/>
              <a:t>()</a:t>
            </a:r>
            <a:r>
              <a:rPr lang="ko-KR" altLang="en-US" sz="1500" b="1" dirty="0"/>
              <a:t>를 수행하고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아닌 경우는 </a:t>
            </a:r>
            <a:r>
              <a:rPr lang="en-US" altLang="ko-KR" sz="1500" b="1" dirty="0" err="1"/>
              <a:t>matchstmt</a:t>
            </a:r>
            <a:r>
              <a:rPr lang="en-US" altLang="ko-KR" sz="1500" b="1" dirty="0"/>
              <a:t>()</a:t>
            </a:r>
            <a:r>
              <a:rPr lang="ko-KR" altLang="en-US" sz="1500" b="1" dirty="0"/>
              <a:t>로 </a:t>
            </a:r>
            <a:r>
              <a:rPr lang="en-US" altLang="ko-KR" sz="1500" b="1" dirty="0"/>
              <a:t>skip</a:t>
            </a:r>
            <a:r>
              <a:rPr lang="ko-KR" altLang="en-US" sz="1500" b="1" dirty="0"/>
              <a:t>한다</a:t>
            </a:r>
            <a:r>
              <a:rPr lang="en-US" altLang="ko-KR" sz="1500" b="1" dirty="0"/>
              <a:t>.</a:t>
            </a:r>
          </a:p>
          <a:p>
            <a:r>
              <a:rPr lang="ko-KR" altLang="en-US" sz="1500" b="1" dirty="0"/>
              <a:t>하나의 </a:t>
            </a:r>
            <a:r>
              <a:rPr lang="en-US" altLang="ko-KR" sz="1500" b="1" dirty="0"/>
              <a:t>try</a:t>
            </a:r>
            <a:r>
              <a:rPr lang="ko-KR" altLang="en-US" sz="1500" b="1" dirty="0"/>
              <a:t>블록이 종료 되므로 </a:t>
            </a:r>
            <a:r>
              <a:rPr lang="en-US" altLang="ko-KR" sz="1500" b="1" dirty="0" err="1"/>
              <a:t>intry</a:t>
            </a:r>
            <a:r>
              <a:rPr lang="ko-KR" altLang="en-US" sz="1500" b="1" dirty="0"/>
              <a:t>를 감소시키고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throwv</a:t>
            </a:r>
            <a:r>
              <a:rPr lang="ko-KR" altLang="en-US" sz="1500" b="1" dirty="0"/>
              <a:t>는 </a:t>
            </a:r>
            <a:r>
              <a:rPr lang="en-US" altLang="ko-KR" sz="1500" b="1" dirty="0"/>
              <a:t>0</a:t>
            </a:r>
            <a:r>
              <a:rPr lang="ko-KR" altLang="en-US" sz="1500" b="1" dirty="0"/>
              <a:t>으로 초기화해준다</a:t>
            </a:r>
            <a:r>
              <a:rPr lang="en-US" altLang="ko-KR" sz="1500" b="1" dirty="0"/>
              <a:t>.</a:t>
            </a:r>
          </a:p>
        </p:txBody>
      </p:sp>
      <p:sp>
        <p:nvSpPr>
          <p:cNvPr id="14" name="왼쪽 중괄호 13"/>
          <p:cNvSpPr/>
          <p:nvPr/>
        </p:nvSpPr>
        <p:spPr>
          <a:xfrm rot="10800000" flipH="1">
            <a:off x="250654" y="3428999"/>
            <a:ext cx="245448" cy="436038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6326" y="3228270"/>
            <a:ext cx="743305" cy="163699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5937" y="3393313"/>
            <a:ext cx="975743" cy="172168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6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1" y="1056184"/>
            <a:ext cx="2997803" cy="5685184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37" y="1075271"/>
            <a:ext cx="2848352" cy="578272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4" t="69934" r="-1"/>
          <a:stretch/>
        </p:blipFill>
        <p:spPr>
          <a:xfrm>
            <a:off x="5588755" y="3711175"/>
            <a:ext cx="3222430" cy="4854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7" t="60827" b="22103"/>
          <a:stretch/>
        </p:blipFill>
        <p:spPr>
          <a:xfrm>
            <a:off x="5651720" y="2770243"/>
            <a:ext cx="3339361" cy="8929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" b="65541"/>
          <a:stretch/>
        </p:blipFill>
        <p:spPr>
          <a:xfrm>
            <a:off x="5645766" y="996541"/>
            <a:ext cx="3287935" cy="1792949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6054" y="3827261"/>
            <a:ext cx="249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/* </a:t>
            </a:r>
            <a:r>
              <a:rPr lang="en-US" altLang="ko-KR" dirty="0" err="1"/>
              <a:t>matchstmt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수행 종료임을 표시</a:t>
            </a:r>
            <a:r>
              <a:rPr lang="en-US" altLang="ko-KR" dirty="0"/>
              <a:t>*/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8454" y="1375846"/>
            <a:ext cx="17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/* </a:t>
            </a:r>
            <a:r>
              <a:rPr lang="en-US" altLang="ko-KR" sz="1400" dirty="0" err="1"/>
              <a:t>matchstmt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r>
              <a:rPr lang="ko-KR" altLang="en-US" sz="1400" dirty="0" err="1"/>
              <a:t>실행중</a:t>
            </a:r>
            <a:r>
              <a:rPr lang="ko-KR" altLang="en-US" sz="1400" dirty="0"/>
              <a:t> 임을 표시</a:t>
            </a:r>
            <a:r>
              <a:rPr lang="en-US" altLang="ko-KR" sz="14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7609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72000" y="1062472"/>
            <a:ext cx="936104" cy="199898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4082" y="-32639"/>
            <a:ext cx="84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블록문</a:t>
            </a:r>
            <a:r>
              <a:rPr lang="ko-KR" altLang="en-US" dirty="0"/>
              <a:t> </a:t>
            </a:r>
            <a:r>
              <a:rPr lang="en-US" altLang="ko-KR" dirty="0"/>
              <a:t>let &lt;type&gt; id [= &lt;expr&gt;] {, &lt;type&gt; id [= &lt;expr&gt;] } in &lt;</a:t>
            </a:r>
            <a:r>
              <a:rPr lang="en-US" altLang="ko-KR" dirty="0" err="1"/>
              <a:t>stmt</a:t>
            </a:r>
            <a:r>
              <a:rPr lang="en-US" altLang="ko-KR" dirty="0"/>
              <a:t>&gt; {; &lt;</a:t>
            </a:r>
            <a:r>
              <a:rPr lang="en-US" altLang="ko-KR" dirty="0" err="1"/>
              <a:t>stmt</a:t>
            </a:r>
            <a:r>
              <a:rPr lang="en-US" altLang="ko-KR" dirty="0"/>
              <a:t>&gt;} end</a:t>
            </a:r>
          </a:p>
          <a:p>
            <a:r>
              <a:rPr lang="en-US" altLang="ko-KR" dirty="0"/>
              <a:t>            let </a:t>
            </a:r>
            <a:r>
              <a:rPr lang="en-US" altLang="ko-KR" dirty="0" err="1"/>
              <a:t>exc</a:t>
            </a:r>
            <a:r>
              <a:rPr lang="en-US" altLang="ko-KR" dirty="0"/>
              <a:t> id in &lt;</a:t>
            </a:r>
            <a:r>
              <a:rPr lang="en-US" altLang="ko-KR" dirty="0" err="1"/>
              <a:t>stmt</a:t>
            </a:r>
            <a:r>
              <a:rPr lang="en-US" altLang="ko-KR" dirty="0"/>
              <a:t>&gt; end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056184"/>
            <a:ext cx="3752658" cy="4893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" y="1056184"/>
            <a:ext cx="3618085" cy="334716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732" y="4549601"/>
            <a:ext cx="2197678" cy="22741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9903" y="1046346"/>
            <a:ext cx="789689" cy="21602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5536" y="1468858"/>
            <a:ext cx="3228030" cy="236004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32085" y="1036356"/>
            <a:ext cx="2511761" cy="226014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67210" y="3020862"/>
            <a:ext cx="1470748" cy="33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129" y="5224996"/>
            <a:ext cx="3228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stmt</a:t>
            </a:r>
            <a:r>
              <a:rPr lang="en-US" altLang="ko-KR" dirty="0"/>
              <a:t>()</a:t>
            </a:r>
            <a:r>
              <a:rPr lang="ko-KR" altLang="en-US" dirty="0"/>
              <a:t>에서 작성한 코드에서 변수 사용한 것들을 삭제하고 </a:t>
            </a:r>
            <a:r>
              <a:rPr lang="en-US" altLang="ko-KR" dirty="0" err="1"/>
              <a:t>stmt</a:t>
            </a:r>
            <a:r>
              <a:rPr lang="en-US" altLang="ko-KR" dirty="0"/>
              <a:t>()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matchstmt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 수정함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52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1" y="999566"/>
            <a:ext cx="4589880" cy="4714851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082" y="-32639"/>
            <a:ext cx="84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블록문</a:t>
            </a:r>
            <a:r>
              <a:rPr lang="ko-KR" altLang="en-US" dirty="0"/>
              <a:t> </a:t>
            </a:r>
            <a:r>
              <a:rPr lang="en-US" altLang="ko-KR" dirty="0"/>
              <a:t>let &lt;type&gt; id [= &lt;expr&gt;] {, &lt;type&gt; id [= &lt;expr&gt;] } in &lt;</a:t>
            </a:r>
            <a:r>
              <a:rPr lang="en-US" altLang="ko-KR" dirty="0" err="1"/>
              <a:t>stmt</a:t>
            </a:r>
            <a:r>
              <a:rPr lang="en-US" altLang="ko-KR" dirty="0"/>
              <a:t>&gt; {; &lt;</a:t>
            </a:r>
            <a:r>
              <a:rPr lang="en-US" altLang="ko-KR" dirty="0" err="1"/>
              <a:t>stmt</a:t>
            </a:r>
            <a:r>
              <a:rPr lang="en-US" altLang="ko-KR" dirty="0"/>
              <a:t>&gt;} end</a:t>
            </a:r>
          </a:p>
          <a:p>
            <a:r>
              <a:rPr lang="en-US" altLang="ko-KR" dirty="0"/>
              <a:t>            let </a:t>
            </a:r>
            <a:r>
              <a:rPr lang="en-US" altLang="ko-KR" dirty="0" err="1"/>
              <a:t>exc</a:t>
            </a:r>
            <a:r>
              <a:rPr lang="en-US" altLang="ko-KR" dirty="0"/>
              <a:t> id in &lt;</a:t>
            </a:r>
            <a:r>
              <a:rPr lang="en-US" altLang="ko-KR" dirty="0" err="1"/>
              <a:t>stmt</a:t>
            </a:r>
            <a:r>
              <a:rPr lang="en-US" altLang="ko-KR" dirty="0"/>
              <a:t>&gt; end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4082" y="1057114"/>
            <a:ext cx="1333582" cy="19899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67210" y="3020862"/>
            <a:ext cx="1470748" cy="33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06477" y="3742866"/>
            <a:ext cx="3906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stmt</a:t>
            </a:r>
            <a:r>
              <a:rPr lang="en-US" altLang="ko-KR" dirty="0"/>
              <a:t>()</a:t>
            </a:r>
            <a:r>
              <a:rPr lang="ko-KR" altLang="en-US" dirty="0"/>
              <a:t>에서 작성한 코드에서 변수 및 </a:t>
            </a:r>
            <a:r>
              <a:rPr lang="ko-KR" altLang="en-US" dirty="0" err="1"/>
              <a:t>조건문</a:t>
            </a:r>
            <a:r>
              <a:rPr lang="ko-KR" altLang="en-US" dirty="0"/>
              <a:t> 등 사용한 것들을 삭제하고 </a:t>
            </a:r>
            <a:r>
              <a:rPr lang="en-US" altLang="ko-KR" dirty="0" err="1"/>
              <a:t>stmt</a:t>
            </a:r>
            <a:r>
              <a:rPr lang="en-US" altLang="ko-KR" dirty="0"/>
              <a:t>()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matchstmt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 수정함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144791" y="2518313"/>
            <a:ext cx="1186849" cy="190607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8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8" y="2757386"/>
            <a:ext cx="4424871" cy="32499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8" y="1056184"/>
            <a:ext cx="8715819" cy="882489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4611" y="2788885"/>
            <a:ext cx="1512168" cy="297435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67210" y="3020862"/>
            <a:ext cx="1470748" cy="33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2299" y="4382338"/>
            <a:ext cx="1534480" cy="360167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17784" y="2110435"/>
            <a:ext cx="472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symtable</a:t>
            </a:r>
            <a:r>
              <a:rPr lang="en-US" altLang="ko-KR" dirty="0"/>
              <a:t>[]</a:t>
            </a:r>
            <a:r>
              <a:rPr lang="ko-KR" altLang="en-US" dirty="0"/>
              <a:t>에 저장된 </a:t>
            </a:r>
            <a:r>
              <a:rPr lang="en-US" altLang="ko-KR" dirty="0"/>
              <a:t>EXCID, REFID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3667838" y="2757386"/>
            <a:ext cx="555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getToken</a:t>
            </a:r>
            <a:r>
              <a:rPr lang="en-US" altLang="ko-KR" dirty="0"/>
              <a:t>()</a:t>
            </a:r>
            <a:r>
              <a:rPr lang="ko-KR" altLang="en-US" dirty="0"/>
              <a:t>은 변수 이름 </a:t>
            </a:r>
            <a:r>
              <a:rPr lang="en-US" altLang="ko-KR" dirty="0"/>
              <a:t>x</a:t>
            </a:r>
            <a:r>
              <a:rPr lang="ko-KR" altLang="en-US" dirty="0"/>
              <a:t>를 만나면</a:t>
            </a:r>
            <a:endParaRPr lang="en-US" altLang="ko-KR" dirty="0"/>
          </a:p>
          <a:p>
            <a:r>
              <a:rPr lang="en-US" altLang="ko-KR" dirty="0" err="1"/>
              <a:t>symtable</a:t>
            </a:r>
            <a:r>
              <a:rPr lang="en-US" altLang="ko-KR" dirty="0"/>
              <a:t>[]</a:t>
            </a:r>
            <a:r>
              <a:rPr lang="ko-KR" altLang="en-US" dirty="0"/>
              <a:t>에서 해당 위치를 </a:t>
            </a:r>
            <a:r>
              <a:rPr lang="en-US" altLang="ko-KR" dirty="0"/>
              <a:t>lookup()</a:t>
            </a:r>
            <a:r>
              <a:rPr lang="ko-KR" altLang="en-US" dirty="0"/>
              <a:t>해서 찾아 준다</a:t>
            </a:r>
            <a:r>
              <a:rPr lang="en-US" altLang="ko-KR" dirty="0"/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10063" y="3957777"/>
            <a:ext cx="4795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symtable</a:t>
            </a:r>
            <a:r>
              <a:rPr lang="en-US" altLang="ko-KR" dirty="0"/>
              <a:t>[</a:t>
            </a:r>
            <a:r>
              <a:rPr lang="en-US" altLang="ko-KR" dirty="0" err="1"/>
              <a:t>loc</a:t>
            </a:r>
            <a:r>
              <a:rPr lang="en-US" altLang="ko-KR" dirty="0"/>
              <a:t>].</a:t>
            </a:r>
            <a:r>
              <a:rPr lang="en-US" altLang="ko-KR" dirty="0" err="1"/>
              <a:t>val</a:t>
            </a:r>
            <a:r>
              <a:rPr lang="ko-KR" altLang="en-US" dirty="0"/>
              <a:t>에 저장되어 있는 값을</a:t>
            </a:r>
            <a:endParaRPr lang="en-US" altLang="ko-KR" dirty="0"/>
          </a:p>
          <a:p>
            <a:r>
              <a:rPr lang="ko-KR" altLang="en-US" dirty="0"/>
              <a:t>사용하여 계산한다</a:t>
            </a:r>
            <a:r>
              <a:rPr lang="en-US" altLang="ko-KR" dirty="0"/>
              <a:t>.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3081835" y="3284984"/>
            <a:ext cx="576064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3799181" y="3861048"/>
            <a:ext cx="630151" cy="41989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중괄호 24"/>
          <p:cNvSpPr/>
          <p:nvPr/>
        </p:nvSpPr>
        <p:spPr>
          <a:xfrm rot="10800000" flipH="1">
            <a:off x="611560" y="3487446"/>
            <a:ext cx="432048" cy="50405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5076" y="6074962"/>
            <a:ext cx="843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token</a:t>
            </a:r>
            <a:r>
              <a:rPr lang="ko-KR" altLang="en-US" dirty="0"/>
              <a:t>이 </a:t>
            </a:r>
            <a:r>
              <a:rPr lang="en-US" altLang="ko-KR" dirty="0"/>
              <a:t>EXCID, REFID</a:t>
            </a:r>
            <a:r>
              <a:rPr lang="ko-KR" altLang="en-US" dirty="0"/>
              <a:t>인 경우가 존재하므로 이를 </a:t>
            </a:r>
            <a:r>
              <a:rPr lang="en-US" altLang="ko-KR" dirty="0"/>
              <a:t>factor()</a:t>
            </a:r>
            <a:r>
              <a:rPr lang="ko-KR" altLang="en-US" dirty="0"/>
              <a:t>에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factor() </a:t>
            </a:r>
            <a:r>
              <a:rPr lang="ko-KR" altLang="en-US" dirty="0"/>
              <a:t>부분에 </a:t>
            </a:r>
            <a:r>
              <a:rPr lang="en-US" altLang="ko-KR" dirty="0"/>
              <a:t>EXCID</a:t>
            </a:r>
            <a:r>
              <a:rPr lang="ko-KR" altLang="en-US" dirty="0"/>
              <a:t>를 구현 하지 않아도 정상 작동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95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1" y="1123208"/>
            <a:ext cx="8545250" cy="5474144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1720" y="1097593"/>
            <a:ext cx="537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입력 프로그램을 </a:t>
            </a:r>
            <a:r>
              <a:rPr lang="ko-KR" altLang="en-US" b="1" dirty="0"/>
              <a:t>재귀 하강 파싱</a:t>
            </a:r>
            <a:r>
              <a:rPr lang="ko-KR" altLang="en-US" dirty="0"/>
              <a:t> 스타일로 유도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871652" y="2094476"/>
            <a:ext cx="555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각 문장을 파싱 하면서 문장의 상태 전이 규칙에 따라 각 문장에 대한 해석</a:t>
            </a:r>
            <a:r>
              <a:rPr lang="en-US" altLang="ko-KR" dirty="0"/>
              <a:t>(interpret)</a:t>
            </a:r>
            <a:r>
              <a:rPr lang="ko-KR" altLang="en-US" dirty="0"/>
              <a:t>을 수행함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6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(1))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9613"/>
            <a:ext cx="7718329" cy="5616624"/>
          </a:xfrm>
        </p:spPr>
      </p:pic>
    </p:spTree>
    <p:extLst>
      <p:ext uri="{BB962C8B-B14F-4D97-AF65-F5344CB8AC3E}">
        <p14:creationId xmlns:p14="http://schemas.microsoft.com/office/powerpoint/2010/main" val="65124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3735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200" b="0" dirty="0"/>
              <a:t>문법</a:t>
            </a:r>
            <a:endParaRPr lang="en-US" altLang="ko-KR" sz="3200" b="0" dirty="0"/>
          </a:p>
          <a:p>
            <a:r>
              <a:rPr lang="en-US" altLang="ko-KR" sz="2800" b="0" dirty="0"/>
              <a:t>	</a:t>
            </a:r>
            <a:r>
              <a:rPr lang="en-US" altLang="ko-KR" sz="2500" dirty="0"/>
              <a:t>&lt;</a:t>
            </a:r>
            <a:r>
              <a:rPr lang="en-US" altLang="ko-KR" sz="2500" dirty="0" err="1"/>
              <a:t>stmt</a:t>
            </a:r>
            <a:r>
              <a:rPr lang="en-US" altLang="ko-KR" sz="2500" dirty="0"/>
              <a:t>&gt;</a:t>
            </a:r>
            <a:r>
              <a:rPr lang="en-US" altLang="ko-KR" sz="2500" b="0" dirty="0"/>
              <a:t> -&gt; …  </a:t>
            </a:r>
          </a:p>
          <a:p>
            <a:r>
              <a:rPr lang="en-US" altLang="ko-KR" sz="2500" b="0" dirty="0"/>
              <a:t> 		|   let </a:t>
            </a:r>
            <a:r>
              <a:rPr lang="en-US" altLang="ko-KR" sz="2500" b="0" dirty="0" err="1"/>
              <a:t>exc</a:t>
            </a:r>
            <a:r>
              <a:rPr lang="en-US" altLang="ko-KR" sz="2500" b="0" dirty="0"/>
              <a:t> id in &lt;</a:t>
            </a:r>
            <a:r>
              <a:rPr lang="en-US" altLang="ko-KR" sz="2500" b="0" dirty="0" err="1"/>
              <a:t>stmt</a:t>
            </a:r>
            <a:r>
              <a:rPr lang="en-US" altLang="ko-KR" sz="2500" b="0" dirty="0"/>
              <a:t>&gt; end // </a:t>
            </a:r>
            <a:r>
              <a:rPr lang="ko-KR" altLang="en-US" sz="2500" b="0" dirty="0"/>
              <a:t>예외 정의</a:t>
            </a:r>
            <a:r>
              <a:rPr lang="en-US" altLang="ko-KR" sz="2500" b="0" dirty="0"/>
              <a:t> </a:t>
            </a:r>
          </a:p>
          <a:p>
            <a:r>
              <a:rPr lang="en-US" altLang="ko-KR" sz="2500" b="0" dirty="0"/>
              <a:t>		|   raise id 			// </a:t>
            </a:r>
            <a:r>
              <a:rPr lang="ko-KR" altLang="en-US" sz="2500" b="0" dirty="0"/>
              <a:t>예외 발생</a:t>
            </a:r>
            <a:endParaRPr lang="en-US" altLang="ko-KR" sz="2500" b="0" dirty="0"/>
          </a:p>
          <a:p>
            <a:r>
              <a:rPr lang="en-US" altLang="ko-KR" sz="2500" b="0" dirty="0"/>
              <a:t>		|   try &lt;</a:t>
            </a:r>
            <a:r>
              <a:rPr lang="en-US" altLang="ko-KR" sz="2500" b="0" dirty="0" err="1"/>
              <a:t>stmt</a:t>
            </a:r>
            <a:r>
              <a:rPr lang="en-US" altLang="ko-KR" sz="2500" b="0" dirty="0"/>
              <a:t>&gt; handle (id x) &lt;</a:t>
            </a:r>
            <a:r>
              <a:rPr lang="en-US" altLang="ko-KR" sz="2500" b="0" dirty="0" err="1"/>
              <a:t>stmt</a:t>
            </a:r>
            <a:r>
              <a:rPr lang="en-US" altLang="ko-KR" sz="2500" b="0" dirty="0"/>
              <a:t>&gt; //</a:t>
            </a:r>
            <a:r>
              <a:rPr lang="ko-KR" altLang="en-US" sz="2500" b="0" dirty="0"/>
              <a:t>예외 처리</a:t>
            </a:r>
            <a:endParaRPr lang="en-US" altLang="ko-KR" sz="25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82" y="260648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예외 구현</a:t>
            </a:r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(2))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6184"/>
            <a:ext cx="8351340" cy="5685184"/>
          </a:xfrm>
        </p:spPr>
      </p:pic>
    </p:spTree>
    <p:extLst>
      <p:ext uri="{BB962C8B-B14F-4D97-AF65-F5344CB8AC3E}">
        <p14:creationId xmlns:p14="http://schemas.microsoft.com/office/powerpoint/2010/main" val="200875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(3))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6" y="1196752"/>
            <a:ext cx="8669137" cy="4680520"/>
          </a:xfrm>
        </p:spPr>
      </p:pic>
    </p:spTree>
    <p:extLst>
      <p:ext uri="{BB962C8B-B14F-4D97-AF65-F5344CB8AC3E}">
        <p14:creationId xmlns:p14="http://schemas.microsoft.com/office/powerpoint/2010/main" val="58182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(4))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80964"/>
            <a:ext cx="8424936" cy="5537517"/>
          </a:xfrm>
        </p:spPr>
      </p:pic>
    </p:spTree>
    <p:extLst>
      <p:ext uri="{BB962C8B-B14F-4D97-AF65-F5344CB8AC3E}">
        <p14:creationId xmlns:p14="http://schemas.microsoft.com/office/powerpoint/2010/main" val="333902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(5) – </a:t>
            </a:r>
            <a:r>
              <a:rPr lang="ko-KR" altLang="en-US" dirty="0">
                <a:latin typeface="+mj-ea"/>
              </a:rPr>
              <a:t>정상 실행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8" y="1073965"/>
            <a:ext cx="7747043" cy="5637519"/>
          </a:xfrm>
        </p:spPr>
      </p:pic>
    </p:spTree>
    <p:extLst>
      <p:ext uri="{BB962C8B-B14F-4D97-AF65-F5344CB8AC3E}">
        <p14:creationId xmlns:p14="http://schemas.microsoft.com/office/powerpoint/2010/main" val="377678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(5) – negative </a:t>
            </a:r>
            <a:r>
              <a:rPr lang="ko-KR" altLang="en-US" dirty="0">
                <a:latin typeface="+mj-ea"/>
              </a:rPr>
              <a:t>예외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352928" cy="5490188"/>
          </a:xfrm>
        </p:spPr>
      </p:pic>
    </p:spTree>
    <p:extLst>
      <p:ext uri="{BB962C8B-B14F-4D97-AF65-F5344CB8AC3E}">
        <p14:creationId xmlns:p14="http://schemas.microsoft.com/office/powerpoint/2010/main" val="211253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(5) – </a:t>
            </a:r>
            <a:r>
              <a:rPr lang="en-US" altLang="ko-KR" dirty="0" err="1">
                <a:latin typeface="+mj-ea"/>
              </a:rPr>
              <a:t>toobig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예외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326182" cy="5472608"/>
          </a:xfrm>
        </p:spPr>
      </p:pic>
    </p:spTree>
    <p:extLst>
      <p:ext uri="{BB962C8B-B14F-4D97-AF65-F5344CB8AC3E}">
        <p14:creationId xmlns:p14="http://schemas.microsoft.com/office/powerpoint/2010/main" val="404546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j-ea"/>
              </a:rPr>
              <a:t>Global.h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및 </a:t>
            </a:r>
            <a:r>
              <a:rPr lang="en-US" altLang="ko-KR" dirty="0">
                <a:latin typeface="+mj-ea"/>
              </a:rPr>
              <a:t>sint17lab.c </a:t>
            </a:r>
            <a:r>
              <a:rPr lang="ko-KR" altLang="en-US" dirty="0">
                <a:latin typeface="+mj-ea"/>
              </a:rPr>
              <a:t>수정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59382"/>
            <a:ext cx="7457563" cy="1224136"/>
          </a:xfrm>
        </p:spPr>
      </p:pic>
      <p:sp>
        <p:nvSpPr>
          <p:cNvPr id="7" name="타원 6"/>
          <p:cNvSpPr/>
          <p:nvPr/>
        </p:nvSpPr>
        <p:spPr>
          <a:xfrm>
            <a:off x="341989" y="1470305"/>
            <a:ext cx="1493707" cy="73455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01596" y="5389185"/>
            <a:ext cx="230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sint17lab.c</a:t>
            </a:r>
            <a:r>
              <a:rPr lang="ko-KR" altLang="en-US" sz="2000" dirty="0"/>
              <a:t>에 추가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2" y="3174048"/>
            <a:ext cx="4223507" cy="834274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cxnSpLocks/>
          </p:cNvCxnSpPr>
          <p:nvPr/>
        </p:nvCxnSpPr>
        <p:spPr>
          <a:xfrm flipH="1">
            <a:off x="4301970" y="3485039"/>
            <a:ext cx="5400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247964" y="1434193"/>
            <a:ext cx="2808312" cy="8510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5129281" cy="2387571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cxnSpLocks/>
          </p:cNvCxnSpPr>
          <p:nvPr/>
        </p:nvCxnSpPr>
        <p:spPr>
          <a:xfrm flipH="1">
            <a:off x="6012160" y="5589240"/>
            <a:ext cx="5400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6056" y="2977207"/>
            <a:ext cx="23576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global.h</a:t>
            </a:r>
            <a:r>
              <a:rPr lang="ko-KR" altLang="en-US" sz="2000" dirty="0"/>
              <a:t>에 추가</a:t>
            </a:r>
            <a:endParaRPr lang="en-US" altLang="ko-KR" sz="2000" dirty="0"/>
          </a:p>
          <a:p>
            <a:r>
              <a:rPr lang="en-US" altLang="ko-KR" sz="1600" dirty="0"/>
              <a:t>  EXCID : </a:t>
            </a:r>
            <a:r>
              <a:rPr lang="ko-KR" altLang="en-US" sz="1600" dirty="0"/>
              <a:t>예외 </a:t>
            </a:r>
            <a:r>
              <a:rPr lang="en-US" altLang="ko-KR" sz="1600" dirty="0"/>
              <a:t>id</a:t>
            </a:r>
          </a:p>
          <a:p>
            <a:r>
              <a:rPr lang="en-US" altLang="ko-KR" sz="1600" dirty="0"/>
              <a:t>  REFID : </a:t>
            </a:r>
            <a:r>
              <a:rPr lang="ko-KR" altLang="en-US" sz="1600" dirty="0"/>
              <a:t>참조 </a:t>
            </a:r>
            <a:r>
              <a:rPr lang="en-US" altLang="ko-KR" sz="16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j-ea"/>
              </a:rPr>
              <a:t>Sint17lab.c </a:t>
            </a:r>
            <a:r>
              <a:rPr lang="ko-KR" altLang="en-US" dirty="0">
                <a:latin typeface="+mj-ea"/>
              </a:rPr>
              <a:t>설명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394180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코드 작성한 </a:t>
            </a:r>
            <a:r>
              <a:rPr lang="en-US" altLang="ko-KR" sz="2000" dirty="0">
                <a:solidFill>
                  <a:schemeClr val="accent2"/>
                </a:solidFill>
              </a:rPr>
              <a:t>sint17lab.c </a:t>
            </a:r>
            <a:r>
              <a:rPr lang="ko-KR" altLang="en-US" sz="2000" dirty="0"/>
              <a:t>파일만 설명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나머지는 파일은 수정 </a:t>
            </a:r>
            <a:r>
              <a:rPr lang="en-US" altLang="ko-KR" sz="2000" dirty="0"/>
              <a:t>x)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9" y="2492896"/>
            <a:ext cx="7457563" cy="1224136"/>
          </a:xfrm>
        </p:spPr>
      </p:pic>
      <p:sp>
        <p:nvSpPr>
          <p:cNvPr id="7" name="타원 6"/>
          <p:cNvSpPr/>
          <p:nvPr/>
        </p:nvSpPr>
        <p:spPr>
          <a:xfrm>
            <a:off x="4572000" y="2478562"/>
            <a:ext cx="2808312" cy="8510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0802" y="515374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(Lab4</a:t>
            </a:r>
            <a:r>
              <a:rPr lang="ko-KR" altLang="en-US" sz="2000" dirty="0"/>
              <a:t>에서 구현한 코드 부분 </a:t>
            </a:r>
            <a:r>
              <a:rPr lang="en-US" altLang="ko-KR" sz="2000" dirty="0"/>
              <a:t>|| </a:t>
            </a:r>
            <a:r>
              <a:rPr lang="ko-KR" altLang="en-US" sz="2000" dirty="0"/>
              <a:t>이미 구현되어 있는 부분</a:t>
            </a:r>
            <a:r>
              <a:rPr lang="en-US" altLang="ko-KR" sz="2000" dirty="0"/>
              <a:t>) </a:t>
            </a:r>
            <a:r>
              <a:rPr lang="ko-KR" altLang="en-US" sz="2000" dirty="0"/>
              <a:t>은 설명 생략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3090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7" y="1056184"/>
            <a:ext cx="5751582" cy="5801815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69607" y="4683749"/>
            <a:ext cx="1362372" cy="18541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17138" y="4591789"/>
            <a:ext cx="16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구현한 부분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59667" y="4914381"/>
            <a:ext cx="1858177" cy="17690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72386" y="4823523"/>
            <a:ext cx="16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구현한 부분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01057" y="5990936"/>
            <a:ext cx="1416081" cy="17872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14887" y="5886826"/>
            <a:ext cx="16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구현한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5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1" y="3140968"/>
            <a:ext cx="5129281" cy="2387571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94888" y="3181775"/>
            <a:ext cx="597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각 문장을 읽고 파싱 하면서 </a:t>
            </a:r>
            <a:r>
              <a:rPr lang="ko-KR" altLang="en-US" b="1" dirty="0"/>
              <a:t>문장에 따라 해석하여 실행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927140" y="4315721"/>
            <a:ext cx="4602260" cy="371103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94973" y="4686824"/>
            <a:ext cx="1465067" cy="310253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4" y="1340768"/>
            <a:ext cx="8598451" cy="79208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2780" y="2299253"/>
            <a:ext cx="803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intry</a:t>
            </a:r>
            <a:r>
              <a:rPr lang="ko-KR" altLang="en-US" dirty="0">
                <a:solidFill>
                  <a:srgbClr val="00B050"/>
                </a:solidFill>
              </a:rPr>
              <a:t>는 </a:t>
            </a:r>
            <a:r>
              <a:rPr lang="en-US" altLang="ko-KR" b="1" dirty="0">
                <a:solidFill>
                  <a:srgbClr val="00B050"/>
                </a:solidFill>
              </a:rPr>
              <a:t>try </a:t>
            </a:r>
            <a:r>
              <a:rPr lang="ko-KR" altLang="en-US" b="1" dirty="0">
                <a:solidFill>
                  <a:srgbClr val="00B050"/>
                </a:solidFill>
              </a:rPr>
              <a:t>구문에 들어간 경우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en-US" altLang="ko-KR" b="1" dirty="0" err="1">
                <a:solidFill>
                  <a:srgbClr val="00B050"/>
                </a:solidFill>
              </a:rPr>
              <a:t>intry</a:t>
            </a:r>
            <a:r>
              <a:rPr lang="en-US" altLang="ko-KR" b="1" dirty="0">
                <a:solidFill>
                  <a:srgbClr val="00B050"/>
                </a:solidFill>
              </a:rPr>
              <a:t>++</a:t>
            </a:r>
          </a:p>
          <a:p>
            <a:r>
              <a:rPr lang="en-US" altLang="ko-KR" dirty="0"/>
              <a:t>(try </a:t>
            </a:r>
            <a:r>
              <a:rPr lang="ko-KR" altLang="en-US" dirty="0"/>
              <a:t>구문 중첩된 경우 표시 위해 </a:t>
            </a:r>
            <a:r>
              <a:rPr lang="en-US" altLang="ko-KR" dirty="0"/>
              <a:t>t/f </a:t>
            </a:r>
            <a:r>
              <a:rPr lang="ko-KR" altLang="en-US" dirty="0"/>
              <a:t>아닌 </a:t>
            </a:r>
            <a:r>
              <a:rPr lang="en-US" altLang="ko-KR" dirty="0"/>
              <a:t>count </a:t>
            </a:r>
            <a:r>
              <a:rPr lang="ko-KR" altLang="en-US" dirty="0"/>
              <a:t>형식으로 표시한다</a:t>
            </a:r>
            <a:r>
              <a:rPr lang="en-US" altLang="ko-KR" dirty="0"/>
              <a:t>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7" y="5724996"/>
            <a:ext cx="847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thrown</a:t>
            </a:r>
            <a:r>
              <a:rPr lang="ko-KR" altLang="en-US" dirty="0"/>
              <a:t>은 </a:t>
            </a:r>
            <a:r>
              <a:rPr lang="en-US" altLang="ko-KR" dirty="0"/>
              <a:t>t/f</a:t>
            </a:r>
            <a:r>
              <a:rPr lang="ko-KR" altLang="en-US" dirty="0"/>
              <a:t>로 표시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B050"/>
                </a:solidFill>
              </a:rPr>
              <a:t>thrown=1 </a:t>
            </a:r>
            <a:r>
              <a:rPr lang="ko-KR" altLang="en-US" b="1" dirty="0">
                <a:solidFill>
                  <a:srgbClr val="00B050"/>
                </a:solidFill>
              </a:rPr>
              <a:t>이면 예외 발생</a:t>
            </a:r>
            <a:r>
              <a:rPr lang="en-US" altLang="ko-KR" b="1" dirty="0">
                <a:solidFill>
                  <a:srgbClr val="00B050"/>
                </a:solidFill>
              </a:rPr>
              <a:t>(raise id)</a:t>
            </a:r>
            <a:r>
              <a:rPr lang="en-US" altLang="ko-KR" dirty="0">
                <a:solidFill>
                  <a:srgbClr val="00B050"/>
                </a:solidFill>
              </a:rPr>
              <a:t>, 0</a:t>
            </a:r>
            <a:r>
              <a:rPr lang="ko-KR" altLang="en-US" dirty="0">
                <a:solidFill>
                  <a:srgbClr val="00B050"/>
                </a:solidFill>
              </a:rPr>
              <a:t>이면 예외 발생</a:t>
            </a:r>
            <a:r>
              <a:rPr lang="en-US" altLang="ko-KR" dirty="0">
                <a:solidFill>
                  <a:srgbClr val="00B050"/>
                </a:solidFill>
              </a:rPr>
              <a:t>x</a:t>
            </a:r>
            <a:r>
              <a:rPr lang="en-US" altLang="ko-KR" dirty="0"/>
              <a:t>)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 발생 시</a:t>
            </a:r>
            <a:r>
              <a:rPr lang="en-US" altLang="ko-KR" dirty="0"/>
              <a:t>, </a:t>
            </a:r>
            <a:r>
              <a:rPr lang="en-US" altLang="ko-KR" b="1" dirty="0" err="1"/>
              <a:t>matchstmt</a:t>
            </a:r>
            <a:r>
              <a:rPr lang="en-US" altLang="ko-KR" b="1" dirty="0"/>
              <a:t>()</a:t>
            </a:r>
            <a:r>
              <a:rPr lang="ko-KR" altLang="en-US" b="1" dirty="0"/>
              <a:t>로 예외 발생 이후의 문장들</a:t>
            </a:r>
            <a:r>
              <a:rPr lang="en-US" altLang="ko-KR" b="1" dirty="0"/>
              <a:t>~handle</a:t>
            </a:r>
            <a:r>
              <a:rPr lang="ko-KR" altLang="en-US" b="1" dirty="0"/>
              <a:t> 전까지 </a:t>
            </a:r>
            <a:r>
              <a:rPr lang="en-US" altLang="ko-KR" b="1" dirty="0"/>
              <a:t>skip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92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3" y="1111426"/>
            <a:ext cx="5978972" cy="465698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7160" y="2097560"/>
            <a:ext cx="266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token</a:t>
            </a:r>
            <a:r>
              <a:rPr lang="ko-KR" altLang="en-US" dirty="0"/>
              <a:t>이 </a:t>
            </a:r>
            <a:r>
              <a:rPr lang="en-US" altLang="ko-KR" dirty="0"/>
              <a:t>bool </a:t>
            </a:r>
            <a:r>
              <a:rPr lang="ko-KR" altLang="en-US" dirty="0"/>
              <a:t>인 경우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40583" y="1111932"/>
            <a:ext cx="1223106" cy="258786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62436" y="4162028"/>
            <a:ext cx="3509764" cy="24661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09268" y="50137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print </a:t>
            </a:r>
            <a:r>
              <a:rPr lang="ko-KR" altLang="en-US" dirty="0">
                <a:solidFill>
                  <a:schemeClr val="accent1"/>
                </a:solidFill>
              </a:rPr>
              <a:t>문 </a:t>
            </a:r>
            <a:r>
              <a:rPr lang="en-US" altLang="ko-KR" dirty="0">
                <a:solidFill>
                  <a:schemeClr val="accent1"/>
                </a:solidFill>
              </a:rPr>
              <a:t>print &lt;expr&gt;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4367160" y="1182972"/>
            <a:ext cx="462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token</a:t>
            </a:r>
            <a:r>
              <a:rPr lang="ko-KR" altLang="en-US" dirty="0"/>
              <a:t>이 </a:t>
            </a:r>
            <a:r>
              <a:rPr lang="en-US" altLang="ko-KR" dirty="0"/>
              <a:t>bool</a:t>
            </a:r>
            <a:r>
              <a:rPr lang="ko-KR" altLang="en-US" dirty="0"/>
              <a:t>인 경우는 </a:t>
            </a:r>
            <a:r>
              <a:rPr lang="en-US" altLang="ko-KR" dirty="0"/>
              <a:t>true, false</a:t>
            </a:r>
            <a:r>
              <a:rPr lang="ko-KR" altLang="en-US" dirty="0"/>
              <a:t>로 출력함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match(PRINT) </a:t>
            </a:r>
            <a:r>
              <a:rPr lang="ko-KR" altLang="en-US" b="1" dirty="0"/>
              <a:t>후</a:t>
            </a:r>
            <a:r>
              <a:rPr lang="en-US" altLang="ko-KR" b="1" dirty="0"/>
              <a:t> </a:t>
            </a:r>
            <a:r>
              <a:rPr lang="ko-KR" altLang="en-US" b="1" dirty="0"/>
              <a:t>읽는 다음 토큰 값으로</a:t>
            </a:r>
            <a:endParaRPr lang="en-US" altLang="ko-KR" b="1" dirty="0"/>
          </a:p>
          <a:p>
            <a:r>
              <a:rPr lang="en-US" altLang="ko-KR" b="1" dirty="0"/>
              <a:t>bool</a:t>
            </a:r>
            <a:r>
              <a:rPr lang="ko-KR" altLang="en-US" b="1" dirty="0"/>
              <a:t>인지 판단</a:t>
            </a:r>
            <a:endParaRPr lang="en-US" altLang="ko-K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33765" y="4623442"/>
            <a:ext cx="266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token</a:t>
            </a:r>
            <a:r>
              <a:rPr lang="ko-KR" altLang="en-US" dirty="0"/>
              <a:t>이 </a:t>
            </a:r>
            <a:r>
              <a:rPr lang="en-US" altLang="ko-KR" dirty="0" err="1"/>
              <a:t>int,id</a:t>
            </a:r>
            <a:r>
              <a:rPr lang="en-US" altLang="ko-KR" dirty="0"/>
              <a:t> </a:t>
            </a:r>
            <a:r>
              <a:rPr lang="ko-KR" altLang="en-US" dirty="0"/>
              <a:t>인 경우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899592" y="3673059"/>
            <a:ext cx="3937213" cy="227303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044115" y="2334917"/>
            <a:ext cx="266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val</a:t>
            </a:r>
            <a:r>
              <a:rPr lang="en-US" altLang="ko-KR" dirty="0"/>
              <a:t>==1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36421" y="2836224"/>
            <a:ext cx="266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val</a:t>
            </a:r>
            <a:r>
              <a:rPr lang="en-US" altLang="ko-KR" dirty="0"/>
              <a:t>==0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</a:p>
        </p:txBody>
      </p:sp>
      <p:sp>
        <p:nvSpPr>
          <p:cNvPr id="30" name="왼쪽 중괄호 29"/>
          <p:cNvSpPr/>
          <p:nvPr/>
        </p:nvSpPr>
        <p:spPr>
          <a:xfrm rot="10800000" flipH="1">
            <a:off x="767442" y="3789040"/>
            <a:ext cx="132150" cy="792087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5254" y="5767189"/>
            <a:ext cx="8102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REFID</a:t>
            </a:r>
            <a:r>
              <a:rPr lang="ko-KR" altLang="en-US" b="1" dirty="0">
                <a:solidFill>
                  <a:srgbClr val="00B050"/>
                </a:solidFill>
              </a:rPr>
              <a:t>는 예외 </a:t>
            </a:r>
            <a:r>
              <a:rPr lang="en-US" altLang="ko-KR" b="1" dirty="0">
                <a:solidFill>
                  <a:srgbClr val="00B050"/>
                </a:solidFill>
              </a:rPr>
              <a:t>id</a:t>
            </a:r>
            <a:r>
              <a:rPr lang="ko-KR" altLang="en-US" b="1" dirty="0">
                <a:solidFill>
                  <a:srgbClr val="00B050"/>
                </a:solidFill>
              </a:rPr>
              <a:t>에 대한 참조 </a:t>
            </a:r>
            <a:r>
              <a:rPr lang="en-US" altLang="ko-KR" b="1" dirty="0">
                <a:solidFill>
                  <a:srgbClr val="00B050"/>
                </a:solidFill>
              </a:rPr>
              <a:t>id</a:t>
            </a:r>
            <a:r>
              <a:rPr lang="ko-KR" altLang="en-US" b="1" dirty="0">
                <a:solidFill>
                  <a:srgbClr val="00B050"/>
                </a:solidFill>
              </a:rPr>
              <a:t>이다</a:t>
            </a:r>
            <a:r>
              <a:rPr lang="en-US" altLang="ko-KR" b="1" dirty="0">
                <a:solidFill>
                  <a:srgbClr val="00B050"/>
                </a:solidFill>
              </a:rPr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token</a:t>
            </a:r>
            <a:r>
              <a:rPr lang="ko-KR" altLang="en-US" dirty="0"/>
              <a:t>이 </a:t>
            </a:r>
            <a:r>
              <a:rPr lang="en-US" altLang="ko-KR" dirty="0"/>
              <a:t>REFID</a:t>
            </a:r>
            <a:r>
              <a:rPr lang="ko-KR" altLang="en-US" dirty="0"/>
              <a:t>면 예외 </a:t>
            </a:r>
            <a:r>
              <a:rPr lang="en-US" altLang="ko-KR" dirty="0"/>
              <a:t>id</a:t>
            </a:r>
            <a:r>
              <a:rPr lang="ko-KR" altLang="en-US" dirty="0"/>
              <a:t>에 대해 </a:t>
            </a:r>
            <a:r>
              <a:rPr lang="en-US" altLang="ko-KR" dirty="0"/>
              <a:t>print </a:t>
            </a:r>
            <a:r>
              <a:rPr lang="ko-KR" altLang="en-US" dirty="0"/>
              <a:t>하라는 의미이다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00B050"/>
                </a:solidFill>
              </a:rPr>
              <a:t>참조 </a:t>
            </a:r>
            <a:r>
              <a:rPr lang="en-US" altLang="ko-KR" b="1" dirty="0">
                <a:solidFill>
                  <a:srgbClr val="00B050"/>
                </a:solidFill>
              </a:rPr>
              <a:t>id</a:t>
            </a:r>
            <a:r>
              <a:rPr lang="ko-KR" altLang="en-US" b="1" dirty="0">
                <a:solidFill>
                  <a:srgbClr val="00B050"/>
                </a:solidFill>
              </a:rPr>
              <a:t>의 </a:t>
            </a:r>
            <a:r>
              <a:rPr lang="en-US" altLang="ko-KR" b="1" dirty="0" err="1">
                <a:solidFill>
                  <a:srgbClr val="00B050"/>
                </a:solidFill>
              </a:rPr>
              <a:t>val</a:t>
            </a:r>
            <a:r>
              <a:rPr lang="en-US" altLang="ko-KR" b="1" dirty="0">
                <a:solidFill>
                  <a:srgbClr val="00B050"/>
                </a:solidFill>
              </a:rPr>
              <a:t>=</a:t>
            </a:r>
            <a:r>
              <a:rPr lang="ko-KR" altLang="en-US" b="1" dirty="0">
                <a:solidFill>
                  <a:srgbClr val="00B050"/>
                </a:solidFill>
              </a:rPr>
              <a:t>예외 발생 </a:t>
            </a:r>
            <a:r>
              <a:rPr lang="en-US" altLang="ko-KR" b="1" dirty="0">
                <a:solidFill>
                  <a:srgbClr val="00B050"/>
                </a:solidFill>
              </a:rPr>
              <a:t>id</a:t>
            </a:r>
            <a:r>
              <a:rPr lang="ko-KR" altLang="en-US" b="1" dirty="0">
                <a:solidFill>
                  <a:srgbClr val="00B050"/>
                </a:solidFill>
              </a:rPr>
              <a:t>의 </a:t>
            </a:r>
            <a:r>
              <a:rPr lang="en-US" altLang="ko-KR" b="1" dirty="0">
                <a:solidFill>
                  <a:srgbClr val="00B050"/>
                </a:solidFill>
              </a:rPr>
              <a:t>index </a:t>
            </a:r>
            <a:r>
              <a:rPr lang="ko-KR" altLang="en-US" dirty="0"/>
              <a:t>값 이므로 </a:t>
            </a:r>
            <a:r>
              <a:rPr lang="en-US" altLang="ko-KR" dirty="0" err="1"/>
              <a:t>symtable</a:t>
            </a:r>
            <a:r>
              <a:rPr lang="en-US" altLang="ko-KR" dirty="0"/>
              <a:t>[</a:t>
            </a:r>
            <a:r>
              <a:rPr lang="en-US" altLang="ko-KR" dirty="0" err="1"/>
              <a:t>symtable</a:t>
            </a:r>
            <a:r>
              <a:rPr lang="en-US" altLang="ko-KR" dirty="0"/>
              <a:t>[</a:t>
            </a:r>
            <a:r>
              <a:rPr lang="en-US" altLang="ko-KR" dirty="0" err="1"/>
              <a:t>loc</a:t>
            </a:r>
            <a:r>
              <a:rPr lang="en-US" altLang="ko-KR" dirty="0"/>
              <a:t>].</a:t>
            </a:r>
            <a:r>
              <a:rPr lang="en-US" altLang="ko-KR" dirty="0" err="1"/>
              <a:t>val</a:t>
            </a:r>
            <a:r>
              <a:rPr lang="en-US" altLang="ko-KR" dirty="0"/>
              <a:t>].</a:t>
            </a:r>
            <a:r>
              <a:rPr lang="en-US" altLang="ko-KR" dirty="0" err="1"/>
              <a:t>lexptr</a:t>
            </a:r>
            <a:r>
              <a:rPr lang="ko-KR" altLang="en-US" dirty="0"/>
              <a:t>을 하면 예외 발생 </a:t>
            </a:r>
            <a:r>
              <a:rPr lang="en-US" altLang="ko-KR" dirty="0"/>
              <a:t>id</a:t>
            </a:r>
            <a:r>
              <a:rPr lang="ko-KR" altLang="en-US" dirty="0"/>
              <a:t>가 프린트 된다</a:t>
            </a:r>
            <a:r>
              <a:rPr lang="en-US" altLang="ko-KR" dirty="0"/>
              <a:t>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0073" y="355778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token</a:t>
            </a:r>
            <a:r>
              <a:rPr lang="ko-KR" altLang="en-US" dirty="0"/>
              <a:t>이 </a:t>
            </a:r>
            <a:r>
              <a:rPr lang="en-US" altLang="ko-KR" dirty="0"/>
              <a:t>REFID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예외 참조 </a:t>
            </a:r>
            <a:r>
              <a:rPr lang="en-US" altLang="ko-KR" b="1" dirty="0"/>
              <a:t>id</a:t>
            </a:r>
            <a:r>
              <a:rPr lang="ko-KR" altLang="en-US" dirty="0"/>
              <a:t>이므로 예외인 경우임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6480803" y="4132210"/>
            <a:ext cx="266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예외 </a:t>
            </a:r>
            <a:r>
              <a:rPr lang="en-US" altLang="ko-KR" dirty="0"/>
              <a:t>id</a:t>
            </a:r>
            <a:r>
              <a:rPr lang="ko-KR" altLang="en-US" dirty="0"/>
              <a:t>의 이름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009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" name="사각형: 둥근 모서리 1"/>
          <p:cNvSpPr/>
          <p:nvPr/>
        </p:nvSpPr>
        <p:spPr>
          <a:xfrm>
            <a:off x="827584" y="2924944"/>
            <a:ext cx="2376264" cy="13681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5292080" y="2924944"/>
            <a:ext cx="2376264" cy="13681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EXCID</a:t>
            </a:r>
            <a:r>
              <a:rPr lang="ko-KR" altLang="en-US" b="1" dirty="0">
                <a:solidFill>
                  <a:schemeClr val="tx1"/>
                </a:solidFill>
              </a:rPr>
              <a:t>의 </a:t>
            </a:r>
            <a:r>
              <a:rPr lang="en-US" altLang="ko-KR" b="1" dirty="0">
                <a:solidFill>
                  <a:schemeClr val="tx1"/>
                </a:solidFill>
              </a:rPr>
              <a:t>Index </a:t>
            </a:r>
            <a:r>
              <a:rPr lang="ko-KR" altLang="en-US" b="1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5595" y="2525795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EXCID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95143" y="2524834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REFID</a:t>
            </a:r>
            <a:endParaRPr lang="ko-KR" altLang="en-US" sz="2000" b="1" dirty="0"/>
          </a:p>
        </p:txBody>
      </p:sp>
      <p:cxnSp>
        <p:nvCxnSpPr>
          <p:cNvPr id="6" name="연결선: 구부러짐 5"/>
          <p:cNvCxnSpPr>
            <a:stCxn id="4" idx="3"/>
            <a:endCxn id="18" idx="1"/>
          </p:cNvCxnSpPr>
          <p:nvPr/>
        </p:nvCxnSpPr>
        <p:spPr>
          <a:xfrm>
            <a:off x="2455732" y="2725850"/>
            <a:ext cx="2836348" cy="883170"/>
          </a:xfrm>
          <a:prstGeom prst="curvedConnector3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30647" y="4357171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예외 </a:t>
            </a:r>
            <a:r>
              <a:rPr lang="en-US" altLang="ko-KR" sz="2000" b="1" dirty="0"/>
              <a:t>id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27397" y="43571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reference id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5066" y="5532041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REFID</a:t>
            </a:r>
            <a:r>
              <a:rPr lang="ko-KR" altLang="en-US" dirty="0"/>
              <a:t>가 참조하는 방법은 </a:t>
            </a:r>
            <a:r>
              <a:rPr lang="en-US" altLang="ko-KR" dirty="0">
                <a:solidFill>
                  <a:srgbClr val="00B050"/>
                </a:solidFill>
              </a:rPr>
              <a:t>EXCID</a:t>
            </a:r>
            <a:r>
              <a:rPr lang="ko-KR" altLang="en-US" dirty="0">
                <a:solidFill>
                  <a:srgbClr val="00B050"/>
                </a:solidFill>
              </a:rPr>
              <a:t>의 인덱스 값을 </a:t>
            </a:r>
            <a:r>
              <a:rPr lang="en-US" altLang="ko-KR" dirty="0">
                <a:solidFill>
                  <a:srgbClr val="00B050"/>
                </a:solidFill>
              </a:rPr>
              <a:t>REFID</a:t>
            </a:r>
            <a:r>
              <a:rPr lang="ko-KR" altLang="en-US" dirty="0">
                <a:solidFill>
                  <a:srgbClr val="00B050"/>
                </a:solidFill>
              </a:rPr>
              <a:t>의 </a:t>
            </a:r>
            <a:r>
              <a:rPr lang="en-US" altLang="ko-KR" dirty="0">
                <a:solidFill>
                  <a:srgbClr val="00B050"/>
                </a:solidFill>
              </a:rPr>
              <a:t>VAL </a:t>
            </a:r>
            <a:r>
              <a:rPr lang="ko-KR" altLang="en-US" dirty="0">
                <a:solidFill>
                  <a:srgbClr val="00B050"/>
                </a:solidFill>
              </a:rPr>
              <a:t>값으로 받는 것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b="1" dirty="0"/>
              <a:t>REFID</a:t>
            </a:r>
            <a:r>
              <a:rPr lang="ko-KR" altLang="en-US" b="1" dirty="0"/>
              <a:t>로 </a:t>
            </a:r>
            <a:r>
              <a:rPr lang="en-US" altLang="ko-KR" b="1" dirty="0"/>
              <a:t>EXCID</a:t>
            </a:r>
            <a:r>
              <a:rPr lang="ko-KR" altLang="en-US" b="1" dirty="0"/>
              <a:t>에 접근하는 방법은</a:t>
            </a:r>
            <a:r>
              <a:rPr lang="en-US" altLang="ko-KR" b="1" dirty="0"/>
              <a:t> </a:t>
            </a:r>
            <a:r>
              <a:rPr lang="en-US" altLang="ko-KR" b="1" dirty="0" err="1">
                <a:solidFill>
                  <a:srgbClr val="00B050"/>
                </a:solidFill>
              </a:rPr>
              <a:t>symtable</a:t>
            </a:r>
            <a:r>
              <a:rPr lang="en-US" altLang="ko-KR" b="1" dirty="0">
                <a:solidFill>
                  <a:srgbClr val="00B050"/>
                </a:solidFill>
              </a:rPr>
              <a:t>[</a:t>
            </a:r>
            <a:r>
              <a:rPr lang="en-US" altLang="ko-KR" b="1" dirty="0" err="1">
                <a:solidFill>
                  <a:srgbClr val="00B050"/>
                </a:solidFill>
              </a:rPr>
              <a:t>symtable</a:t>
            </a:r>
            <a:r>
              <a:rPr lang="en-US" altLang="ko-KR" b="1" dirty="0">
                <a:solidFill>
                  <a:srgbClr val="00B050"/>
                </a:solidFill>
              </a:rPr>
              <a:t>[</a:t>
            </a:r>
            <a:r>
              <a:rPr lang="en-US" altLang="ko-KR" b="1" dirty="0" err="1">
                <a:solidFill>
                  <a:srgbClr val="00B050"/>
                </a:solidFill>
              </a:rPr>
              <a:t>loc</a:t>
            </a:r>
            <a:r>
              <a:rPr lang="en-US" altLang="ko-KR" b="1" dirty="0">
                <a:solidFill>
                  <a:srgbClr val="00B050"/>
                </a:solidFill>
              </a:rPr>
              <a:t>].</a:t>
            </a:r>
            <a:r>
              <a:rPr lang="en-US" altLang="ko-KR" b="1" dirty="0" err="1">
                <a:solidFill>
                  <a:srgbClr val="00B050"/>
                </a:solidFill>
              </a:rPr>
              <a:t>val</a:t>
            </a:r>
            <a:r>
              <a:rPr lang="en-US" altLang="ko-KR" b="1" dirty="0">
                <a:solidFill>
                  <a:srgbClr val="00B050"/>
                </a:solidFill>
              </a:rPr>
              <a:t>].</a:t>
            </a:r>
            <a:r>
              <a:rPr lang="en-US" altLang="ko-KR" b="1" dirty="0" err="1">
                <a:solidFill>
                  <a:srgbClr val="00B050"/>
                </a:solidFill>
              </a:rPr>
              <a:t>lexptr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/>
              <a:t>로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EXCID</a:t>
            </a:r>
            <a:r>
              <a:rPr lang="ko-KR" altLang="en-US" b="1" dirty="0"/>
              <a:t>의 예외 이름에 접근하는 것이다</a:t>
            </a:r>
            <a:r>
              <a:rPr lang="en-US" altLang="ko-KR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683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1" y="1016334"/>
            <a:ext cx="8234386" cy="5769488"/>
          </a:xfrm>
        </p:spPr>
      </p:pic>
      <p:sp>
        <p:nvSpPr>
          <p:cNvPr id="21" name="TextBox 20"/>
          <p:cNvSpPr txBox="1"/>
          <p:nvPr/>
        </p:nvSpPr>
        <p:spPr>
          <a:xfrm>
            <a:off x="2062036" y="2579526"/>
            <a:ext cx="186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//type</a:t>
            </a:r>
            <a:r>
              <a:rPr lang="ko-KR" altLang="en-US" sz="1600" dirty="0"/>
              <a:t>을 받는다</a:t>
            </a:r>
            <a:endParaRPr lang="en-US" altLang="ko-KR" sz="16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4082" y="1450740"/>
            <a:ext cx="877834" cy="23950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2703" y="2159944"/>
            <a:ext cx="3240360" cy="24227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29381" y="3113432"/>
            <a:ext cx="1535840" cy="253813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31" y="4885244"/>
            <a:ext cx="4910362" cy="57216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1293300" y="2833339"/>
            <a:ext cx="382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</a:t>
            </a:r>
            <a:r>
              <a:rPr lang="ko-KR" altLang="en-US" sz="1600" dirty="0"/>
              <a:t>변수 들어왔으므로 변수 개수 증가</a:t>
            </a:r>
            <a:endParaRPr lang="en-US" altLang="ko-K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395209" y="3032351"/>
            <a:ext cx="4017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</a:t>
            </a:r>
            <a:r>
              <a:rPr lang="ko-KR" altLang="en-US" sz="1600" b="1" dirty="0">
                <a:solidFill>
                  <a:schemeClr val="accent6"/>
                </a:solidFill>
              </a:rPr>
              <a:t>중복 변수 들어와도 </a:t>
            </a:r>
            <a:r>
              <a:rPr lang="en-US" altLang="ko-KR" sz="1600" b="1" dirty="0">
                <a:solidFill>
                  <a:schemeClr val="accent6"/>
                </a:solidFill>
              </a:rPr>
              <a:t>push </a:t>
            </a:r>
            <a:r>
              <a:rPr lang="ko-KR" altLang="en-US" sz="1600" b="1" dirty="0">
                <a:solidFill>
                  <a:schemeClr val="accent6"/>
                </a:solidFill>
              </a:rPr>
              <a:t>가능하게</a:t>
            </a:r>
            <a:r>
              <a:rPr lang="ko-KR" altLang="en-US" sz="1600" b="1" dirty="0"/>
              <a:t> 설정</a:t>
            </a:r>
            <a:endParaRPr lang="en-US" altLang="ko-KR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062036" y="3262335"/>
            <a:ext cx="4017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//type </a:t>
            </a:r>
            <a:r>
              <a:rPr lang="ko-KR" altLang="en-US" sz="1600" dirty="0"/>
              <a:t>매치한 후 새 토큰을 받는다</a:t>
            </a:r>
            <a:endParaRPr lang="en-US" altLang="ko-KR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315362" y="3488570"/>
            <a:ext cx="434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</a:t>
            </a:r>
            <a:r>
              <a:rPr lang="ko-KR" altLang="en-US" sz="1600" dirty="0"/>
              <a:t>새 토큰 받을 때 </a:t>
            </a:r>
            <a:r>
              <a:rPr lang="en-US" altLang="ko-KR" sz="1600" dirty="0" err="1"/>
              <a:t>symtable</a:t>
            </a:r>
            <a:r>
              <a:rPr lang="ko-KR" altLang="en-US" sz="1600" dirty="0"/>
              <a:t>에서의 위치 저장</a:t>
            </a:r>
            <a:endParaRPr lang="en-US" altLang="ko-KR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961801" y="3787186"/>
            <a:ext cx="1503420" cy="187718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31453" y="3712810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</a:t>
            </a:r>
            <a:r>
              <a:rPr lang="ko-KR" altLang="en-US" sz="1600" b="1" dirty="0"/>
              <a:t>변수 받았으므로 이후에 받는 토큰은 중복 체크</a:t>
            </a:r>
            <a:endParaRPr lang="en-US" altLang="ko-KR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872891" y="3974152"/>
            <a:ext cx="434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//ID </a:t>
            </a:r>
            <a:r>
              <a:rPr lang="ko-KR" altLang="en-US" sz="1600" dirty="0"/>
              <a:t>매치 후 새 토큰 받기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483578" y="4169725"/>
            <a:ext cx="434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</a:t>
            </a:r>
            <a:r>
              <a:rPr lang="en-US" altLang="ko-KR" sz="1600" b="1" dirty="0">
                <a:solidFill>
                  <a:schemeClr val="accent6"/>
                </a:solidFill>
              </a:rPr>
              <a:t>ID</a:t>
            </a:r>
            <a:r>
              <a:rPr lang="ko-KR" altLang="en-US" sz="1600" b="1" dirty="0">
                <a:solidFill>
                  <a:schemeClr val="accent6"/>
                </a:solidFill>
              </a:rPr>
              <a:t>로 저장된 토큰을 </a:t>
            </a:r>
            <a:r>
              <a:rPr lang="en-US" altLang="ko-KR" sz="1600" b="1" dirty="0">
                <a:solidFill>
                  <a:schemeClr val="accent6"/>
                </a:solidFill>
              </a:rPr>
              <a:t>type(</a:t>
            </a:r>
            <a:r>
              <a:rPr lang="en-US" altLang="ko-KR" sz="1600" b="1" dirty="0" err="1">
                <a:solidFill>
                  <a:schemeClr val="accent6"/>
                </a:solidFill>
              </a:rPr>
              <a:t>int</a:t>
            </a:r>
            <a:r>
              <a:rPr lang="en-US" altLang="ko-KR" sz="1600" b="1" dirty="0">
                <a:solidFill>
                  <a:schemeClr val="accent6"/>
                </a:solidFill>
              </a:rPr>
              <a:t>, bool)</a:t>
            </a:r>
            <a:r>
              <a:rPr lang="ko-KR" altLang="en-US" sz="1600" b="1" dirty="0">
                <a:solidFill>
                  <a:schemeClr val="accent6"/>
                </a:solidFill>
              </a:rPr>
              <a:t>로 바꾸기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57742" y="4234530"/>
            <a:ext cx="2534138" cy="278428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65221" y="4434030"/>
            <a:ext cx="434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//token</a:t>
            </a:r>
            <a:r>
              <a:rPr lang="ko-KR" altLang="en-US" sz="1600" dirty="0"/>
              <a:t>이 </a:t>
            </a:r>
            <a:r>
              <a:rPr lang="en-US" altLang="ko-KR" sz="1600" dirty="0"/>
              <a:t>‘=‘</a:t>
            </a:r>
            <a:r>
              <a:rPr lang="ko-KR" altLang="en-US" sz="1600" dirty="0"/>
              <a:t>이면 </a:t>
            </a:r>
            <a:r>
              <a:rPr lang="en-US" altLang="ko-KR" sz="1600" dirty="0"/>
              <a:t>&lt;expr&gt; </a:t>
            </a:r>
            <a:r>
              <a:rPr lang="ko-KR" altLang="en-US" sz="1600" dirty="0"/>
              <a:t>계산 한 값 </a:t>
            </a:r>
            <a:r>
              <a:rPr lang="en-US" altLang="ko-KR" sz="1600" dirty="0" err="1"/>
              <a:t>val</a:t>
            </a:r>
            <a:r>
              <a:rPr lang="ko-KR" altLang="en-US" sz="1600" dirty="0"/>
              <a:t>로 넣기</a:t>
            </a:r>
            <a:endParaRPr lang="en-US" altLang="ko-KR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468773" y="5777515"/>
            <a:ext cx="2878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//token</a:t>
            </a:r>
            <a:r>
              <a:rPr lang="ko-KR" altLang="en-US" sz="1600" dirty="0"/>
              <a:t>이 </a:t>
            </a:r>
            <a:r>
              <a:rPr lang="en-US" altLang="ko-KR" sz="1600" dirty="0"/>
              <a:t>‘,‘</a:t>
            </a:r>
            <a:r>
              <a:rPr lang="ko-KR" altLang="en-US" sz="1600" dirty="0"/>
              <a:t>이면</a:t>
            </a:r>
            <a:endParaRPr lang="en-US" altLang="ko-KR" sz="1600" dirty="0"/>
          </a:p>
          <a:p>
            <a:r>
              <a:rPr lang="ko-KR" altLang="en-US" sz="1600" dirty="0"/>
              <a:t>새로운 변수 새로 추가하므로</a:t>
            </a:r>
            <a:endParaRPr lang="en-US" altLang="ko-KR" sz="1600" dirty="0"/>
          </a:p>
          <a:p>
            <a:r>
              <a:rPr lang="en-US" altLang="ko-KR" sz="1600" dirty="0"/>
              <a:t>match </a:t>
            </a:r>
            <a:r>
              <a:rPr lang="ko-KR" altLang="en-US" sz="1600" dirty="0"/>
              <a:t>후</a:t>
            </a:r>
            <a:endParaRPr lang="en-US" altLang="ko-KR" sz="1600" dirty="0"/>
          </a:p>
          <a:p>
            <a:r>
              <a:rPr lang="ko-KR" altLang="en-US" sz="1600" dirty="0"/>
              <a:t>다시 </a:t>
            </a:r>
            <a:r>
              <a:rPr lang="en-US" altLang="ko-KR" sz="1600" dirty="0"/>
              <a:t>while</a:t>
            </a:r>
            <a:r>
              <a:rPr lang="ko-KR" altLang="en-US" sz="1600" dirty="0"/>
              <a:t>문 처음으로</a:t>
            </a:r>
            <a:endParaRPr lang="en-US" altLang="ko-KR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583970" y="1953321"/>
            <a:ext cx="586003" cy="20494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00574" y="5850830"/>
            <a:ext cx="2451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C00000"/>
                </a:solidFill>
              </a:rPr>
              <a:t>getToken</a:t>
            </a:r>
            <a:r>
              <a:rPr lang="en-US" altLang="ko-KR" sz="1600" dirty="0">
                <a:solidFill>
                  <a:srgbClr val="C00000"/>
                </a:solidFill>
              </a:rPr>
              <a:t>() </a:t>
            </a:r>
            <a:r>
              <a:rPr lang="ko-KR" altLang="en-US" sz="1600" dirty="0">
                <a:solidFill>
                  <a:srgbClr val="C00000"/>
                </a:solidFill>
              </a:rPr>
              <a:t>함수에서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declaration</a:t>
            </a:r>
            <a:r>
              <a:rPr lang="ko-KR" altLang="en-US" sz="1600" dirty="0">
                <a:solidFill>
                  <a:srgbClr val="C00000"/>
                </a:solidFill>
              </a:rPr>
              <a:t>이 </a:t>
            </a:r>
            <a:r>
              <a:rPr lang="en-US" altLang="ko-KR" sz="1600" dirty="0">
                <a:solidFill>
                  <a:srgbClr val="C00000"/>
                </a:solidFill>
              </a:rPr>
              <a:t>0</a:t>
            </a:r>
            <a:r>
              <a:rPr lang="ko-KR" altLang="en-US" sz="1600" dirty="0">
                <a:solidFill>
                  <a:srgbClr val="C00000"/>
                </a:solidFill>
              </a:rPr>
              <a:t>이 아니면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push </a:t>
            </a:r>
            <a:r>
              <a:rPr lang="ko-KR" altLang="en-US" sz="1600" dirty="0">
                <a:solidFill>
                  <a:srgbClr val="C00000"/>
                </a:solidFill>
              </a:rPr>
              <a:t>가능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cxnSp>
        <p:nvCxnSpPr>
          <p:cNvPr id="3" name="직선 화살표 연결선 2"/>
          <p:cNvCxnSpPr>
            <a:cxnSpLocks/>
          </p:cNvCxnSpPr>
          <p:nvPr/>
        </p:nvCxnSpPr>
        <p:spPr>
          <a:xfrm flipH="1" flipV="1">
            <a:off x="5793923" y="5530043"/>
            <a:ext cx="380714" cy="47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8881" y="99242"/>
            <a:ext cx="84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블록문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let &lt;type&gt; id [= &lt;expr&gt;] {, &lt;type&gt; id [= &lt;expr&gt;] } in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{;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&gt;} end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5772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3756</TotalTime>
  <Words>1409</Words>
  <Application>Microsoft Office PowerPoint</Application>
  <PresentationFormat>화면 슬라이드 쇼(4:3)</PresentationFormat>
  <Paragraphs>134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HY견고딕</vt:lpstr>
      <vt:lpstr>돋움</vt:lpstr>
      <vt:lpstr>맑은 고딕</vt:lpstr>
      <vt:lpstr>서울남산체 EB</vt:lpstr>
      <vt:lpstr>Arial</vt:lpstr>
      <vt:lpstr>Arial Black</vt:lpstr>
      <vt:lpstr>Wingdings</vt:lpstr>
      <vt:lpstr>필수</vt:lpstr>
      <vt:lpstr>Lab5</vt:lpstr>
      <vt:lpstr>예외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임소희</cp:lastModifiedBy>
  <cp:revision>752</cp:revision>
  <dcterms:created xsi:type="dcterms:W3CDTF">2016-09-12T15:25:21Z</dcterms:created>
  <dcterms:modified xsi:type="dcterms:W3CDTF">2017-05-22T13:48:04Z</dcterms:modified>
</cp:coreProperties>
</file>