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94" r:id="rId3"/>
    <p:sldId id="337" r:id="rId4"/>
    <p:sldId id="330" r:id="rId5"/>
    <p:sldId id="331" r:id="rId6"/>
    <p:sldId id="351" r:id="rId7"/>
    <p:sldId id="352" r:id="rId8"/>
    <p:sldId id="345" r:id="rId9"/>
    <p:sldId id="346" r:id="rId10"/>
    <p:sldId id="314" r:id="rId11"/>
    <p:sldId id="353" r:id="rId12"/>
    <p:sldId id="350" r:id="rId13"/>
    <p:sldId id="354" r:id="rId14"/>
    <p:sldId id="355" r:id="rId15"/>
    <p:sldId id="356" r:id="rId16"/>
    <p:sldId id="357" r:id="rId17"/>
    <p:sldId id="324" r:id="rId18"/>
    <p:sldId id="318" r:id="rId19"/>
    <p:sldId id="319" r:id="rId20"/>
    <p:sldId id="329" r:id="rId21"/>
    <p:sldId id="338" r:id="rId22"/>
    <p:sldId id="33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73FA24-37F2-4C43-BA59-EC2B49AFD7B1}">
          <p14:sldIdLst>
            <p14:sldId id="256"/>
            <p14:sldId id="294"/>
            <p14:sldId id="337"/>
            <p14:sldId id="330"/>
            <p14:sldId id="331"/>
            <p14:sldId id="351"/>
            <p14:sldId id="352"/>
            <p14:sldId id="345"/>
            <p14:sldId id="346"/>
            <p14:sldId id="314"/>
            <p14:sldId id="353"/>
            <p14:sldId id="350"/>
            <p14:sldId id="354"/>
            <p14:sldId id="355"/>
            <p14:sldId id="356"/>
            <p14:sldId id="357"/>
            <p14:sldId id="324"/>
            <p14:sldId id="318"/>
            <p14:sldId id="319"/>
            <p14:sldId id="329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592" autoAdjust="0"/>
  </p:normalViewPr>
  <p:slideViewPr>
    <p:cSldViewPr>
      <p:cViewPr varScale="1">
        <p:scale>
          <a:sx n="64" d="100"/>
          <a:sy n="64" d="100"/>
        </p:scale>
        <p:origin x="62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78D5C-CF6B-4FC4-B642-5D42A712476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12EC-CB55-4EFF-BCBA-EDF5A6552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12EC-CB55-4EFF-BCBA-EDF5A6552F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2DECE1-A8E3-4C05-99B4-EB1B74039558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서울남산체 EB" panose="02020603020101020101" pitchFamily="18" charset="-127"/>
              </a:rPr>
              <a:t>Lab6</a:t>
            </a:r>
            <a:endParaRPr lang="ko-KR" altLang="en-US" dirty="0">
              <a:ea typeface="서울남산체 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>
                <a:ea typeface="서울남산체 EB" panose="02020603020101020101" pitchFamily="18" charset="-127"/>
              </a:rPr>
              <a:t>프로그래밍언어론 </a:t>
            </a:r>
            <a:r>
              <a:rPr lang="en-US" altLang="ko-KR" sz="2800" dirty="0">
                <a:ea typeface="서울남산체 EB" panose="02020603020101020101" pitchFamily="18" charset="-127"/>
              </a:rPr>
              <a:t>01</a:t>
            </a:r>
            <a:r>
              <a:rPr lang="ko-KR" altLang="en-US" sz="2800" dirty="0">
                <a:ea typeface="서울남산체 EB" panose="02020603020101020101" pitchFamily="18" charset="-127"/>
              </a:rPr>
              <a:t>분반</a:t>
            </a:r>
            <a:endParaRPr lang="en-US" altLang="ko-KR" sz="2800" dirty="0">
              <a:ea typeface="서울남산체 EB" panose="02020603020101020101" pitchFamily="18" charset="-127"/>
            </a:endParaRPr>
          </a:p>
          <a:p>
            <a:r>
              <a:rPr lang="en-US" altLang="ko-KR" sz="2800" dirty="0">
                <a:ea typeface="서울남산체 EB" panose="02020603020101020101" pitchFamily="18" charset="-127"/>
              </a:rPr>
              <a:t>1515655 </a:t>
            </a:r>
            <a:r>
              <a:rPr lang="ko-KR" altLang="en-US" sz="2800" dirty="0">
                <a:ea typeface="서울남산체 EB" panose="02020603020101020101" pitchFamily="18" charset="-127"/>
              </a:rPr>
              <a:t>소프트웨어학부 임소희</a:t>
            </a:r>
          </a:p>
        </p:txBody>
      </p:sp>
    </p:spTree>
    <p:extLst>
      <p:ext uri="{BB962C8B-B14F-4D97-AF65-F5344CB8AC3E}">
        <p14:creationId xmlns:p14="http://schemas.microsoft.com/office/powerpoint/2010/main" val="182503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1" y="1056184"/>
            <a:ext cx="2997803" cy="5685184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37" y="1075271"/>
            <a:ext cx="2848352" cy="578272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4" t="69934" r="-1"/>
          <a:stretch/>
        </p:blipFill>
        <p:spPr>
          <a:xfrm>
            <a:off x="5588755" y="3711175"/>
            <a:ext cx="3222430" cy="4854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7" t="60827" b="22103"/>
          <a:stretch/>
        </p:blipFill>
        <p:spPr>
          <a:xfrm>
            <a:off x="5651720" y="2770243"/>
            <a:ext cx="3339361" cy="8929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" b="65541"/>
          <a:stretch/>
        </p:blipFill>
        <p:spPr>
          <a:xfrm>
            <a:off x="5645766" y="996541"/>
            <a:ext cx="3287935" cy="1792949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96054" y="3827261"/>
            <a:ext cx="249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/* </a:t>
            </a:r>
            <a:r>
              <a:rPr lang="en-US" altLang="ko-KR" dirty="0" err="1"/>
              <a:t>matchstmt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수행 종료임을 표시</a:t>
            </a:r>
            <a:r>
              <a:rPr lang="en-US" altLang="ko-KR" dirty="0"/>
              <a:t>*/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38454" y="1375846"/>
            <a:ext cx="17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/* </a:t>
            </a:r>
            <a:r>
              <a:rPr lang="en-US" altLang="ko-KR" sz="1400" dirty="0" err="1"/>
              <a:t>matchstmt</a:t>
            </a:r>
            <a:r>
              <a:rPr lang="en-US" altLang="ko-KR" sz="1400" dirty="0"/>
              <a:t> 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r>
              <a:rPr lang="ko-KR" altLang="en-US" sz="1400" dirty="0" err="1"/>
              <a:t>실행중</a:t>
            </a:r>
            <a:r>
              <a:rPr lang="ko-KR" altLang="en-US" sz="1400" dirty="0"/>
              <a:t> 임을 표시</a:t>
            </a:r>
            <a:r>
              <a:rPr lang="en-US" altLang="ko-KR" sz="14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7609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546"/>
            <a:ext cx="6437243" cy="43864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66600"/>
            <a:ext cx="2735022" cy="3916991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561" y="5579172"/>
            <a:ext cx="843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블록문</a:t>
            </a:r>
            <a:r>
              <a:rPr lang="ko-KR" altLang="en-US" dirty="0"/>
              <a:t> </a:t>
            </a:r>
            <a:r>
              <a:rPr lang="da-DK" altLang="ko-KR" dirty="0"/>
              <a:t>let fun &lt;type’&gt; id(&lt;type&gt; id {,&lt;type&gt; id}) : &lt;stmt&gt; in &lt;stmt&gt; end</a:t>
            </a:r>
          </a:p>
          <a:p>
            <a:r>
              <a:rPr lang="da-DK" altLang="ko-KR" dirty="0"/>
              <a:t>            </a:t>
            </a:r>
            <a:r>
              <a:rPr lang="en-US" altLang="ko-KR" dirty="0"/>
              <a:t>let </a:t>
            </a:r>
            <a:r>
              <a:rPr lang="en-US" altLang="ko-KR" dirty="0" err="1"/>
              <a:t>exc</a:t>
            </a:r>
            <a:r>
              <a:rPr lang="en-US" altLang="ko-KR" dirty="0"/>
              <a:t> id in &lt;</a:t>
            </a:r>
            <a:r>
              <a:rPr lang="en-US" altLang="ko-KR" dirty="0" err="1"/>
              <a:t>stmt</a:t>
            </a:r>
            <a:r>
              <a:rPr lang="en-US" altLang="ko-KR" dirty="0"/>
              <a:t>&gt; end</a:t>
            </a:r>
          </a:p>
          <a:p>
            <a:r>
              <a:rPr lang="en-US" altLang="ko-KR" dirty="0"/>
              <a:t>            let &lt;type&gt; id [= &lt;expr&gt;] {, &lt;type&gt; id [= &lt;expr&gt;] } in &lt;</a:t>
            </a:r>
            <a:r>
              <a:rPr lang="en-US" altLang="ko-KR" dirty="0" err="1"/>
              <a:t>stmt</a:t>
            </a:r>
            <a:r>
              <a:rPr lang="en-US" altLang="ko-KR" dirty="0"/>
              <a:t>&gt; {; &lt;</a:t>
            </a:r>
            <a:r>
              <a:rPr lang="en-US" altLang="ko-KR" dirty="0" err="1"/>
              <a:t>stmt</a:t>
            </a:r>
            <a:r>
              <a:rPr lang="en-US" altLang="ko-KR" dirty="0"/>
              <a:t>&gt;} end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959" y="1026417"/>
            <a:ext cx="664487" cy="16039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9125" y="1895064"/>
            <a:ext cx="1224136" cy="195401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20072" y="38619"/>
            <a:ext cx="3228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stmt</a:t>
            </a:r>
            <a:r>
              <a:rPr lang="en-US" altLang="ko-KR" dirty="0"/>
              <a:t>()</a:t>
            </a:r>
            <a:r>
              <a:rPr lang="ko-KR" altLang="en-US" dirty="0"/>
              <a:t>에서 작성한 코드에서 변수 사용한 것들을 삭제하고 </a:t>
            </a:r>
            <a:r>
              <a:rPr lang="en-US" altLang="ko-KR" dirty="0" err="1"/>
              <a:t>stmt</a:t>
            </a:r>
            <a:r>
              <a:rPr lang="en-US" altLang="ko-KR" dirty="0"/>
              <a:t>()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matchstmt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 수정함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609125" y="3170193"/>
            <a:ext cx="1224136" cy="195401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V="1">
            <a:off x="6238040" y="1564016"/>
            <a:ext cx="2294400" cy="218066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7452320" y="1998779"/>
            <a:ext cx="2880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10915" y="1798942"/>
            <a:ext cx="143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token</a:t>
            </a:r>
            <a:r>
              <a:rPr lang="ko-KR" altLang="en-US" sz="1400" dirty="0"/>
              <a:t>이</a:t>
            </a:r>
            <a:endParaRPr lang="en-US" altLang="ko-KR" sz="1400" dirty="0"/>
          </a:p>
          <a:p>
            <a:r>
              <a:rPr lang="en-US" altLang="ko-KR" sz="1400" dirty="0"/>
              <a:t>INT || BOOL </a:t>
            </a:r>
            <a:r>
              <a:rPr lang="ko-KR" altLang="en-US" sz="1400" dirty="0"/>
              <a:t>을 </a:t>
            </a:r>
            <a:endParaRPr lang="en-US" altLang="ko-KR" sz="1400" dirty="0"/>
          </a:p>
          <a:p>
            <a:r>
              <a:rPr lang="en-US" altLang="ko-KR" sz="1400" dirty="0"/>
              <a:t>match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단순 읽기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8" name="연결선: 구부러짐 27"/>
          <p:cNvCxnSpPr/>
          <p:nvPr/>
        </p:nvCxnSpPr>
        <p:spPr>
          <a:xfrm flipV="1">
            <a:off x="4860032" y="2198091"/>
            <a:ext cx="1577211" cy="119732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43584" y="3288238"/>
            <a:ext cx="14398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token</a:t>
            </a:r>
            <a:r>
              <a:rPr lang="ko-KR" altLang="en-US" sz="1400" dirty="0"/>
              <a:t>이</a:t>
            </a:r>
            <a:endParaRPr lang="en-US" altLang="ko-KR" sz="1400" dirty="0"/>
          </a:p>
          <a:p>
            <a:r>
              <a:rPr lang="en-US" altLang="ko-KR" sz="1400" dirty="0"/>
              <a:t>INT || BOOL </a:t>
            </a:r>
            <a:r>
              <a:rPr lang="ko-KR" altLang="en-US" sz="1400" dirty="0"/>
              <a:t>인</a:t>
            </a:r>
            <a:endParaRPr lang="en-US" altLang="ko-KR" sz="1400" dirty="0"/>
          </a:p>
          <a:p>
            <a:r>
              <a:rPr lang="ko-KR" altLang="en-US" sz="1400" dirty="0"/>
              <a:t>변수를 </a:t>
            </a:r>
            <a:r>
              <a:rPr lang="en-US" altLang="ko-KR" sz="1400" dirty="0"/>
              <a:t>match</a:t>
            </a:r>
            <a:r>
              <a:rPr lang="ko-KR" altLang="en-US" sz="1400" dirty="0"/>
              <a:t>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8740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01" y="3117863"/>
            <a:ext cx="3473404" cy="13936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8" y="1056184"/>
            <a:ext cx="8715819" cy="882489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5257" y="3078887"/>
            <a:ext cx="1125854" cy="259413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482665" y="4226507"/>
            <a:ext cx="1470748" cy="33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4048" y="2234171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symtable</a:t>
            </a:r>
            <a:r>
              <a:rPr lang="en-US" altLang="ko-KR" dirty="0"/>
              <a:t>[]</a:t>
            </a:r>
            <a:r>
              <a:rPr lang="ko-KR" altLang="en-US" dirty="0"/>
              <a:t>에 저장된 </a:t>
            </a:r>
            <a:r>
              <a:rPr lang="en-US" altLang="ko-KR" dirty="0"/>
              <a:t>VOID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3617024" y="3268335"/>
            <a:ext cx="555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getToken</a:t>
            </a:r>
            <a:r>
              <a:rPr lang="en-US" altLang="ko-KR" dirty="0"/>
              <a:t>()</a:t>
            </a:r>
            <a:r>
              <a:rPr lang="ko-KR" altLang="en-US" dirty="0"/>
              <a:t>은 변수 이름 </a:t>
            </a:r>
            <a:r>
              <a:rPr lang="en-US" altLang="ko-KR" dirty="0"/>
              <a:t>x</a:t>
            </a:r>
            <a:r>
              <a:rPr lang="ko-KR" altLang="en-US" dirty="0"/>
              <a:t>를 만나면</a:t>
            </a:r>
            <a:endParaRPr lang="en-US" altLang="ko-KR" dirty="0"/>
          </a:p>
          <a:p>
            <a:r>
              <a:rPr lang="en-US" altLang="ko-KR" dirty="0" err="1"/>
              <a:t>symtable</a:t>
            </a:r>
            <a:r>
              <a:rPr lang="en-US" altLang="ko-KR" dirty="0"/>
              <a:t>[]</a:t>
            </a:r>
            <a:r>
              <a:rPr lang="ko-KR" altLang="en-US" dirty="0"/>
              <a:t>에서 해당 위치를 </a:t>
            </a:r>
            <a:r>
              <a:rPr lang="en-US" altLang="ko-KR" dirty="0"/>
              <a:t>lookup()</a:t>
            </a:r>
            <a:r>
              <a:rPr lang="ko-KR" altLang="en-US" dirty="0"/>
              <a:t>해서 찾아 준다</a:t>
            </a:r>
            <a:r>
              <a:rPr lang="en-US" altLang="ko-KR" dirty="0"/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20470" y="4166466"/>
            <a:ext cx="4795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symtable</a:t>
            </a:r>
            <a:r>
              <a:rPr lang="en-US" altLang="ko-KR" dirty="0"/>
              <a:t>[</a:t>
            </a:r>
            <a:r>
              <a:rPr lang="en-US" altLang="ko-KR" dirty="0" err="1"/>
              <a:t>loc</a:t>
            </a:r>
            <a:r>
              <a:rPr lang="en-US" altLang="ko-KR" dirty="0"/>
              <a:t>].</a:t>
            </a:r>
            <a:r>
              <a:rPr lang="en-US" altLang="ko-KR" dirty="0" err="1"/>
              <a:t>val</a:t>
            </a:r>
            <a:r>
              <a:rPr lang="ko-KR" altLang="en-US" dirty="0"/>
              <a:t>에 저장되어 있는 값을</a:t>
            </a:r>
            <a:endParaRPr lang="en-US" altLang="ko-KR" dirty="0"/>
          </a:p>
          <a:p>
            <a:r>
              <a:rPr lang="ko-KR" altLang="en-US" dirty="0"/>
              <a:t>사용하여 계산한다</a:t>
            </a:r>
            <a:r>
              <a:rPr lang="en-US" altLang="ko-KR" dirty="0"/>
              <a:t>.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2575491" y="3512334"/>
            <a:ext cx="1041533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3108510" y="4021907"/>
            <a:ext cx="630151" cy="41989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왼쪽 중괄호 24"/>
          <p:cNvSpPr/>
          <p:nvPr/>
        </p:nvSpPr>
        <p:spPr>
          <a:xfrm rot="10800000" flipH="1">
            <a:off x="265257" y="3734983"/>
            <a:ext cx="432048" cy="320866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55076" y="6074962"/>
            <a:ext cx="84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token</a:t>
            </a:r>
            <a:r>
              <a:rPr lang="ko-KR" altLang="en-US" dirty="0"/>
              <a:t>이 </a:t>
            </a:r>
            <a:r>
              <a:rPr lang="en-US" altLang="ko-KR" dirty="0"/>
              <a:t>VOID</a:t>
            </a:r>
            <a:r>
              <a:rPr lang="ko-KR" altLang="en-US" dirty="0"/>
              <a:t>인 경우가 존재하므로 이를 </a:t>
            </a:r>
            <a:r>
              <a:rPr lang="en-US" altLang="ko-KR" dirty="0"/>
              <a:t>factor()</a:t>
            </a:r>
            <a:r>
              <a:rPr lang="ko-KR" altLang="en-US" dirty="0"/>
              <a:t>에 구현한다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95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" y="1030402"/>
            <a:ext cx="4667489" cy="5206910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3620" y="1036306"/>
            <a:ext cx="867980" cy="18449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482665" y="4226507"/>
            <a:ext cx="1470748" cy="33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4977" y="1590187"/>
            <a:ext cx="5503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inmatchfun</a:t>
            </a:r>
            <a:r>
              <a:rPr lang="en-US" altLang="ko-KR" dirty="0"/>
              <a:t>()</a:t>
            </a:r>
            <a:r>
              <a:rPr lang="ko-KR" altLang="en-US" dirty="0"/>
              <a:t>이나 </a:t>
            </a:r>
            <a:r>
              <a:rPr lang="en-US" altLang="ko-KR" dirty="0" err="1"/>
              <a:t>inmatchstmt</a:t>
            </a:r>
            <a:r>
              <a:rPr lang="en-US" altLang="ko-KR" dirty="0"/>
              <a:t>()</a:t>
            </a:r>
            <a:r>
              <a:rPr lang="ko-KR" altLang="en-US" dirty="0"/>
              <a:t>에 진입한 상태의 경우는 </a:t>
            </a:r>
            <a:r>
              <a:rPr lang="ko-KR" altLang="en-US" b="1" dirty="0"/>
              <a:t>정상적으로 함수 호출된 경우가 아니다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 err="1"/>
              <a:t>matchstmt</a:t>
            </a:r>
            <a:r>
              <a:rPr lang="en-US" altLang="ko-KR" dirty="0"/>
              <a:t>()</a:t>
            </a:r>
            <a:r>
              <a:rPr lang="ko-KR" altLang="en-US" dirty="0"/>
              <a:t>와 같은 원리로 작동시킨다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B050"/>
                </a:solidFill>
              </a:rPr>
              <a:t>skip</a:t>
            </a:r>
            <a:r>
              <a:rPr lang="en-US" altLang="ko-KR" dirty="0"/>
              <a:t>).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51840" y="3951304"/>
            <a:ext cx="3937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00B050"/>
                </a:solidFill>
              </a:rPr>
              <a:t>funstart</a:t>
            </a:r>
            <a:r>
              <a:rPr lang="ko-KR" altLang="en-US" sz="1600" b="1" dirty="0">
                <a:solidFill>
                  <a:srgbClr val="00B050"/>
                </a:solidFill>
              </a:rPr>
              <a:t>에 함수의 시작 위치</a:t>
            </a:r>
            <a:r>
              <a:rPr lang="en-US" altLang="ko-KR" sz="1600" b="1" dirty="0">
                <a:solidFill>
                  <a:srgbClr val="00B050"/>
                </a:solidFill>
              </a:rPr>
              <a:t>(</a:t>
            </a:r>
            <a:r>
              <a:rPr lang="ko-KR" altLang="en-US" sz="1600" b="1" dirty="0">
                <a:solidFill>
                  <a:srgbClr val="00B050"/>
                </a:solidFill>
              </a:rPr>
              <a:t>함수 선언</a:t>
            </a:r>
            <a:r>
              <a:rPr lang="en-US" altLang="ko-KR" sz="1600" b="1" dirty="0">
                <a:solidFill>
                  <a:srgbClr val="00B050"/>
                </a:solidFill>
              </a:rPr>
              <a:t>)</a:t>
            </a:r>
            <a:r>
              <a:rPr lang="ko-KR" altLang="en-US" sz="1600" b="1" dirty="0">
                <a:solidFill>
                  <a:srgbClr val="00B050"/>
                </a:solidFill>
              </a:rPr>
              <a:t>를 받아온다</a:t>
            </a:r>
            <a:r>
              <a:rPr lang="en-US" altLang="ko-KR" sz="1600" b="1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600" dirty="0" err="1"/>
              <a:t>getToken</a:t>
            </a:r>
            <a:r>
              <a:rPr lang="ko-KR" altLang="en-US" sz="1600" dirty="0"/>
              <a:t>으로 </a:t>
            </a:r>
            <a:r>
              <a:rPr lang="en-US" altLang="ko-KR" sz="1600" dirty="0"/>
              <a:t>‘(‘ </a:t>
            </a:r>
            <a:r>
              <a:rPr lang="ko-KR" altLang="en-US" sz="1600" dirty="0"/>
              <a:t>진입 후</a:t>
            </a:r>
            <a:r>
              <a:rPr lang="en-US" altLang="ko-KR" sz="1600" dirty="0"/>
              <a:t>, match</a:t>
            </a:r>
            <a:r>
              <a:rPr lang="ko-KR" altLang="en-US" sz="1600" dirty="0"/>
              <a:t>하면 함수 호출한 부분의 </a:t>
            </a:r>
            <a:r>
              <a:rPr lang="ko-KR" altLang="en-US" sz="1600" dirty="0" err="1"/>
              <a:t>실매개변수를</a:t>
            </a:r>
            <a:r>
              <a:rPr lang="ko-KR" altLang="en-US" sz="1600" dirty="0"/>
              <a:t> 받게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계산하여 </a:t>
            </a:r>
            <a:r>
              <a:rPr lang="en-US" altLang="ko-KR" sz="1600" b="1" dirty="0"/>
              <a:t>token==‘,’</a:t>
            </a:r>
            <a:r>
              <a:rPr lang="ko-KR" altLang="en-US" sz="1600" b="1" dirty="0" err="1"/>
              <a:t>인동안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++]</a:t>
            </a:r>
            <a:r>
              <a:rPr lang="ko-KR" altLang="en-US" sz="1600" b="1" dirty="0"/>
              <a:t>에 차례로 넣는다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ko-KR" altLang="en-US" sz="1600" dirty="0"/>
              <a:t>결국 </a:t>
            </a:r>
            <a:r>
              <a:rPr lang="ko-KR" altLang="en-US" sz="1600" b="1" dirty="0" err="1">
                <a:solidFill>
                  <a:srgbClr val="00B050"/>
                </a:solidFill>
              </a:rPr>
              <a:t>실매개변수</a:t>
            </a:r>
            <a:r>
              <a:rPr lang="ko-KR" altLang="en-US" sz="1600" b="1" dirty="0">
                <a:solidFill>
                  <a:srgbClr val="00B050"/>
                </a:solidFill>
              </a:rPr>
              <a:t> 값들을 별도의 공간에 </a:t>
            </a:r>
            <a:r>
              <a:rPr lang="ko-KR" altLang="en-US" sz="1600" b="1" u="sng" dirty="0">
                <a:solidFill>
                  <a:srgbClr val="00B050"/>
                </a:solidFill>
              </a:rPr>
              <a:t>임시 저장</a:t>
            </a:r>
            <a:r>
              <a:rPr lang="ko-KR" altLang="en-US" sz="1600" b="1" dirty="0">
                <a:solidFill>
                  <a:srgbClr val="00B050"/>
                </a:solidFill>
              </a:rPr>
              <a:t>해두는 것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2751958" y="1913352"/>
            <a:ext cx="533019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왼쪽 중괄호 24"/>
          <p:cNvSpPr/>
          <p:nvPr/>
        </p:nvSpPr>
        <p:spPr>
          <a:xfrm rot="10800000" flipH="1">
            <a:off x="20283" y="1279082"/>
            <a:ext cx="432048" cy="2437949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02676" y="6306163"/>
            <a:ext cx="8805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선언한 함수의 시작 위치를 따로 받으면서 동시에 함수 호출 부분을 읽어 </a:t>
            </a:r>
            <a:r>
              <a:rPr lang="ko-KR" altLang="en-US" sz="1600" b="1" dirty="0" err="1">
                <a:solidFill>
                  <a:srgbClr val="00B050"/>
                </a:solidFill>
              </a:rPr>
              <a:t>실매개변수를</a:t>
            </a:r>
            <a:r>
              <a:rPr lang="ko-KR" altLang="en-US" sz="1600" b="1" dirty="0">
                <a:solidFill>
                  <a:srgbClr val="00B050"/>
                </a:solidFill>
              </a:rPr>
              <a:t> 계산한다</a:t>
            </a:r>
            <a:r>
              <a:rPr lang="en-US" altLang="ko-KR" sz="1600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2676" y="76154"/>
            <a:ext cx="8473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ea typeface="NanumGothic" panose="020D0604000000000000" pitchFamily="50" charset="-127"/>
              </a:rPr>
              <a:t>함수 호출 </a:t>
            </a:r>
            <a:r>
              <a:rPr lang="en-US" altLang="ko-KR" dirty="0">
                <a:solidFill>
                  <a:schemeClr val="accent1"/>
                </a:solidFill>
                <a:ea typeface="NanumGothic" panose="020D0604000000000000" pitchFamily="50" charset="-127"/>
              </a:rPr>
              <a:t>id(&lt;expr&gt; {,&lt;expr&gt;})      // id</a:t>
            </a:r>
            <a:r>
              <a:rPr lang="ko-KR" altLang="en-US" dirty="0">
                <a:solidFill>
                  <a:schemeClr val="accent1"/>
                </a:solidFill>
                <a:ea typeface="NanumGothic" panose="020D0604000000000000" pitchFamily="50" charset="-127"/>
              </a:rPr>
              <a:t>는 함수 이름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2454" y="4098131"/>
            <a:ext cx="2247460" cy="184645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7863" y="5249802"/>
            <a:ext cx="1457995" cy="184645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874717" y="2709150"/>
            <a:ext cx="591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fun &lt;type’&gt; </a:t>
            </a:r>
            <a:r>
              <a:rPr lang="en-US" altLang="ko-KR" dirty="0" err="1"/>
              <a:t>funid</a:t>
            </a:r>
            <a:r>
              <a:rPr lang="en-US" altLang="ko-KR" dirty="0"/>
              <a:t>(&lt;type&gt; id {,&lt;type&gt; id}) : &lt;</a:t>
            </a:r>
            <a:r>
              <a:rPr lang="en-US" altLang="ko-KR" dirty="0" err="1"/>
              <a:t>stmt</a:t>
            </a:r>
            <a:r>
              <a:rPr lang="en-US" altLang="ko-KR" dirty="0"/>
              <a:t>&gt;</a:t>
            </a:r>
          </a:p>
        </p:txBody>
      </p:sp>
      <p:cxnSp>
        <p:nvCxnSpPr>
          <p:cNvPr id="27" name="직선 화살표 연결선 26"/>
          <p:cNvCxnSpPr>
            <a:cxnSpLocks/>
          </p:cNvCxnSpPr>
          <p:nvPr/>
        </p:nvCxnSpPr>
        <p:spPr>
          <a:xfrm flipV="1">
            <a:off x="5004048" y="3074006"/>
            <a:ext cx="0" cy="35948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912" y="3414115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함수 호출 시 함수 시작 위치</a:t>
            </a:r>
            <a:endParaRPr lang="en-US" altLang="ko-KR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818545" y="5935043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id(&lt;expr&gt; {,expr&gt;}) </a:t>
            </a:r>
            <a:r>
              <a:rPr lang="ko-KR" altLang="en-US" sz="1600" b="1" dirty="0"/>
              <a:t>계산 중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79360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82" y="1092095"/>
            <a:ext cx="6537085" cy="2679652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482665" y="4226507"/>
            <a:ext cx="1470748" cy="33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2128" y="3839039"/>
            <a:ext cx="226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현재의 </a:t>
            </a:r>
            <a:r>
              <a:rPr lang="en-US" altLang="ko-KR" sz="1600" dirty="0"/>
              <a:t>ep</a:t>
            </a:r>
            <a:r>
              <a:rPr lang="ko-KR" altLang="en-US" sz="1600" dirty="0"/>
              <a:t>값 </a:t>
            </a:r>
            <a:r>
              <a:rPr lang="en-US" altLang="ko-KR" sz="1600" dirty="0" err="1"/>
              <a:t>val</a:t>
            </a:r>
            <a:r>
              <a:rPr lang="ko-KR" altLang="en-US" sz="1600" dirty="0"/>
              <a:t>에 넣음</a:t>
            </a:r>
            <a:endParaRPr lang="en-US" altLang="ko-KR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2787863" y="3743839"/>
            <a:ext cx="62486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함수 호출 문의 수행이 끝난 후</a:t>
            </a:r>
            <a:r>
              <a:rPr lang="en-US" altLang="ko-KR" sz="1600" dirty="0"/>
              <a:t>(</a:t>
            </a:r>
            <a:r>
              <a:rPr lang="ko-KR" altLang="en-US" sz="1600" dirty="0"/>
              <a:t>함수 시작 위치 받기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실매개변수</a:t>
            </a:r>
            <a:r>
              <a:rPr lang="ko-KR" altLang="en-US" sz="1600" dirty="0"/>
              <a:t> 계산 후 저장</a:t>
            </a:r>
            <a:r>
              <a:rPr lang="en-US" altLang="ko-KR" sz="1600" dirty="0"/>
              <a:t>) </a:t>
            </a:r>
            <a:r>
              <a:rPr lang="ko-KR" altLang="en-US" sz="1600" b="1" dirty="0"/>
              <a:t>본격적으로 함수 수행 이전에 </a:t>
            </a:r>
            <a:r>
              <a:rPr lang="ko-KR" altLang="en-US" sz="1600" b="1" dirty="0">
                <a:solidFill>
                  <a:srgbClr val="00B050"/>
                </a:solidFill>
              </a:rPr>
              <a:t>활성 레코드</a:t>
            </a:r>
            <a:r>
              <a:rPr lang="en-US" altLang="ko-KR" sz="1600" b="1" dirty="0">
                <a:solidFill>
                  <a:srgbClr val="00B050"/>
                </a:solidFill>
              </a:rPr>
              <a:t>(AR)</a:t>
            </a:r>
            <a:r>
              <a:rPr lang="ko-KR" altLang="en-US" sz="1600" b="1" dirty="0">
                <a:solidFill>
                  <a:srgbClr val="00B050"/>
                </a:solidFill>
              </a:rPr>
              <a:t>를 구성한다</a:t>
            </a:r>
            <a:r>
              <a:rPr lang="en-US" altLang="ko-KR" sz="1600" b="1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600" b="1" dirty="0"/>
              <a:t>Return value(</a:t>
            </a:r>
            <a:r>
              <a:rPr lang="ko-KR" altLang="en-US" sz="1600" b="1" dirty="0"/>
              <a:t>반환 값</a:t>
            </a:r>
            <a:r>
              <a:rPr lang="en-US" altLang="ko-KR" sz="1600" b="1" dirty="0"/>
              <a:t>), Control link(</a:t>
            </a:r>
            <a:r>
              <a:rPr lang="ko-KR" altLang="en-US" sz="1600" b="1" dirty="0"/>
              <a:t>제어 링크로 호출자의 </a:t>
            </a:r>
            <a:r>
              <a:rPr lang="en-US" altLang="ko-KR" sz="1600" b="1" dirty="0"/>
              <a:t>AR </a:t>
            </a:r>
            <a:r>
              <a:rPr lang="ko-KR" altLang="en-US" sz="1600" b="1" dirty="0"/>
              <a:t>시작 주소</a:t>
            </a:r>
            <a:r>
              <a:rPr lang="en-US" altLang="ko-KR" sz="1600" b="1" dirty="0"/>
              <a:t>), Return address(</a:t>
            </a:r>
            <a:r>
              <a:rPr lang="ko-KR" altLang="en-US" sz="1600" b="1" dirty="0"/>
              <a:t>반환 주소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엔트리를 맨 위부터 </a:t>
            </a:r>
            <a:r>
              <a:rPr lang="en-US" altLang="ko-KR" sz="1600" b="1" dirty="0"/>
              <a:t>push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B050"/>
                </a:solidFill>
              </a:rPr>
              <a:t>CL</a:t>
            </a:r>
            <a:r>
              <a:rPr lang="ko-KR" altLang="en-US" sz="1600" dirty="0">
                <a:solidFill>
                  <a:srgbClr val="00B050"/>
                </a:solidFill>
              </a:rPr>
              <a:t>에는 현재 </a:t>
            </a:r>
            <a:r>
              <a:rPr lang="en-US" altLang="ko-KR" sz="1600" dirty="0">
                <a:solidFill>
                  <a:srgbClr val="00B050"/>
                </a:solidFill>
              </a:rPr>
              <a:t>ep</a:t>
            </a:r>
            <a:r>
              <a:rPr lang="ko-KR" altLang="en-US" sz="1600" dirty="0">
                <a:solidFill>
                  <a:srgbClr val="00B050"/>
                </a:solidFill>
              </a:rPr>
              <a:t>를 받아서 </a:t>
            </a:r>
            <a:r>
              <a:rPr lang="en-US" altLang="ko-KR" sz="1600" dirty="0" err="1">
                <a:solidFill>
                  <a:srgbClr val="00B050"/>
                </a:solidFill>
              </a:rPr>
              <a:t>val</a:t>
            </a:r>
            <a:r>
              <a:rPr lang="ko-KR" altLang="en-US" sz="1600" dirty="0">
                <a:solidFill>
                  <a:srgbClr val="00B050"/>
                </a:solidFill>
              </a:rPr>
              <a:t>에 넣는다</a:t>
            </a:r>
            <a:r>
              <a:rPr lang="en-US" altLang="ko-KR" sz="1600" dirty="0">
                <a:solidFill>
                  <a:srgbClr val="00B050"/>
                </a:solidFill>
              </a:rPr>
              <a:t>(return</a:t>
            </a:r>
            <a:r>
              <a:rPr lang="ko-KR" altLang="en-US" sz="1600" dirty="0">
                <a:solidFill>
                  <a:srgbClr val="00B050"/>
                </a:solidFill>
              </a:rPr>
              <a:t>문이나 </a:t>
            </a:r>
            <a:r>
              <a:rPr lang="en-US" altLang="ko-KR" sz="1600" dirty="0">
                <a:solidFill>
                  <a:srgbClr val="00B050"/>
                </a:solidFill>
              </a:rPr>
              <a:t>AR pop</a:t>
            </a:r>
            <a:r>
              <a:rPr lang="ko-KR" altLang="en-US" sz="1600" dirty="0">
                <a:solidFill>
                  <a:srgbClr val="00B050"/>
                </a:solidFill>
              </a:rPr>
              <a:t>하는 경우에 사용</a:t>
            </a:r>
            <a:r>
              <a:rPr lang="en-US" altLang="ko-KR" sz="1600" dirty="0">
                <a:solidFill>
                  <a:srgbClr val="00B050"/>
                </a:solidFill>
              </a:rPr>
              <a:t>). </a:t>
            </a:r>
            <a:r>
              <a:rPr lang="ko-KR" altLang="en-US" sz="1600" dirty="0">
                <a:solidFill>
                  <a:srgbClr val="00B050"/>
                </a:solidFill>
              </a:rPr>
              <a:t>그리고 </a:t>
            </a:r>
            <a:r>
              <a:rPr lang="en-US" altLang="ko-KR" sz="1600" dirty="0">
                <a:solidFill>
                  <a:srgbClr val="00B050"/>
                </a:solidFill>
              </a:rPr>
              <a:t>ep</a:t>
            </a:r>
            <a:r>
              <a:rPr lang="ko-KR" altLang="en-US" sz="1600" dirty="0">
                <a:solidFill>
                  <a:srgbClr val="00B050"/>
                </a:solidFill>
              </a:rPr>
              <a:t>에 새로운 </a:t>
            </a:r>
            <a:r>
              <a:rPr lang="en-US" altLang="ko-KR" sz="1600" dirty="0">
                <a:solidFill>
                  <a:srgbClr val="00B050"/>
                </a:solidFill>
              </a:rPr>
              <a:t>CL </a:t>
            </a:r>
            <a:r>
              <a:rPr lang="ko-KR" altLang="en-US" sz="1600" dirty="0">
                <a:solidFill>
                  <a:srgbClr val="00B050"/>
                </a:solidFill>
              </a:rPr>
              <a:t>인덱스</a:t>
            </a:r>
            <a:r>
              <a:rPr lang="en-US" altLang="ko-KR" sz="1600" dirty="0">
                <a:solidFill>
                  <a:srgbClr val="00B050"/>
                </a:solidFill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lastentry</a:t>
            </a:r>
            <a:r>
              <a:rPr lang="en-US" altLang="ko-KR" sz="1600" dirty="0">
                <a:solidFill>
                  <a:srgbClr val="00B050"/>
                </a:solidFill>
              </a:rPr>
              <a:t>)</a:t>
            </a:r>
            <a:r>
              <a:rPr lang="ko-KR" altLang="en-US" sz="1600" dirty="0">
                <a:solidFill>
                  <a:srgbClr val="00B050"/>
                </a:solidFill>
              </a:rPr>
              <a:t>를 넣는다</a:t>
            </a:r>
            <a:r>
              <a:rPr lang="en-US" altLang="ko-KR" sz="1600" dirty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함수 호출을 한번만 한 경우</a:t>
            </a:r>
            <a:r>
              <a:rPr lang="en-US" altLang="ko-KR" sz="1600" dirty="0"/>
              <a:t>(AR 1</a:t>
            </a:r>
            <a:r>
              <a:rPr lang="ko-KR" altLang="en-US" sz="1600" dirty="0"/>
              <a:t>개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en-US" altLang="ko-KR" sz="1600" dirty="0"/>
              <a:t>CL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=ep </a:t>
            </a:r>
            <a:r>
              <a:rPr lang="ko-KR" altLang="en-US" sz="1600" dirty="0"/>
              <a:t>갱신 값이 동일하다</a:t>
            </a:r>
            <a:r>
              <a:rPr lang="en-US" altLang="ko-KR" sz="1600" dirty="0"/>
              <a:t>. </a:t>
            </a:r>
            <a:r>
              <a:rPr lang="ko-KR" altLang="en-US" sz="1600" dirty="0"/>
              <a:t>두 번 이상 호출 시</a:t>
            </a:r>
            <a:r>
              <a:rPr lang="en-US" altLang="ko-KR" sz="1600" dirty="0"/>
              <a:t>, </a:t>
            </a:r>
            <a:r>
              <a:rPr lang="ko-KR" altLang="en-US" sz="1600" dirty="0"/>
              <a:t>나중에 호출 된 곳</a:t>
            </a:r>
            <a:r>
              <a:rPr lang="en-US" altLang="ko-KR" sz="1600" dirty="0"/>
              <a:t>(</a:t>
            </a:r>
            <a:r>
              <a:rPr lang="ko-KR" altLang="en-US" sz="1600" dirty="0"/>
              <a:t>새로 갱신</a:t>
            </a:r>
            <a:r>
              <a:rPr lang="en-US" altLang="ko-KR" sz="1600" dirty="0"/>
              <a:t>)</a:t>
            </a:r>
            <a:r>
              <a:rPr lang="ko-KR" altLang="en-US" sz="1600" dirty="0"/>
              <a:t>과 </a:t>
            </a:r>
            <a:r>
              <a:rPr lang="en-US" altLang="ko-KR" sz="1600" dirty="0"/>
              <a:t>CL 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(</a:t>
            </a:r>
            <a:r>
              <a:rPr lang="ko-KR" altLang="en-US" sz="1600" dirty="0"/>
              <a:t>이전에 호출된 함수의 </a:t>
            </a:r>
            <a:r>
              <a:rPr lang="en-US" altLang="ko-KR" sz="1600" dirty="0"/>
              <a:t>ep)</a:t>
            </a:r>
            <a:r>
              <a:rPr lang="ko-KR" altLang="en-US" sz="1600" dirty="0"/>
              <a:t>은 다르다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RA</a:t>
            </a:r>
            <a:r>
              <a:rPr lang="ko-KR" altLang="en-US" sz="1600" dirty="0">
                <a:solidFill>
                  <a:srgbClr val="00B050"/>
                </a:solidFill>
              </a:rPr>
              <a:t>도 </a:t>
            </a:r>
            <a:r>
              <a:rPr lang="en-US" altLang="ko-KR" sz="1600" dirty="0">
                <a:solidFill>
                  <a:srgbClr val="00B050"/>
                </a:solidFill>
              </a:rPr>
              <a:t>push</a:t>
            </a:r>
            <a:r>
              <a:rPr lang="ko-KR" altLang="en-US" sz="1600" dirty="0">
                <a:solidFill>
                  <a:srgbClr val="00B050"/>
                </a:solidFill>
              </a:rPr>
              <a:t>하면서 현재의 </a:t>
            </a:r>
            <a:r>
              <a:rPr lang="en-US" altLang="ko-KR" sz="1600" dirty="0">
                <a:solidFill>
                  <a:srgbClr val="00B050"/>
                </a:solidFill>
              </a:rPr>
              <a:t>pc(</a:t>
            </a:r>
            <a:r>
              <a:rPr lang="ko-KR" altLang="en-US" sz="1600" dirty="0">
                <a:solidFill>
                  <a:srgbClr val="00B050"/>
                </a:solidFill>
              </a:rPr>
              <a:t>다음 실행할 명령어 주소</a:t>
            </a:r>
            <a:r>
              <a:rPr lang="en-US" altLang="ko-KR" sz="1600" dirty="0">
                <a:solidFill>
                  <a:srgbClr val="00B050"/>
                </a:solidFill>
              </a:rPr>
              <a:t>)</a:t>
            </a:r>
            <a:r>
              <a:rPr lang="ko-KR" altLang="en-US" sz="1600" dirty="0">
                <a:solidFill>
                  <a:srgbClr val="00B050"/>
                </a:solidFill>
              </a:rPr>
              <a:t>를 넣는다</a:t>
            </a:r>
            <a:r>
              <a:rPr lang="en-US" altLang="ko-KR" sz="1600" dirty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H="1" flipV="1">
            <a:off x="7540386" y="1919944"/>
            <a:ext cx="98362" cy="46143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02676" y="76154"/>
            <a:ext cx="8473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ea typeface="NanumGothic" panose="020D0604000000000000" pitchFamily="50" charset="-127"/>
              </a:rPr>
              <a:t>함수 호출 </a:t>
            </a:r>
            <a:r>
              <a:rPr lang="en-US" altLang="ko-KR" dirty="0">
                <a:solidFill>
                  <a:schemeClr val="accent1"/>
                </a:solidFill>
                <a:ea typeface="NanumGothic" panose="020D0604000000000000" pitchFamily="50" charset="-127"/>
              </a:rPr>
              <a:t>id(&lt;expr&gt; {,&lt;expr&gt;})      // id</a:t>
            </a:r>
            <a:r>
              <a:rPr lang="ko-KR" altLang="en-US" dirty="0">
                <a:solidFill>
                  <a:schemeClr val="accent1"/>
                </a:solidFill>
                <a:ea typeface="NanumGothic" panose="020D0604000000000000" pitchFamily="50" charset="-127"/>
              </a:rPr>
              <a:t>는 함수 이름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3795"/>
              </p:ext>
            </p:extLst>
          </p:nvPr>
        </p:nvGraphicFramePr>
        <p:xfrm>
          <a:off x="944941" y="4450744"/>
          <a:ext cx="1454406" cy="101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406">
                  <a:extLst>
                    <a:ext uri="{9D8B030D-6E8A-4147-A177-3AD203B41FA5}">
                      <a16:colId xmlns:a16="http://schemas.microsoft.com/office/drawing/2014/main" val="957324050"/>
                    </a:ext>
                  </a:extLst>
                </a:gridCol>
              </a:tblGrid>
              <a:tr h="337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RV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686609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 / </a:t>
                      </a:r>
                      <a:r>
                        <a:rPr lang="en-US" altLang="ko-KR" sz="1400" dirty="0" err="1"/>
                        <a:t>val</a:t>
                      </a:r>
                      <a:r>
                        <a:rPr lang="en-US" altLang="ko-KR" sz="1400" dirty="0"/>
                        <a:t> : ep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193644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RA / </a:t>
                      </a:r>
                      <a:r>
                        <a:rPr lang="en-US" altLang="ko-KR" sz="1400" dirty="0" err="1"/>
                        <a:t>val</a:t>
                      </a:r>
                      <a:r>
                        <a:rPr lang="en-US" altLang="ko-KR" sz="1400" dirty="0"/>
                        <a:t> : pc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16076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>
            <a:cxnSpLocks/>
          </p:cNvCxnSpPr>
          <p:nvPr/>
        </p:nvCxnSpPr>
        <p:spPr>
          <a:xfrm>
            <a:off x="657246" y="4898001"/>
            <a:ext cx="192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683210" y="5373216"/>
            <a:ext cx="192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9255" y="4745344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5053" y="5155566"/>
            <a:ext cx="60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last</a:t>
            </a:r>
          </a:p>
          <a:p>
            <a:r>
              <a:rPr lang="en-US" altLang="ko-KR" sz="1200" dirty="0"/>
              <a:t>entry</a:t>
            </a:r>
          </a:p>
        </p:txBody>
      </p:sp>
      <p:sp>
        <p:nvSpPr>
          <p:cNvPr id="29" name="왼쪽 중괄호 28"/>
          <p:cNvSpPr/>
          <p:nvPr/>
        </p:nvSpPr>
        <p:spPr>
          <a:xfrm rot="10800000" flipH="1">
            <a:off x="370619" y="1603026"/>
            <a:ext cx="432048" cy="1825973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/>
          <p:cNvSpPr/>
          <p:nvPr/>
        </p:nvSpPr>
        <p:spPr>
          <a:xfrm>
            <a:off x="2392936" y="3852338"/>
            <a:ext cx="308089" cy="1073220"/>
          </a:xfrm>
          <a:custGeom>
            <a:avLst/>
            <a:gdLst>
              <a:gd name="connsiteX0" fmla="*/ 0 w 566530"/>
              <a:gd name="connsiteY0" fmla="*/ 1948070 h 1958009"/>
              <a:gd name="connsiteX1" fmla="*/ 49696 w 566530"/>
              <a:gd name="connsiteY1" fmla="*/ 1958009 h 1958009"/>
              <a:gd name="connsiteX2" fmla="*/ 188844 w 566530"/>
              <a:gd name="connsiteY2" fmla="*/ 1938131 h 1958009"/>
              <a:gd name="connsiteX3" fmla="*/ 208722 w 566530"/>
              <a:gd name="connsiteY3" fmla="*/ 1908313 h 1958009"/>
              <a:gd name="connsiteX4" fmla="*/ 238539 w 566530"/>
              <a:gd name="connsiteY4" fmla="*/ 1888435 h 1958009"/>
              <a:gd name="connsiteX5" fmla="*/ 268357 w 566530"/>
              <a:gd name="connsiteY5" fmla="*/ 1858618 h 1958009"/>
              <a:gd name="connsiteX6" fmla="*/ 288235 w 566530"/>
              <a:gd name="connsiteY6" fmla="*/ 1818861 h 1958009"/>
              <a:gd name="connsiteX7" fmla="*/ 318052 w 566530"/>
              <a:gd name="connsiteY7" fmla="*/ 1779105 h 1958009"/>
              <a:gd name="connsiteX8" fmla="*/ 337930 w 566530"/>
              <a:gd name="connsiteY8" fmla="*/ 1749287 h 1958009"/>
              <a:gd name="connsiteX9" fmla="*/ 367748 w 566530"/>
              <a:gd name="connsiteY9" fmla="*/ 1709531 h 1958009"/>
              <a:gd name="connsiteX10" fmla="*/ 407504 w 566530"/>
              <a:gd name="connsiteY10" fmla="*/ 1610139 h 1958009"/>
              <a:gd name="connsiteX11" fmla="*/ 457200 w 566530"/>
              <a:gd name="connsiteY11" fmla="*/ 1510748 h 1958009"/>
              <a:gd name="connsiteX12" fmla="*/ 477078 w 566530"/>
              <a:gd name="connsiteY12" fmla="*/ 1470992 h 1958009"/>
              <a:gd name="connsiteX13" fmla="*/ 487017 w 566530"/>
              <a:gd name="connsiteY13" fmla="*/ 1411357 h 1958009"/>
              <a:gd name="connsiteX14" fmla="*/ 516835 w 566530"/>
              <a:gd name="connsiteY14" fmla="*/ 1371600 h 1958009"/>
              <a:gd name="connsiteX15" fmla="*/ 536713 w 566530"/>
              <a:gd name="connsiteY15" fmla="*/ 1311965 h 1958009"/>
              <a:gd name="connsiteX16" fmla="*/ 546652 w 566530"/>
              <a:gd name="connsiteY16" fmla="*/ 1222513 h 1958009"/>
              <a:gd name="connsiteX17" fmla="*/ 556591 w 566530"/>
              <a:gd name="connsiteY17" fmla="*/ 1182757 h 1958009"/>
              <a:gd name="connsiteX18" fmla="*/ 566530 w 566530"/>
              <a:gd name="connsiteY18" fmla="*/ 1123122 h 1958009"/>
              <a:gd name="connsiteX19" fmla="*/ 556591 w 566530"/>
              <a:gd name="connsiteY19" fmla="*/ 576470 h 1958009"/>
              <a:gd name="connsiteX20" fmla="*/ 536713 w 566530"/>
              <a:gd name="connsiteY20" fmla="*/ 387626 h 1958009"/>
              <a:gd name="connsiteX21" fmla="*/ 526774 w 566530"/>
              <a:gd name="connsiteY21" fmla="*/ 347870 h 1958009"/>
              <a:gd name="connsiteX22" fmla="*/ 516835 w 566530"/>
              <a:gd name="connsiteY22" fmla="*/ 288235 h 1958009"/>
              <a:gd name="connsiteX23" fmla="*/ 487017 w 566530"/>
              <a:gd name="connsiteY23" fmla="*/ 218661 h 1958009"/>
              <a:gd name="connsiteX24" fmla="*/ 457200 w 566530"/>
              <a:gd name="connsiteY24" fmla="*/ 119270 h 1958009"/>
              <a:gd name="connsiteX25" fmla="*/ 437322 w 566530"/>
              <a:gd name="connsiteY25" fmla="*/ 89452 h 1958009"/>
              <a:gd name="connsiteX26" fmla="*/ 407504 w 566530"/>
              <a:gd name="connsiteY26" fmla="*/ 79513 h 1958009"/>
              <a:gd name="connsiteX27" fmla="*/ 248478 w 566530"/>
              <a:gd name="connsiteY27" fmla="*/ 99392 h 1958009"/>
              <a:gd name="connsiteX28" fmla="*/ 218661 w 566530"/>
              <a:gd name="connsiteY28" fmla="*/ 119270 h 1958009"/>
              <a:gd name="connsiteX29" fmla="*/ 159026 w 566530"/>
              <a:gd name="connsiteY29" fmla="*/ 139148 h 1958009"/>
              <a:gd name="connsiteX30" fmla="*/ 69574 w 566530"/>
              <a:gd name="connsiteY30" fmla="*/ 168965 h 1958009"/>
              <a:gd name="connsiteX31" fmla="*/ 39757 w 566530"/>
              <a:gd name="connsiteY31" fmla="*/ 178905 h 1958009"/>
              <a:gd name="connsiteX32" fmla="*/ 59635 w 566530"/>
              <a:gd name="connsiteY32" fmla="*/ 99392 h 1958009"/>
              <a:gd name="connsiteX33" fmla="*/ 79513 w 566530"/>
              <a:gd name="connsiteY33" fmla="*/ 79513 h 1958009"/>
              <a:gd name="connsiteX34" fmla="*/ 119270 w 566530"/>
              <a:gd name="connsiteY34" fmla="*/ 0 h 1958009"/>
              <a:gd name="connsiteX35" fmla="*/ 99391 w 566530"/>
              <a:gd name="connsiteY35" fmla="*/ 69574 h 1958009"/>
              <a:gd name="connsiteX36" fmla="*/ 89452 w 566530"/>
              <a:gd name="connsiteY36" fmla="*/ 99392 h 1958009"/>
              <a:gd name="connsiteX37" fmla="*/ 49696 w 566530"/>
              <a:gd name="connsiteY37" fmla="*/ 159026 h 1958009"/>
              <a:gd name="connsiteX38" fmla="*/ 39757 w 566530"/>
              <a:gd name="connsiteY38" fmla="*/ 198783 h 1958009"/>
              <a:gd name="connsiteX39" fmla="*/ 19878 w 566530"/>
              <a:gd name="connsiteY39" fmla="*/ 218661 h 1958009"/>
              <a:gd name="connsiteX40" fmla="*/ 39757 w 566530"/>
              <a:gd name="connsiteY40" fmla="*/ 248478 h 1958009"/>
              <a:gd name="connsiteX41" fmla="*/ 89452 w 566530"/>
              <a:gd name="connsiteY41" fmla="*/ 278296 h 1958009"/>
              <a:gd name="connsiteX42" fmla="*/ 99391 w 566530"/>
              <a:gd name="connsiteY42" fmla="*/ 308113 h 1958009"/>
              <a:gd name="connsiteX43" fmla="*/ 139148 w 566530"/>
              <a:gd name="connsiteY43" fmla="*/ 367748 h 1958009"/>
              <a:gd name="connsiteX44" fmla="*/ 149087 w 566530"/>
              <a:gd name="connsiteY44" fmla="*/ 387626 h 195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66530" h="1958009">
                <a:moveTo>
                  <a:pt x="0" y="1948070"/>
                </a:moveTo>
                <a:cubicBezTo>
                  <a:pt x="16565" y="1951383"/>
                  <a:pt x="32803" y="1958009"/>
                  <a:pt x="49696" y="1958009"/>
                </a:cubicBezTo>
                <a:cubicBezTo>
                  <a:pt x="136796" y="1958009"/>
                  <a:pt x="133662" y="1956524"/>
                  <a:pt x="188844" y="1938131"/>
                </a:cubicBezTo>
                <a:cubicBezTo>
                  <a:pt x="195470" y="1928192"/>
                  <a:pt x="200275" y="1916760"/>
                  <a:pt x="208722" y="1908313"/>
                </a:cubicBezTo>
                <a:cubicBezTo>
                  <a:pt x="217168" y="1899866"/>
                  <a:pt x="229362" y="1896082"/>
                  <a:pt x="238539" y="1888435"/>
                </a:cubicBezTo>
                <a:cubicBezTo>
                  <a:pt x="249337" y="1879437"/>
                  <a:pt x="258418" y="1868557"/>
                  <a:pt x="268357" y="1858618"/>
                </a:cubicBezTo>
                <a:cubicBezTo>
                  <a:pt x="274983" y="1845366"/>
                  <a:pt x="280382" y="1831425"/>
                  <a:pt x="288235" y="1818861"/>
                </a:cubicBezTo>
                <a:cubicBezTo>
                  <a:pt x="297014" y="1804814"/>
                  <a:pt x="308424" y="1792585"/>
                  <a:pt x="318052" y="1779105"/>
                </a:cubicBezTo>
                <a:cubicBezTo>
                  <a:pt x="324995" y="1769385"/>
                  <a:pt x="330987" y="1759007"/>
                  <a:pt x="337930" y="1749287"/>
                </a:cubicBezTo>
                <a:cubicBezTo>
                  <a:pt x="347558" y="1735807"/>
                  <a:pt x="358968" y="1723578"/>
                  <a:pt x="367748" y="1709531"/>
                </a:cubicBezTo>
                <a:cubicBezTo>
                  <a:pt x="398026" y="1661086"/>
                  <a:pt x="381484" y="1669612"/>
                  <a:pt x="407504" y="1610139"/>
                </a:cubicBezTo>
                <a:cubicBezTo>
                  <a:pt x="422351" y="1576204"/>
                  <a:pt x="440635" y="1543878"/>
                  <a:pt x="457200" y="1510748"/>
                </a:cubicBezTo>
                <a:lnTo>
                  <a:pt x="477078" y="1470992"/>
                </a:lnTo>
                <a:cubicBezTo>
                  <a:pt x="480391" y="1451114"/>
                  <a:pt x="479533" y="1430068"/>
                  <a:pt x="487017" y="1411357"/>
                </a:cubicBezTo>
                <a:cubicBezTo>
                  <a:pt x="493169" y="1395976"/>
                  <a:pt x="509427" y="1386417"/>
                  <a:pt x="516835" y="1371600"/>
                </a:cubicBezTo>
                <a:cubicBezTo>
                  <a:pt x="526206" y="1352859"/>
                  <a:pt x="530087" y="1331843"/>
                  <a:pt x="536713" y="1311965"/>
                </a:cubicBezTo>
                <a:cubicBezTo>
                  <a:pt x="540026" y="1282148"/>
                  <a:pt x="542090" y="1252165"/>
                  <a:pt x="546652" y="1222513"/>
                </a:cubicBezTo>
                <a:cubicBezTo>
                  <a:pt x="548729" y="1209012"/>
                  <a:pt x="553912" y="1196152"/>
                  <a:pt x="556591" y="1182757"/>
                </a:cubicBezTo>
                <a:cubicBezTo>
                  <a:pt x="560543" y="1162996"/>
                  <a:pt x="563217" y="1143000"/>
                  <a:pt x="566530" y="1123122"/>
                </a:cubicBezTo>
                <a:cubicBezTo>
                  <a:pt x="563217" y="940905"/>
                  <a:pt x="562111" y="758634"/>
                  <a:pt x="556591" y="576470"/>
                </a:cubicBezTo>
                <a:cubicBezTo>
                  <a:pt x="555772" y="549438"/>
                  <a:pt x="542769" y="423962"/>
                  <a:pt x="536713" y="387626"/>
                </a:cubicBezTo>
                <a:cubicBezTo>
                  <a:pt x="534467" y="374152"/>
                  <a:pt x="529453" y="361265"/>
                  <a:pt x="526774" y="347870"/>
                </a:cubicBezTo>
                <a:cubicBezTo>
                  <a:pt x="522822" y="328109"/>
                  <a:pt x="521207" y="307908"/>
                  <a:pt x="516835" y="288235"/>
                </a:cubicBezTo>
                <a:cubicBezTo>
                  <a:pt x="510985" y="261910"/>
                  <a:pt x="499172" y="242970"/>
                  <a:pt x="487017" y="218661"/>
                </a:cubicBezTo>
                <a:cubicBezTo>
                  <a:pt x="481461" y="196437"/>
                  <a:pt x="466879" y="133789"/>
                  <a:pt x="457200" y="119270"/>
                </a:cubicBezTo>
                <a:cubicBezTo>
                  <a:pt x="450574" y="109331"/>
                  <a:pt x="446650" y="96914"/>
                  <a:pt x="437322" y="89452"/>
                </a:cubicBezTo>
                <a:cubicBezTo>
                  <a:pt x="429141" y="82907"/>
                  <a:pt x="417443" y="82826"/>
                  <a:pt x="407504" y="79513"/>
                </a:cubicBezTo>
                <a:cubicBezTo>
                  <a:pt x="393132" y="80711"/>
                  <a:pt x="286359" y="83157"/>
                  <a:pt x="248478" y="99392"/>
                </a:cubicBezTo>
                <a:cubicBezTo>
                  <a:pt x="237499" y="104098"/>
                  <a:pt x="229577" y="114419"/>
                  <a:pt x="218661" y="119270"/>
                </a:cubicBezTo>
                <a:cubicBezTo>
                  <a:pt x="199513" y="127780"/>
                  <a:pt x="178904" y="132522"/>
                  <a:pt x="159026" y="139148"/>
                </a:cubicBezTo>
                <a:lnTo>
                  <a:pt x="69574" y="168965"/>
                </a:lnTo>
                <a:lnTo>
                  <a:pt x="39757" y="178905"/>
                </a:lnTo>
                <a:cubicBezTo>
                  <a:pt x="41895" y="168216"/>
                  <a:pt x="50466" y="114674"/>
                  <a:pt x="59635" y="99392"/>
                </a:cubicBezTo>
                <a:cubicBezTo>
                  <a:pt x="64456" y="91357"/>
                  <a:pt x="72887" y="86139"/>
                  <a:pt x="79513" y="79513"/>
                </a:cubicBezTo>
                <a:cubicBezTo>
                  <a:pt x="102354" y="10988"/>
                  <a:pt x="84574" y="34694"/>
                  <a:pt x="119270" y="0"/>
                </a:cubicBezTo>
                <a:cubicBezTo>
                  <a:pt x="95444" y="71474"/>
                  <a:pt x="124344" y="-17761"/>
                  <a:pt x="99391" y="69574"/>
                </a:cubicBezTo>
                <a:cubicBezTo>
                  <a:pt x="96513" y="79648"/>
                  <a:pt x="94540" y="90233"/>
                  <a:pt x="89452" y="99392"/>
                </a:cubicBezTo>
                <a:cubicBezTo>
                  <a:pt x="77850" y="120276"/>
                  <a:pt x="49696" y="159026"/>
                  <a:pt x="49696" y="159026"/>
                </a:cubicBezTo>
                <a:cubicBezTo>
                  <a:pt x="46383" y="172278"/>
                  <a:pt x="45866" y="186565"/>
                  <a:pt x="39757" y="198783"/>
                </a:cubicBezTo>
                <a:cubicBezTo>
                  <a:pt x="35566" y="207164"/>
                  <a:pt x="19878" y="209290"/>
                  <a:pt x="19878" y="218661"/>
                </a:cubicBezTo>
                <a:cubicBezTo>
                  <a:pt x="19878" y="230606"/>
                  <a:pt x="32295" y="239150"/>
                  <a:pt x="39757" y="248478"/>
                </a:cubicBezTo>
                <a:cubicBezTo>
                  <a:pt x="59603" y="273285"/>
                  <a:pt x="59063" y="268166"/>
                  <a:pt x="89452" y="278296"/>
                </a:cubicBezTo>
                <a:cubicBezTo>
                  <a:pt x="92765" y="288235"/>
                  <a:pt x="94303" y="298955"/>
                  <a:pt x="99391" y="308113"/>
                </a:cubicBezTo>
                <a:cubicBezTo>
                  <a:pt x="110993" y="328997"/>
                  <a:pt x="128464" y="346379"/>
                  <a:pt x="139148" y="367748"/>
                </a:cubicBezTo>
                <a:lnTo>
                  <a:pt x="149087" y="38762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453896" y="1562579"/>
            <a:ext cx="271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NanumGothic" panose="020D0604000000000000" pitchFamily="50" charset="-127"/>
              </a:rPr>
              <a:t>id(&lt;expr&gt; {,&lt;expr&gt;})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08476" y="2383215"/>
            <a:ext cx="1721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return address</a:t>
            </a:r>
          </a:p>
          <a:p>
            <a:r>
              <a:rPr lang="ko-KR" altLang="en-US" sz="1600" b="1" dirty="0"/>
              <a:t>에 넣을 </a:t>
            </a:r>
            <a:r>
              <a:rPr lang="en-US" altLang="ko-KR" sz="1600" b="1" dirty="0"/>
              <a:t>pc </a:t>
            </a:r>
            <a:r>
              <a:rPr lang="ko-KR" altLang="en-US" sz="1600" b="1" dirty="0"/>
              <a:t>값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2114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2" t="-735" b="90907"/>
          <a:stretch/>
        </p:blipFill>
        <p:spPr>
          <a:xfrm>
            <a:off x="971600" y="4312731"/>
            <a:ext cx="3427499" cy="2499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1" y="1050630"/>
            <a:ext cx="7763127" cy="3277430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21499" y="1260557"/>
            <a:ext cx="1080120" cy="172098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482665" y="4226507"/>
            <a:ext cx="1470748" cy="33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92080" y="1291996"/>
            <a:ext cx="11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funstart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473062" y="4881498"/>
            <a:ext cx="81313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B050"/>
                </a:solidFill>
              </a:rPr>
              <a:t>funstart</a:t>
            </a:r>
            <a:r>
              <a:rPr lang="ko-KR" altLang="en-US" b="1" dirty="0">
                <a:solidFill>
                  <a:srgbClr val="00B050"/>
                </a:solidFill>
              </a:rPr>
              <a:t>를 </a:t>
            </a:r>
            <a:r>
              <a:rPr lang="en-US" altLang="ko-KR" b="1" dirty="0">
                <a:solidFill>
                  <a:srgbClr val="00B050"/>
                </a:solidFill>
              </a:rPr>
              <a:t>pc</a:t>
            </a:r>
            <a:r>
              <a:rPr lang="ko-KR" altLang="en-US" b="1" dirty="0">
                <a:solidFill>
                  <a:srgbClr val="00B050"/>
                </a:solidFill>
              </a:rPr>
              <a:t>에 전달 해 </a:t>
            </a:r>
            <a:r>
              <a:rPr lang="en-US" altLang="ko-KR" b="1" dirty="0">
                <a:solidFill>
                  <a:srgbClr val="00B050"/>
                </a:solidFill>
              </a:rPr>
              <a:t>pc</a:t>
            </a:r>
            <a:r>
              <a:rPr lang="ko-KR" altLang="en-US" b="1" dirty="0">
                <a:solidFill>
                  <a:srgbClr val="00B050"/>
                </a:solidFill>
              </a:rPr>
              <a:t>가 다음 명령어로 함수 선언의 시작 부분을 수행하도록 한다</a:t>
            </a:r>
            <a:r>
              <a:rPr lang="en-US" altLang="ko-KR" b="1" dirty="0">
                <a:solidFill>
                  <a:srgbClr val="00B050"/>
                </a:solidFill>
              </a:rPr>
              <a:t>. </a:t>
            </a:r>
            <a:r>
              <a:rPr lang="ko-KR" altLang="en-US" b="1" dirty="0"/>
              <a:t>선언 부분의 </a:t>
            </a:r>
            <a:r>
              <a:rPr lang="ko-KR" altLang="en-US" b="1" dirty="0" err="1">
                <a:solidFill>
                  <a:srgbClr val="00B050"/>
                </a:solidFill>
              </a:rPr>
              <a:t>형식매개변수에</a:t>
            </a:r>
            <a:r>
              <a:rPr lang="ko-KR" altLang="en-US" b="1" dirty="0">
                <a:solidFill>
                  <a:srgbClr val="00B050"/>
                </a:solidFill>
              </a:rPr>
              <a:t> 이전에 계산한 </a:t>
            </a:r>
            <a:r>
              <a:rPr lang="ko-KR" altLang="en-US" b="1" dirty="0" err="1">
                <a:solidFill>
                  <a:srgbClr val="00B050"/>
                </a:solidFill>
              </a:rPr>
              <a:t>실매개변수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args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를 차례로 대입</a:t>
            </a:r>
            <a:r>
              <a:rPr lang="ko-KR" altLang="en-US" b="1" dirty="0"/>
              <a:t>한다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여러 번의 </a:t>
            </a:r>
            <a:r>
              <a:rPr lang="en-US" altLang="ko-KR" dirty="0"/>
              <a:t>match</a:t>
            </a:r>
            <a:r>
              <a:rPr lang="ko-KR" altLang="en-US" dirty="0"/>
              <a:t>를 거쳐  함수에 정의된 계산들인 </a:t>
            </a:r>
            <a:r>
              <a:rPr lang="en-US" altLang="ko-KR" dirty="0" err="1"/>
              <a:t>stmt</a:t>
            </a:r>
            <a:r>
              <a:rPr lang="en-US" altLang="ko-KR" dirty="0"/>
              <a:t>()</a:t>
            </a:r>
            <a:r>
              <a:rPr lang="ko-KR" altLang="en-US" dirty="0"/>
              <a:t>를 수행 한다</a:t>
            </a:r>
            <a:r>
              <a:rPr lang="en-US" altLang="ko-KR" dirty="0"/>
              <a:t>.</a:t>
            </a:r>
            <a:r>
              <a:rPr lang="ko-KR" altLang="en-US" dirty="0"/>
              <a:t> 이 때</a:t>
            </a:r>
            <a:r>
              <a:rPr lang="en-US" altLang="ko-KR" dirty="0"/>
              <a:t>, </a:t>
            </a:r>
            <a:r>
              <a:rPr lang="en-US" altLang="ko-KR" b="1" dirty="0"/>
              <a:t>return</a:t>
            </a:r>
            <a:r>
              <a:rPr lang="ko-KR" altLang="en-US" b="1" dirty="0"/>
              <a:t>문도 </a:t>
            </a:r>
            <a:r>
              <a:rPr lang="en-US" altLang="ko-KR" b="1" dirty="0" err="1"/>
              <a:t>stmt</a:t>
            </a:r>
            <a:r>
              <a:rPr lang="en-US" altLang="ko-KR" b="1" dirty="0"/>
              <a:t>() </a:t>
            </a:r>
            <a:r>
              <a:rPr lang="ko-KR" altLang="en-US" b="1" dirty="0"/>
              <a:t>내에 구현 되었으므로 </a:t>
            </a:r>
            <a:r>
              <a:rPr lang="en-US" altLang="ko-KR" b="1" dirty="0"/>
              <a:t>AR</a:t>
            </a:r>
            <a:r>
              <a:rPr lang="ko-KR" altLang="en-US" b="1" dirty="0"/>
              <a:t>을 </a:t>
            </a:r>
            <a:r>
              <a:rPr lang="en-US" altLang="ko-KR" b="1" dirty="0"/>
              <a:t>pop</a:t>
            </a:r>
            <a:r>
              <a:rPr lang="ko-KR" altLang="en-US" b="1" dirty="0"/>
              <a:t>하기 전에 </a:t>
            </a:r>
            <a:r>
              <a:rPr lang="en-US" altLang="ko-KR" b="1" dirty="0"/>
              <a:t>return</a:t>
            </a:r>
            <a:r>
              <a:rPr lang="ko-KR" altLang="en-US" b="1" dirty="0"/>
              <a:t>문도 수행한다</a:t>
            </a:r>
            <a:r>
              <a:rPr lang="en-US" altLang="ko-KR" b="1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2676" y="76154"/>
            <a:ext cx="8473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ea typeface="NanumGothic" panose="020D0604000000000000" pitchFamily="50" charset="-127"/>
              </a:rPr>
              <a:t>함수 호출 </a:t>
            </a:r>
            <a:r>
              <a:rPr lang="en-US" altLang="ko-KR" dirty="0">
                <a:solidFill>
                  <a:schemeClr val="accent1"/>
                </a:solidFill>
                <a:ea typeface="NanumGothic" panose="020D0604000000000000" pitchFamily="50" charset="-127"/>
              </a:rPr>
              <a:t>id(&lt;expr&gt; {,&lt;expr&gt;})      // id</a:t>
            </a:r>
            <a:r>
              <a:rPr lang="ko-KR" altLang="en-US" dirty="0">
                <a:solidFill>
                  <a:schemeClr val="accent1"/>
                </a:solidFill>
                <a:ea typeface="NanumGothic" panose="020D0604000000000000" pitchFamily="50" charset="-127"/>
              </a:rPr>
              <a:t>는 함수 이름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8880" y="2803086"/>
            <a:ext cx="2668143" cy="157689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13158" y="1963258"/>
            <a:ext cx="5215895" cy="37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fun &lt;type’&gt; id(&lt;type&gt; id {,&lt;type&gt; id}) : &lt;</a:t>
            </a:r>
            <a:r>
              <a:rPr lang="en-US" altLang="ko-KR" dirty="0" err="1"/>
              <a:t>stmt</a:t>
            </a:r>
            <a:r>
              <a:rPr lang="en-US" altLang="ko-KR" dirty="0"/>
              <a:t>&gt;</a:t>
            </a:r>
          </a:p>
        </p:txBody>
      </p: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5724128" y="1628800"/>
            <a:ext cx="0" cy="43204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0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1"/>
          <a:stretch/>
        </p:blipFill>
        <p:spPr>
          <a:xfrm>
            <a:off x="202676" y="1245922"/>
            <a:ext cx="6229969" cy="2985932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10102" y="1510784"/>
            <a:ext cx="2920878" cy="241879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482665" y="4226507"/>
            <a:ext cx="1470748" cy="33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96257" y="171542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// ‘)’ </a:t>
            </a:r>
            <a:r>
              <a:rPr lang="ko-KR" altLang="en-US" dirty="0"/>
              <a:t>읽음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300280" y="4310627"/>
            <a:ext cx="55511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인덱스가 </a:t>
            </a:r>
            <a:r>
              <a:rPr lang="en-US" altLang="ko-KR" sz="1600" b="1" dirty="0">
                <a:solidFill>
                  <a:srgbClr val="00B050"/>
                </a:solidFill>
              </a:rPr>
              <a:t>ep+1</a:t>
            </a:r>
            <a:r>
              <a:rPr lang="ko-KR" altLang="en-US" sz="1600" b="1" dirty="0">
                <a:solidFill>
                  <a:srgbClr val="00B050"/>
                </a:solidFill>
              </a:rPr>
              <a:t>인 곳은 </a:t>
            </a:r>
            <a:r>
              <a:rPr lang="en-US" altLang="ko-KR" sz="1600" b="1" dirty="0">
                <a:solidFill>
                  <a:srgbClr val="00B050"/>
                </a:solidFill>
              </a:rPr>
              <a:t>RA</a:t>
            </a:r>
            <a:r>
              <a:rPr lang="ko-KR" altLang="en-US" sz="1600" b="1" dirty="0">
                <a:solidFill>
                  <a:srgbClr val="00B050"/>
                </a:solidFill>
              </a:rPr>
              <a:t>이며 그 곳의 </a:t>
            </a:r>
            <a:r>
              <a:rPr lang="en-US" altLang="ko-KR" sz="1600" b="1" dirty="0" err="1">
                <a:solidFill>
                  <a:srgbClr val="00B050"/>
                </a:solidFill>
              </a:rPr>
              <a:t>val</a:t>
            </a:r>
            <a:r>
              <a:rPr lang="en-US" altLang="ko-KR" sz="1600" b="1" dirty="0">
                <a:solidFill>
                  <a:srgbClr val="00B050"/>
                </a:solidFill>
              </a:rPr>
              <a:t> </a:t>
            </a:r>
            <a:r>
              <a:rPr lang="ko-KR" altLang="en-US" sz="1600" b="1" dirty="0">
                <a:solidFill>
                  <a:srgbClr val="00B050"/>
                </a:solidFill>
              </a:rPr>
              <a:t>값은 함수 호출에서의 마지막 </a:t>
            </a:r>
            <a:r>
              <a:rPr lang="en-US" altLang="ko-KR" sz="1600" b="1" dirty="0">
                <a:solidFill>
                  <a:srgbClr val="00B050"/>
                </a:solidFill>
              </a:rPr>
              <a:t>address</a:t>
            </a:r>
            <a:r>
              <a:rPr lang="ko-KR" altLang="en-US" sz="1600" b="1" dirty="0">
                <a:solidFill>
                  <a:srgbClr val="00B050"/>
                </a:solidFill>
              </a:rPr>
              <a:t>를 저장하고 있는 곳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그 것이 가리키는 값은 </a:t>
            </a:r>
            <a:r>
              <a:rPr lang="en-US" altLang="ko-KR" sz="1600" dirty="0"/>
              <a:t>‘)’</a:t>
            </a:r>
            <a:r>
              <a:rPr lang="ko-KR" altLang="en-US" sz="1600" dirty="0"/>
              <a:t>이므로 이를 읽어준다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pop(n) </a:t>
            </a:r>
            <a:r>
              <a:rPr lang="ko-KR" altLang="en-US" sz="1600" dirty="0"/>
              <a:t>없이 활성 레코드를 </a:t>
            </a:r>
            <a:r>
              <a:rPr lang="en-US" altLang="ko-KR" sz="1600" dirty="0"/>
              <a:t>pop</a:t>
            </a:r>
            <a:r>
              <a:rPr lang="ko-KR" altLang="en-US" sz="1600" dirty="0"/>
              <a:t>하는 방법은 </a:t>
            </a:r>
            <a:r>
              <a:rPr lang="en-US" altLang="ko-KR" sz="1600" dirty="0" err="1"/>
              <a:t>lastentry</a:t>
            </a:r>
            <a:r>
              <a:rPr lang="ko-KR" altLang="en-US" sz="1600" dirty="0"/>
              <a:t>를 옮겨주는 것이다</a:t>
            </a:r>
            <a:r>
              <a:rPr lang="en-US" altLang="ko-KR" sz="1600" dirty="0"/>
              <a:t>. </a:t>
            </a:r>
            <a:r>
              <a:rPr lang="en-US" altLang="ko-KR" sz="1600" b="1" dirty="0">
                <a:solidFill>
                  <a:srgbClr val="00B050"/>
                </a:solidFill>
              </a:rPr>
              <a:t>RV</a:t>
            </a:r>
            <a:r>
              <a:rPr lang="ko-KR" altLang="en-US" sz="1600" b="1" dirty="0">
                <a:solidFill>
                  <a:srgbClr val="00B050"/>
                </a:solidFill>
              </a:rPr>
              <a:t>를 제외한 함수 계산 과정을 </a:t>
            </a:r>
            <a:r>
              <a:rPr lang="en-US" altLang="ko-KR" sz="1600" b="1" dirty="0">
                <a:solidFill>
                  <a:srgbClr val="00B050"/>
                </a:solidFill>
              </a:rPr>
              <a:t>pop</a:t>
            </a:r>
            <a:r>
              <a:rPr lang="ko-KR" altLang="en-US" sz="1600" b="1" dirty="0">
                <a:solidFill>
                  <a:srgbClr val="00B050"/>
                </a:solidFill>
              </a:rPr>
              <a:t>하므로 </a:t>
            </a:r>
            <a:r>
              <a:rPr lang="en-US" altLang="ko-KR" sz="1600" b="1" dirty="0" err="1">
                <a:solidFill>
                  <a:srgbClr val="00B050"/>
                </a:solidFill>
              </a:rPr>
              <a:t>lastentry</a:t>
            </a:r>
            <a:r>
              <a:rPr lang="ko-KR" altLang="en-US" sz="1600" b="1" dirty="0">
                <a:solidFill>
                  <a:srgbClr val="00B050"/>
                </a:solidFill>
              </a:rPr>
              <a:t>를 </a:t>
            </a:r>
            <a:r>
              <a:rPr lang="en-US" altLang="ko-KR" sz="1600" b="1" dirty="0">
                <a:solidFill>
                  <a:srgbClr val="00B050"/>
                </a:solidFill>
              </a:rPr>
              <a:t>ep-1</a:t>
            </a:r>
            <a:r>
              <a:rPr lang="ko-KR" altLang="en-US" sz="1600" dirty="0"/>
              <a:t>로 고친다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return</a:t>
            </a:r>
            <a:r>
              <a:rPr lang="ko-KR" altLang="en-US" sz="1600" dirty="0"/>
              <a:t>문에서 나온 함수 결과 값을 가져와야 하므로</a:t>
            </a:r>
            <a:r>
              <a:rPr lang="en-US" altLang="ko-KR" sz="1600" dirty="0"/>
              <a:t> </a:t>
            </a:r>
            <a:r>
              <a:rPr lang="ko-KR" altLang="en-US" sz="1600" b="1" dirty="0">
                <a:solidFill>
                  <a:srgbClr val="00B050"/>
                </a:solidFill>
              </a:rPr>
              <a:t>인덱스 </a:t>
            </a:r>
            <a:r>
              <a:rPr lang="en-US" altLang="ko-KR" sz="1600" b="1" dirty="0">
                <a:solidFill>
                  <a:srgbClr val="00B050"/>
                </a:solidFill>
              </a:rPr>
              <a:t>ep-1, </a:t>
            </a:r>
            <a:r>
              <a:rPr lang="ko-KR" altLang="en-US" sz="1600" b="1" dirty="0">
                <a:solidFill>
                  <a:srgbClr val="00B050"/>
                </a:solidFill>
              </a:rPr>
              <a:t>즉 </a:t>
            </a:r>
            <a:r>
              <a:rPr lang="en-US" altLang="ko-KR" sz="1600" b="1" dirty="0">
                <a:solidFill>
                  <a:srgbClr val="00B050"/>
                </a:solidFill>
              </a:rPr>
              <a:t>Return value</a:t>
            </a:r>
            <a:r>
              <a:rPr lang="ko-KR" altLang="en-US" sz="1600" b="1" dirty="0">
                <a:solidFill>
                  <a:srgbClr val="00B050"/>
                </a:solidFill>
              </a:rPr>
              <a:t>에서의 </a:t>
            </a:r>
            <a:r>
              <a:rPr lang="en-US" altLang="ko-KR" sz="1600" b="1" dirty="0" err="1">
                <a:solidFill>
                  <a:srgbClr val="00B050"/>
                </a:solidFill>
              </a:rPr>
              <a:t>val</a:t>
            </a:r>
            <a:r>
              <a:rPr lang="en-US" altLang="ko-KR" sz="1600" b="1" dirty="0">
                <a:solidFill>
                  <a:srgbClr val="00B050"/>
                </a:solidFill>
              </a:rPr>
              <a:t> </a:t>
            </a:r>
            <a:r>
              <a:rPr lang="ko-KR" altLang="en-US" sz="1600" b="1" dirty="0">
                <a:solidFill>
                  <a:srgbClr val="00B050"/>
                </a:solidFill>
              </a:rPr>
              <a:t>값을 가져온다</a:t>
            </a:r>
            <a:r>
              <a:rPr lang="en-US" altLang="ko-KR" sz="1600" b="1" dirty="0">
                <a:solidFill>
                  <a:srgbClr val="00B050"/>
                </a:solidFill>
              </a:rPr>
              <a:t>. 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2575491" y="3512334"/>
            <a:ext cx="1041533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왼쪽 중괄호 24"/>
          <p:cNvSpPr/>
          <p:nvPr/>
        </p:nvSpPr>
        <p:spPr>
          <a:xfrm rot="10800000" flipH="1">
            <a:off x="389334" y="1592229"/>
            <a:ext cx="432048" cy="1495089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2676" y="76154"/>
            <a:ext cx="8473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ea typeface="NanumGothic" panose="020D0604000000000000" pitchFamily="50" charset="-127"/>
              </a:rPr>
              <a:t>함수 호출 </a:t>
            </a:r>
            <a:r>
              <a:rPr lang="en-US" altLang="ko-KR" dirty="0">
                <a:solidFill>
                  <a:schemeClr val="accent1"/>
                </a:solidFill>
                <a:ea typeface="NanumGothic" panose="020D0604000000000000" pitchFamily="50" charset="-127"/>
              </a:rPr>
              <a:t>id(&lt;expr&gt; {,&lt;expr&gt;})      // id</a:t>
            </a:r>
            <a:r>
              <a:rPr lang="ko-KR" altLang="en-US" dirty="0">
                <a:solidFill>
                  <a:schemeClr val="accent1"/>
                </a:solidFill>
                <a:ea typeface="NanumGothic" panose="020D0604000000000000" pitchFamily="50" charset="-127"/>
              </a:rPr>
              <a:t>는 함수 이름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8407" y="2336508"/>
            <a:ext cx="2461465" cy="232237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90427" y="2846935"/>
            <a:ext cx="3606014" cy="24038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65986" y="2067264"/>
            <a:ext cx="2142524" cy="210089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88361"/>
              </p:ext>
            </p:extLst>
          </p:nvPr>
        </p:nvGraphicFramePr>
        <p:xfrm>
          <a:off x="6876256" y="4069535"/>
          <a:ext cx="1454406" cy="313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406">
                  <a:extLst>
                    <a:ext uri="{9D8B030D-6E8A-4147-A177-3AD203B41FA5}">
                      <a16:colId xmlns:a16="http://schemas.microsoft.com/office/drawing/2014/main" val="1152984147"/>
                    </a:ext>
                  </a:extLst>
                </a:gridCol>
              </a:tblGrid>
              <a:tr h="297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Return value</a:t>
                      </a:r>
                      <a:endParaRPr lang="ko-KR" altLang="en-US" sz="1400" dirty="0"/>
                    </a:p>
                  </a:txBody>
                  <a:tcPr marT="50292" marB="50292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33346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94684"/>
              </p:ext>
            </p:extLst>
          </p:nvPr>
        </p:nvGraphicFramePr>
        <p:xfrm>
          <a:off x="6876255" y="4426071"/>
          <a:ext cx="1454406" cy="135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406">
                  <a:extLst>
                    <a:ext uri="{9D8B030D-6E8A-4147-A177-3AD203B41FA5}">
                      <a16:colId xmlns:a16="http://schemas.microsoft.com/office/drawing/2014/main" val="957324050"/>
                    </a:ext>
                  </a:extLst>
                </a:gridCol>
              </a:tblGrid>
              <a:tr h="337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 link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686609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Return address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193644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Parameters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16076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Local variables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21160"/>
                  </a:ext>
                </a:extLst>
              </a:tr>
            </a:tbl>
          </a:graphicData>
        </a:graphic>
      </p:graphicFrame>
      <p:cxnSp>
        <p:nvCxnSpPr>
          <p:cNvPr id="39" name="직선 화살표 연결선 38"/>
          <p:cNvCxnSpPr>
            <a:cxnSpLocks/>
          </p:cNvCxnSpPr>
          <p:nvPr/>
        </p:nvCxnSpPr>
        <p:spPr>
          <a:xfrm>
            <a:off x="6663475" y="4578728"/>
            <a:ext cx="192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</p:cNvCxnSpPr>
          <p:nvPr/>
        </p:nvCxnSpPr>
        <p:spPr>
          <a:xfrm>
            <a:off x="6683353" y="5586840"/>
            <a:ext cx="192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35484" y="4426071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71793" y="5398645"/>
            <a:ext cx="60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last</a:t>
            </a:r>
          </a:p>
          <a:p>
            <a:r>
              <a:rPr lang="en-US" altLang="ko-KR" sz="1200" dirty="0"/>
              <a:t>entry</a:t>
            </a:r>
          </a:p>
        </p:txBody>
      </p:sp>
      <p:cxnSp>
        <p:nvCxnSpPr>
          <p:cNvPr id="44" name="직선 화살표 연결선 43"/>
          <p:cNvCxnSpPr>
            <a:cxnSpLocks/>
          </p:cNvCxnSpPr>
          <p:nvPr/>
        </p:nvCxnSpPr>
        <p:spPr>
          <a:xfrm>
            <a:off x="6686667" y="4214291"/>
            <a:ext cx="192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71793" y="4053554"/>
            <a:ext cx="53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ep-1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61854" y="4792435"/>
            <a:ext cx="53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ep+1</a:t>
            </a:r>
          </a:p>
        </p:txBody>
      </p:sp>
      <p:cxnSp>
        <p:nvCxnSpPr>
          <p:cNvPr id="47" name="직선 화살표 연결선 46"/>
          <p:cNvCxnSpPr>
            <a:cxnSpLocks/>
          </p:cNvCxnSpPr>
          <p:nvPr/>
        </p:nvCxnSpPr>
        <p:spPr>
          <a:xfrm>
            <a:off x="6689982" y="4913345"/>
            <a:ext cx="192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221312" y="619546"/>
            <a:ext cx="271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NanumGothic" panose="020D0604000000000000" pitchFamily="50" charset="-127"/>
              </a:rPr>
              <a:t>id(&lt;expr&gt; {,&lt;expr&gt;}) 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cxnSpLocks/>
          </p:cNvCxnSpPr>
          <p:nvPr/>
        </p:nvCxnSpPr>
        <p:spPr>
          <a:xfrm flipH="1" flipV="1">
            <a:off x="7300255" y="943744"/>
            <a:ext cx="98362" cy="46143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53413" y="1362059"/>
            <a:ext cx="172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259973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1" y="1123208"/>
            <a:ext cx="8545250" cy="5474144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1720" y="1097593"/>
            <a:ext cx="537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입력 프로그램을 </a:t>
            </a:r>
            <a:r>
              <a:rPr lang="ko-KR" altLang="en-US" b="1" dirty="0"/>
              <a:t>재귀 하강 파싱</a:t>
            </a:r>
            <a:r>
              <a:rPr lang="ko-KR" altLang="en-US" dirty="0"/>
              <a:t> 스타일로 유도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871652" y="2094476"/>
            <a:ext cx="555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각 문장을 파싱 하면서 문장의 상태 전이 규칙에 따라 각 문장에 대한 해석</a:t>
            </a:r>
            <a:r>
              <a:rPr lang="en-US" altLang="ko-KR" dirty="0"/>
              <a:t>(interpret)</a:t>
            </a:r>
            <a:r>
              <a:rPr lang="ko-KR" altLang="en-US" dirty="0"/>
              <a:t>을 수행함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468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(1) SQUARE)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" y="1268760"/>
            <a:ext cx="8494728" cy="5184576"/>
          </a:xfrm>
        </p:spPr>
      </p:pic>
    </p:spTree>
    <p:extLst>
      <p:ext uri="{BB962C8B-B14F-4D97-AF65-F5344CB8AC3E}">
        <p14:creationId xmlns:p14="http://schemas.microsoft.com/office/powerpoint/2010/main" val="651246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(2) MAX)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352928" cy="5490188"/>
          </a:xfrm>
        </p:spPr>
      </p:pic>
    </p:spTree>
    <p:extLst>
      <p:ext uri="{BB962C8B-B14F-4D97-AF65-F5344CB8AC3E}">
        <p14:creationId xmlns:p14="http://schemas.microsoft.com/office/powerpoint/2010/main" val="200875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37356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Tx/>
              <a:buChar char="-"/>
            </a:pPr>
            <a:r>
              <a:rPr lang="ko-KR" altLang="en-US" sz="3200" b="0" dirty="0"/>
              <a:t>문법</a:t>
            </a:r>
            <a:endParaRPr lang="en-US" altLang="ko-KR" sz="3200" b="0" dirty="0"/>
          </a:p>
          <a:p>
            <a:r>
              <a:rPr lang="en-US" altLang="ko-KR" sz="2800" b="0" dirty="0"/>
              <a:t>	</a:t>
            </a:r>
            <a:r>
              <a:rPr lang="en-US" altLang="ko-KR" sz="2500" dirty="0"/>
              <a:t>&lt;</a:t>
            </a:r>
            <a:r>
              <a:rPr lang="en-US" altLang="ko-KR" sz="2500" dirty="0" err="1"/>
              <a:t>stmt</a:t>
            </a:r>
            <a:r>
              <a:rPr lang="en-US" altLang="ko-KR" sz="2500" dirty="0"/>
              <a:t>&gt;</a:t>
            </a:r>
            <a:r>
              <a:rPr lang="en-US" altLang="ko-KR" sz="2500" b="0" dirty="0"/>
              <a:t> -&gt; …  </a:t>
            </a:r>
          </a:p>
          <a:p>
            <a:r>
              <a:rPr lang="en-US" altLang="ko-KR" sz="2500" b="0" dirty="0"/>
              <a:t> 		|   let fun &lt;type’&gt; id(&lt;type&gt; id {,&lt;type&gt; id})</a:t>
            </a:r>
          </a:p>
          <a:p>
            <a:r>
              <a:rPr lang="en-US" altLang="ko-KR" sz="2500" b="0" dirty="0"/>
              <a:t>		: &lt;</a:t>
            </a:r>
            <a:r>
              <a:rPr lang="en-US" altLang="ko-KR" sz="2500" b="0" dirty="0" err="1"/>
              <a:t>stmt</a:t>
            </a:r>
            <a:r>
              <a:rPr lang="en-US" altLang="ko-KR" sz="2500" b="0" dirty="0"/>
              <a:t>&gt; in &lt;</a:t>
            </a:r>
            <a:r>
              <a:rPr lang="en-US" altLang="ko-KR" sz="2500" b="0" dirty="0" err="1"/>
              <a:t>stmt</a:t>
            </a:r>
            <a:r>
              <a:rPr lang="en-US" altLang="ko-KR" sz="2500" b="0" dirty="0"/>
              <a:t>&gt; end 		//</a:t>
            </a:r>
            <a:r>
              <a:rPr lang="ko-KR" altLang="en-US" sz="2500" b="0" dirty="0"/>
              <a:t> 함수 선언</a:t>
            </a:r>
            <a:endParaRPr lang="en-US" altLang="ko-KR" sz="2500" b="0" dirty="0"/>
          </a:p>
          <a:p>
            <a:r>
              <a:rPr lang="en-US" altLang="ko-KR" sz="2500" b="0" dirty="0"/>
              <a:t>		|   return &lt;expr&gt; 			// </a:t>
            </a:r>
            <a:r>
              <a:rPr lang="ko-KR" altLang="en-US" sz="2500" b="0" dirty="0"/>
              <a:t>리턴 문</a:t>
            </a:r>
            <a:endParaRPr lang="en-US" altLang="ko-KR" sz="2500" b="0" dirty="0"/>
          </a:p>
          <a:p>
            <a:r>
              <a:rPr lang="en-US" altLang="ko-KR" sz="2800" b="0" dirty="0"/>
              <a:t>	</a:t>
            </a:r>
            <a:r>
              <a:rPr lang="en-US" altLang="ko-KR" sz="2500" dirty="0"/>
              <a:t>&lt;type&gt;</a:t>
            </a:r>
            <a:r>
              <a:rPr lang="en-US" altLang="ko-KR" sz="2500" b="0" dirty="0"/>
              <a:t> -&gt; </a:t>
            </a:r>
            <a:r>
              <a:rPr lang="en-US" altLang="ko-KR" sz="2500" b="0" dirty="0" err="1"/>
              <a:t>int</a:t>
            </a:r>
            <a:r>
              <a:rPr lang="en-US" altLang="ko-KR" sz="2500" b="0" dirty="0"/>
              <a:t> | bool</a:t>
            </a:r>
          </a:p>
          <a:p>
            <a:r>
              <a:rPr lang="en-US" altLang="ko-KR" sz="2500" b="0" dirty="0"/>
              <a:t>	</a:t>
            </a:r>
            <a:r>
              <a:rPr lang="en-US" altLang="ko-KR" sz="2500" dirty="0"/>
              <a:t>&lt;type’&gt;</a:t>
            </a:r>
            <a:r>
              <a:rPr lang="en-US" altLang="ko-KR" sz="2500" b="0" dirty="0"/>
              <a:t> -&gt; </a:t>
            </a:r>
            <a:r>
              <a:rPr lang="en-US" altLang="ko-KR" sz="2500" b="0" dirty="0" err="1"/>
              <a:t>int</a:t>
            </a:r>
            <a:r>
              <a:rPr lang="en-US" altLang="ko-KR" sz="2500" b="0" dirty="0"/>
              <a:t> | bool | void</a:t>
            </a:r>
          </a:p>
          <a:p>
            <a:r>
              <a:rPr lang="en-US" altLang="ko-KR" sz="2800" b="0" dirty="0"/>
              <a:t>	</a:t>
            </a:r>
            <a:r>
              <a:rPr lang="en-US" altLang="ko-KR" sz="2500" dirty="0"/>
              <a:t>&lt;</a:t>
            </a:r>
            <a:r>
              <a:rPr lang="en-US" altLang="ko-KR" sz="2500" dirty="0" err="1"/>
              <a:t>stmt</a:t>
            </a:r>
            <a:r>
              <a:rPr lang="en-US" altLang="ko-KR" sz="2500" dirty="0"/>
              <a:t>&gt;</a:t>
            </a:r>
            <a:r>
              <a:rPr lang="en-US" altLang="ko-KR" sz="2500" b="0" dirty="0"/>
              <a:t> -&gt; …  </a:t>
            </a:r>
          </a:p>
          <a:p>
            <a:r>
              <a:rPr lang="en-US" altLang="ko-KR" sz="2500" b="0" dirty="0"/>
              <a:t> 		|   id(&lt;expr&gt; {,&lt;expr&gt;})		// </a:t>
            </a:r>
            <a:r>
              <a:rPr lang="ko-KR" altLang="en-US" sz="2500" b="0" dirty="0"/>
              <a:t>함수 호출</a:t>
            </a:r>
            <a:endParaRPr lang="en-US" altLang="ko-KR" sz="2500" b="0" dirty="0"/>
          </a:p>
          <a:p>
            <a:endParaRPr lang="en-US" altLang="ko-KR" sz="2500" b="0" dirty="0"/>
          </a:p>
          <a:p>
            <a:r>
              <a:rPr lang="en-US" altLang="ko-KR" sz="2500" b="0" dirty="0"/>
              <a:t>	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082" y="260648"/>
            <a:ext cx="8715836" cy="79553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함수 구현</a:t>
            </a:r>
          </a:p>
        </p:txBody>
      </p:sp>
      <p:cxnSp>
        <p:nvCxnSpPr>
          <p:cNvPr id="5" name="직선 화살표 연결선 4"/>
          <p:cNvCxnSpPr>
            <a:cxnSpLocks/>
          </p:cNvCxnSpPr>
          <p:nvPr/>
        </p:nvCxnSpPr>
        <p:spPr>
          <a:xfrm flipV="1">
            <a:off x="2585593" y="5075245"/>
            <a:ext cx="0" cy="5040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7704" y="560824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는 함수이름</a:t>
            </a:r>
          </a:p>
        </p:txBody>
      </p:sp>
    </p:spTree>
    <p:extLst>
      <p:ext uri="{BB962C8B-B14F-4D97-AF65-F5344CB8AC3E}">
        <p14:creationId xmlns:p14="http://schemas.microsoft.com/office/powerpoint/2010/main" val="2067927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(3) POSITIVE)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2" y="1268760"/>
            <a:ext cx="8435736" cy="4752528"/>
          </a:xfrm>
        </p:spPr>
      </p:pic>
    </p:spTree>
    <p:extLst>
      <p:ext uri="{BB962C8B-B14F-4D97-AF65-F5344CB8AC3E}">
        <p14:creationId xmlns:p14="http://schemas.microsoft.com/office/powerpoint/2010/main" val="58182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(4) FOO : DYNAMIC SCOPE)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7200800" cy="5409052"/>
          </a:xfrm>
        </p:spPr>
      </p:pic>
    </p:spTree>
    <p:extLst>
      <p:ext uri="{BB962C8B-B14F-4D97-AF65-F5344CB8AC3E}">
        <p14:creationId xmlns:p14="http://schemas.microsoft.com/office/powerpoint/2010/main" val="333902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(5) FACT)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124744"/>
            <a:ext cx="7560840" cy="5502019"/>
          </a:xfrm>
        </p:spPr>
      </p:pic>
    </p:spTree>
    <p:extLst>
      <p:ext uri="{BB962C8B-B14F-4D97-AF65-F5344CB8AC3E}">
        <p14:creationId xmlns:p14="http://schemas.microsoft.com/office/powerpoint/2010/main" val="377678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j-ea"/>
              </a:rPr>
              <a:t>Sint17lab.c </a:t>
            </a:r>
            <a:r>
              <a:rPr lang="ko-KR" altLang="en-US" dirty="0">
                <a:latin typeface="+mj-ea"/>
              </a:rPr>
              <a:t>설명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904" y="394180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코드 작성한 </a:t>
            </a:r>
            <a:r>
              <a:rPr lang="en-US" altLang="ko-KR" sz="2000" dirty="0">
                <a:solidFill>
                  <a:schemeClr val="accent2"/>
                </a:solidFill>
              </a:rPr>
              <a:t>sint17lab.c </a:t>
            </a:r>
            <a:r>
              <a:rPr lang="ko-KR" altLang="en-US" sz="2000" dirty="0"/>
              <a:t>파일만 설명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나머지는 파일은 수정 </a:t>
            </a:r>
            <a:r>
              <a:rPr lang="en-US" altLang="ko-KR" sz="2000" dirty="0"/>
              <a:t>x)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9" y="2492896"/>
            <a:ext cx="7457563" cy="1224136"/>
          </a:xfrm>
        </p:spPr>
      </p:pic>
      <p:sp>
        <p:nvSpPr>
          <p:cNvPr id="7" name="타원 6"/>
          <p:cNvSpPr/>
          <p:nvPr/>
        </p:nvSpPr>
        <p:spPr>
          <a:xfrm>
            <a:off x="4572000" y="2478562"/>
            <a:ext cx="2808312" cy="8510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0802" y="5153744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(Lab5</a:t>
            </a:r>
            <a:r>
              <a:rPr lang="ko-KR" altLang="en-US" sz="2000" dirty="0"/>
              <a:t>에서 구현한 코드 부분 </a:t>
            </a:r>
            <a:r>
              <a:rPr lang="en-US" altLang="ko-KR" sz="2000" dirty="0"/>
              <a:t>|| </a:t>
            </a:r>
            <a:r>
              <a:rPr lang="ko-KR" altLang="en-US" sz="2000" dirty="0"/>
              <a:t>이미 구현되어 있는 부분</a:t>
            </a:r>
            <a:r>
              <a:rPr lang="en-US" altLang="ko-KR" sz="2000" dirty="0"/>
              <a:t>) </a:t>
            </a:r>
            <a:r>
              <a:rPr lang="ko-KR" altLang="en-US" sz="2000" dirty="0"/>
              <a:t>은 설명 생략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3090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7" y="1056184"/>
            <a:ext cx="5751582" cy="5801815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69607" y="4683749"/>
            <a:ext cx="1362372" cy="18541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17138" y="4591789"/>
            <a:ext cx="16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구현한 부분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59667" y="4914381"/>
            <a:ext cx="1858177" cy="176909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72386" y="4823523"/>
            <a:ext cx="16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구현한 부분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01057" y="5990936"/>
            <a:ext cx="1416081" cy="178727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14887" y="5886826"/>
            <a:ext cx="16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구현한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87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06272"/>
            <a:ext cx="7908778" cy="4371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47" b="85010"/>
          <a:stretch/>
        </p:blipFill>
        <p:spPr>
          <a:xfrm>
            <a:off x="323527" y="1069389"/>
            <a:ext cx="1756912" cy="357898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0439" y="1096562"/>
            <a:ext cx="597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각 문장을 읽고 파싱 하면서 </a:t>
            </a:r>
            <a:r>
              <a:rPr lang="ko-KR" altLang="en-US" b="1" dirty="0"/>
              <a:t>문장에 따라 해석하여 실행</a:t>
            </a:r>
            <a:endParaRPr lang="en-US" altLang="ko-KR" b="1" dirty="0"/>
          </a:p>
        </p:txBody>
      </p:sp>
      <p:sp>
        <p:nvSpPr>
          <p:cNvPr id="20" name="직사각형 19"/>
          <p:cNvSpPr/>
          <p:nvPr/>
        </p:nvSpPr>
        <p:spPr>
          <a:xfrm>
            <a:off x="120893" y="2008719"/>
            <a:ext cx="634684" cy="216024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2986" y="5906089"/>
            <a:ext cx="8627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FUN</a:t>
            </a:r>
            <a:r>
              <a:rPr lang="ko-KR" altLang="en-US" sz="1400" b="1" dirty="0">
                <a:solidFill>
                  <a:srgbClr val="00B050"/>
                </a:solidFill>
              </a:rPr>
              <a:t>은 함수 선언 구현</a:t>
            </a:r>
            <a:r>
              <a:rPr lang="ko-KR" altLang="en-US" sz="1400" dirty="0"/>
              <a:t> 부분이다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함수 이름</a:t>
            </a:r>
            <a:r>
              <a:rPr lang="en-US" altLang="ko-KR" sz="1400" dirty="0"/>
              <a:t>(ID) </a:t>
            </a:r>
            <a:r>
              <a:rPr lang="ko-KR" altLang="en-US" sz="1400" dirty="0"/>
              <a:t>진입 전에 </a:t>
            </a:r>
            <a:r>
              <a:rPr lang="en-US" altLang="ko-KR" sz="1400" dirty="0" err="1"/>
              <a:t>declartion</a:t>
            </a:r>
            <a:r>
              <a:rPr lang="ko-KR" altLang="en-US" sz="1400" dirty="0"/>
              <a:t>을 </a:t>
            </a:r>
            <a:r>
              <a:rPr lang="en-US" altLang="ko-KR" sz="1400" dirty="0"/>
              <a:t>1</a:t>
            </a:r>
            <a:r>
              <a:rPr lang="ko-KR" altLang="en-US" sz="1400" dirty="0"/>
              <a:t>로 조정</a:t>
            </a:r>
            <a:r>
              <a:rPr lang="en-US" altLang="ko-KR" sz="1400" dirty="0"/>
              <a:t>(</a:t>
            </a:r>
            <a:r>
              <a:rPr lang="ko-KR" altLang="en-US" sz="1400" dirty="0"/>
              <a:t>이름만 동일한 함수 들어와도 다른 함수로 선언되도록 하기 위함</a:t>
            </a:r>
            <a:r>
              <a:rPr lang="en-US" altLang="ko-KR" sz="1400" dirty="0"/>
              <a:t>) </a:t>
            </a:r>
            <a:r>
              <a:rPr lang="ko-KR" altLang="en-US" sz="1400" dirty="0"/>
              <a:t>후 끝나면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돌려준다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token</a:t>
            </a:r>
            <a:r>
              <a:rPr lang="ko-KR" altLang="en-US" sz="1400" dirty="0"/>
              <a:t>이</a:t>
            </a:r>
            <a:r>
              <a:rPr lang="en-US" altLang="ko-KR" sz="1400" dirty="0"/>
              <a:t> ID</a:t>
            </a:r>
            <a:r>
              <a:rPr lang="ko-KR" altLang="en-US" sz="1400" dirty="0"/>
              <a:t>이면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token</a:t>
            </a:r>
            <a:r>
              <a:rPr lang="ko-KR" altLang="en-US" sz="1400" dirty="0">
                <a:solidFill>
                  <a:srgbClr val="00B050"/>
                </a:solidFill>
              </a:rPr>
              <a:t>을 </a:t>
            </a:r>
            <a:r>
              <a:rPr lang="en-US" altLang="ko-KR" sz="1400" dirty="0">
                <a:solidFill>
                  <a:srgbClr val="00B050"/>
                </a:solidFill>
              </a:rPr>
              <a:t>FUNID</a:t>
            </a:r>
            <a:r>
              <a:rPr lang="ko-KR" altLang="en-US" sz="1400" dirty="0">
                <a:solidFill>
                  <a:srgbClr val="00B050"/>
                </a:solidFill>
              </a:rPr>
              <a:t>로 바꾸고 현재 위치 </a:t>
            </a:r>
            <a:r>
              <a:rPr lang="en-US" altLang="ko-KR" sz="1400" dirty="0">
                <a:solidFill>
                  <a:srgbClr val="00B050"/>
                </a:solidFill>
              </a:rPr>
              <a:t>pc </a:t>
            </a:r>
            <a:r>
              <a:rPr lang="ko-KR" altLang="en-US" sz="1400" dirty="0">
                <a:solidFill>
                  <a:srgbClr val="00B050"/>
                </a:solidFill>
              </a:rPr>
              <a:t>값을 </a:t>
            </a:r>
            <a:r>
              <a:rPr lang="en-US" altLang="ko-KR" sz="1400" dirty="0" err="1">
                <a:solidFill>
                  <a:srgbClr val="00B050"/>
                </a:solidFill>
              </a:rPr>
              <a:t>val</a:t>
            </a:r>
            <a:r>
              <a:rPr lang="ko-KR" altLang="en-US" sz="1400" dirty="0">
                <a:solidFill>
                  <a:srgbClr val="00B050"/>
                </a:solidFill>
              </a:rPr>
              <a:t>에 저장</a:t>
            </a:r>
            <a:r>
              <a:rPr lang="en-US" altLang="ko-KR" sz="1400" dirty="0"/>
              <a:t>(</a:t>
            </a:r>
            <a:r>
              <a:rPr lang="ko-KR" altLang="en-US" sz="1400" dirty="0"/>
              <a:t>함수 호출 시</a:t>
            </a:r>
            <a:r>
              <a:rPr lang="en-US" altLang="ko-KR" sz="1400" dirty="0"/>
              <a:t> </a:t>
            </a:r>
            <a:r>
              <a:rPr lang="ko-KR" altLang="en-US" sz="1400" dirty="0"/>
              <a:t>읽기 시작하는 지점</a:t>
            </a:r>
            <a:r>
              <a:rPr lang="en-US" altLang="ko-KR" sz="1400" dirty="0"/>
              <a:t>)</a:t>
            </a:r>
            <a:r>
              <a:rPr lang="ko-KR" altLang="en-US" sz="1400" dirty="0"/>
              <a:t>한다</a:t>
            </a:r>
            <a:r>
              <a:rPr lang="en-US" altLang="ko-KR" sz="1400" dirty="0"/>
              <a:t>.  </a:t>
            </a:r>
            <a:r>
              <a:rPr lang="ko-KR" altLang="en-US" sz="1400" dirty="0"/>
              <a:t>선언만 하고 함수 이용하지 않으므로 </a:t>
            </a:r>
            <a:r>
              <a:rPr lang="ko-KR" altLang="en-US" sz="1400" dirty="0">
                <a:solidFill>
                  <a:srgbClr val="00B050"/>
                </a:solidFill>
              </a:rPr>
              <a:t>나머지 부분은 </a:t>
            </a:r>
            <a:r>
              <a:rPr lang="en-US" altLang="ko-KR" sz="1400" dirty="0">
                <a:solidFill>
                  <a:srgbClr val="00B050"/>
                </a:solidFill>
              </a:rPr>
              <a:t>skip</a:t>
            </a:r>
            <a:r>
              <a:rPr lang="ko-KR" altLang="en-US" sz="1400" dirty="0">
                <a:solidFill>
                  <a:srgbClr val="00B050"/>
                </a:solidFill>
              </a:rPr>
              <a:t>한다</a:t>
            </a:r>
            <a:r>
              <a:rPr lang="en-US" altLang="ko-KR" sz="1400" dirty="0">
                <a:solidFill>
                  <a:srgbClr val="00B050"/>
                </a:solidFill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</a:rPr>
              <a:t>matchfun</a:t>
            </a:r>
            <a:r>
              <a:rPr lang="en-US" altLang="ko-KR" sz="1400" dirty="0">
                <a:solidFill>
                  <a:srgbClr val="00B050"/>
                </a:solidFill>
              </a:rPr>
              <a:t>()).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613" y="78048"/>
            <a:ext cx="769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블록문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let fun &lt;type’&gt; id(&lt;type&gt; id {,&lt;type&gt; id}) :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 in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 end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403752" y="2727190"/>
            <a:ext cx="5680416" cy="197754"/>
          </a:xfrm>
          <a:prstGeom prst="rect">
            <a:avLst/>
          </a:prstGeom>
          <a:solidFill>
            <a:srgbClr val="FFC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88226" y="1676423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case LET</a:t>
            </a:r>
            <a:r>
              <a:rPr lang="ko-KR" altLang="en-US" sz="1200" dirty="0"/>
              <a:t>에서 </a:t>
            </a:r>
            <a:r>
              <a:rPr lang="en-US" altLang="ko-KR" sz="1200" dirty="0"/>
              <a:t>while </a:t>
            </a:r>
            <a:r>
              <a:rPr lang="ko-KR" altLang="en-US" sz="1200" dirty="0"/>
              <a:t>문 첫 진입 시</a:t>
            </a:r>
            <a:endParaRPr lang="en-US" altLang="ko-KR" sz="1200" dirty="0"/>
          </a:p>
          <a:p>
            <a:r>
              <a:rPr lang="ko-KR" altLang="en-US" sz="1200" dirty="0"/>
              <a:t>문법에 맞게 작성한 경우</a:t>
            </a:r>
            <a:r>
              <a:rPr lang="en-US" altLang="ko-KR" sz="1200" dirty="0"/>
              <a:t> token</a:t>
            </a:r>
            <a:r>
              <a:rPr lang="ko-KR" altLang="en-US" sz="1200" dirty="0"/>
              <a:t>은 </a:t>
            </a:r>
            <a:r>
              <a:rPr lang="en-US" altLang="ko-KR" sz="1200" dirty="0"/>
              <a:t>‘,’</a:t>
            </a:r>
            <a:r>
              <a:rPr lang="ko-KR" altLang="en-US" sz="1200" dirty="0"/>
              <a:t>을 제외한 경우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while</a:t>
            </a:r>
            <a:r>
              <a:rPr lang="ko-KR" altLang="en-US" sz="1200" dirty="0"/>
              <a:t>문을 </a:t>
            </a:r>
            <a:r>
              <a:rPr lang="en-US" altLang="ko-KR" sz="1200" dirty="0"/>
              <a:t>2</a:t>
            </a:r>
            <a:r>
              <a:rPr lang="ko-KR" altLang="en-US" sz="1200" dirty="0"/>
              <a:t>번 이상 진입 시</a:t>
            </a:r>
            <a:endParaRPr lang="en-US" altLang="ko-KR" sz="1200" dirty="0"/>
          </a:p>
          <a:p>
            <a:r>
              <a:rPr lang="ko-KR" altLang="en-US" sz="1200" dirty="0"/>
              <a:t>선언 개수가 추가되므로 </a:t>
            </a:r>
            <a:r>
              <a:rPr lang="en-US" altLang="ko-KR" sz="1200" dirty="0"/>
              <a:t>token</a:t>
            </a:r>
            <a:r>
              <a:rPr lang="ko-KR" altLang="en-US" sz="1200" dirty="0"/>
              <a:t>이 </a:t>
            </a:r>
            <a:r>
              <a:rPr lang="en-US" altLang="ko-KR" sz="1200" dirty="0"/>
              <a:t>‘,’</a:t>
            </a:r>
            <a:r>
              <a:rPr lang="ko-KR" altLang="en-US" sz="1200" dirty="0"/>
              <a:t>인 경우에 해당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match(‘,’)</a:t>
            </a:r>
            <a:r>
              <a:rPr lang="ko-KR" altLang="en-US" sz="1200" dirty="0"/>
              <a:t>한 후에 나머지 </a:t>
            </a:r>
            <a:r>
              <a:rPr lang="en-US" altLang="ko-KR" sz="1200" dirty="0"/>
              <a:t>token</a:t>
            </a:r>
            <a:r>
              <a:rPr lang="ko-KR" altLang="en-US" sz="1200" dirty="0"/>
              <a:t>인 경우를 확인 가능</a:t>
            </a:r>
            <a:endParaRPr lang="en-US" altLang="ko-KR" sz="1400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5065928" y="2224743"/>
            <a:ext cx="422298" cy="34016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83568" y="3077290"/>
            <a:ext cx="1224136" cy="145625"/>
          </a:xfrm>
          <a:prstGeom prst="rect">
            <a:avLst/>
          </a:prstGeom>
          <a:solidFill>
            <a:srgbClr val="00B0F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/>
          <p:cNvSpPr/>
          <p:nvPr/>
        </p:nvSpPr>
        <p:spPr>
          <a:xfrm>
            <a:off x="214082" y="3077290"/>
            <a:ext cx="397478" cy="2727974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61661" y="3779102"/>
            <a:ext cx="1108839" cy="14401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51113" y="4127984"/>
            <a:ext cx="1108839" cy="14401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43960" y="3296776"/>
            <a:ext cx="5215895" cy="37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fun &lt;type’&gt; id(&lt;type&gt; id {,&lt;type&gt; id}) : &lt;</a:t>
            </a:r>
            <a:r>
              <a:rPr lang="en-US" altLang="ko-KR" dirty="0" err="1"/>
              <a:t>stmt</a:t>
            </a:r>
            <a:r>
              <a:rPr lang="en-US" altLang="ko-KR" dirty="0"/>
              <a:t>&gt;</a:t>
            </a:r>
          </a:p>
        </p:txBody>
      </p:sp>
      <p:cxnSp>
        <p:nvCxnSpPr>
          <p:cNvPr id="21" name="직선 화살표 연결선 20"/>
          <p:cNvCxnSpPr>
            <a:cxnSpLocks/>
          </p:cNvCxnSpPr>
          <p:nvPr/>
        </p:nvCxnSpPr>
        <p:spPr>
          <a:xfrm flipV="1">
            <a:off x="5065928" y="3666782"/>
            <a:ext cx="0" cy="6126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9912" y="4341343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함수 호출 시 함수 시작 위치</a:t>
            </a:r>
            <a:endParaRPr lang="en-US" altLang="ko-KR" sz="16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76" y="4758882"/>
            <a:ext cx="4392625" cy="511836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cxnSp>
        <p:nvCxnSpPr>
          <p:cNvPr id="26" name="직선 화살표 연결선 25"/>
          <p:cNvCxnSpPr>
            <a:cxnSpLocks/>
          </p:cNvCxnSpPr>
          <p:nvPr/>
        </p:nvCxnSpPr>
        <p:spPr>
          <a:xfrm flipH="1" flipV="1">
            <a:off x="5851907" y="5295366"/>
            <a:ext cx="232261" cy="221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32607" y="5295390"/>
            <a:ext cx="2451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C00000"/>
                </a:solidFill>
              </a:rPr>
              <a:t>getToken</a:t>
            </a:r>
            <a:r>
              <a:rPr lang="en-US" altLang="ko-KR" sz="1400" dirty="0">
                <a:solidFill>
                  <a:srgbClr val="C00000"/>
                </a:solidFill>
              </a:rPr>
              <a:t>() </a:t>
            </a:r>
            <a:r>
              <a:rPr lang="ko-KR" altLang="en-US" sz="1400" dirty="0">
                <a:solidFill>
                  <a:srgbClr val="C00000"/>
                </a:solidFill>
              </a:rPr>
              <a:t>함수에서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>
                <a:solidFill>
                  <a:srgbClr val="C00000"/>
                </a:solidFill>
              </a:rPr>
              <a:t>declaration</a:t>
            </a:r>
            <a:r>
              <a:rPr lang="ko-KR" altLang="en-US" sz="1400" dirty="0">
                <a:solidFill>
                  <a:srgbClr val="C00000"/>
                </a:solidFill>
              </a:rPr>
              <a:t>이 </a:t>
            </a:r>
            <a:r>
              <a:rPr lang="en-US" altLang="ko-KR" sz="1400" dirty="0">
                <a:solidFill>
                  <a:srgbClr val="C00000"/>
                </a:solidFill>
              </a:rPr>
              <a:t>0</a:t>
            </a:r>
            <a:r>
              <a:rPr lang="ko-KR" altLang="en-US" sz="1400" dirty="0">
                <a:solidFill>
                  <a:srgbClr val="C00000"/>
                </a:solidFill>
              </a:rPr>
              <a:t>이 아니면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>
                <a:solidFill>
                  <a:srgbClr val="C00000"/>
                </a:solidFill>
              </a:rPr>
              <a:t>push </a:t>
            </a:r>
            <a:r>
              <a:rPr lang="ko-KR" altLang="en-US" sz="1400" dirty="0">
                <a:solidFill>
                  <a:srgbClr val="C00000"/>
                </a:solidFill>
              </a:rPr>
              <a:t>가능</a:t>
            </a:r>
            <a:endParaRPr lang="en-US" altLang="ko-KR" sz="14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23493" y="3709450"/>
            <a:ext cx="4017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b="1" dirty="0">
                <a:solidFill>
                  <a:schemeClr val="accent6"/>
                </a:solidFill>
              </a:rPr>
              <a:t>중복 변수 들어와도 </a:t>
            </a:r>
            <a:r>
              <a:rPr lang="en-US" altLang="ko-KR" sz="1200" b="1" dirty="0">
                <a:solidFill>
                  <a:schemeClr val="accent6"/>
                </a:solidFill>
              </a:rPr>
              <a:t>push </a:t>
            </a:r>
            <a:r>
              <a:rPr lang="ko-KR" altLang="en-US" sz="1200" b="1" dirty="0">
                <a:solidFill>
                  <a:schemeClr val="accent6"/>
                </a:solidFill>
              </a:rPr>
              <a:t>가능하게</a:t>
            </a:r>
            <a:r>
              <a:rPr lang="ko-KR" altLang="en-US" sz="1200" b="1" dirty="0"/>
              <a:t> 설정</a:t>
            </a:r>
            <a:endParaRPr lang="en-US" altLang="ko-KR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005096" y="4081460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b="1" dirty="0"/>
              <a:t>변수 받았으므로 이후에 받는 토큰은 중복 체크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45492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5" y="1217590"/>
            <a:ext cx="6319743" cy="4810550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2502" y="1712861"/>
            <a:ext cx="1649218" cy="203591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45212" y="2421662"/>
            <a:ext cx="1594540" cy="181091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61559" y="3590666"/>
            <a:ext cx="2658313" cy="257019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73344" y="2026405"/>
            <a:ext cx="4752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</a:rPr>
              <a:t>token=EXC</a:t>
            </a:r>
            <a:r>
              <a:rPr lang="ko-KR" altLang="en-US" sz="1600" dirty="0">
                <a:solidFill>
                  <a:srgbClr val="00B050"/>
                </a:solidFill>
              </a:rPr>
              <a:t>인 경우 예외 정의</a:t>
            </a:r>
            <a:r>
              <a:rPr lang="ko-KR" altLang="en-US" sz="1600" dirty="0"/>
              <a:t>를 시작한다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let </a:t>
            </a:r>
            <a:r>
              <a:rPr lang="ko-KR" altLang="en-US" sz="1600" dirty="0"/>
              <a:t>블록 선언 때와 마찬가지로</a:t>
            </a:r>
            <a:r>
              <a:rPr lang="en-US" altLang="ko-KR" sz="1600" dirty="0"/>
              <a:t>, declaration</a:t>
            </a:r>
            <a:r>
              <a:rPr lang="ko-KR" altLang="en-US" sz="1600" dirty="0"/>
              <a:t>을 이용하여 중복 변수도 </a:t>
            </a:r>
            <a:r>
              <a:rPr lang="en-US" altLang="ko-KR" sz="1600" dirty="0"/>
              <a:t>push </a:t>
            </a:r>
            <a:r>
              <a:rPr lang="ko-KR" altLang="en-US" sz="1600" dirty="0"/>
              <a:t>가능하게 설정한다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변수를 받은 후 다시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만들어 중복으로 선언할 변수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여기선</a:t>
            </a:r>
            <a:r>
              <a:rPr lang="ko-KR" altLang="en-US" sz="1600" dirty="0"/>
              <a:t> 예외</a:t>
            </a:r>
            <a:r>
              <a:rPr lang="en-US" altLang="ko-KR" sz="1600" dirty="0"/>
              <a:t>)</a:t>
            </a:r>
            <a:r>
              <a:rPr lang="ko-KR" altLang="en-US" sz="1600" dirty="0"/>
              <a:t>만 중복 </a:t>
            </a:r>
            <a:r>
              <a:rPr lang="en-US" altLang="ko-KR" sz="1600" dirty="0"/>
              <a:t>push </a:t>
            </a:r>
            <a:r>
              <a:rPr lang="ko-KR" altLang="en-US" sz="1600" dirty="0"/>
              <a:t>가능하도록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match </a:t>
            </a:r>
            <a:r>
              <a:rPr lang="ko-KR" altLang="en-US" sz="1600" dirty="0"/>
              <a:t>하기 전에 </a:t>
            </a:r>
            <a:r>
              <a:rPr lang="en-US" altLang="ko-KR" sz="1600" dirty="0" err="1"/>
              <a:t>loc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 현재 </a:t>
            </a:r>
            <a:r>
              <a:rPr lang="en-US" altLang="ko-KR" sz="1600" dirty="0" err="1"/>
              <a:t>symtable</a:t>
            </a:r>
            <a:r>
              <a:rPr lang="ko-KR" altLang="en-US" sz="1600" dirty="0"/>
              <a:t>이 가리키는 </a:t>
            </a:r>
            <a:r>
              <a:rPr lang="en-US" altLang="ko-KR" sz="1600" dirty="0"/>
              <a:t>index </a:t>
            </a:r>
            <a:r>
              <a:rPr lang="ko-KR" altLang="en-US" sz="1600" dirty="0"/>
              <a:t>값을 받는다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변수</a:t>
            </a:r>
            <a:r>
              <a:rPr lang="en-US" altLang="ko-KR" sz="1600" dirty="0"/>
              <a:t>(token</a:t>
            </a:r>
            <a:r>
              <a:rPr lang="ko-KR" altLang="en-US" sz="1600" dirty="0"/>
              <a:t>이 </a:t>
            </a:r>
            <a:r>
              <a:rPr lang="en-US" altLang="ko-KR" sz="1600" dirty="0"/>
              <a:t>id)</a:t>
            </a:r>
            <a:r>
              <a:rPr lang="ko-KR" altLang="en-US" sz="1600" dirty="0"/>
              <a:t>를 받았다면 이 </a:t>
            </a:r>
            <a:r>
              <a:rPr lang="ko-KR" altLang="en-US" sz="1600" dirty="0">
                <a:solidFill>
                  <a:srgbClr val="00B050"/>
                </a:solidFill>
              </a:rPr>
              <a:t>변수의 </a:t>
            </a:r>
            <a:r>
              <a:rPr lang="en-US" altLang="ko-KR" sz="1600" dirty="0">
                <a:solidFill>
                  <a:srgbClr val="00B050"/>
                </a:solidFill>
              </a:rPr>
              <a:t>token</a:t>
            </a:r>
            <a:r>
              <a:rPr lang="ko-KR" altLang="en-US" sz="1600" dirty="0">
                <a:solidFill>
                  <a:srgbClr val="00B050"/>
                </a:solidFill>
              </a:rPr>
              <a:t>을 </a:t>
            </a:r>
            <a:r>
              <a:rPr lang="en-US" altLang="ko-KR" sz="1600" b="1" dirty="0">
                <a:solidFill>
                  <a:srgbClr val="00B050"/>
                </a:solidFill>
              </a:rPr>
              <a:t>EXCID (</a:t>
            </a:r>
            <a:r>
              <a:rPr lang="ko-KR" altLang="en-US" sz="1600" b="1" dirty="0">
                <a:solidFill>
                  <a:srgbClr val="00B050"/>
                </a:solidFill>
              </a:rPr>
              <a:t>예외 </a:t>
            </a:r>
            <a:r>
              <a:rPr lang="en-US" altLang="ko-KR" sz="1600" b="1" dirty="0">
                <a:solidFill>
                  <a:srgbClr val="00B050"/>
                </a:solidFill>
              </a:rPr>
              <a:t>ID token)</a:t>
            </a:r>
            <a:r>
              <a:rPr lang="ko-KR" altLang="en-US" sz="1600" b="1" dirty="0">
                <a:solidFill>
                  <a:srgbClr val="00B050"/>
                </a:solidFill>
              </a:rPr>
              <a:t>으로 바꾸어 준다</a:t>
            </a:r>
            <a:r>
              <a:rPr lang="en-US" altLang="ko-KR" sz="1600" b="1" dirty="0">
                <a:solidFill>
                  <a:srgbClr val="00B050"/>
                </a:solidFill>
              </a:rPr>
              <a:t>.</a:t>
            </a:r>
            <a:r>
              <a:rPr lang="ko-KR" altLang="en-US" sz="1600" b="1" dirty="0">
                <a:solidFill>
                  <a:srgbClr val="00B050"/>
                </a:solidFill>
              </a:rPr>
              <a:t> 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8881" y="99242"/>
            <a:ext cx="84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블록문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let </a:t>
            </a:r>
            <a:r>
              <a:rPr lang="en-US" altLang="ko-KR" dirty="0" err="1">
                <a:solidFill>
                  <a:schemeClr val="accent1"/>
                </a:solidFill>
              </a:rPr>
              <a:t>exc</a:t>
            </a:r>
            <a:r>
              <a:rPr lang="en-US" altLang="ko-KR" dirty="0">
                <a:solidFill>
                  <a:schemeClr val="accent1"/>
                </a:solidFill>
              </a:rPr>
              <a:t> id in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 end </a:t>
            </a:r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745212" y="3144715"/>
            <a:ext cx="1594540" cy="220999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왼쪽 중괄호 36"/>
          <p:cNvSpPr/>
          <p:nvPr/>
        </p:nvSpPr>
        <p:spPr>
          <a:xfrm rot="10800000" flipH="1">
            <a:off x="249172" y="5373215"/>
            <a:ext cx="432048" cy="350091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87825" y="5143543"/>
            <a:ext cx="5836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 (token==‘,’)</a:t>
            </a:r>
            <a:r>
              <a:rPr lang="ko-KR" altLang="en-US" sz="1600" dirty="0"/>
              <a:t>인 경우는 새로운 변수</a:t>
            </a:r>
            <a:r>
              <a:rPr lang="en-US" altLang="ko-KR" sz="1600" dirty="0"/>
              <a:t>/</a:t>
            </a:r>
            <a:r>
              <a:rPr lang="ko-KR" altLang="en-US" sz="1600" dirty="0"/>
              <a:t>예외 정의</a:t>
            </a:r>
            <a:r>
              <a:rPr lang="en-US" altLang="ko-KR" sz="1600" dirty="0"/>
              <a:t>/</a:t>
            </a:r>
            <a:r>
              <a:rPr lang="ko-KR" altLang="en-US" sz="1600" dirty="0"/>
              <a:t>함수 선언을</a:t>
            </a:r>
            <a:r>
              <a:rPr lang="en-US" altLang="ko-KR" sz="1600" dirty="0"/>
              <a:t> </a:t>
            </a:r>
            <a:r>
              <a:rPr lang="ko-KR" altLang="en-US" sz="1600" dirty="0"/>
              <a:t>계속 하겠다는 의미이다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따라서 </a:t>
            </a:r>
            <a:r>
              <a:rPr lang="en-US" altLang="ko-KR" sz="1600" dirty="0"/>
              <a:t>‘,’</a:t>
            </a:r>
            <a:r>
              <a:rPr lang="ko-KR" altLang="en-US" sz="1600" dirty="0"/>
              <a:t>이면 </a:t>
            </a:r>
            <a:r>
              <a:rPr lang="en-US" altLang="ko-KR" sz="1600" dirty="0">
                <a:solidFill>
                  <a:srgbClr val="00B050"/>
                </a:solidFill>
              </a:rPr>
              <a:t>continue</a:t>
            </a:r>
            <a:r>
              <a:rPr lang="ko-KR" altLang="en-US" sz="1600" dirty="0"/>
              <a:t>로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문의 처음으로 돌아가 조건을 확인한다</a:t>
            </a:r>
            <a:r>
              <a:rPr lang="en-US" altLang="ko-KR" sz="1600" dirty="0"/>
              <a:t>(token==‘,’). ‘,’</a:t>
            </a:r>
            <a:r>
              <a:rPr lang="ko-KR" altLang="en-US" sz="1600" dirty="0"/>
              <a:t>이면 </a:t>
            </a:r>
            <a:r>
              <a:rPr lang="en-US" altLang="ko-KR" sz="1600" dirty="0"/>
              <a:t>match </a:t>
            </a:r>
            <a:r>
              <a:rPr lang="ko-KR" altLang="en-US" sz="1600" dirty="0"/>
              <a:t>후</a:t>
            </a:r>
            <a:r>
              <a:rPr lang="en-US" altLang="ko-KR" sz="1600" dirty="0"/>
              <a:t> </a:t>
            </a:r>
            <a:r>
              <a:rPr lang="ko-KR" altLang="en-US" sz="1600" dirty="0"/>
              <a:t>다음 </a:t>
            </a:r>
            <a:r>
              <a:rPr lang="en-US" altLang="ko-KR" sz="1600" dirty="0"/>
              <a:t>token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따라 새로운 변수</a:t>
            </a:r>
            <a:r>
              <a:rPr lang="en-US" altLang="ko-KR" sz="1600" dirty="0"/>
              <a:t>/</a:t>
            </a:r>
            <a:r>
              <a:rPr lang="ko-KR" altLang="en-US" sz="1600" dirty="0"/>
              <a:t>예외 정의</a:t>
            </a:r>
            <a:r>
              <a:rPr lang="en-US" altLang="ko-KR" sz="1600" dirty="0"/>
              <a:t>/</a:t>
            </a:r>
            <a:r>
              <a:rPr lang="ko-KR" altLang="en-US" sz="1600" dirty="0"/>
              <a:t>함수 선언이 결정된다</a:t>
            </a:r>
            <a:r>
              <a:rPr lang="en-US" altLang="ko-KR" sz="1600" dirty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05189" y="5570470"/>
            <a:ext cx="946531" cy="234794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8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7" y="1038326"/>
            <a:ext cx="4931911" cy="4575816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96968"/>
            <a:ext cx="4133450" cy="2261032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38365" y="1056184"/>
            <a:ext cx="2925523" cy="21257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2626" y="1934775"/>
            <a:ext cx="1491142" cy="246681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92627" y="3101116"/>
            <a:ext cx="2355238" cy="217230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92627" y="2629877"/>
            <a:ext cx="1491142" cy="240048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58816" y="1149591"/>
            <a:ext cx="434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// INT || BOOL </a:t>
            </a:r>
            <a:r>
              <a:rPr lang="ko-KR" altLang="en-US" sz="1600" dirty="0">
                <a:solidFill>
                  <a:srgbClr val="00B050"/>
                </a:solidFill>
              </a:rPr>
              <a:t>변수 받을 때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44748" y="1387527"/>
            <a:ext cx="48845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token</a:t>
            </a:r>
            <a:r>
              <a:rPr lang="ko-KR" altLang="en-US" sz="1600" b="1" dirty="0"/>
              <a:t>이 </a:t>
            </a:r>
            <a:r>
              <a:rPr lang="en-US" altLang="ko-KR" sz="1600" b="1" dirty="0"/>
              <a:t>INT</a:t>
            </a:r>
            <a:r>
              <a:rPr lang="ko-KR" altLang="en-US" sz="1600" b="1" dirty="0"/>
              <a:t>나</a:t>
            </a:r>
            <a:r>
              <a:rPr lang="en-US" altLang="ko-KR" sz="1600" b="1" dirty="0"/>
              <a:t> BOOL</a:t>
            </a:r>
            <a:r>
              <a:rPr lang="ko-KR" altLang="en-US" sz="1600" dirty="0"/>
              <a:t>인 경우 예외 정의를 시작한다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let </a:t>
            </a:r>
            <a:r>
              <a:rPr lang="ko-KR" altLang="en-US" sz="1600" dirty="0"/>
              <a:t>블록 선언 때와 마찬가지로</a:t>
            </a:r>
            <a:r>
              <a:rPr lang="en-US" altLang="ko-KR" sz="1600" dirty="0"/>
              <a:t>, declaration</a:t>
            </a:r>
            <a:r>
              <a:rPr lang="ko-KR" altLang="en-US" sz="1600" dirty="0"/>
              <a:t>을 이용하여 중복 변수도 </a:t>
            </a:r>
            <a:r>
              <a:rPr lang="en-US" altLang="ko-KR" sz="1600" dirty="0"/>
              <a:t>push </a:t>
            </a:r>
            <a:r>
              <a:rPr lang="ko-KR" altLang="en-US" sz="1600" dirty="0"/>
              <a:t>가능하게 설정한다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변수를 받은 후 다시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만들어 중복으로 선언할 변수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여기선</a:t>
            </a:r>
            <a:r>
              <a:rPr lang="ko-KR" altLang="en-US" sz="1600" dirty="0"/>
              <a:t> 예외</a:t>
            </a:r>
            <a:r>
              <a:rPr lang="en-US" altLang="ko-KR" sz="1600" dirty="0"/>
              <a:t>)</a:t>
            </a:r>
            <a:r>
              <a:rPr lang="ko-KR" altLang="en-US" sz="1600" dirty="0"/>
              <a:t>만 중복 </a:t>
            </a:r>
            <a:r>
              <a:rPr lang="en-US" altLang="ko-KR" sz="1600" dirty="0"/>
              <a:t>push </a:t>
            </a:r>
            <a:r>
              <a:rPr lang="ko-KR" altLang="en-US" sz="1600" dirty="0"/>
              <a:t>가능하도록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match </a:t>
            </a:r>
            <a:r>
              <a:rPr lang="ko-KR" altLang="en-US" sz="1600" dirty="0"/>
              <a:t>하기 전에 </a:t>
            </a:r>
            <a:r>
              <a:rPr lang="en-US" altLang="ko-KR" sz="1600" dirty="0" err="1"/>
              <a:t>loc</a:t>
            </a:r>
            <a:r>
              <a:rPr lang="en-US" altLang="ko-KR" sz="1600" dirty="0"/>
              <a:t> </a:t>
            </a:r>
            <a:r>
              <a:rPr lang="ko-KR" altLang="en-US" sz="1600" dirty="0"/>
              <a:t>변수에 현재 </a:t>
            </a:r>
            <a:r>
              <a:rPr lang="en-US" altLang="ko-KR" sz="1600" dirty="0" err="1"/>
              <a:t>symtable</a:t>
            </a:r>
            <a:r>
              <a:rPr lang="ko-KR" altLang="en-US" sz="1600" dirty="0"/>
              <a:t>이 가리키는 </a:t>
            </a:r>
            <a:r>
              <a:rPr lang="en-US" altLang="ko-KR" sz="1600" dirty="0"/>
              <a:t>index </a:t>
            </a:r>
            <a:r>
              <a:rPr lang="ko-KR" altLang="en-US" sz="1600" dirty="0"/>
              <a:t>값을 받는다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변수</a:t>
            </a:r>
            <a:r>
              <a:rPr lang="en-US" altLang="ko-KR" sz="1600" dirty="0"/>
              <a:t>(token</a:t>
            </a:r>
            <a:r>
              <a:rPr lang="ko-KR" altLang="en-US" sz="1600" dirty="0"/>
              <a:t>이 </a:t>
            </a:r>
            <a:r>
              <a:rPr lang="en-US" altLang="ko-KR" sz="1600" dirty="0"/>
              <a:t>id)</a:t>
            </a:r>
            <a:r>
              <a:rPr lang="ko-KR" altLang="en-US" sz="1600" dirty="0"/>
              <a:t>를 받았다면 이 변수의 </a:t>
            </a:r>
            <a:r>
              <a:rPr lang="en-US" altLang="ko-KR" sz="1600" dirty="0"/>
              <a:t>token</a:t>
            </a:r>
            <a:r>
              <a:rPr lang="ko-KR" altLang="en-US" sz="1600" dirty="0"/>
              <a:t>을 </a:t>
            </a:r>
            <a:r>
              <a:rPr lang="en-US" altLang="ko-KR" sz="1600" b="1" dirty="0"/>
              <a:t>type (</a:t>
            </a:r>
            <a:r>
              <a:rPr lang="en-US" altLang="ko-KR" sz="1600" b="1" dirty="0" err="1"/>
              <a:t>int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||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bool)</a:t>
            </a:r>
            <a:r>
              <a:rPr lang="ko-KR" altLang="en-US" sz="1600" b="1" dirty="0"/>
              <a:t>으로 바꾸어 준다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ko-KR" altLang="en-US" sz="1600" dirty="0"/>
              <a:t>이 후</a:t>
            </a:r>
            <a:r>
              <a:rPr lang="en-US" altLang="ko-KR" sz="1600" dirty="0"/>
              <a:t>, token</a:t>
            </a:r>
            <a:r>
              <a:rPr lang="ko-KR" altLang="en-US" sz="1600" dirty="0"/>
              <a:t>이 </a:t>
            </a:r>
            <a:r>
              <a:rPr lang="en-US" altLang="ko-KR" sz="1600" dirty="0"/>
              <a:t>‘=‘</a:t>
            </a:r>
            <a:r>
              <a:rPr lang="ko-KR" altLang="en-US" sz="1600" dirty="0"/>
              <a:t>가 오면 </a:t>
            </a:r>
            <a:r>
              <a:rPr lang="en-US" altLang="ko-KR" sz="1600" dirty="0"/>
              <a:t>expr() </a:t>
            </a:r>
            <a:r>
              <a:rPr lang="ko-KR" altLang="en-US" sz="1600" dirty="0"/>
              <a:t>처리 후 그 값을 변수의 </a:t>
            </a:r>
            <a:r>
              <a:rPr lang="en-US" altLang="ko-KR" sz="1600" dirty="0" err="1"/>
              <a:t>val</a:t>
            </a:r>
            <a:r>
              <a:rPr lang="ko-KR" altLang="en-US" sz="1600" dirty="0"/>
              <a:t>에 넣어준다</a:t>
            </a:r>
            <a:r>
              <a:rPr lang="en-US" altLang="ko-KR" sz="16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587" y="5559788"/>
            <a:ext cx="4394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token</a:t>
            </a:r>
            <a:r>
              <a:rPr lang="ko-KR" altLang="en-US" sz="1600" dirty="0"/>
              <a:t>이 </a:t>
            </a:r>
            <a:r>
              <a:rPr lang="en-US" altLang="ko-KR" sz="1600" dirty="0"/>
              <a:t>‘;‘</a:t>
            </a:r>
            <a:r>
              <a:rPr lang="ko-KR" altLang="en-US" sz="1600" dirty="0"/>
              <a:t>이면 매치 후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stmt</a:t>
            </a:r>
            <a:r>
              <a:rPr lang="en-US" altLang="ko-KR" sz="1600" dirty="0"/>
              <a:t>()</a:t>
            </a:r>
            <a:r>
              <a:rPr lang="ko-KR" altLang="en-US" sz="1600" dirty="0"/>
              <a:t>받으며</a:t>
            </a:r>
            <a:endParaRPr lang="en-US" altLang="ko-KR" sz="1600" dirty="0"/>
          </a:p>
          <a:p>
            <a:r>
              <a:rPr lang="en-US" altLang="ko-KR" sz="1600" dirty="0"/>
              <a:t>match(END)</a:t>
            </a:r>
            <a:r>
              <a:rPr lang="ko-KR" altLang="en-US" sz="1600" dirty="0"/>
              <a:t>하고 종료한다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en-US" altLang="ko-KR" sz="1600" b="1" dirty="0"/>
              <a:t>let</a:t>
            </a:r>
            <a:r>
              <a:rPr lang="ko-KR" altLang="en-US" sz="1600" b="1" dirty="0"/>
              <a:t>에서 선언한 변수 및 예외 정의 한</a:t>
            </a:r>
            <a:endParaRPr lang="en-US" altLang="ko-KR" sz="1600" b="1" dirty="0"/>
          </a:p>
          <a:p>
            <a:r>
              <a:rPr lang="ko-KR" altLang="en-US" sz="1600" b="1" dirty="0"/>
              <a:t>개수 만큼 </a:t>
            </a:r>
            <a:r>
              <a:rPr lang="en-US" altLang="ko-KR" sz="1600" b="1" dirty="0"/>
              <a:t>pop </a:t>
            </a:r>
            <a:r>
              <a:rPr lang="ko-KR" altLang="en-US" sz="1600" b="1" dirty="0"/>
              <a:t>해준다</a:t>
            </a:r>
            <a:r>
              <a:rPr lang="en-US" altLang="ko-KR" sz="1600" b="1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02853" y="6381328"/>
            <a:ext cx="749267" cy="21602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8881" y="99242"/>
            <a:ext cx="84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블록문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let &lt;type&gt; id [= &lt;expr&gt;] {, &lt;type&gt; id [= &lt;expr&gt;] } in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 {;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&gt;} end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264931" y="4950833"/>
            <a:ext cx="946531" cy="234794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5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1" y="1376333"/>
            <a:ext cx="8658347" cy="1868275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7571" y="1416709"/>
            <a:ext cx="1280093" cy="217758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3568" y="2182539"/>
            <a:ext cx="3096344" cy="261352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36997" y="3852315"/>
            <a:ext cx="6306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factor()</a:t>
            </a:r>
            <a:r>
              <a:rPr lang="ko-KR" altLang="en-US" sz="1600" dirty="0"/>
              <a:t>의 </a:t>
            </a:r>
            <a:r>
              <a:rPr lang="en-US" altLang="ko-KR" sz="1600" dirty="0"/>
              <a:t>case</a:t>
            </a:r>
            <a:r>
              <a:rPr lang="ko-KR" altLang="en-US" sz="1600" dirty="0"/>
              <a:t> </a:t>
            </a:r>
            <a:r>
              <a:rPr lang="en-US" altLang="ko-KR" sz="1600" dirty="0"/>
              <a:t>FUNID</a:t>
            </a:r>
            <a:r>
              <a:rPr lang="ko-KR" altLang="en-US" sz="1600" dirty="0"/>
              <a:t>인 경우에서 함수 수행이 끝나고 </a:t>
            </a:r>
            <a:r>
              <a:rPr lang="en-US" altLang="ko-KR" sz="1600" dirty="0"/>
              <a:t>pop </a:t>
            </a:r>
            <a:r>
              <a:rPr lang="ko-KR" altLang="en-US" sz="1600" dirty="0"/>
              <a:t>하기 전</a:t>
            </a:r>
            <a:r>
              <a:rPr lang="en-US" altLang="ko-KR" sz="1600" dirty="0"/>
              <a:t>,</a:t>
            </a:r>
          </a:p>
          <a:p>
            <a:r>
              <a:rPr lang="en-US" altLang="ko-KR" sz="1600" b="1" dirty="0" err="1"/>
              <a:t>stmt</a:t>
            </a:r>
            <a:r>
              <a:rPr lang="en-US" altLang="ko-KR" sz="1600" b="1" dirty="0"/>
              <a:t>()</a:t>
            </a:r>
            <a:r>
              <a:rPr lang="ko-KR" altLang="en-US" sz="1600" b="1" dirty="0"/>
              <a:t>에서 </a:t>
            </a:r>
            <a:r>
              <a:rPr lang="en-US" altLang="ko-KR" sz="1600" b="1" dirty="0"/>
              <a:t>return</a:t>
            </a:r>
            <a:r>
              <a:rPr lang="ko-KR" altLang="en-US" sz="1600" b="1" dirty="0"/>
              <a:t>문이 수행</a:t>
            </a:r>
            <a:r>
              <a:rPr lang="ko-KR" altLang="en-US" sz="1600" dirty="0"/>
              <a:t>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인덱스가</a:t>
            </a:r>
            <a:r>
              <a:rPr lang="en-US" altLang="ko-KR" sz="1600" dirty="0"/>
              <a:t> ep-1</a:t>
            </a:r>
            <a:r>
              <a:rPr lang="ko-KR" altLang="en-US" sz="1600" dirty="0"/>
              <a:t>일 때 가리키는 것이</a:t>
            </a:r>
            <a:r>
              <a:rPr lang="en-US" altLang="ko-KR" sz="1600" dirty="0"/>
              <a:t> Return value 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 result</a:t>
            </a:r>
            <a:r>
              <a:rPr lang="ko-KR" altLang="en-US" sz="1600" dirty="0"/>
              <a:t> 값을 </a:t>
            </a:r>
            <a:r>
              <a:rPr lang="en-US" altLang="ko-KR" sz="1600" dirty="0" err="1"/>
              <a:t>val</a:t>
            </a:r>
            <a:r>
              <a:rPr lang="ko-KR" altLang="en-US" sz="1600" dirty="0"/>
              <a:t>로 넣어준다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00B050"/>
                </a:solidFill>
              </a:rPr>
              <a:t>Return value</a:t>
            </a:r>
            <a:r>
              <a:rPr lang="ko-KR" altLang="en-US" sz="1600" b="1" dirty="0">
                <a:solidFill>
                  <a:srgbClr val="00B050"/>
                </a:solidFill>
              </a:rPr>
              <a:t>는 함수 수행의 최종 값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stmt</a:t>
            </a:r>
            <a:r>
              <a:rPr lang="en-US" altLang="ko-KR" sz="1600" dirty="0"/>
              <a:t>()</a:t>
            </a:r>
            <a:r>
              <a:rPr lang="ko-KR" altLang="en-US" sz="1600" dirty="0"/>
              <a:t> 수행이 끝난 후에는 다시 </a:t>
            </a:r>
            <a:r>
              <a:rPr lang="en-US" altLang="ko-KR" sz="1600" dirty="0"/>
              <a:t>factor()</a:t>
            </a:r>
            <a:r>
              <a:rPr lang="ko-KR" altLang="en-US" sz="1600" dirty="0"/>
              <a:t>로 돌아와 활성레코드</a:t>
            </a:r>
            <a:r>
              <a:rPr lang="en-US" altLang="ko-KR" sz="1600" dirty="0"/>
              <a:t>(AR)</a:t>
            </a:r>
            <a:r>
              <a:rPr lang="ko-KR" altLang="en-US" sz="1600" dirty="0"/>
              <a:t>을 </a:t>
            </a:r>
            <a:r>
              <a:rPr lang="en-US" altLang="ko-KR" sz="1600" dirty="0"/>
              <a:t>pop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6430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리턴 문 </a:t>
            </a:r>
            <a:r>
              <a:rPr lang="en-US" altLang="ko-KR" dirty="0">
                <a:solidFill>
                  <a:schemeClr val="accent1"/>
                </a:solidFill>
              </a:rPr>
              <a:t>return &lt;expr&gt; 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231145" y="2852897"/>
            <a:ext cx="7912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ep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함수 호출을 구현하기 위한 실행시간 스택 내의 기억공간</a:t>
            </a:r>
            <a:r>
              <a:rPr lang="en-US" altLang="ko-KR" sz="1600" dirty="0"/>
              <a:t>(</a:t>
            </a:r>
            <a:r>
              <a:rPr lang="ko-KR" altLang="en-US" sz="1600" dirty="0"/>
              <a:t>활성 레코드</a:t>
            </a:r>
            <a:r>
              <a:rPr lang="en-US" altLang="ko-KR" sz="1600" dirty="0"/>
              <a:t>)</a:t>
            </a:r>
            <a:r>
              <a:rPr lang="ko-KR" altLang="en-US" sz="1600" dirty="0"/>
              <a:t>을 가리킴</a:t>
            </a:r>
            <a:endParaRPr lang="en-US" altLang="ko-KR" sz="1600" dirty="0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 flipH="1" flipV="1">
            <a:off x="1763689" y="2470957"/>
            <a:ext cx="360039" cy="381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72184"/>
              </p:ext>
            </p:extLst>
          </p:nvPr>
        </p:nvGraphicFramePr>
        <p:xfrm>
          <a:off x="643967" y="3393805"/>
          <a:ext cx="1454406" cy="135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406">
                  <a:extLst>
                    <a:ext uri="{9D8B030D-6E8A-4147-A177-3AD203B41FA5}">
                      <a16:colId xmlns:a16="http://schemas.microsoft.com/office/drawing/2014/main" val="957324050"/>
                    </a:ext>
                  </a:extLst>
                </a:gridCol>
              </a:tblGrid>
              <a:tr h="337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 link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686609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Return address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193644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Parameters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16076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Local variables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2116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22841"/>
              </p:ext>
            </p:extLst>
          </p:nvPr>
        </p:nvGraphicFramePr>
        <p:xfrm>
          <a:off x="643968" y="4792015"/>
          <a:ext cx="1454406" cy="313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406">
                  <a:extLst>
                    <a:ext uri="{9D8B030D-6E8A-4147-A177-3AD203B41FA5}">
                      <a16:colId xmlns:a16="http://schemas.microsoft.com/office/drawing/2014/main" val="1152984147"/>
                    </a:ext>
                  </a:extLst>
                </a:gridCol>
              </a:tblGrid>
              <a:tr h="297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Return value</a:t>
                      </a:r>
                      <a:endParaRPr lang="ko-KR" altLang="en-US" sz="1400" dirty="0"/>
                    </a:p>
                  </a:txBody>
                  <a:tcPr marT="50292" marB="50292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33346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72880"/>
              </p:ext>
            </p:extLst>
          </p:nvPr>
        </p:nvGraphicFramePr>
        <p:xfrm>
          <a:off x="643967" y="5148551"/>
          <a:ext cx="1454406" cy="135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406">
                  <a:extLst>
                    <a:ext uri="{9D8B030D-6E8A-4147-A177-3AD203B41FA5}">
                      <a16:colId xmlns:a16="http://schemas.microsoft.com/office/drawing/2014/main" val="957324050"/>
                    </a:ext>
                  </a:extLst>
                </a:gridCol>
              </a:tblGrid>
              <a:tr h="337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 link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686609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Return address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193644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Parameters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16076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Local variables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21160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cxnSpLocks/>
          </p:cNvCxnSpPr>
          <p:nvPr/>
        </p:nvCxnSpPr>
        <p:spPr>
          <a:xfrm>
            <a:off x="431187" y="5301208"/>
            <a:ext cx="192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>
            <a:off x="451065" y="6309320"/>
            <a:ext cx="192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96" y="5148551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505" y="6121125"/>
            <a:ext cx="60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last</a:t>
            </a:r>
          </a:p>
          <a:p>
            <a:r>
              <a:rPr lang="en-US" altLang="ko-KR" sz="1200" dirty="0"/>
              <a:t>entry</a:t>
            </a:r>
          </a:p>
        </p:txBody>
      </p:sp>
      <p:sp>
        <p:nvSpPr>
          <p:cNvPr id="12" name="자유형: 도형 11"/>
          <p:cNvSpPr/>
          <p:nvPr/>
        </p:nvSpPr>
        <p:spPr>
          <a:xfrm>
            <a:off x="2136913" y="3369365"/>
            <a:ext cx="274847" cy="1958009"/>
          </a:xfrm>
          <a:custGeom>
            <a:avLst/>
            <a:gdLst>
              <a:gd name="connsiteX0" fmla="*/ 0 w 566530"/>
              <a:gd name="connsiteY0" fmla="*/ 1948070 h 1958009"/>
              <a:gd name="connsiteX1" fmla="*/ 49696 w 566530"/>
              <a:gd name="connsiteY1" fmla="*/ 1958009 h 1958009"/>
              <a:gd name="connsiteX2" fmla="*/ 188844 w 566530"/>
              <a:gd name="connsiteY2" fmla="*/ 1938131 h 1958009"/>
              <a:gd name="connsiteX3" fmla="*/ 208722 w 566530"/>
              <a:gd name="connsiteY3" fmla="*/ 1908313 h 1958009"/>
              <a:gd name="connsiteX4" fmla="*/ 238539 w 566530"/>
              <a:gd name="connsiteY4" fmla="*/ 1888435 h 1958009"/>
              <a:gd name="connsiteX5" fmla="*/ 268357 w 566530"/>
              <a:gd name="connsiteY5" fmla="*/ 1858618 h 1958009"/>
              <a:gd name="connsiteX6" fmla="*/ 288235 w 566530"/>
              <a:gd name="connsiteY6" fmla="*/ 1818861 h 1958009"/>
              <a:gd name="connsiteX7" fmla="*/ 318052 w 566530"/>
              <a:gd name="connsiteY7" fmla="*/ 1779105 h 1958009"/>
              <a:gd name="connsiteX8" fmla="*/ 337930 w 566530"/>
              <a:gd name="connsiteY8" fmla="*/ 1749287 h 1958009"/>
              <a:gd name="connsiteX9" fmla="*/ 367748 w 566530"/>
              <a:gd name="connsiteY9" fmla="*/ 1709531 h 1958009"/>
              <a:gd name="connsiteX10" fmla="*/ 407504 w 566530"/>
              <a:gd name="connsiteY10" fmla="*/ 1610139 h 1958009"/>
              <a:gd name="connsiteX11" fmla="*/ 457200 w 566530"/>
              <a:gd name="connsiteY11" fmla="*/ 1510748 h 1958009"/>
              <a:gd name="connsiteX12" fmla="*/ 477078 w 566530"/>
              <a:gd name="connsiteY12" fmla="*/ 1470992 h 1958009"/>
              <a:gd name="connsiteX13" fmla="*/ 487017 w 566530"/>
              <a:gd name="connsiteY13" fmla="*/ 1411357 h 1958009"/>
              <a:gd name="connsiteX14" fmla="*/ 516835 w 566530"/>
              <a:gd name="connsiteY14" fmla="*/ 1371600 h 1958009"/>
              <a:gd name="connsiteX15" fmla="*/ 536713 w 566530"/>
              <a:gd name="connsiteY15" fmla="*/ 1311965 h 1958009"/>
              <a:gd name="connsiteX16" fmla="*/ 546652 w 566530"/>
              <a:gd name="connsiteY16" fmla="*/ 1222513 h 1958009"/>
              <a:gd name="connsiteX17" fmla="*/ 556591 w 566530"/>
              <a:gd name="connsiteY17" fmla="*/ 1182757 h 1958009"/>
              <a:gd name="connsiteX18" fmla="*/ 566530 w 566530"/>
              <a:gd name="connsiteY18" fmla="*/ 1123122 h 1958009"/>
              <a:gd name="connsiteX19" fmla="*/ 556591 w 566530"/>
              <a:gd name="connsiteY19" fmla="*/ 576470 h 1958009"/>
              <a:gd name="connsiteX20" fmla="*/ 536713 w 566530"/>
              <a:gd name="connsiteY20" fmla="*/ 387626 h 1958009"/>
              <a:gd name="connsiteX21" fmla="*/ 526774 w 566530"/>
              <a:gd name="connsiteY21" fmla="*/ 347870 h 1958009"/>
              <a:gd name="connsiteX22" fmla="*/ 516835 w 566530"/>
              <a:gd name="connsiteY22" fmla="*/ 288235 h 1958009"/>
              <a:gd name="connsiteX23" fmla="*/ 487017 w 566530"/>
              <a:gd name="connsiteY23" fmla="*/ 218661 h 1958009"/>
              <a:gd name="connsiteX24" fmla="*/ 457200 w 566530"/>
              <a:gd name="connsiteY24" fmla="*/ 119270 h 1958009"/>
              <a:gd name="connsiteX25" fmla="*/ 437322 w 566530"/>
              <a:gd name="connsiteY25" fmla="*/ 89452 h 1958009"/>
              <a:gd name="connsiteX26" fmla="*/ 407504 w 566530"/>
              <a:gd name="connsiteY26" fmla="*/ 79513 h 1958009"/>
              <a:gd name="connsiteX27" fmla="*/ 248478 w 566530"/>
              <a:gd name="connsiteY27" fmla="*/ 99392 h 1958009"/>
              <a:gd name="connsiteX28" fmla="*/ 218661 w 566530"/>
              <a:gd name="connsiteY28" fmla="*/ 119270 h 1958009"/>
              <a:gd name="connsiteX29" fmla="*/ 159026 w 566530"/>
              <a:gd name="connsiteY29" fmla="*/ 139148 h 1958009"/>
              <a:gd name="connsiteX30" fmla="*/ 69574 w 566530"/>
              <a:gd name="connsiteY30" fmla="*/ 168965 h 1958009"/>
              <a:gd name="connsiteX31" fmla="*/ 39757 w 566530"/>
              <a:gd name="connsiteY31" fmla="*/ 178905 h 1958009"/>
              <a:gd name="connsiteX32" fmla="*/ 59635 w 566530"/>
              <a:gd name="connsiteY32" fmla="*/ 99392 h 1958009"/>
              <a:gd name="connsiteX33" fmla="*/ 79513 w 566530"/>
              <a:gd name="connsiteY33" fmla="*/ 79513 h 1958009"/>
              <a:gd name="connsiteX34" fmla="*/ 119270 w 566530"/>
              <a:gd name="connsiteY34" fmla="*/ 0 h 1958009"/>
              <a:gd name="connsiteX35" fmla="*/ 99391 w 566530"/>
              <a:gd name="connsiteY35" fmla="*/ 69574 h 1958009"/>
              <a:gd name="connsiteX36" fmla="*/ 89452 w 566530"/>
              <a:gd name="connsiteY36" fmla="*/ 99392 h 1958009"/>
              <a:gd name="connsiteX37" fmla="*/ 49696 w 566530"/>
              <a:gd name="connsiteY37" fmla="*/ 159026 h 1958009"/>
              <a:gd name="connsiteX38" fmla="*/ 39757 w 566530"/>
              <a:gd name="connsiteY38" fmla="*/ 198783 h 1958009"/>
              <a:gd name="connsiteX39" fmla="*/ 19878 w 566530"/>
              <a:gd name="connsiteY39" fmla="*/ 218661 h 1958009"/>
              <a:gd name="connsiteX40" fmla="*/ 39757 w 566530"/>
              <a:gd name="connsiteY40" fmla="*/ 248478 h 1958009"/>
              <a:gd name="connsiteX41" fmla="*/ 89452 w 566530"/>
              <a:gd name="connsiteY41" fmla="*/ 278296 h 1958009"/>
              <a:gd name="connsiteX42" fmla="*/ 99391 w 566530"/>
              <a:gd name="connsiteY42" fmla="*/ 308113 h 1958009"/>
              <a:gd name="connsiteX43" fmla="*/ 139148 w 566530"/>
              <a:gd name="connsiteY43" fmla="*/ 367748 h 1958009"/>
              <a:gd name="connsiteX44" fmla="*/ 149087 w 566530"/>
              <a:gd name="connsiteY44" fmla="*/ 387626 h 195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66530" h="1958009">
                <a:moveTo>
                  <a:pt x="0" y="1948070"/>
                </a:moveTo>
                <a:cubicBezTo>
                  <a:pt x="16565" y="1951383"/>
                  <a:pt x="32803" y="1958009"/>
                  <a:pt x="49696" y="1958009"/>
                </a:cubicBezTo>
                <a:cubicBezTo>
                  <a:pt x="136796" y="1958009"/>
                  <a:pt x="133662" y="1956524"/>
                  <a:pt x="188844" y="1938131"/>
                </a:cubicBezTo>
                <a:cubicBezTo>
                  <a:pt x="195470" y="1928192"/>
                  <a:pt x="200275" y="1916760"/>
                  <a:pt x="208722" y="1908313"/>
                </a:cubicBezTo>
                <a:cubicBezTo>
                  <a:pt x="217168" y="1899866"/>
                  <a:pt x="229362" y="1896082"/>
                  <a:pt x="238539" y="1888435"/>
                </a:cubicBezTo>
                <a:cubicBezTo>
                  <a:pt x="249337" y="1879437"/>
                  <a:pt x="258418" y="1868557"/>
                  <a:pt x="268357" y="1858618"/>
                </a:cubicBezTo>
                <a:cubicBezTo>
                  <a:pt x="274983" y="1845366"/>
                  <a:pt x="280382" y="1831425"/>
                  <a:pt x="288235" y="1818861"/>
                </a:cubicBezTo>
                <a:cubicBezTo>
                  <a:pt x="297014" y="1804814"/>
                  <a:pt x="308424" y="1792585"/>
                  <a:pt x="318052" y="1779105"/>
                </a:cubicBezTo>
                <a:cubicBezTo>
                  <a:pt x="324995" y="1769385"/>
                  <a:pt x="330987" y="1759007"/>
                  <a:pt x="337930" y="1749287"/>
                </a:cubicBezTo>
                <a:cubicBezTo>
                  <a:pt x="347558" y="1735807"/>
                  <a:pt x="358968" y="1723578"/>
                  <a:pt x="367748" y="1709531"/>
                </a:cubicBezTo>
                <a:cubicBezTo>
                  <a:pt x="398026" y="1661086"/>
                  <a:pt x="381484" y="1669612"/>
                  <a:pt x="407504" y="1610139"/>
                </a:cubicBezTo>
                <a:cubicBezTo>
                  <a:pt x="422351" y="1576204"/>
                  <a:pt x="440635" y="1543878"/>
                  <a:pt x="457200" y="1510748"/>
                </a:cubicBezTo>
                <a:lnTo>
                  <a:pt x="477078" y="1470992"/>
                </a:lnTo>
                <a:cubicBezTo>
                  <a:pt x="480391" y="1451114"/>
                  <a:pt x="479533" y="1430068"/>
                  <a:pt x="487017" y="1411357"/>
                </a:cubicBezTo>
                <a:cubicBezTo>
                  <a:pt x="493169" y="1395976"/>
                  <a:pt x="509427" y="1386417"/>
                  <a:pt x="516835" y="1371600"/>
                </a:cubicBezTo>
                <a:cubicBezTo>
                  <a:pt x="526206" y="1352859"/>
                  <a:pt x="530087" y="1331843"/>
                  <a:pt x="536713" y="1311965"/>
                </a:cubicBezTo>
                <a:cubicBezTo>
                  <a:pt x="540026" y="1282148"/>
                  <a:pt x="542090" y="1252165"/>
                  <a:pt x="546652" y="1222513"/>
                </a:cubicBezTo>
                <a:cubicBezTo>
                  <a:pt x="548729" y="1209012"/>
                  <a:pt x="553912" y="1196152"/>
                  <a:pt x="556591" y="1182757"/>
                </a:cubicBezTo>
                <a:cubicBezTo>
                  <a:pt x="560543" y="1162996"/>
                  <a:pt x="563217" y="1143000"/>
                  <a:pt x="566530" y="1123122"/>
                </a:cubicBezTo>
                <a:cubicBezTo>
                  <a:pt x="563217" y="940905"/>
                  <a:pt x="562111" y="758634"/>
                  <a:pt x="556591" y="576470"/>
                </a:cubicBezTo>
                <a:cubicBezTo>
                  <a:pt x="555772" y="549438"/>
                  <a:pt x="542769" y="423962"/>
                  <a:pt x="536713" y="387626"/>
                </a:cubicBezTo>
                <a:cubicBezTo>
                  <a:pt x="534467" y="374152"/>
                  <a:pt x="529453" y="361265"/>
                  <a:pt x="526774" y="347870"/>
                </a:cubicBezTo>
                <a:cubicBezTo>
                  <a:pt x="522822" y="328109"/>
                  <a:pt x="521207" y="307908"/>
                  <a:pt x="516835" y="288235"/>
                </a:cubicBezTo>
                <a:cubicBezTo>
                  <a:pt x="510985" y="261910"/>
                  <a:pt x="499172" y="242970"/>
                  <a:pt x="487017" y="218661"/>
                </a:cubicBezTo>
                <a:cubicBezTo>
                  <a:pt x="481461" y="196437"/>
                  <a:pt x="466879" y="133789"/>
                  <a:pt x="457200" y="119270"/>
                </a:cubicBezTo>
                <a:cubicBezTo>
                  <a:pt x="450574" y="109331"/>
                  <a:pt x="446650" y="96914"/>
                  <a:pt x="437322" y="89452"/>
                </a:cubicBezTo>
                <a:cubicBezTo>
                  <a:pt x="429141" y="82907"/>
                  <a:pt x="417443" y="82826"/>
                  <a:pt x="407504" y="79513"/>
                </a:cubicBezTo>
                <a:cubicBezTo>
                  <a:pt x="393132" y="80711"/>
                  <a:pt x="286359" y="83157"/>
                  <a:pt x="248478" y="99392"/>
                </a:cubicBezTo>
                <a:cubicBezTo>
                  <a:pt x="237499" y="104098"/>
                  <a:pt x="229577" y="114419"/>
                  <a:pt x="218661" y="119270"/>
                </a:cubicBezTo>
                <a:cubicBezTo>
                  <a:pt x="199513" y="127780"/>
                  <a:pt x="178904" y="132522"/>
                  <a:pt x="159026" y="139148"/>
                </a:cubicBezTo>
                <a:lnTo>
                  <a:pt x="69574" y="168965"/>
                </a:lnTo>
                <a:lnTo>
                  <a:pt x="39757" y="178905"/>
                </a:lnTo>
                <a:cubicBezTo>
                  <a:pt x="41895" y="168216"/>
                  <a:pt x="50466" y="114674"/>
                  <a:pt x="59635" y="99392"/>
                </a:cubicBezTo>
                <a:cubicBezTo>
                  <a:pt x="64456" y="91357"/>
                  <a:pt x="72887" y="86139"/>
                  <a:pt x="79513" y="79513"/>
                </a:cubicBezTo>
                <a:cubicBezTo>
                  <a:pt x="102354" y="10988"/>
                  <a:pt x="84574" y="34694"/>
                  <a:pt x="119270" y="0"/>
                </a:cubicBezTo>
                <a:cubicBezTo>
                  <a:pt x="95444" y="71474"/>
                  <a:pt x="124344" y="-17761"/>
                  <a:pt x="99391" y="69574"/>
                </a:cubicBezTo>
                <a:cubicBezTo>
                  <a:pt x="96513" y="79648"/>
                  <a:pt x="94540" y="90233"/>
                  <a:pt x="89452" y="99392"/>
                </a:cubicBezTo>
                <a:cubicBezTo>
                  <a:pt x="77850" y="120276"/>
                  <a:pt x="49696" y="159026"/>
                  <a:pt x="49696" y="159026"/>
                </a:cubicBezTo>
                <a:cubicBezTo>
                  <a:pt x="46383" y="172278"/>
                  <a:pt x="45866" y="186565"/>
                  <a:pt x="39757" y="198783"/>
                </a:cubicBezTo>
                <a:cubicBezTo>
                  <a:pt x="35566" y="207164"/>
                  <a:pt x="19878" y="209290"/>
                  <a:pt x="19878" y="218661"/>
                </a:cubicBezTo>
                <a:cubicBezTo>
                  <a:pt x="19878" y="230606"/>
                  <a:pt x="32295" y="239150"/>
                  <a:pt x="39757" y="248478"/>
                </a:cubicBezTo>
                <a:cubicBezTo>
                  <a:pt x="59603" y="273285"/>
                  <a:pt x="59063" y="268166"/>
                  <a:pt x="89452" y="278296"/>
                </a:cubicBezTo>
                <a:cubicBezTo>
                  <a:pt x="92765" y="288235"/>
                  <a:pt x="94303" y="298955"/>
                  <a:pt x="99391" y="308113"/>
                </a:cubicBezTo>
                <a:cubicBezTo>
                  <a:pt x="110993" y="328997"/>
                  <a:pt x="128464" y="346379"/>
                  <a:pt x="139148" y="367748"/>
                </a:cubicBezTo>
                <a:lnTo>
                  <a:pt x="149087" y="38762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2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6" y="1027748"/>
            <a:ext cx="6662433" cy="4389040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50654" y="1071720"/>
            <a:ext cx="1801066" cy="25293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0675" y="1522016"/>
            <a:ext cx="1421045" cy="301268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7531" y="5589240"/>
            <a:ext cx="8844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solidFill>
                  <a:srgbClr val="00B050"/>
                </a:solidFill>
              </a:rPr>
              <a:t>matchfun</a:t>
            </a:r>
            <a:r>
              <a:rPr lang="en-US" altLang="ko-KR" sz="1500" b="1" dirty="0">
                <a:solidFill>
                  <a:srgbClr val="00B050"/>
                </a:solidFill>
              </a:rPr>
              <a:t> </a:t>
            </a:r>
            <a:r>
              <a:rPr lang="ko-KR" altLang="en-US" sz="1500" b="1" dirty="0">
                <a:solidFill>
                  <a:srgbClr val="00B050"/>
                </a:solidFill>
              </a:rPr>
              <a:t>함수는 </a:t>
            </a:r>
            <a:r>
              <a:rPr lang="en-US" altLang="ko-KR" sz="1500" b="1" dirty="0">
                <a:solidFill>
                  <a:srgbClr val="00B050"/>
                </a:solidFill>
              </a:rPr>
              <a:t>let </a:t>
            </a:r>
            <a:r>
              <a:rPr lang="ko-KR" altLang="en-US" sz="1500" b="1" dirty="0">
                <a:solidFill>
                  <a:srgbClr val="00B050"/>
                </a:solidFill>
              </a:rPr>
              <a:t>함수 선언 시</a:t>
            </a:r>
            <a:r>
              <a:rPr lang="en-US" altLang="ko-KR" sz="1500" b="1" dirty="0">
                <a:solidFill>
                  <a:srgbClr val="00B050"/>
                </a:solidFill>
              </a:rPr>
              <a:t>, </a:t>
            </a:r>
            <a:r>
              <a:rPr lang="ko-KR" altLang="en-US" sz="1500" b="1" dirty="0">
                <a:solidFill>
                  <a:srgbClr val="00B050"/>
                </a:solidFill>
              </a:rPr>
              <a:t>함수 시작 위치 이후로 </a:t>
            </a:r>
            <a:r>
              <a:rPr lang="en-US" altLang="ko-KR" sz="1500" b="1" dirty="0">
                <a:solidFill>
                  <a:srgbClr val="00B050"/>
                </a:solidFill>
              </a:rPr>
              <a:t>skip </a:t>
            </a:r>
            <a:r>
              <a:rPr lang="ko-KR" altLang="en-US" sz="1500" b="1" dirty="0">
                <a:solidFill>
                  <a:srgbClr val="00B050"/>
                </a:solidFill>
              </a:rPr>
              <a:t>하기 위한 것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inmatchfun</a:t>
            </a:r>
            <a:r>
              <a:rPr lang="ko-KR" altLang="en-US" sz="1500" dirty="0"/>
              <a:t>은 </a:t>
            </a:r>
            <a:r>
              <a:rPr lang="en-US" altLang="ko-KR" sz="1500" dirty="0" err="1"/>
              <a:t>matchfun</a:t>
            </a:r>
            <a:r>
              <a:rPr lang="ko-KR" altLang="en-US" sz="1500" dirty="0"/>
              <a:t>에 진입 여부를 알려준다</a:t>
            </a:r>
            <a:r>
              <a:rPr lang="en-US" altLang="ko-KR" sz="1500" dirty="0"/>
              <a:t> (1=</a:t>
            </a:r>
            <a:r>
              <a:rPr lang="ko-KR" altLang="en-US" sz="1500" dirty="0"/>
              <a:t>진입</a:t>
            </a:r>
            <a:r>
              <a:rPr lang="en-US" altLang="ko-KR" sz="1500" dirty="0"/>
              <a:t>, 0=</a:t>
            </a:r>
            <a:r>
              <a:rPr lang="ko-KR" altLang="en-US" sz="1500" dirty="0"/>
              <a:t>나감</a:t>
            </a:r>
            <a:r>
              <a:rPr lang="en-US" altLang="ko-KR" sz="1500" dirty="0"/>
              <a:t>).</a:t>
            </a:r>
          </a:p>
          <a:p>
            <a:r>
              <a:rPr lang="en-US" altLang="ko-KR" sz="1500" b="1" dirty="0" err="1"/>
              <a:t>matchstmt</a:t>
            </a:r>
            <a:r>
              <a:rPr lang="en-US" altLang="ko-KR" sz="1500" b="1" dirty="0"/>
              <a:t>()</a:t>
            </a:r>
            <a:r>
              <a:rPr lang="ko-KR" altLang="en-US" sz="1500" b="1" dirty="0"/>
              <a:t>와 유사한 원리로 작동</a:t>
            </a:r>
            <a:r>
              <a:rPr lang="ko-KR" altLang="en-US" sz="1500" dirty="0"/>
              <a:t>한다</a:t>
            </a:r>
            <a:r>
              <a:rPr lang="en-US" altLang="ko-KR" sz="1500" dirty="0"/>
              <a:t>. (</a:t>
            </a:r>
            <a:r>
              <a:rPr lang="ko-KR" altLang="en-US" sz="1500" dirty="0"/>
              <a:t>변수 사용한 부분 생략하고 대부분 </a:t>
            </a:r>
            <a:r>
              <a:rPr lang="en-US" altLang="ko-KR" sz="1500" dirty="0"/>
              <a:t>match()</a:t>
            </a:r>
            <a:r>
              <a:rPr lang="ko-KR" altLang="en-US" sz="1500" dirty="0"/>
              <a:t>로만 이루어지게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630675" y="4869160"/>
            <a:ext cx="1421045" cy="216024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62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4206</TotalTime>
  <Words>1553</Words>
  <Application>Microsoft Office PowerPoint</Application>
  <PresentationFormat>화면 슬라이드 쇼(4:3)</PresentationFormat>
  <Paragraphs>170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HY견고딕</vt:lpstr>
      <vt:lpstr>NanumGothic</vt:lpstr>
      <vt:lpstr>돋움</vt:lpstr>
      <vt:lpstr>맑은 고딕</vt:lpstr>
      <vt:lpstr>서울남산체 EB</vt:lpstr>
      <vt:lpstr>Arial</vt:lpstr>
      <vt:lpstr>Arial Black</vt:lpstr>
      <vt:lpstr>Wingdings</vt:lpstr>
      <vt:lpstr>필수</vt:lpstr>
      <vt:lpstr>Lab6</vt:lpstr>
      <vt:lpstr>함수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소희</dc:creator>
  <cp:lastModifiedBy>임소희</cp:lastModifiedBy>
  <cp:revision>862</cp:revision>
  <dcterms:created xsi:type="dcterms:W3CDTF">2016-09-12T15:25:21Z</dcterms:created>
  <dcterms:modified xsi:type="dcterms:W3CDTF">2017-06-02T19:38:49Z</dcterms:modified>
</cp:coreProperties>
</file>