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173FA24-37F2-4C43-BA59-EC2B49AFD7B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78D5C-CF6B-4FC4-B642-5D42A7124760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C12EC-CB55-4EFF-BCBA-EDF5A6552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E2DECE1-A8E3-4C05-99B4-EB1B74039558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ea typeface="서울남산체 EB" panose="02020603020101020101" pitchFamily="18" charset="-127"/>
              </a:rPr>
              <a:t>Lab01</a:t>
            </a:r>
            <a:endParaRPr lang="ko-KR" altLang="en-US" dirty="0">
              <a:ea typeface="서울남산체 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 err="1" smtClean="0">
                <a:ea typeface="서울남산체 EB" panose="02020603020101020101" pitchFamily="18" charset="-127"/>
              </a:rPr>
              <a:t>리눅스시스템</a:t>
            </a:r>
            <a:r>
              <a:rPr lang="ko-KR" altLang="en-US" sz="2800" dirty="0" smtClean="0">
                <a:ea typeface="서울남산체 EB" panose="02020603020101020101" pitchFamily="18" charset="-127"/>
              </a:rPr>
              <a:t> </a:t>
            </a:r>
            <a:r>
              <a:rPr lang="en-US" altLang="ko-KR" sz="2800" dirty="0" smtClean="0">
                <a:ea typeface="서울남산체 EB" panose="02020603020101020101" pitchFamily="18" charset="-127"/>
              </a:rPr>
              <a:t>01</a:t>
            </a:r>
            <a:r>
              <a:rPr lang="ko-KR" altLang="en-US" sz="2800" dirty="0" smtClean="0">
                <a:ea typeface="서울남산체 EB" panose="02020603020101020101" pitchFamily="18" charset="-127"/>
              </a:rPr>
              <a:t>분반</a:t>
            </a:r>
            <a:endParaRPr lang="en-US" altLang="ko-KR" sz="2800" dirty="0" smtClean="0">
              <a:ea typeface="서울남산체 EB" panose="02020603020101020101" pitchFamily="18" charset="-127"/>
            </a:endParaRPr>
          </a:p>
          <a:p>
            <a:r>
              <a:rPr lang="en-US" altLang="ko-KR" sz="2800" dirty="0" smtClean="0">
                <a:ea typeface="서울남산체 EB" panose="02020603020101020101" pitchFamily="18" charset="-127"/>
              </a:rPr>
              <a:t>1515655 </a:t>
            </a:r>
            <a:r>
              <a:rPr lang="ko-KR" altLang="en-US" sz="2800" dirty="0" err="1" smtClean="0">
                <a:ea typeface="서울남산체 EB" panose="02020603020101020101" pitchFamily="18" charset="-127"/>
              </a:rPr>
              <a:t>컴퓨터과학부</a:t>
            </a:r>
            <a:r>
              <a:rPr lang="ko-KR" altLang="en-US" sz="2800" dirty="0" smtClean="0">
                <a:ea typeface="서울남산체 EB" panose="02020603020101020101" pitchFamily="18" charset="-127"/>
              </a:rPr>
              <a:t> 임소희</a:t>
            </a:r>
            <a:endParaRPr lang="ko-KR" altLang="en-US" sz="2800" dirty="0">
              <a:ea typeface="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0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2" y="1484784"/>
            <a:ext cx="8683861" cy="418522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디렉터리</a:t>
            </a:r>
            <a:r>
              <a:rPr lang="en-US" altLang="ko-KR" dirty="0"/>
              <a:t>(</a:t>
            </a:r>
            <a:r>
              <a:rPr lang="ko-KR" altLang="en-US" dirty="0"/>
              <a:t>폴더</a:t>
            </a:r>
            <a:r>
              <a:rPr lang="en-US" altLang="ko-KR" dirty="0"/>
              <a:t>) </a:t>
            </a:r>
            <a:r>
              <a:rPr lang="ko-KR" altLang="en-US" dirty="0"/>
              <a:t>및 파일에 대한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gedit</a:t>
            </a:r>
            <a:r>
              <a:rPr lang="ko-KR" altLang="en-US" dirty="0" smtClean="0"/>
              <a:t>으로 자기소개서 작성 후 저장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3140968"/>
            <a:ext cx="3483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5) </a:t>
            </a:r>
            <a:r>
              <a:rPr lang="ko-KR" altLang="en-US" b="1" dirty="0" smtClean="0">
                <a:solidFill>
                  <a:schemeClr val="accent1"/>
                </a:solidFill>
              </a:rPr>
              <a:t>문서편집기</a:t>
            </a:r>
            <a:r>
              <a:rPr lang="en-US" altLang="ko-KR" b="1" dirty="0" smtClean="0">
                <a:solidFill>
                  <a:schemeClr val="accent1"/>
                </a:solidFill>
              </a:rPr>
              <a:t>(</a:t>
            </a:r>
            <a:r>
              <a:rPr lang="en-US" altLang="ko-KR" b="1" dirty="0" err="1" smtClean="0">
                <a:solidFill>
                  <a:schemeClr val="accent1"/>
                </a:solidFill>
              </a:rPr>
              <a:t>gedit</a:t>
            </a:r>
            <a:r>
              <a:rPr lang="en-US" altLang="ko-KR" b="1" dirty="0" smtClean="0">
                <a:solidFill>
                  <a:schemeClr val="accent1"/>
                </a:solidFill>
              </a:rPr>
              <a:t>)</a:t>
            </a:r>
            <a:r>
              <a:rPr lang="ko-KR" altLang="en-US" b="1" dirty="0" smtClean="0">
                <a:solidFill>
                  <a:schemeClr val="accent1"/>
                </a:solidFill>
              </a:rPr>
              <a:t>를 이용하여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r>
              <a:rPr lang="ko-KR" altLang="en-US" b="1" dirty="0" smtClean="0">
                <a:solidFill>
                  <a:schemeClr val="accent1"/>
                </a:solidFill>
              </a:rPr>
              <a:t>간단한 자기소개서를 작성하고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r>
              <a:rPr lang="en-US" altLang="ko-KR" b="1" dirty="0" smtClean="0">
                <a:solidFill>
                  <a:schemeClr val="accent1"/>
                </a:solidFill>
              </a:rPr>
              <a:t>Lab01 </a:t>
            </a:r>
            <a:r>
              <a:rPr lang="ko-KR" altLang="en-US" b="1" dirty="0" smtClean="0">
                <a:solidFill>
                  <a:schemeClr val="accent1"/>
                </a:solidFill>
              </a:rPr>
              <a:t>디렉터리에 저장한다</a:t>
            </a:r>
            <a:r>
              <a:rPr lang="en-US" altLang="ko-KR" b="1" dirty="0" smtClean="0">
                <a:solidFill>
                  <a:schemeClr val="accent1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chemeClr val="accent1"/>
                </a:solidFill>
              </a:rPr>
              <a:t>(</a:t>
            </a:r>
            <a:r>
              <a:rPr lang="ko-KR" altLang="en-US" b="1" dirty="0" smtClean="0">
                <a:solidFill>
                  <a:schemeClr val="accent1"/>
                </a:solidFill>
              </a:rPr>
              <a:t>파일 이름 </a:t>
            </a:r>
            <a:r>
              <a:rPr lang="en-US" altLang="ko-KR" b="1" dirty="0" smtClean="0">
                <a:solidFill>
                  <a:schemeClr val="accent1"/>
                </a:solidFill>
              </a:rPr>
              <a:t>intro.txt) 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9937" y="5814023"/>
            <a:ext cx="8840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‘$ </a:t>
            </a:r>
            <a:r>
              <a:rPr lang="en-US" altLang="ko-KR" b="1" dirty="0" err="1" smtClean="0"/>
              <a:t>Gedit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파일이름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으로 명령을 주면 </a:t>
            </a:r>
            <a:r>
              <a:rPr lang="en-US" altLang="ko-KR" b="1" dirty="0" err="1" smtClean="0"/>
              <a:t>gedit</a:t>
            </a:r>
            <a:r>
              <a:rPr lang="ko-KR" altLang="en-US" b="1" dirty="0" smtClean="0"/>
              <a:t>이 열리고 터미널에서 정한 파일이름으로 된</a:t>
            </a:r>
            <a:endParaRPr lang="en-US" altLang="ko-KR" b="1" dirty="0" smtClean="0"/>
          </a:p>
          <a:p>
            <a:r>
              <a:rPr lang="ko-KR" altLang="en-US" b="1" dirty="0" smtClean="0"/>
              <a:t>문서작성이 가능하다</a:t>
            </a:r>
            <a:r>
              <a:rPr lang="en-US" altLang="ko-KR" b="1" dirty="0" smtClean="0"/>
              <a:t>.  </a:t>
            </a:r>
            <a:r>
              <a:rPr lang="ko-KR" altLang="en-US" b="1" dirty="0" smtClean="0"/>
              <a:t>저장 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오른쪽에서 저장버튼을 누른다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Gedit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종료할 경우에는</a:t>
            </a:r>
            <a:endParaRPr lang="en-US" altLang="ko-KR" b="1" dirty="0" smtClean="0"/>
          </a:p>
          <a:p>
            <a:r>
              <a:rPr lang="ko-KR" altLang="en-US" b="1" dirty="0" smtClean="0"/>
              <a:t>오른쪽 창을 닫거나  왼쪽에서 </a:t>
            </a:r>
            <a:r>
              <a:rPr lang="en-US" altLang="ko-KR" b="1" dirty="0" err="1" smtClean="0"/>
              <a:t>ctrl+z</a:t>
            </a:r>
            <a:r>
              <a:rPr lang="ko-KR" altLang="en-US" b="1" dirty="0" smtClean="0"/>
              <a:t>를 입력하면 된다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46955" y="2401010"/>
            <a:ext cx="2395839" cy="7200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8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280920" cy="475252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디렉터리</a:t>
            </a:r>
            <a:r>
              <a:rPr lang="en-US" altLang="ko-KR" dirty="0"/>
              <a:t>(</a:t>
            </a:r>
            <a:r>
              <a:rPr lang="ko-KR" altLang="en-US" dirty="0"/>
              <a:t>폴더</a:t>
            </a:r>
            <a:r>
              <a:rPr lang="en-US" altLang="ko-KR" dirty="0"/>
              <a:t>) </a:t>
            </a:r>
            <a:r>
              <a:rPr lang="ko-KR" altLang="en-US" dirty="0"/>
              <a:t>및 파일에 대한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gedit</a:t>
            </a:r>
            <a:r>
              <a:rPr lang="ko-KR" altLang="en-US" dirty="0" smtClean="0"/>
              <a:t>으로 자기소개서 작성 후 저장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6237312"/>
            <a:ext cx="718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More </a:t>
            </a:r>
            <a:r>
              <a:rPr lang="ko-KR" altLang="en-US" b="1" dirty="0" smtClean="0"/>
              <a:t>명령어를 통해 위에서 작성한 문서를 터미널에서 열어볼 수 있다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9836" y="5157192"/>
            <a:ext cx="6480720" cy="93610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6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496944" cy="4581847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디렉터리</a:t>
            </a:r>
            <a:r>
              <a:rPr lang="en-US" altLang="ko-KR" dirty="0"/>
              <a:t>(</a:t>
            </a:r>
            <a:r>
              <a:rPr lang="ko-KR" altLang="en-US" dirty="0"/>
              <a:t>폴더</a:t>
            </a:r>
            <a:r>
              <a:rPr lang="en-US" altLang="ko-KR" dirty="0"/>
              <a:t>) </a:t>
            </a:r>
            <a:r>
              <a:rPr lang="ko-KR" altLang="en-US" dirty="0"/>
              <a:t>및 파일에 대한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자기소개서 파일의 정보 알기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5" y="6068349"/>
            <a:ext cx="9127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Ls – </a:t>
            </a:r>
            <a:r>
              <a:rPr lang="en-US" altLang="ko-KR" b="1" dirty="0" err="1" smtClean="0"/>
              <a:t>asl</a:t>
            </a:r>
            <a:r>
              <a:rPr lang="en-US" altLang="ko-KR" b="1" dirty="0" smtClean="0"/>
              <a:t> (</a:t>
            </a:r>
            <a:r>
              <a:rPr lang="ko-KR" altLang="en-US" b="1" dirty="0" smtClean="0"/>
              <a:t>혹은 </a:t>
            </a:r>
            <a:r>
              <a:rPr lang="en-US" altLang="ko-KR" b="1" dirty="0" smtClean="0"/>
              <a:t>ls – l)</a:t>
            </a:r>
            <a:r>
              <a:rPr lang="ko-KR" altLang="en-US" b="1" dirty="0" smtClean="0"/>
              <a:t>을 이용해 확인할 수 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소유주와 그룹 모두 </a:t>
            </a:r>
            <a:r>
              <a:rPr lang="en-US" altLang="ko-KR" b="1" dirty="0" smtClean="0"/>
              <a:t>1515655</a:t>
            </a:r>
            <a:r>
              <a:rPr lang="ko-KR" altLang="en-US" b="1" dirty="0" smtClean="0"/>
              <a:t>이고</a:t>
            </a:r>
            <a:r>
              <a:rPr lang="en-US" altLang="ko-KR" b="1" dirty="0" smtClean="0"/>
              <a:t>,</a:t>
            </a:r>
          </a:p>
          <a:p>
            <a:r>
              <a:rPr lang="en-US" altLang="ko-KR" b="1" dirty="0" err="1" smtClean="0"/>
              <a:t>rw</a:t>
            </a:r>
            <a:r>
              <a:rPr lang="en-US" altLang="ko-KR" b="1" dirty="0" smtClean="0"/>
              <a:t>- </a:t>
            </a:r>
            <a:r>
              <a:rPr lang="en-US" altLang="ko-KR" b="1" dirty="0" err="1" smtClean="0"/>
              <a:t>rw</a:t>
            </a:r>
            <a:r>
              <a:rPr lang="en-US" altLang="ko-KR" b="1" dirty="0" smtClean="0"/>
              <a:t>- r– </a:t>
            </a:r>
            <a:r>
              <a:rPr lang="ko-KR" altLang="en-US" b="1" dirty="0" smtClean="0"/>
              <a:t>이므로</a:t>
            </a:r>
            <a:r>
              <a:rPr lang="en-US" altLang="ko-KR" b="1" dirty="0"/>
              <a:t> </a:t>
            </a:r>
            <a:r>
              <a:rPr lang="ko-KR" altLang="en-US" b="1" dirty="0" smtClean="0"/>
              <a:t>소유자와 그룹은 실행 제외한  읽기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쓰기 가능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기타는 읽기만 가능하다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1520" y="4941168"/>
            <a:ext cx="3594894" cy="1440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27784" y="4149080"/>
            <a:ext cx="601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6) </a:t>
            </a:r>
            <a:r>
              <a:rPr lang="ko-KR" altLang="en-US" b="1" dirty="0" smtClean="0">
                <a:solidFill>
                  <a:schemeClr val="accent1"/>
                </a:solidFill>
              </a:rPr>
              <a:t>자기소개서 파일의 소유주</a:t>
            </a:r>
            <a:r>
              <a:rPr lang="en-US" altLang="ko-KR" b="1" dirty="0" smtClean="0">
                <a:solidFill>
                  <a:schemeClr val="accent1"/>
                </a:solidFill>
              </a:rPr>
              <a:t>, </a:t>
            </a:r>
            <a:r>
              <a:rPr lang="ko-KR" altLang="en-US" b="1" dirty="0" smtClean="0">
                <a:solidFill>
                  <a:schemeClr val="accent1"/>
                </a:solidFill>
              </a:rPr>
              <a:t>그룹</a:t>
            </a:r>
            <a:r>
              <a:rPr lang="en-US" altLang="ko-KR" b="1" dirty="0" smtClean="0">
                <a:solidFill>
                  <a:schemeClr val="accent1"/>
                </a:solidFill>
              </a:rPr>
              <a:t>, </a:t>
            </a:r>
            <a:r>
              <a:rPr lang="ko-KR" altLang="en-US" b="1" dirty="0" smtClean="0">
                <a:solidFill>
                  <a:schemeClr val="accent1"/>
                </a:solidFill>
              </a:rPr>
              <a:t>사용권한은 무엇인가</a:t>
            </a:r>
            <a:r>
              <a:rPr lang="en-US" altLang="ko-KR" b="1" dirty="0" smtClean="0">
                <a:solidFill>
                  <a:schemeClr val="accent1"/>
                </a:solidFill>
              </a:rPr>
              <a:t>?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2595" y="5556988"/>
            <a:ext cx="3393301" cy="14401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2594" y="5412972"/>
            <a:ext cx="6345629" cy="1440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8940" y="5805264"/>
            <a:ext cx="5989243" cy="14401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07172" y="5367131"/>
            <a:ext cx="3160976" cy="208721"/>
          </a:xfrm>
          <a:custGeom>
            <a:avLst/>
            <a:gdLst>
              <a:gd name="connsiteX0" fmla="*/ 3121219 w 3160976"/>
              <a:gd name="connsiteY0" fmla="*/ 149087 h 208721"/>
              <a:gd name="connsiteX1" fmla="*/ 2962193 w 3160976"/>
              <a:gd name="connsiteY1" fmla="*/ 149087 h 208721"/>
              <a:gd name="connsiteX2" fmla="*/ 2733593 w 3160976"/>
              <a:gd name="connsiteY2" fmla="*/ 168965 h 208721"/>
              <a:gd name="connsiteX3" fmla="*/ 2604385 w 3160976"/>
              <a:gd name="connsiteY3" fmla="*/ 188843 h 208721"/>
              <a:gd name="connsiteX4" fmla="*/ 2375785 w 3160976"/>
              <a:gd name="connsiteY4" fmla="*/ 208721 h 208721"/>
              <a:gd name="connsiteX5" fmla="*/ 686132 w 3160976"/>
              <a:gd name="connsiteY5" fmla="*/ 198782 h 208721"/>
              <a:gd name="connsiteX6" fmla="*/ 278628 w 3160976"/>
              <a:gd name="connsiteY6" fmla="*/ 178904 h 208721"/>
              <a:gd name="connsiteX7" fmla="*/ 50028 w 3160976"/>
              <a:gd name="connsiteY7" fmla="*/ 168965 h 208721"/>
              <a:gd name="connsiteX8" fmla="*/ 332 w 3160976"/>
              <a:gd name="connsiteY8" fmla="*/ 139148 h 208721"/>
              <a:gd name="connsiteX9" fmla="*/ 30150 w 3160976"/>
              <a:gd name="connsiteY9" fmla="*/ 49695 h 208721"/>
              <a:gd name="connsiteX10" fmla="*/ 69906 w 3160976"/>
              <a:gd name="connsiteY10" fmla="*/ 39756 h 208721"/>
              <a:gd name="connsiteX11" fmla="*/ 99724 w 3160976"/>
              <a:gd name="connsiteY11" fmla="*/ 29817 h 208721"/>
              <a:gd name="connsiteX12" fmla="*/ 1103576 w 3160976"/>
              <a:gd name="connsiteY12" fmla="*/ 19878 h 208721"/>
              <a:gd name="connsiteX13" fmla="*/ 1361993 w 3160976"/>
              <a:gd name="connsiteY13" fmla="*/ 9939 h 208721"/>
              <a:gd name="connsiteX14" fmla="*/ 1491202 w 3160976"/>
              <a:gd name="connsiteY14" fmla="*/ 0 h 208721"/>
              <a:gd name="connsiteX15" fmla="*/ 3011889 w 3160976"/>
              <a:gd name="connsiteY15" fmla="*/ 9939 h 208721"/>
              <a:gd name="connsiteX16" fmla="*/ 3131158 w 3160976"/>
              <a:gd name="connsiteY16" fmla="*/ 19878 h 208721"/>
              <a:gd name="connsiteX17" fmla="*/ 3151037 w 3160976"/>
              <a:gd name="connsiteY17" fmla="*/ 79513 h 208721"/>
              <a:gd name="connsiteX18" fmla="*/ 3160976 w 3160976"/>
              <a:gd name="connsiteY18" fmla="*/ 109330 h 208721"/>
              <a:gd name="connsiteX19" fmla="*/ 3151037 w 3160976"/>
              <a:gd name="connsiteY19" fmla="*/ 139148 h 208721"/>
              <a:gd name="connsiteX20" fmla="*/ 3121219 w 3160976"/>
              <a:gd name="connsiteY20" fmla="*/ 149087 h 20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60976" h="208721">
                <a:moveTo>
                  <a:pt x="3121219" y="149087"/>
                </a:moveTo>
                <a:cubicBezTo>
                  <a:pt x="3089745" y="150743"/>
                  <a:pt x="3086498" y="137249"/>
                  <a:pt x="2962193" y="149087"/>
                </a:cubicBezTo>
                <a:cubicBezTo>
                  <a:pt x="2782799" y="166172"/>
                  <a:pt x="2944029" y="152778"/>
                  <a:pt x="2733593" y="168965"/>
                </a:cubicBezTo>
                <a:cubicBezTo>
                  <a:pt x="2700360" y="174504"/>
                  <a:pt x="2636355" y="185646"/>
                  <a:pt x="2604385" y="188843"/>
                </a:cubicBezTo>
                <a:cubicBezTo>
                  <a:pt x="2528277" y="196454"/>
                  <a:pt x="2375785" y="208721"/>
                  <a:pt x="2375785" y="208721"/>
                </a:cubicBezTo>
                <a:lnTo>
                  <a:pt x="686132" y="198782"/>
                </a:lnTo>
                <a:cubicBezTo>
                  <a:pt x="550150" y="196849"/>
                  <a:pt x="414496" y="184811"/>
                  <a:pt x="278628" y="178904"/>
                </a:cubicBezTo>
                <a:lnTo>
                  <a:pt x="50028" y="168965"/>
                </a:lnTo>
                <a:cubicBezTo>
                  <a:pt x="39176" y="165348"/>
                  <a:pt x="2705" y="158129"/>
                  <a:pt x="332" y="139148"/>
                </a:cubicBezTo>
                <a:cubicBezTo>
                  <a:pt x="-1955" y="120851"/>
                  <a:pt x="7504" y="64793"/>
                  <a:pt x="30150" y="49695"/>
                </a:cubicBezTo>
                <a:cubicBezTo>
                  <a:pt x="41516" y="42118"/>
                  <a:pt x="56772" y="43509"/>
                  <a:pt x="69906" y="39756"/>
                </a:cubicBezTo>
                <a:cubicBezTo>
                  <a:pt x="79980" y="36878"/>
                  <a:pt x="89249" y="30018"/>
                  <a:pt x="99724" y="29817"/>
                </a:cubicBezTo>
                <a:lnTo>
                  <a:pt x="1103576" y="19878"/>
                </a:lnTo>
                <a:lnTo>
                  <a:pt x="1361993" y="9939"/>
                </a:lnTo>
                <a:cubicBezTo>
                  <a:pt x="1405133" y="7727"/>
                  <a:pt x="1448005" y="0"/>
                  <a:pt x="1491202" y="0"/>
                </a:cubicBezTo>
                <a:lnTo>
                  <a:pt x="3011889" y="9939"/>
                </a:lnTo>
                <a:cubicBezTo>
                  <a:pt x="3051645" y="13252"/>
                  <a:pt x="3095476" y="2037"/>
                  <a:pt x="3131158" y="19878"/>
                </a:cubicBezTo>
                <a:cubicBezTo>
                  <a:pt x="3149900" y="29249"/>
                  <a:pt x="3144411" y="59635"/>
                  <a:pt x="3151037" y="79513"/>
                </a:cubicBezTo>
                <a:lnTo>
                  <a:pt x="3160976" y="109330"/>
                </a:lnTo>
                <a:cubicBezTo>
                  <a:pt x="3157663" y="119269"/>
                  <a:pt x="3158445" y="131740"/>
                  <a:pt x="3151037" y="139148"/>
                </a:cubicBezTo>
                <a:cubicBezTo>
                  <a:pt x="3139003" y="151182"/>
                  <a:pt x="3152693" y="147431"/>
                  <a:pt x="3121219" y="149087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231585" y="5768006"/>
            <a:ext cx="3160976" cy="208721"/>
          </a:xfrm>
          <a:custGeom>
            <a:avLst/>
            <a:gdLst>
              <a:gd name="connsiteX0" fmla="*/ 3121219 w 3160976"/>
              <a:gd name="connsiteY0" fmla="*/ 149087 h 208721"/>
              <a:gd name="connsiteX1" fmla="*/ 2962193 w 3160976"/>
              <a:gd name="connsiteY1" fmla="*/ 149087 h 208721"/>
              <a:gd name="connsiteX2" fmla="*/ 2733593 w 3160976"/>
              <a:gd name="connsiteY2" fmla="*/ 168965 h 208721"/>
              <a:gd name="connsiteX3" fmla="*/ 2604385 w 3160976"/>
              <a:gd name="connsiteY3" fmla="*/ 188843 h 208721"/>
              <a:gd name="connsiteX4" fmla="*/ 2375785 w 3160976"/>
              <a:gd name="connsiteY4" fmla="*/ 208721 h 208721"/>
              <a:gd name="connsiteX5" fmla="*/ 686132 w 3160976"/>
              <a:gd name="connsiteY5" fmla="*/ 198782 h 208721"/>
              <a:gd name="connsiteX6" fmla="*/ 278628 w 3160976"/>
              <a:gd name="connsiteY6" fmla="*/ 178904 h 208721"/>
              <a:gd name="connsiteX7" fmla="*/ 50028 w 3160976"/>
              <a:gd name="connsiteY7" fmla="*/ 168965 h 208721"/>
              <a:gd name="connsiteX8" fmla="*/ 332 w 3160976"/>
              <a:gd name="connsiteY8" fmla="*/ 139148 h 208721"/>
              <a:gd name="connsiteX9" fmla="*/ 30150 w 3160976"/>
              <a:gd name="connsiteY9" fmla="*/ 49695 h 208721"/>
              <a:gd name="connsiteX10" fmla="*/ 69906 w 3160976"/>
              <a:gd name="connsiteY10" fmla="*/ 39756 h 208721"/>
              <a:gd name="connsiteX11" fmla="*/ 99724 w 3160976"/>
              <a:gd name="connsiteY11" fmla="*/ 29817 h 208721"/>
              <a:gd name="connsiteX12" fmla="*/ 1103576 w 3160976"/>
              <a:gd name="connsiteY12" fmla="*/ 19878 h 208721"/>
              <a:gd name="connsiteX13" fmla="*/ 1361993 w 3160976"/>
              <a:gd name="connsiteY13" fmla="*/ 9939 h 208721"/>
              <a:gd name="connsiteX14" fmla="*/ 1491202 w 3160976"/>
              <a:gd name="connsiteY14" fmla="*/ 0 h 208721"/>
              <a:gd name="connsiteX15" fmla="*/ 3011889 w 3160976"/>
              <a:gd name="connsiteY15" fmla="*/ 9939 h 208721"/>
              <a:gd name="connsiteX16" fmla="*/ 3131158 w 3160976"/>
              <a:gd name="connsiteY16" fmla="*/ 19878 h 208721"/>
              <a:gd name="connsiteX17" fmla="*/ 3151037 w 3160976"/>
              <a:gd name="connsiteY17" fmla="*/ 79513 h 208721"/>
              <a:gd name="connsiteX18" fmla="*/ 3160976 w 3160976"/>
              <a:gd name="connsiteY18" fmla="*/ 109330 h 208721"/>
              <a:gd name="connsiteX19" fmla="*/ 3151037 w 3160976"/>
              <a:gd name="connsiteY19" fmla="*/ 139148 h 208721"/>
              <a:gd name="connsiteX20" fmla="*/ 3121219 w 3160976"/>
              <a:gd name="connsiteY20" fmla="*/ 149087 h 20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60976" h="208721">
                <a:moveTo>
                  <a:pt x="3121219" y="149087"/>
                </a:moveTo>
                <a:cubicBezTo>
                  <a:pt x="3089745" y="150743"/>
                  <a:pt x="3086498" y="137249"/>
                  <a:pt x="2962193" y="149087"/>
                </a:cubicBezTo>
                <a:cubicBezTo>
                  <a:pt x="2782799" y="166172"/>
                  <a:pt x="2944029" y="152778"/>
                  <a:pt x="2733593" y="168965"/>
                </a:cubicBezTo>
                <a:cubicBezTo>
                  <a:pt x="2700360" y="174504"/>
                  <a:pt x="2636355" y="185646"/>
                  <a:pt x="2604385" y="188843"/>
                </a:cubicBezTo>
                <a:cubicBezTo>
                  <a:pt x="2528277" y="196454"/>
                  <a:pt x="2375785" y="208721"/>
                  <a:pt x="2375785" y="208721"/>
                </a:cubicBezTo>
                <a:lnTo>
                  <a:pt x="686132" y="198782"/>
                </a:lnTo>
                <a:cubicBezTo>
                  <a:pt x="550150" y="196849"/>
                  <a:pt x="414496" y="184811"/>
                  <a:pt x="278628" y="178904"/>
                </a:cubicBezTo>
                <a:lnTo>
                  <a:pt x="50028" y="168965"/>
                </a:lnTo>
                <a:cubicBezTo>
                  <a:pt x="39176" y="165348"/>
                  <a:pt x="2705" y="158129"/>
                  <a:pt x="332" y="139148"/>
                </a:cubicBezTo>
                <a:cubicBezTo>
                  <a:pt x="-1955" y="120851"/>
                  <a:pt x="7504" y="64793"/>
                  <a:pt x="30150" y="49695"/>
                </a:cubicBezTo>
                <a:cubicBezTo>
                  <a:pt x="41516" y="42118"/>
                  <a:pt x="56772" y="43509"/>
                  <a:pt x="69906" y="39756"/>
                </a:cubicBezTo>
                <a:cubicBezTo>
                  <a:pt x="79980" y="36878"/>
                  <a:pt x="89249" y="30018"/>
                  <a:pt x="99724" y="29817"/>
                </a:cubicBezTo>
                <a:lnTo>
                  <a:pt x="1103576" y="19878"/>
                </a:lnTo>
                <a:lnTo>
                  <a:pt x="1361993" y="9939"/>
                </a:lnTo>
                <a:cubicBezTo>
                  <a:pt x="1405133" y="7727"/>
                  <a:pt x="1448005" y="0"/>
                  <a:pt x="1491202" y="0"/>
                </a:cubicBezTo>
                <a:lnTo>
                  <a:pt x="3011889" y="9939"/>
                </a:lnTo>
                <a:cubicBezTo>
                  <a:pt x="3051645" y="13252"/>
                  <a:pt x="3095476" y="2037"/>
                  <a:pt x="3131158" y="19878"/>
                </a:cubicBezTo>
                <a:cubicBezTo>
                  <a:pt x="3149900" y="29249"/>
                  <a:pt x="3144411" y="59635"/>
                  <a:pt x="3151037" y="79513"/>
                </a:cubicBezTo>
                <a:lnTo>
                  <a:pt x="3160976" y="109330"/>
                </a:lnTo>
                <a:cubicBezTo>
                  <a:pt x="3157663" y="119269"/>
                  <a:pt x="3158445" y="131740"/>
                  <a:pt x="3151037" y="139148"/>
                </a:cubicBezTo>
                <a:cubicBezTo>
                  <a:pt x="3139003" y="151182"/>
                  <a:pt x="3152693" y="147431"/>
                  <a:pt x="3121219" y="149087"/>
                </a:cubicBezTo>
                <a:close/>
              </a:path>
            </a:pathLst>
          </a:custGeom>
          <a:noFill/>
          <a:ln>
            <a:solidFill>
              <a:schemeClr val="accent6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8712968" cy="5184576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cp</a:t>
            </a:r>
            <a:r>
              <a:rPr lang="en-US" altLang="ko-KR" dirty="0"/>
              <a:t> </a:t>
            </a:r>
            <a:r>
              <a:rPr lang="ko-KR" altLang="en-US" dirty="0"/>
              <a:t>명령어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명령어들의 역할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6672" y="3249452"/>
            <a:ext cx="2667136" cy="1440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98572" y="2011739"/>
            <a:ext cx="444224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cd </a:t>
            </a:r>
            <a:r>
              <a:rPr lang="en-US" altLang="ko-KR" dirty="0" smtClean="0"/>
              <a:t>Lab01 </a:t>
            </a:r>
            <a:r>
              <a:rPr lang="en-US" altLang="ko-KR" dirty="0" err="1" smtClean="0"/>
              <a:t>Lab01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/>
              <a:t>cp</a:t>
            </a:r>
            <a:r>
              <a:rPr lang="en-US" altLang="ko-KR" dirty="0"/>
              <a:t> intro.txt </a:t>
            </a:r>
            <a:r>
              <a:rPr lang="en-US" altLang="ko-KR" dirty="0" smtClean="0"/>
              <a:t>test.txt</a:t>
            </a:r>
          </a:p>
          <a:p>
            <a:r>
              <a:rPr lang="en-US" altLang="ko-KR" dirty="0" smtClean="0"/>
              <a:t>intro.txt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test.txt</a:t>
            </a:r>
            <a:r>
              <a:rPr lang="ko-KR" altLang="en-US" dirty="0" smtClean="0"/>
              <a:t>라는 이름으로 복제</a:t>
            </a:r>
            <a:endParaRPr lang="en-US" altLang="ko-KR" dirty="0" smtClean="0"/>
          </a:p>
          <a:p>
            <a:r>
              <a:rPr lang="en-US" altLang="ko-KR" dirty="0" smtClean="0"/>
              <a:t>$ ls </a:t>
            </a:r>
            <a:r>
              <a:rPr lang="ko-KR" altLang="en-US" dirty="0" smtClean="0"/>
              <a:t>현재 디렉터리 내용 리스트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smtClean="0"/>
              <a:t>temp </a:t>
            </a:r>
            <a:r>
              <a:rPr lang="en-US" altLang="ko-KR" dirty="0" err="1" smtClean="0"/>
              <a:t>temp</a:t>
            </a:r>
            <a:r>
              <a:rPr lang="ko-KR" altLang="en-US" dirty="0" smtClean="0"/>
              <a:t>라는 디렉터리 생성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/>
              <a:t>cp</a:t>
            </a:r>
            <a:r>
              <a:rPr lang="en-US" altLang="ko-KR" dirty="0"/>
              <a:t> test.txt </a:t>
            </a:r>
            <a:r>
              <a:rPr lang="en-US" altLang="ko-KR" dirty="0" smtClean="0"/>
              <a:t>temp</a:t>
            </a:r>
          </a:p>
          <a:p>
            <a:r>
              <a:rPr lang="en-US" altLang="ko-KR" dirty="0" smtClean="0"/>
              <a:t>test.txt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temp </a:t>
            </a:r>
            <a:r>
              <a:rPr lang="ko-KR" altLang="en-US" dirty="0" smtClean="0"/>
              <a:t>디렉터리에 복제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/>
              <a:t>cp</a:t>
            </a:r>
            <a:r>
              <a:rPr lang="en-US" altLang="ko-KR" dirty="0"/>
              <a:t> temp </a:t>
            </a:r>
            <a:r>
              <a:rPr lang="en-US" altLang="ko-KR" dirty="0" err="1" smtClean="0"/>
              <a:t>tmp</a:t>
            </a:r>
            <a:endParaRPr lang="en-US" altLang="ko-KR" dirty="0" smtClean="0"/>
          </a:p>
          <a:p>
            <a:r>
              <a:rPr lang="en-US" altLang="ko-KR" dirty="0" smtClean="0"/>
              <a:t>Temp </a:t>
            </a:r>
            <a:r>
              <a:rPr lang="ko-KR" altLang="en-US" dirty="0" smtClean="0"/>
              <a:t>디렉터리를 </a:t>
            </a:r>
            <a:r>
              <a:rPr lang="en-US" altLang="ko-KR" dirty="0" err="1" smtClean="0"/>
              <a:t>tmp</a:t>
            </a:r>
            <a:r>
              <a:rPr lang="ko-KR" altLang="en-US" dirty="0" smtClean="0"/>
              <a:t>로 복제 원함</a:t>
            </a:r>
            <a:r>
              <a:rPr lang="en-US" altLang="ko-KR" dirty="0" smtClean="0"/>
              <a:t>. But,</a:t>
            </a:r>
          </a:p>
          <a:p>
            <a:r>
              <a:rPr lang="ko-KR" altLang="en-US" dirty="0" smtClean="0"/>
              <a:t>해당 디렉터리</a:t>
            </a:r>
            <a:r>
              <a:rPr lang="en-US" altLang="ko-KR" dirty="0" smtClean="0"/>
              <a:t>(temp)</a:t>
            </a:r>
            <a:r>
              <a:rPr lang="ko-KR" altLang="en-US" dirty="0" smtClean="0"/>
              <a:t>가 프로세스에 의해</a:t>
            </a:r>
            <a:endParaRPr lang="en-US" altLang="ko-KR" dirty="0" smtClean="0"/>
          </a:p>
          <a:p>
            <a:r>
              <a:rPr lang="ko-KR" altLang="en-US" dirty="0" smtClean="0"/>
              <a:t>사용 중이므로 </a:t>
            </a:r>
            <a:r>
              <a:rPr lang="en-US" altLang="ko-KR" dirty="0" smtClean="0"/>
              <a:t>omitting directory </a:t>
            </a:r>
            <a:r>
              <a:rPr lang="ko-KR" altLang="en-US" dirty="0" smtClean="0"/>
              <a:t>에러발생</a:t>
            </a:r>
            <a:endParaRPr lang="en-US" altLang="ko-KR" dirty="0" smtClean="0"/>
          </a:p>
          <a:p>
            <a:r>
              <a:rPr lang="en-US" altLang="ko-KR" dirty="0" smtClean="0"/>
              <a:t>$ ls </a:t>
            </a:r>
            <a:r>
              <a:rPr lang="ko-KR" altLang="en-US" dirty="0" smtClean="0"/>
              <a:t>현재 디렉터리 내용 리스트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Temp </a:t>
            </a:r>
            <a:r>
              <a:rPr lang="ko-KR" altLang="en-US" dirty="0" smtClean="0"/>
              <a:t>디렉터리가 새로 생성</a:t>
            </a:r>
            <a:r>
              <a:rPr lang="en-US" altLang="ko-KR" dirty="0" smtClean="0"/>
              <a:t>, intro.txt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ko-KR" altLang="en-US" dirty="0" smtClean="0"/>
              <a:t>복제파일인 </a:t>
            </a:r>
            <a:r>
              <a:rPr lang="en-US" altLang="ko-KR" dirty="0" smtClean="0"/>
              <a:t>test.txt</a:t>
            </a:r>
            <a:r>
              <a:rPr lang="ko-KR" altLang="en-US" dirty="0" smtClean="0"/>
              <a:t>와 그 것을 또 복제한</a:t>
            </a:r>
            <a:endParaRPr lang="en-US" altLang="ko-KR" dirty="0"/>
          </a:p>
          <a:p>
            <a:r>
              <a:rPr lang="ko-KR" altLang="en-US" dirty="0" smtClean="0"/>
              <a:t>파일이 </a:t>
            </a:r>
            <a:r>
              <a:rPr lang="en-US" altLang="ko-KR" dirty="0" smtClean="0"/>
              <a:t>temp </a:t>
            </a:r>
            <a:r>
              <a:rPr lang="ko-KR" altLang="en-US" dirty="0" smtClean="0"/>
              <a:t>안에 들어있다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843808" y="3212976"/>
            <a:ext cx="2448272" cy="216024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2554" y="3581400"/>
            <a:ext cx="2085190" cy="216024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2208" y="4372710"/>
            <a:ext cx="3175655" cy="216024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7422" y="4725144"/>
            <a:ext cx="2800402" cy="216024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11966" y="5325651"/>
            <a:ext cx="903650" cy="216024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87422" y="5616292"/>
            <a:ext cx="7340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–r temp </a:t>
            </a:r>
            <a:r>
              <a:rPr lang="en-US" altLang="ko-KR" dirty="0" err="1" smtClean="0"/>
              <a:t>tmp</a:t>
            </a:r>
            <a:endParaRPr lang="en-US" altLang="ko-KR" dirty="0" smtClean="0"/>
          </a:p>
          <a:p>
            <a:r>
              <a:rPr lang="en-US" altLang="ko-KR" dirty="0" smtClean="0"/>
              <a:t>omitting directory </a:t>
            </a:r>
            <a:r>
              <a:rPr lang="ko-KR" altLang="en-US" dirty="0" smtClean="0"/>
              <a:t>에러 해결법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Temp </a:t>
            </a:r>
            <a:r>
              <a:rPr lang="ko-KR" altLang="en-US" dirty="0" smtClean="0"/>
              <a:t>디렉터리가 </a:t>
            </a:r>
            <a:r>
              <a:rPr lang="en-US" altLang="ko-KR" dirty="0" err="1" smtClean="0"/>
              <a:t>tmp</a:t>
            </a:r>
            <a:r>
              <a:rPr lang="ko-KR" altLang="en-US" dirty="0" smtClean="0"/>
              <a:t>라는 이름으로 복제됨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$ ls temp </a:t>
            </a:r>
            <a:r>
              <a:rPr lang="en-US" altLang="ko-KR" dirty="0" err="1" smtClean="0"/>
              <a:t>temp</a:t>
            </a:r>
            <a:r>
              <a:rPr lang="ko-KR" altLang="en-US" dirty="0" smtClean="0"/>
              <a:t>의 내용을 보면 </a:t>
            </a:r>
            <a:r>
              <a:rPr lang="en-US" altLang="ko-KR" dirty="0" smtClean="0"/>
              <a:t>temp</a:t>
            </a:r>
            <a:r>
              <a:rPr lang="ko-KR" altLang="en-US" dirty="0" smtClean="0"/>
              <a:t>안의 것과 동일한 텍스트 파일 있음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2" name="자유형 21"/>
          <p:cNvSpPr/>
          <p:nvPr/>
        </p:nvSpPr>
        <p:spPr>
          <a:xfrm>
            <a:off x="3508514" y="5516218"/>
            <a:ext cx="4244009" cy="1212574"/>
          </a:xfrm>
          <a:custGeom>
            <a:avLst/>
            <a:gdLst>
              <a:gd name="connsiteX0" fmla="*/ 0 w 4244009"/>
              <a:gd name="connsiteY0" fmla="*/ 0 h 1212574"/>
              <a:gd name="connsiteX1" fmla="*/ 69574 w 4244009"/>
              <a:gd name="connsiteY1" fmla="*/ 69574 h 1212574"/>
              <a:gd name="connsiteX2" fmla="*/ 89452 w 4244009"/>
              <a:gd name="connsiteY2" fmla="*/ 109330 h 1212574"/>
              <a:gd name="connsiteX3" fmla="*/ 109330 w 4244009"/>
              <a:gd name="connsiteY3" fmla="*/ 139148 h 1212574"/>
              <a:gd name="connsiteX4" fmla="*/ 119269 w 4244009"/>
              <a:gd name="connsiteY4" fmla="*/ 168965 h 1212574"/>
              <a:gd name="connsiteX5" fmla="*/ 149087 w 4244009"/>
              <a:gd name="connsiteY5" fmla="*/ 178904 h 1212574"/>
              <a:gd name="connsiteX6" fmla="*/ 168965 w 4244009"/>
              <a:gd name="connsiteY6" fmla="*/ 208722 h 1212574"/>
              <a:gd name="connsiteX7" fmla="*/ 228600 w 4244009"/>
              <a:gd name="connsiteY7" fmla="*/ 248478 h 1212574"/>
              <a:gd name="connsiteX8" fmla="*/ 278295 w 4244009"/>
              <a:gd name="connsiteY8" fmla="*/ 308113 h 1212574"/>
              <a:gd name="connsiteX9" fmla="*/ 318052 w 4244009"/>
              <a:gd name="connsiteY9" fmla="*/ 318052 h 1212574"/>
              <a:gd name="connsiteX10" fmla="*/ 347869 w 4244009"/>
              <a:gd name="connsiteY10" fmla="*/ 327991 h 1212574"/>
              <a:gd name="connsiteX11" fmla="*/ 417443 w 4244009"/>
              <a:gd name="connsiteY11" fmla="*/ 357808 h 1212574"/>
              <a:gd name="connsiteX12" fmla="*/ 447261 w 4244009"/>
              <a:gd name="connsiteY12" fmla="*/ 377687 h 1212574"/>
              <a:gd name="connsiteX13" fmla="*/ 626165 w 4244009"/>
              <a:gd name="connsiteY13" fmla="*/ 397565 h 1212574"/>
              <a:gd name="connsiteX14" fmla="*/ 1013791 w 4244009"/>
              <a:gd name="connsiteY14" fmla="*/ 407504 h 1212574"/>
              <a:gd name="connsiteX15" fmla="*/ 1103243 w 4244009"/>
              <a:gd name="connsiteY15" fmla="*/ 437322 h 1212574"/>
              <a:gd name="connsiteX16" fmla="*/ 1162878 w 4244009"/>
              <a:gd name="connsiteY16" fmla="*/ 477078 h 1212574"/>
              <a:gd name="connsiteX17" fmla="*/ 1172817 w 4244009"/>
              <a:gd name="connsiteY17" fmla="*/ 506895 h 1212574"/>
              <a:gd name="connsiteX18" fmla="*/ 1192695 w 4244009"/>
              <a:gd name="connsiteY18" fmla="*/ 526774 h 1212574"/>
              <a:gd name="connsiteX19" fmla="*/ 1222513 w 4244009"/>
              <a:gd name="connsiteY19" fmla="*/ 616226 h 1212574"/>
              <a:gd name="connsiteX20" fmla="*/ 1242391 w 4244009"/>
              <a:gd name="connsiteY20" fmla="*/ 675861 h 1212574"/>
              <a:gd name="connsiteX21" fmla="*/ 1252330 w 4244009"/>
              <a:gd name="connsiteY21" fmla="*/ 705678 h 1212574"/>
              <a:gd name="connsiteX22" fmla="*/ 1272209 w 4244009"/>
              <a:gd name="connsiteY22" fmla="*/ 844826 h 1212574"/>
              <a:gd name="connsiteX23" fmla="*/ 1282148 w 4244009"/>
              <a:gd name="connsiteY23" fmla="*/ 884582 h 1212574"/>
              <a:gd name="connsiteX24" fmla="*/ 1341782 w 4244009"/>
              <a:gd name="connsiteY24" fmla="*/ 924339 h 1212574"/>
              <a:gd name="connsiteX25" fmla="*/ 1401417 w 4244009"/>
              <a:gd name="connsiteY25" fmla="*/ 934278 h 1212574"/>
              <a:gd name="connsiteX26" fmla="*/ 2186609 w 4244009"/>
              <a:gd name="connsiteY26" fmla="*/ 944217 h 1212574"/>
              <a:gd name="connsiteX27" fmla="*/ 2474843 w 4244009"/>
              <a:gd name="connsiteY27" fmla="*/ 954156 h 1212574"/>
              <a:gd name="connsiteX28" fmla="*/ 4025348 w 4244009"/>
              <a:gd name="connsiteY28" fmla="*/ 974035 h 1212574"/>
              <a:gd name="connsiteX29" fmla="*/ 4114800 w 4244009"/>
              <a:gd name="connsiteY29" fmla="*/ 1023730 h 1212574"/>
              <a:gd name="connsiteX30" fmla="*/ 4144617 w 4244009"/>
              <a:gd name="connsiteY30" fmla="*/ 1043608 h 1212574"/>
              <a:gd name="connsiteX31" fmla="*/ 4164495 w 4244009"/>
              <a:gd name="connsiteY31" fmla="*/ 1103243 h 1212574"/>
              <a:gd name="connsiteX32" fmla="*/ 4194313 w 4244009"/>
              <a:gd name="connsiteY32" fmla="*/ 1133061 h 1212574"/>
              <a:gd name="connsiteX33" fmla="*/ 4244009 w 4244009"/>
              <a:gd name="connsiteY33" fmla="*/ 1212574 h 121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244009" h="1212574">
                <a:moveTo>
                  <a:pt x="0" y="0"/>
                </a:moveTo>
                <a:cubicBezTo>
                  <a:pt x="44233" y="35387"/>
                  <a:pt x="46256" y="28768"/>
                  <a:pt x="69574" y="69574"/>
                </a:cubicBezTo>
                <a:cubicBezTo>
                  <a:pt x="76925" y="82438"/>
                  <a:pt x="82101" y="96466"/>
                  <a:pt x="89452" y="109330"/>
                </a:cubicBezTo>
                <a:cubicBezTo>
                  <a:pt x="95379" y="119702"/>
                  <a:pt x="103988" y="128464"/>
                  <a:pt x="109330" y="139148"/>
                </a:cubicBezTo>
                <a:cubicBezTo>
                  <a:pt x="114015" y="148519"/>
                  <a:pt x="111861" y="161557"/>
                  <a:pt x="119269" y="168965"/>
                </a:cubicBezTo>
                <a:cubicBezTo>
                  <a:pt x="126677" y="176373"/>
                  <a:pt x="139148" y="175591"/>
                  <a:pt x="149087" y="178904"/>
                </a:cubicBezTo>
                <a:cubicBezTo>
                  <a:pt x="155713" y="188843"/>
                  <a:pt x="159975" y="200856"/>
                  <a:pt x="168965" y="208722"/>
                </a:cubicBezTo>
                <a:cubicBezTo>
                  <a:pt x="186945" y="224454"/>
                  <a:pt x="228600" y="248478"/>
                  <a:pt x="228600" y="248478"/>
                </a:cubicBezTo>
                <a:cubicBezTo>
                  <a:pt x="241266" y="267477"/>
                  <a:pt x="257693" y="296340"/>
                  <a:pt x="278295" y="308113"/>
                </a:cubicBezTo>
                <a:cubicBezTo>
                  <a:pt x="290155" y="314890"/>
                  <a:pt x="304917" y="314299"/>
                  <a:pt x="318052" y="318052"/>
                </a:cubicBezTo>
                <a:cubicBezTo>
                  <a:pt x="328126" y="320930"/>
                  <a:pt x="338239" y="323864"/>
                  <a:pt x="347869" y="327991"/>
                </a:cubicBezTo>
                <a:cubicBezTo>
                  <a:pt x="433841" y="364836"/>
                  <a:pt x="347517" y="334499"/>
                  <a:pt x="417443" y="357808"/>
                </a:cubicBezTo>
                <a:cubicBezTo>
                  <a:pt x="427382" y="364434"/>
                  <a:pt x="435928" y="373909"/>
                  <a:pt x="447261" y="377687"/>
                </a:cubicBezTo>
                <a:cubicBezTo>
                  <a:pt x="479595" y="388465"/>
                  <a:pt x="618759" y="397275"/>
                  <a:pt x="626165" y="397565"/>
                </a:cubicBezTo>
                <a:cubicBezTo>
                  <a:pt x="755317" y="402630"/>
                  <a:pt x="884582" y="404191"/>
                  <a:pt x="1013791" y="407504"/>
                </a:cubicBezTo>
                <a:cubicBezTo>
                  <a:pt x="1062380" y="417222"/>
                  <a:pt x="1062091" y="412630"/>
                  <a:pt x="1103243" y="437322"/>
                </a:cubicBezTo>
                <a:cubicBezTo>
                  <a:pt x="1123729" y="449614"/>
                  <a:pt x="1162878" y="477078"/>
                  <a:pt x="1162878" y="477078"/>
                </a:cubicBezTo>
                <a:cubicBezTo>
                  <a:pt x="1166191" y="487017"/>
                  <a:pt x="1167427" y="497911"/>
                  <a:pt x="1172817" y="506895"/>
                </a:cubicBezTo>
                <a:cubicBezTo>
                  <a:pt x="1177638" y="514930"/>
                  <a:pt x="1188504" y="518393"/>
                  <a:pt x="1192695" y="526774"/>
                </a:cubicBezTo>
                <a:cubicBezTo>
                  <a:pt x="1192701" y="526787"/>
                  <a:pt x="1217541" y="601311"/>
                  <a:pt x="1222513" y="616226"/>
                </a:cubicBezTo>
                <a:lnTo>
                  <a:pt x="1242391" y="675861"/>
                </a:lnTo>
                <a:lnTo>
                  <a:pt x="1252330" y="705678"/>
                </a:lnTo>
                <a:cubicBezTo>
                  <a:pt x="1261014" y="783832"/>
                  <a:pt x="1258142" y="781528"/>
                  <a:pt x="1272209" y="844826"/>
                </a:cubicBezTo>
                <a:cubicBezTo>
                  <a:pt x="1275172" y="858161"/>
                  <a:pt x="1276039" y="872364"/>
                  <a:pt x="1282148" y="884582"/>
                </a:cubicBezTo>
                <a:cubicBezTo>
                  <a:pt x="1291066" y="902418"/>
                  <a:pt x="1327538" y="920066"/>
                  <a:pt x="1341782" y="924339"/>
                </a:cubicBezTo>
                <a:cubicBezTo>
                  <a:pt x="1361085" y="930130"/>
                  <a:pt x="1381270" y="933804"/>
                  <a:pt x="1401417" y="934278"/>
                </a:cubicBezTo>
                <a:cubicBezTo>
                  <a:pt x="1663096" y="940435"/>
                  <a:pt x="1924878" y="940904"/>
                  <a:pt x="2186609" y="944217"/>
                </a:cubicBezTo>
                <a:lnTo>
                  <a:pt x="2474843" y="954156"/>
                </a:lnTo>
                <a:lnTo>
                  <a:pt x="4025348" y="974035"/>
                </a:lnTo>
                <a:cubicBezTo>
                  <a:pt x="4077829" y="991529"/>
                  <a:pt x="4046449" y="978163"/>
                  <a:pt x="4114800" y="1023730"/>
                </a:cubicBezTo>
                <a:lnTo>
                  <a:pt x="4144617" y="1043608"/>
                </a:lnTo>
                <a:cubicBezTo>
                  <a:pt x="4151243" y="1063486"/>
                  <a:pt x="4149679" y="1088427"/>
                  <a:pt x="4164495" y="1103243"/>
                </a:cubicBezTo>
                <a:cubicBezTo>
                  <a:pt x="4174434" y="1113182"/>
                  <a:pt x="4185683" y="1121966"/>
                  <a:pt x="4194313" y="1133061"/>
                </a:cubicBezTo>
                <a:cubicBezTo>
                  <a:pt x="4225017" y="1172537"/>
                  <a:pt x="4227466" y="1179490"/>
                  <a:pt x="4244009" y="121257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명령어들의 역할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파일의 사용권한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소유자</a:t>
            </a:r>
            <a:r>
              <a:rPr lang="en-US" altLang="ko-KR" dirty="0"/>
              <a:t> </a:t>
            </a:r>
            <a:r>
              <a:rPr lang="en-US" altLang="ko-KR" dirty="0" smtClean="0"/>
              <a:t>| </a:t>
            </a:r>
            <a:r>
              <a:rPr lang="ko-KR" altLang="en-US" dirty="0" smtClean="0"/>
              <a:t>그룹</a:t>
            </a:r>
            <a:r>
              <a:rPr lang="en-US" altLang="ko-KR" dirty="0"/>
              <a:t> </a:t>
            </a:r>
            <a:r>
              <a:rPr lang="en-US" altLang="ko-KR" dirty="0" smtClean="0"/>
              <a:t>| 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)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사용권한 </a:t>
            </a:r>
            <a:r>
              <a:rPr lang="en-US" altLang="ko-KR" dirty="0" err="1" smtClean="0"/>
              <a:t>rwx</a:t>
            </a:r>
            <a:r>
              <a:rPr lang="en-US" altLang="ko-KR" dirty="0" smtClean="0"/>
              <a:t> | </a:t>
            </a:r>
            <a:r>
              <a:rPr lang="en-US" altLang="ko-KR" dirty="0" err="1" smtClean="0"/>
              <a:t>rwx</a:t>
            </a:r>
            <a:r>
              <a:rPr lang="en-US" altLang="ko-KR" dirty="0" smtClean="0"/>
              <a:t> | </a:t>
            </a:r>
            <a:r>
              <a:rPr lang="en-US" altLang="ko-KR" dirty="0" err="1" smtClean="0"/>
              <a:t>rwx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진수      </a:t>
            </a:r>
            <a:r>
              <a:rPr lang="en-US" altLang="ko-KR" dirty="0" smtClean="0"/>
              <a:t>111  | 111 | 111</a:t>
            </a:r>
          </a:p>
          <a:p>
            <a:r>
              <a:rPr lang="en-US" altLang="ko-KR" dirty="0" smtClean="0"/>
              <a:t>8</a:t>
            </a:r>
            <a:r>
              <a:rPr lang="ko-KR" altLang="en-US" dirty="0" smtClean="0"/>
              <a:t>진수         </a:t>
            </a:r>
            <a:r>
              <a:rPr lang="en-US" altLang="ko-KR" dirty="0" smtClean="0"/>
              <a:t>7   |   7  |  7</a:t>
            </a:r>
          </a:p>
          <a:p>
            <a:endParaRPr lang="en-US" altLang="ko-KR" dirty="0" smtClean="0"/>
          </a:p>
          <a:p>
            <a:r>
              <a:rPr lang="ko-KR" altLang="en-US" dirty="0"/>
              <a:t>사용권한 </a:t>
            </a:r>
            <a:r>
              <a:rPr lang="en-US" altLang="ko-KR" dirty="0" err="1" smtClean="0"/>
              <a:t>rwx</a:t>
            </a:r>
            <a:r>
              <a:rPr lang="en-US" altLang="ko-KR" dirty="0" smtClean="0"/>
              <a:t> </a:t>
            </a:r>
            <a:r>
              <a:rPr lang="en-US" altLang="ko-KR" dirty="0"/>
              <a:t>| </a:t>
            </a:r>
            <a:r>
              <a:rPr lang="en-US" altLang="ko-KR" dirty="0" err="1" smtClean="0"/>
              <a:t>rw</a:t>
            </a:r>
            <a:r>
              <a:rPr lang="en-US" altLang="ko-KR" dirty="0" smtClean="0"/>
              <a:t>- </a:t>
            </a:r>
            <a:r>
              <a:rPr lang="en-US" altLang="ko-KR" dirty="0"/>
              <a:t>| </a:t>
            </a:r>
            <a:r>
              <a:rPr lang="en-US" altLang="ko-KR" dirty="0" smtClean="0"/>
              <a:t>r--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진수      </a:t>
            </a:r>
            <a:r>
              <a:rPr lang="en-US" altLang="ko-KR" dirty="0"/>
              <a:t>111  | </a:t>
            </a:r>
            <a:r>
              <a:rPr lang="en-US" altLang="ko-KR" dirty="0" smtClean="0"/>
              <a:t>110 </a:t>
            </a:r>
            <a:r>
              <a:rPr lang="en-US" altLang="ko-KR" dirty="0"/>
              <a:t>| </a:t>
            </a:r>
            <a:r>
              <a:rPr lang="en-US" altLang="ko-KR" dirty="0" smtClean="0"/>
              <a:t>100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진수         </a:t>
            </a:r>
            <a:r>
              <a:rPr lang="en-US" altLang="ko-KR" dirty="0"/>
              <a:t>7   |   </a:t>
            </a:r>
            <a:r>
              <a:rPr lang="en-US" altLang="ko-KR" dirty="0" smtClean="0"/>
              <a:t>6  </a:t>
            </a:r>
            <a:r>
              <a:rPr lang="en-US" altLang="ko-KR" dirty="0"/>
              <a:t>| </a:t>
            </a:r>
            <a:r>
              <a:rPr lang="en-US" altLang="ko-KR" dirty="0" smtClean="0"/>
              <a:t> 4</a:t>
            </a:r>
            <a:endParaRPr lang="en-US" altLang="ko-KR" dirty="0"/>
          </a:p>
          <a:p>
            <a:endParaRPr lang="en-US" altLang="ko-KR" dirty="0" smtClean="0"/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6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44" y="1484784"/>
            <a:ext cx="7795932" cy="454253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명령어들의 역할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9226" y="2232948"/>
            <a:ext cx="2190465" cy="1440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9287" y="2492896"/>
            <a:ext cx="5502834" cy="576064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7482" y="3337552"/>
            <a:ext cx="5464699" cy="595503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9287" y="4174737"/>
            <a:ext cx="5492894" cy="613587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77482" y="4995834"/>
            <a:ext cx="5402630" cy="665414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43912" y="2015001"/>
            <a:ext cx="3600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cd </a:t>
            </a:r>
            <a:r>
              <a:rPr lang="en-US" altLang="ko-KR" dirty="0" smtClean="0"/>
              <a:t>Lab01 </a:t>
            </a:r>
            <a:r>
              <a:rPr lang="en-US" altLang="ko-KR" dirty="0" err="1" smtClean="0"/>
              <a:t>Lab01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/>
              <a:t>ls </a:t>
            </a:r>
            <a:r>
              <a:rPr lang="en-US" altLang="ko-KR" dirty="0" smtClean="0"/>
              <a:t>–l Lab01 </a:t>
            </a:r>
            <a:r>
              <a:rPr lang="ko-KR" altLang="en-US" dirty="0" smtClean="0"/>
              <a:t>내의 파일정보 확인</a:t>
            </a:r>
            <a:endParaRPr lang="en-US" altLang="ko-KR" dirty="0" smtClean="0"/>
          </a:p>
          <a:p>
            <a:r>
              <a:rPr lang="en-US" altLang="ko-KR" dirty="0" smtClean="0"/>
              <a:t>test.txt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rw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rw</a:t>
            </a:r>
            <a:r>
              <a:rPr lang="en-US" altLang="ko-KR" dirty="0" smtClean="0"/>
              <a:t>- r– (110 110 100)</a:t>
            </a:r>
          </a:p>
        </p:txBody>
      </p:sp>
      <p:sp>
        <p:nvSpPr>
          <p:cNvPr id="7" name="자유형 6"/>
          <p:cNvSpPr/>
          <p:nvPr/>
        </p:nvSpPr>
        <p:spPr>
          <a:xfrm>
            <a:off x="119233" y="2781718"/>
            <a:ext cx="1133097" cy="219900"/>
          </a:xfrm>
          <a:custGeom>
            <a:avLst/>
            <a:gdLst>
              <a:gd name="connsiteX0" fmla="*/ 1113219 w 1133097"/>
              <a:gd name="connsiteY0" fmla="*/ 170204 h 219900"/>
              <a:gd name="connsiteX1" fmla="*/ 894558 w 1133097"/>
              <a:gd name="connsiteY1" fmla="*/ 170204 h 219900"/>
              <a:gd name="connsiteX2" fmla="*/ 844863 w 1133097"/>
              <a:gd name="connsiteY2" fmla="*/ 180143 h 219900"/>
              <a:gd name="connsiteX3" fmla="*/ 735532 w 1133097"/>
              <a:gd name="connsiteY3" fmla="*/ 190082 h 219900"/>
              <a:gd name="connsiteX4" fmla="*/ 487054 w 1133097"/>
              <a:gd name="connsiteY4" fmla="*/ 209960 h 219900"/>
              <a:gd name="connsiteX5" fmla="*/ 169002 w 1133097"/>
              <a:gd name="connsiteY5" fmla="*/ 219900 h 219900"/>
              <a:gd name="connsiteX6" fmla="*/ 9976 w 1133097"/>
              <a:gd name="connsiteY6" fmla="*/ 209960 h 219900"/>
              <a:gd name="connsiteX7" fmla="*/ 37 w 1133097"/>
              <a:gd name="connsiteY7" fmla="*/ 180143 h 219900"/>
              <a:gd name="connsiteX8" fmla="*/ 9976 w 1133097"/>
              <a:gd name="connsiteY8" fmla="*/ 90691 h 219900"/>
              <a:gd name="connsiteX9" fmla="*/ 39793 w 1133097"/>
              <a:gd name="connsiteY9" fmla="*/ 80752 h 219900"/>
              <a:gd name="connsiteX10" fmla="*/ 258454 w 1133097"/>
              <a:gd name="connsiteY10" fmla="*/ 60873 h 219900"/>
              <a:gd name="connsiteX11" fmla="*/ 397602 w 1133097"/>
              <a:gd name="connsiteY11" fmla="*/ 31056 h 219900"/>
              <a:gd name="connsiteX12" fmla="*/ 447297 w 1133097"/>
              <a:gd name="connsiteY12" fmla="*/ 21117 h 219900"/>
              <a:gd name="connsiteX13" fmla="*/ 487054 w 1133097"/>
              <a:gd name="connsiteY13" fmla="*/ 11178 h 219900"/>
              <a:gd name="connsiteX14" fmla="*/ 924376 w 1133097"/>
              <a:gd name="connsiteY14" fmla="*/ 1239 h 219900"/>
              <a:gd name="connsiteX15" fmla="*/ 1103280 w 1133097"/>
              <a:gd name="connsiteY15" fmla="*/ 11178 h 219900"/>
              <a:gd name="connsiteX16" fmla="*/ 1123158 w 1133097"/>
              <a:gd name="connsiteY16" fmla="*/ 70813 h 219900"/>
              <a:gd name="connsiteX17" fmla="*/ 1133097 w 1133097"/>
              <a:gd name="connsiteY17" fmla="*/ 100630 h 219900"/>
              <a:gd name="connsiteX18" fmla="*/ 1123158 w 1133097"/>
              <a:gd name="connsiteY18" fmla="*/ 140386 h 219900"/>
              <a:gd name="connsiteX19" fmla="*/ 1113219 w 1133097"/>
              <a:gd name="connsiteY19" fmla="*/ 170204 h 21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3097" h="219900">
                <a:moveTo>
                  <a:pt x="1113219" y="170204"/>
                </a:moveTo>
                <a:cubicBezTo>
                  <a:pt x="1075119" y="175174"/>
                  <a:pt x="1059892" y="155174"/>
                  <a:pt x="894558" y="170204"/>
                </a:cubicBezTo>
                <a:cubicBezTo>
                  <a:pt x="877734" y="171733"/>
                  <a:pt x="861626" y="178048"/>
                  <a:pt x="844863" y="180143"/>
                </a:cubicBezTo>
                <a:cubicBezTo>
                  <a:pt x="808552" y="184682"/>
                  <a:pt x="771961" y="186613"/>
                  <a:pt x="735532" y="190082"/>
                </a:cubicBezTo>
                <a:cubicBezTo>
                  <a:pt x="628896" y="200238"/>
                  <a:pt x="606067" y="204895"/>
                  <a:pt x="487054" y="209960"/>
                </a:cubicBezTo>
                <a:cubicBezTo>
                  <a:pt x="381081" y="214470"/>
                  <a:pt x="275019" y="216587"/>
                  <a:pt x="169002" y="219900"/>
                </a:cubicBezTo>
                <a:cubicBezTo>
                  <a:pt x="115993" y="216587"/>
                  <a:pt x="61676" y="222125"/>
                  <a:pt x="9976" y="209960"/>
                </a:cubicBezTo>
                <a:cubicBezTo>
                  <a:pt x="-222" y="207560"/>
                  <a:pt x="37" y="190620"/>
                  <a:pt x="37" y="180143"/>
                </a:cubicBezTo>
                <a:cubicBezTo>
                  <a:pt x="37" y="150142"/>
                  <a:pt x="-1166" y="118546"/>
                  <a:pt x="9976" y="90691"/>
                </a:cubicBezTo>
                <a:cubicBezTo>
                  <a:pt x="13867" y="80964"/>
                  <a:pt x="29391" y="82000"/>
                  <a:pt x="39793" y="80752"/>
                </a:cubicBezTo>
                <a:cubicBezTo>
                  <a:pt x="112459" y="72032"/>
                  <a:pt x="258454" y="60873"/>
                  <a:pt x="258454" y="60873"/>
                </a:cubicBezTo>
                <a:cubicBezTo>
                  <a:pt x="383604" y="29586"/>
                  <a:pt x="291776" y="50297"/>
                  <a:pt x="397602" y="31056"/>
                </a:cubicBezTo>
                <a:cubicBezTo>
                  <a:pt x="414223" y="28034"/>
                  <a:pt x="430806" y="24782"/>
                  <a:pt x="447297" y="21117"/>
                </a:cubicBezTo>
                <a:cubicBezTo>
                  <a:pt x="460632" y="18154"/>
                  <a:pt x="473406" y="11747"/>
                  <a:pt x="487054" y="11178"/>
                </a:cubicBezTo>
                <a:cubicBezTo>
                  <a:pt x="632739" y="5108"/>
                  <a:pt x="778602" y="4552"/>
                  <a:pt x="924376" y="1239"/>
                </a:cubicBezTo>
                <a:cubicBezTo>
                  <a:pt x="984011" y="4552"/>
                  <a:pt x="1046907" y="-8553"/>
                  <a:pt x="1103280" y="11178"/>
                </a:cubicBezTo>
                <a:cubicBezTo>
                  <a:pt x="1123057" y="18100"/>
                  <a:pt x="1116532" y="50935"/>
                  <a:pt x="1123158" y="70813"/>
                </a:cubicBezTo>
                <a:lnTo>
                  <a:pt x="1133097" y="100630"/>
                </a:lnTo>
                <a:cubicBezTo>
                  <a:pt x="1129784" y="113882"/>
                  <a:pt x="1129267" y="128168"/>
                  <a:pt x="1123158" y="140386"/>
                </a:cubicBezTo>
                <a:cubicBezTo>
                  <a:pt x="1118967" y="148768"/>
                  <a:pt x="1151319" y="165234"/>
                  <a:pt x="1113219" y="170204"/>
                </a:cubicBezTo>
                <a:close/>
              </a:path>
            </a:pathLst>
          </a:custGeom>
          <a:noFill/>
          <a:ln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177482" y="3635303"/>
            <a:ext cx="1133097" cy="219900"/>
          </a:xfrm>
          <a:custGeom>
            <a:avLst/>
            <a:gdLst>
              <a:gd name="connsiteX0" fmla="*/ 1113219 w 1133097"/>
              <a:gd name="connsiteY0" fmla="*/ 170204 h 219900"/>
              <a:gd name="connsiteX1" fmla="*/ 894558 w 1133097"/>
              <a:gd name="connsiteY1" fmla="*/ 170204 h 219900"/>
              <a:gd name="connsiteX2" fmla="*/ 844863 w 1133097"/>
              <a:gd name="connsiteY2" fmla="*/ 180143 h 219900"/>
              <a:gd name="connsiteX3" fmla="*/ 735532 w 1133097"/>
              <a:gd name="connsiteY3" fmla="*/ 190082 h 219900"/>
              <a:gd name="connsiteX4" fmla="*/ 487054 w 1133097"/>
              <a:gd name="connsiteY4" fmla="*/ 209960 h 219900"/>
              <a:gd name="connsiteX5" fmla="*/ 169002 w 1133097"/>
              <a:gd name="connsiteY5" fmla="*/ 219900 h 219900"/>
              <a:gd name="connsiteX6" fmla="*/ 9976 w 1133097"/>
              <a:gd name="connsiteY6" fmla="*/ 209960 h 219900"/>
              <a:gd name="connsiteX7" fmla="*/ 37 w 1133097"/>
              <a:gd name="connsiteY7" fmla="*/ 180143 h 219900"/>
              <a:gd name="connsiteX8" fmla="*/ 9976 w 1133097"/>
              <a:gd name="connsiteY8" fmla="*/ 90691 h 219900"/>
              <a:gd name="connsiteX9" fmla="*/ 39793 w 1133097"/>
              <a:gd name="connsiteY9" fmla="*/ 80752 h 219900"/>
              <a:gd name="connsiteX10" fmla="*/ 258454 w 1133097"/>
              <a:gd name="connsiteY10" fmla="*/ 60873 h 219900"/>
              <a:gd name="connsiteX11" fmla="*/ 397602 w 1133097"/>
              <a:gd name="connsiteY11" fmla="*/ 31056 h 219900"/>
              <a:gd name="connsiteX12" fmla="*/ 447297 w 1133097"/>
              <a:gd name="connsiteY12" fmla="*/ 21117 h 219900"/>
              <a:gd name="connsiteX13" fmla="*/ 487054 w 1133097"/>
              <a:gd name="connsiteY13" fmla="*/ 11178 h 219900"/>
              <a:gd name="connsiteX14" fmla="*/ 924376 w 1133097"/>
              <a:gd name="connsiteY14" fmla="*/ 1239 h 219900"/>
              <a:gd name="connsiteX15" fmla="*/ 1103280 w 1133097"/>
              <a:gd name="connsiteY15" fmla="*/ 11178 h 219900"/>
              <a:gd name="connsiteX16" fmla="*/ 1123158 w 1133097"/>
              <a:gd name="connsiteY16" fmla="*/ 70813 h 219900"/>
              <a:gd name="connsiteX17" fmla="*/ 1133097 w 1133097"/>
              <a:gd name="connsiteY17" fmla="*/ 100630 h 219900"/>
              <a:gd name="connsiteX18" fmla="*/ 1123158 w 1133097"/>
              <a:gd name="connsiteY18" fmla="*/ 140386 h 219900"/>
              <a:gd name="connsiteX19" fmla="*/ 1113219 w 1133097"/>
              <a:gd name="connsiteY19" fmla="*/ 170204 h 21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3097" h="219900">
                <a:moveTo>
                  <a:pt x="1113219" y="170204"/>
                </a:moveTo>
                <a:cubicBezTo>
                  <a:pt x="1075119" y="175174"/>
                  <a:pt x="1059892" y="155174"/>
                  <a:pt x="894558" y="170204"/>
                </a:cubicBezTo>
                <a:cubicBezTo>
                  <a:pt x="877734" y="171733"/>
                  <a:pt x="861626" y="178048"/>
                  <a:pt x="844863" y="180143"/>
                </a:cubicBezTo>
                <a:cubicBezTo>
                  <a:pt x="808552" y="184682"/>
                  <a:pt x="771961" y="186613"/>
                  <a:pt x="735532" y="190082"/>
                </a:cubicBezTo>
                <a:cubicBezTo>
                  <a:pt x="628896" y="200238"/>
                  <a:pt x="606067" y="204895"/>
                  <a:pt x="487054" y="209960"/>
                </a:cubicBezTo>
                <a:cubicBezTo>
                  <a:pt x="381081" y="214470"/>
                  <a:pt x="275019" y="216587"/>
                  <a:pt x="169002" y="219900"/>
                </a:cubicBezTo>
                <a:cubicBezTo>
                  <a:pt x="115993" y="216587"/>
                  <a:pt x="61676" y="222125"/>
                  <a:pt x="9976" y="209960"/>
                </a:cubicBezTo>
                <a:cubicBezTo>
                  <a:pt x="-222" y="207560"/>
                  <a:pt x="37" y="190620"/>
                  <a:pt x="37" y="180143"/>
                </a:cubicBezTo>
                <a:cubicBezTo>
                  <a:pt x="37" y="150142"/>
                  <a:pt x="-1166" y="118546"/>
                  <a:pt x="9976" y="90691"/>
                </a:cubicBezTo>
                <a:cubicBezTo>
                  <a:pt x="13867" y="80964"/>
                  <a:pt x="29391" y="82000"/>
                  <a:pt x="39793" y="80752"/>
                </a:cubicBezTo>
                <a:cubicBezTo>
                  <a:pt x="112459" y="72032"/>
                  <a:pt x="258454" y="60873"/>
                  <a:pt x="258454" y="60873"/>
                </a:cubicBezTo>
                <a:cubicBezTo>
                  <a:pt x="383604" y="29586"/>
                  <a:pt x="291776" y="50297"/>
                  <a:pt x="397602" y="31056"/>
                </a:cubicBezTo>
                <a:cubicBezTo>
                  <a:pt x="414223" y="28034"/>
                  <a:pt x="430806" y="24782"/>
                  <a:pt x="447297" y="21117"/>
                </a:cubicBezTo>
                <a:cubicBezTo>
                  <a:pt x="460632" y="18154"/>
                  <a:pt x="473406" y="11747"/>
                  <a:pt x="487054" y="11178"/>
                </a:cubicBezTo>
                <a:cubicBezTo>
                  <a:pt x="632739" y="5108"/>
                  <a:pt x="778602" y="4552"/>
                  <a:pt x="924376" y="1239"/>
                </a:cubicBezTo>
                <a:cubicBezTo>
                  <a:pt x="984011" y="4552"/>
                  <a:pt x="1046907" y="-8553"/>
                  <a:pt x="1103280" y="11178"/>
                </a:cubicBezTo>
                <a:cubicBezTo>
                  <a:pt x="1123057" y="18100"/>
                  <a:pt x="1116532" y="50935"/>
                  <a:pt x="1123158" y="70813"/>
                </a:cubicBezTo>
                <a:lnTo>
                  <a:pt x="1133097" y="100630"/>
                </a:lnTo>
                <a:cubicBezTo>
                  <a:pt x="1129784" y="113882"/>
                  <a:pt x="1129267" y="128168"/>
                  <a:pt x="1123158" y="140386"/>
                </a:cubicBezTo>
                <a:cubicBezTo>
                  <a:pt x="1118967" y="148768"/>
                  <a:pt x="1151319" y="165234"/>
                  <a:pt x="1113219" y="170204"/>
                </a:cubicBezTo>
                <a:close/>
              </a:path>
            </a:pathLst>
          </a:custGeom>
          <a:noFill/>
          <a:ln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128004" y="4481530"/>
            <a:ext cx="1133097" cy="219900"/>
          </a:xfrm>
          <a:custGeom>
            <a:avLst/>
            <a:gdLst>
              <a:gd name="connsiteX0" fmla="*/ 1113219 w 1133097"/>
              <a:gd name="connsiteY0" fmla="*/ 170204 h 219900"/>
              <a:gd name="connsiteX1" fmla="*/ 894558 w 1133097"/>
              <a:gd name="connsiteY1" fmla="*/ 170204 h 219900"/>
              <a:gd name="connsiteX2" fmla="*/ 844863 w 1133097"/>
              <a:gd name="connsiteY2" fmla="*/ 180143 h 219900"/>
              <a:gd name="connsiteX3" fmla="*/ 735532 w 1133097"/>
              <a:gd name="connsiteY3" fmla="*/ 190082 h 219900"/>
              <a:gd name="connsiteX4" fmla="*/ 487054 w 1133097"/>
              <a:gd name="connsiteY4" fmla="*/ 209960 h 219900"/>
              <a:gd name="connsiteX5" fmla="*/ 169002 w 1133097"/>
              <a:gd name="connsiteY5" fmla="*/ 219900 h 219900"/>
              <a:gd name="connsiteX6" fmla="*/ 9976 w 1133097"/>
              <a:gd name="connsiteY6" fmla="*/ 209960 h 219900"/>
              <a:gd name="connsiteX7" fmla="*/ 37 w 1133097"/>
              <a:gd name="connsiteY7" fmla="*/ 180143 h 219900"/>
              <a:gd name="connsiteX8" fmla="*/ 9976 w 1133097"/>
              <a:gd name="connsiteY8" fmla="*/ 90691 h 219900"/>
              <a:gd name="connsiteX9" fmla="*/ 39793 w 1133097"/>
              <a:gd name="connsiteY9" fmla="*/ 80752 h 219900"/>
              <a:gd name="connsiteX10" fmla="*/ 258454 w 1133097"/>
              <a:gd name="connsiteY10" fmla="*/ 60873 h 219900"/>
              <a:gd name="connsiteX11" fmla="*/ 397602 w 1133097"/>
              <a:gd name="connsiteY11" fmla="*/ 31056 h 219900"/>
              <a:gd name="connsiteX12" fmla="*/ 447297 w 1133097"/>
              <a:gd name="connsiteY12" fmla="*/ 21117 h 219900"/>
              <a:gd name="connsiteX13" fmla="*/ 487054 w 1133097"/>
              <a:gd name="connsiteY13" fmla="*/ 11178 h 219900"/>
              <a:gd name="connsiteX14" fmla="*/ 924376 w 1133097"/>
              <a:gd name="connsiteY14" fmla="*/ 1239 h 219900"/>
              <a:gd name="connsiteX15" fmla="*/ 1103280 w 1133097"/>
              <a:gd name="connsiteY15" fmla="*/ 11178 h 219900"/>
              <a:gd name="connsiteX16" fmla="*/ 1123158 w 1133097"/>
              <a:gd name="connsiteY16" fmla="*/ 70813 h 219900"/>
              <a:gd name="connsiteX17" fmla="*/ 1133097 w 1133097"/>
              <a:gd name="connsiteY17" fmla="*/ 100630 h 219900"/>
              <a:gd name="connsiteX18" fmla="*/ 1123158 w 1133097"/>
              <a:gd name="connsiteY18" fmla="*/ 140386 h 219900"/>
              <a:gd name="connsiteX19" fmla="*/ 1113219 w 1133097"/>
              <a:gd name="connsiteY19" fmla="*/ 170204 h 21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3097" h="219900">
                <a:moveTo>
                  <a:pt x="1113219" y="170204"/>
                </a:moveTo>
                <a:cubicBezTo>
                  <a:pt x="1075119" y="175174"/>
                  <a:pt x="1059892" y="155174"/>
                  <a:pt x="894558" y="170204"/>
                </a:cubicBezTo>
                <a:cubicBezTo>
                  <a:pt x="877734" y="171733"/>
                  <a:pt x="861626" y="178048"/>
                  <a:pt x="844863" y="180143"/>
                </a:cubicBezTo>
                <a:cubicBezTo>
                  <a:pt x="808552" y="184682"/>
                  <a:pt x="771961" y="186613"/>
                  <a:pt x="735532" y="190082"/>
                </a:cubicBezTo>
                <a:cubicBezTo>
                  <a:pt x="628896" y="200238"/>
                  <a:pt x="606067" y="204895"/>
                  <a:pt x="487054" y="209960"/>
                </a:cubicBezTo>
                <a:cubicBezTo>
                  <a:pt x="381081" y="214470"/>
                  <a:pt x="275019" y="216587"/>
                  <a:pt x="169002" y="219900"/>
                </a:cubicBezTo>
                <a:cubicBezTo>
                  <a:pt x="115993" y="216587"/>
                  <a:pt x="61676" y="222125"/>
                  <a:pt x="9976" y="209960"/>
                </a:cubicBezTo>
                <a:cubicBezTo>
                  <a:pt x="-222" y="207560"/>
                  <a:pt x="37" y="190620"/>
                  <a:pt x="37" y="180143"/>
                </a:cubicBezTo>
                <a:cubicBezTo>
                  <a:pt x="37" y="150142"/>
                  <a:pt x="-1166" y="118546"/>
                  <a:pt x="9976" y="90691"/>
                </a:cubicBezTo>
                <a:cubicBezTo>
                  <a:pt x="13867" y="80964"/>
                  <a:pt x="29391" y="82000"/>
                  <a:pt x="39793" y="80752"/>
                </a:cubicBezTo>
                <a:cubicBezTo>
                  <a:pt x="112459" y="72032"/>
                  <a:pt x="258454" y="60873"/>
                  <a:pt x="258454" y="60873"/>
                </a:cubicBezTo>
                <a:cubicBezTo>
                  <a:pt x="383604" y="29586"/>
                  <a:pt x="291776" y="50297"/>
                  <a:pt x="397602" y="31056"/>
                </a:cubicBezTo>
                <a:cubicBezTo>
                  <a:pt x="414223" y="28034"/>
                  <a:pt x="430806" y="24782"/>
                  <a:pt x="447297" y="21117"/>
                </a:cubicBezTo>
                <a:cubicBezTo>
                  <a:pt x="460632" y="18154"/>
                  <a:pt x="473406" y="11747"/>
                  <a:pt x="487054" y="11178"/>
                </a:cubicBezTo>
                <a:cubicBezTo>
                  <a:pt x="632739" y="5108"/>
                  <a:pt x="778602" y="4552"/>
                  <a:pt x="924376" y="1239"/>
                </a:cubicBezTo>
                <a:cubicBezTo>
                  <a:pt x="984011" y="4552"/>
                  <a:pt x="1046907" y="-8553"/>
                  <a:pt x="1103280" y="11178"/>
                </a:cubicBezTo>
                <a:cubicBezTo>
                  <a:pt x="1123057" y="18100"/>
                  <a:pt x="1116532" y="50935"/>
                  <a:pt x="1123158" y="70813"/>
                </a:cubicBezTo>
                <a:lnTo>
                  <a:pt x="1133097" y="100630"/>
                </a:lnTo>
                <a:cubicBezTo>
                  <a:pt x="1129784" y="113882"/>
                  <a:pt x="1129267" y="128168"/>
                  <a:pt x="1123158" y="140386"/>
                </a:cubicBezTo>
                <a:cubicBezTo>
                  <a:pt x="1118967" y="148768"/>
                  <a:pt x="1151319" y="165234"/>
                  <a:pt x="1113219" y="170204"/>
                </a:cubicBezTo>
                <a:close/>
              </a:path>
            </a:pathLst>
          </a:custGeom>
          <a:noFill/>
          <a:ln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180758" y="5331235"/>
            <a:ext cx="1133097" cy="219900"/>
          </a:xfrm>
          <a:custGeom>
            <a:avLst/>
            <a:gdLst>
              <a:gd name="connsiteX0" fmla="*/ 1113219 w 1133097"/>
              <a:gd name="connsiteY0" fmla="*/ 170204 h 219900"/>
              <a:gd name="connsiteX1" fmla="*/ 894558 w 1133097"/>
              <a:gd name="connsiteY1" fmla="*/ 170204 h 219900"/>
              <a:gd name="connsiteX2" fmla="*/ 844863 w 1133097"/>
              <a:gd name="connsiteY2" fmla="*/ 180143 h 219900"/>
              <a:gd name="connsiteX3" fmla="*/ 735532 w 1133097"/>
              <a:gd name="connsiteY3" fmla="*/ 190082 h 219900"/>
              <a:gd name="connsiteX4" fmla="*/ 487054 w 1133097"/>
              <a:gd name="connsiteY4" fmla="*/ 209960 h 219900"/>
              <a:gd name="connsiteX5" fmla="*/ 169002 w 1133097"/>
              <a:gd name="connsiteY5" fmla="*/ 219900 h 219900"/>
              <a:gd name="connsiteX6" fmla="*/ 9976 w 1133097"/>
              <a:gd name="connsiteY6" fmla="*/ 209960 h 219900"/>
              <a:gd name="connsiteX7" fmla="*/ 37 w 1133097"/>
              <a:gd name="connsiteY7" fmla="*/ 180143 h 219900"/>
              <a:gd name="connsiteX8" fmla="*/ 9976 w 1133097"/>
              <a:gd name="connsiteY8" fmla="*/ 90691 h 219900"/>
              <a:gd name="connsiteX9" fmla="*/ 39793 w 1133097"/>
              <a:gd name="connsiteY9" fmla="*/ 80752 h 219900"/>
              <a:gd name="connsiteX10" fmla="*/ 258454 w 1133097"/>
              <a:gd name="connsiteY10" fmla="*/ 60873 h 219900"/>
              <a:gd name="connsiteX11" fmla="*/ 397602 w 1133097"/>
              <a:gd name="connsiteY11" fmla="*/ 31056 h 219900"/>
              <a:gd name="connsiteX12" fmla="*/ 447297 w 1133097"/>
              <a:gd name="connsiteY12" fmla="*/ 21117 h 219900"/>
              <a:gd name="connsiteX13" fmla="*/ 487054 w 1133097"/>
              <a:gd name="connsiteY13" fmla="*/ 11178 h 219900"/>
              <a:gd name="connsiteX14" fmla="*/ 924376 w 1133097"/>
              <a:gd name="connsiteY14" fmla="*/ 1239 h 219900"/>
              <a:gd name="connsiteX15" fmla="*/ 1103280 w 1133097"/>
              <a:gd name="connsiteY15" fmla="*/ 11178 h 219900"/>
              <a:gd name="connsiteX16" fmla="*/ 1123158 w 1133097"/>
              <a:gd name="connsiteY16" fmla="*/ 70813 h 219900"/>
              <a:gd name="connsiteX17" fmla="*/ 1133097 w 1133097"/>
              <a:gd name="connsiteY17" fmla="*/ 100630 h 219900"/>
              <a:gd name="connsiteX18" fmla="*/ 1123158 w 1133097"/>
              <a:gd name="connsiteY18" fmla="*/ 140386 h 219900"/>
              <a:gd name="connsiteX19" fmla="*/ 1113219 w 1133097"/>
              <a:gd name="connsiteY19" fmla="*/ 170204 h 21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3097" h="219900">
                <a:moveTo>
                  <a:pt x="1113219" y="170204"/>
                </a:moveTo>
                <a:cubicBezTo>
                  <a:pt x="1075119" y="175174"/>
                  <a:pt x="1059892" y="155174"/>
                  <a:pt x="894558" y="170204"/>
                </a:cubicBezTo>
                <a:cubicBezTo>
                  <a:pt x="877734" y="171733"/>
                  <a:pt x="861626" y="178048"/>
                  <a:pt x="844863" y="180143"/>
                </a:cubicBezTo>
                <a:cubicBezTo>
                  <a:pt x="808552" y="184682"/>
                  <a:pt x="771961" y="186613"/>
                  <a:pt x="735532" y="190082"/>
                </a:cubicBezTo>
                <a:cubicBezTo>
                  <a:pt x="628896" y="200238"/>
                  <a:pt x="606067" y="204895"/>
                  <a:pt x="487054" y="209960"/>
                </a:cubicBezTo>
                <a:cubicBezTo>
                  <a:pt x="381081" y="214470"/>
                  <a:pt x="275019" y="216587"/>
                  <a:pt x="169002" y="219900"/>
                </a:cubicBezTo>
                <a:cubicBezTo>
                  <a:pt x="115993" y="216587"/>
                  <a:pt x="61676" y="222125"/>
                  <a:pt x="9976" y="209960"/>
                </a:cubicBezTo>
                <a:cubicBezTo>
                  <a:pt x="-222" y="207560"/>
                  <a:pt x="37" y="190620"/>
                  <a:pt x="37" y="180143"/>
                </a:cubicBezTo>
                <a:cubicBezTo>
                  <a:pt x="37" y="150142"/>
                  <a:pt x="-1166" y="118546"/>
                  <a:pt x="9976" y="90691"/>
                </a:cubicBezTo>
                <a:cubicBezTo>
                  <a:pt x="13867" y="80964"/>
                  <a:pt x="29391" y="82000"/>
                  <a:pt x="39793" y="80752"/>
                </a:cubicBezTo>
                <a:cubicBezTo>
                  <a:pt x="112459" y="72032"/>
                  <a:pt x="258454" y="60873"/>
                  <a:pt x="258454" y="60873"/>
                </a:cubicBezTo>
                <a:cubicBezTo>
                  <a:pt x="383604" y="29586"/>
                  <a:pt x="291776" y="50297"/>
                  <a:pt x="397602" y="31056"/>
                </a:cubicBezTo>
                <a:cubicBezTo>
                  <a:pt x="414223" y="28034"/>
                  <a:pt x="430806" y="24782"/>
                  <a:pt x="447297" y="21117"/>
                </a:cubicBezTo>
                <a:cubicBezTo>
                  <a:pt x="460632" y="18154"/>
                  <a:pt x="473406" y="11747"/>
                  <a:pt x="487054" y="11178"/>
                </a:cubicBezTo>
                <a:cubicBezTo>
                  <a:pt x="632739" y="5108"/>
                  <a:pt x="778602" y="4552"/>
                  <a:pt x="924376" y="1239"/>
                </a:cubicBezTo>
                <a:cubicBezTo>
                  <a:pt x="984011" y="4552"/>
                  <a:pt x="1046907" y="-8553"/>
                  <a:pt x="1103280" y="11178"/>
                </a:cubicBezTo>
                <a:cubicBezTo>
                  <a:pt x="1123057" y="18100"/>
                  <a:pt x="1116532" y="50935"/>
                  <a:pt x="1123158" y="70813"/>
                </a:cubicBezTo>
                <a:lnTo>
                  <a:pt x="1133097" y="100630"/>
                </a:lnTo>
                <a:cubicBezTo>
                  <a:pt x="1129784" y="113882"/>
                  <a:pt x="1129267" y="128168"/>
                  <a:pt x="1123158" y="140386"/>
                </a:cubicBezTo>
                <a:cubicBezTo>
                  <a:pt x="1118967" y="148768"/>
                  <a:pt x="1151319" y="165234"/>
                  <a:pt x="1113219" y="170204"/>
                </a:cubicBezTo>
                <a:close/>
              </a:path>
            </a:pathLst>
          </a:custGeom>
          <a:noFill/>
          <a:ln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43912" y="3114004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644 test.txt test.txt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pt-BR" altLang="ko-KR" dirty="0"/>
              <a:t>110 100 100 -&gt;rw- r-- r– </a:t>
            </a:r>
            <a:r>
              <a:rPr lang="ko-KR" altLang="en-US" dirty="0"/>
              <a:t>로 변경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$ ls –l Lab01 </a:t>
            </a:r>
            <a:r>
              <a:rPr lang="ko-KR" altLang="en-US" dirty="0"/>
              <a:t>내의 파일정보 </a:t>
            </a:r>
            <a:r>
              <a:rPr lang="ko-KR" altLang="en-US" dirty="0" smtClean="0"/>
              <a:t>확인</a:t>
            </a:r>
            <a:endParaRPr lang="en-US" altLang="ko-KR" dirty="0"/>
          </a:p>
        </p:txBody>
      </p:sp>
      <p:sp>
        <p:nvSpPr>
          <p:cNvPr id="27" name="TextBox 26"/>
          <p:cNvSpPr txBox="1"/>
          <p:nvPr/>
        </p:nvSpPr>
        <p:spPr>
          <a:xfrm>
            <a:off x="5512675" y="4072504"/>
            <a:ext cx="3666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666 test.txt test.txt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pl-PL" altLang="ko-KR" dirty="0"/>
              <a:t>110 110 110 -&gt;rw- rw- rw- </a:t>
            </a:r>
            <a:r>
              <a:rPr lang="ko-KR" altLang="en-US" dirty="0"/>
              <a:t>로 변경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$ ls –l Lab01 </a:t>
            </a:r>
            <a:r>
              <a:rPr lang="ko-KR" altLang="en-US" dirty="0"/>
              <a:t>내의 파일정보 </a:t>
            </a:r>
            <a:r>
              <a:rPr lang="ko-KR" altLang="en-US" dirty="0" smtClean="0"/>
              <a:t>확인</a:t>
            </a:r>
            <a:endParaRPr lang="en-US" altLang="ko-KR" dirty="0"/>
          </a:p>
        </p:txBody>
      </p:sp>
      <p:sp>
        <p:nvSpPr>
          <p:cNvPr id="28" name="TextBox 27"/>
          <p:cNvSpPr txBox="1"/>
          <p:nvPr/>
        </p:nvSpPr>
        <p:spPr>
          <a:xfrm>
            <a:off x="5510793" y="5199583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400 test.txt test.txt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/>
              <a:t>100 000 000 -&gt;r-- --- -– </a:t>
            </a:r>
            <a:r>
              <a:rPr lang="ko-KR" altLang="en-US" dirty="0"/>
              <a:t>로 변경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$ ls –l Lab01 </a:t>
            </a:r>
            <a:r>
              <a:rPr lang="ko-KR" altLang="en-US" dirty="0"/>
              <a:t>내의 파일정보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62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윈도우 운영체제만 쓰다가 </a:t>
            </a:r>
            <a:r>
              <a:rPr lang="ko-KR" altLang="en-US" dirty="0" err="1" smtClean="0"/>
              <a:t>리눅스로</a:t>
            </a:r>
            <a:r>
              <a:rPr lang="ko-KR" altLang="en-US" dirty="0" smtClean="0"/>
              <a:t> 터미널을 이용해 프로그램을 실행하니 처음에는 어색했다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그런데 수업시간에 명령어들을 배우고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실습과제 때 스스로 해보면서 </a:t>
            </a:r>
            <a:r>
              <a:rPr lang="ko-KR" altLang="en-US" dirty="0" err="1" smtClean="0"/>
              <a:t>리눅스에</a:t>
            </a:r>
            <a:r>
              <a:rPr lang="ko-KR" altLang="en-US" dirty="0" smtClean="0"/>
              <a:t> 대한 어색함이 줄어든  것 같다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특히 </a:t>
            </a:r>
            <a:r>
              <a:rPr lang="ko-KR" altLang="en-US" dirty="0" err="1" smtClean="0"/>
              <a:t>리눅스가</a:t>
            </a:r>
            <a:r>
              <a:rPr lang="ko-KR" altLang="en-US" dirty="0" smtClean="0"/>
              <a:t> 멀티 유저들에 특화된 것이라는 점을 체감했다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다음 실습과제가 많이 어렵지 않으면 좋겠다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569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1. </a:t>
            </a:r>
            <a:r>
              <a:rPr lang="ko-KR" altLang="en-US" dirty="0" err="1" smtClean="0">
                <a:latin typeface="+mj-ea"/>
              </a:rPr>
              <a:t>계정만들기</a:t>
            </a:r>
            <a:r>
              <a:rPr lang="en-US" altLang="ko-KR" dirty="0" smtClean="0">
                <a:latin typeface="+mj-ea"/>
              </a:rPr>
              <a:t/>
            </a:r>
            <a:br>
              <a:rPr lang="en-US" altLang="ko-KR" dirty="0" smtClean="0">
                <a:latin typeface="+mj-ea"/>
              </a:rPr>
            </a:br>
            <a:r>
              <a:rPr lang="en-US" altLang="ko-KR" dirty="0" smtClean="0">
                <a:latin typeface="+mj-ea"/>
              </a:rPr>
              <a:t>(</a:t>
            </a:r>
            <a:r>
              <a:rPr lang="ko-KR" altLang="en-US" dirty="0" smtClean="0">
                <a:latin typeface="+mj-ea"/>
              </a:rPr>
              <a:t>계정 생성</a:t>
            </a:r>
            <a:r>
              <a:rPr lang="en-US" altLang="ko-KR" dirty="0" smtClean="0">
                <a:latin typeface="+mj-ea"/>
              </a:rPr>
              <a:t>~</a:t>
            </a:r>
            <a:r>
              <a:rPr lang="ko-KR" altLang="en-US" dirty="0" smtClean="0">
                <a:latin typeface="+mj-ea"/>
              </a:rPr>
              <a:t>로그아웃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7776864" cy="4896544"/>
          </a:xfrm>
        </p:spPr>
      </p:pic>
      <p:sp>
        <p:nvSpPr>
          <p:cNvPr id="8" name="자유형 7"/>
          <p:cNvSpPr/>
          <p:nvPr/>
        </p:nvSpPr>
        <p:spPr>
          <a:xfrm>
            <a:off x="225510" y="2166730"/>
            <a:ext cx="202497" cy="2097157"/>
          </a:xfrm>
          <a:custGeom>
            <a:avLst/>
            <a:gdLst>
              <a:gd name="connsiteX0" fmla="*/ 201873 w 202497"/>
              <a:gd name="connsiteY0" fmla="*/ 0 h 2097157"/>
              <a:gd name="connsiteX1" fmla="*/ 162116 w 202497"/>
              <a:gd name="connsiteY1" fmla="*/ 49696 h 2097157"/>
              <a:gd name="connsiteX2" fmla="*/ 122360 w 202497"/>
              <a:gd name="connsiteY2" fmla="*/ 99392 h 2097157"/>
              <a:gd name="connsiteX3" fmla="*/ 92542 w 202497"/>
              <a:gd name="connsiteY3" fmla="*/ 159027 h 2097157"/>
              <a:gd name="connsiteX4" fmla="*/ 72664 w 202497"/>
              <a:gd name="connsiteY4" fmla="*/ 218661 h 2097157"/>
              <a:gd name="connsiteX5" fmla="*/ 62725 w 202497"/>
              <a:gd name="connsiteY5" fmla="*/ 248479 h 2097157"/>
              <a:gd name="connsiteX6" fmla="*/ 52786 w 202497"/>
              <a:gd name="connsiteY6" fmla="*/ 278296 h 2097157"/>
              <a:gd name="connsiteX7" fmla="*/ 32907 w 202497"/>
              <a:gd name="connsiteY7" fmla="*/ 347870 h 2097157"/>
              <a:gd name="connsiteX8" fmla="*/ 22968 w 202497"/>
              <a:gd name="connsiteY8" fmla="*/ 467140 h 2097157"/>
              <a:gd name="connsiteX9" fmla="*/ 13029 w 202497"/>
              <a:gd name="connsiteY9" fmla="*/ 536713 h 2097157"/>
              <a:gd name="connsiteX10" fmla="*/ 3090 w 202497"/>
              <a:gd name="connsiteY10" fmla="*/ 1013792 h 2097157"/>
              <a:gd name="connsiteX11" fmla="*/ 22968 w 202497"/>
              <a:gd name="connsiteY11" fmla="*/ 1600200 h 2097157"/>
              <a:gd name="connsiteX12" fmla="*/ 32907 w 202497"/>
              <a:gd name="connsiteY12" fmla="*/ 1639957 h 2097157"/>
              <a:gd name="connsiteX13" fmla="*/ 62725 w 202497"/>
              <a:gd name="connsiteY13" fmla="*/ 1779105 h 2097157"/>
              <a:gd name="connsiteX14" fmla="*/ 82603 w 202497"/>
              <a:gd name="connsiteY14" fmla="*/ 1808922 h 2097157"/>
              <a:gd name="connsiteX15" fmla="*/ 92542 w 202497"/>
              <a:gd name="connsiteY15" fmla="*/ 1838740 h 2097157"/>
              <a:gd name="connsiteX16" fmla="*/ 112420 w 202497"/>
              <a:gd name="connsiteY16" fmla="*/ 1868557 h 2097157"/>
              <a:gd name="connsiteX17" fmla="*/ 162116 w 202497"/>
              <a:gd name="connsiteY17" fmla="*/ 1938131 h 2097157"/>
              <a:gd name="connsiteX18" fmla="*/ 181994 w 202497"/>
              <a:gd name="connsiteY18" fmla="*/ 1997766 h 2097157"/>
              <a:gd name="connsiteX19" fmla="*/ 201873 w 202497"/>
              <a:gd name="connsiteY19" fmla="*/ 2067340 h 2097157"/>
              <a:gd name="connsiteX20" fmla="*/ 201873 w 202497"/>
              <a:gd name="connsiteY20" fmla="*/ 2097157 h 209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2497" h="2097157">
                <a:moveTo>
                  <a:pt x="201873" y="0"/>
                </a:moveTo>
                <a:cubicBezTo>
                  <a:pt x="188621" y="16565"/>
                  <a:pt x="173359" y="31707"/>
                  <a:pt x="162116" y="49696"/>
                </a:cubicBezTo>
                <a:cubicBezTo>
                  <a:pt x="127824" y="104563"/>
                  <a:pt x="184354" y="58060"/>
                  <a:pt x="122360" y="99392"/>
                </a:cubicBezTo>
                <a:cubicBezTo>
                  <a:pt x="86102" y="208154"/>
                  <a:pt x="143931" y="43401"/>
                  <a:pt x="92542" y="159027"/>
                </a:cubicBezTo>
                <a:cubicBezTo>
                  <a:pt x="84032" y="178174"/>
                  <a:pt x="79290" y="198783"/>
                  <a:pt x="72664" y="218661"/>
                </a:cubicBezTo>
                <a:lnTo>
                  <a:pt x="62725" y="248479"/>
                </a:lnTo>
                <a:cubicBezTo>
                  <a:pt x="59412" y="258418"/>
                  <a:pt x="55327" y="268132"/>
                  <a:pt x="52786" y="278296"/>
                </a:cubicBezTo>
                <a:cubicBezTo>
                  <a:pt x="40306" y="328217"/>
                  <a:pt x="47167" y="305094"/>
                  <a:pt x="32907" y="347870"/>
                </a:cubicBezTo>
                <a:cubicBezTo>
                  <a:pt x="29594" y="387627"/>
                  <a:pt x="27144" y="427465"/>
                  <a:pt x="22968" y="467140"/>
                </a:cubicBezTo>
                <a:cubicBezTo>
                  <a:pt x="20516" y="490438"/>
                  <a:pt x="13880" y="513302"/>
                  <a:pt x="13029" y="536713"/>
                </a:cubicBezTo>
                <a:cubicBezTo>
                  <a:pt x="7249" y="695669"/>
                  <a:pt x="6403" y="854766"/>
                  <a:pt x="3090" y="1013792"/>
                </a:cubicBezTo>
                <a:cubicBezTo>
                  <a:pt x="6363" y="1187269"/>
                  <a:pt x="-15035" y="1410185"/>
                  <a:pt x="22968" y="1600200"/>
                </a:cubicBezTo>
                <a:cubicBezTo>
                  <a:pt x="25647" y="1613595"/>
                  <a:pt x="30228" y="1626562"/>
                  <a:pt x="32907" y="1639957"/>
                </a:cubicBezTo>
                <a:cubicBezTo>
                  <a:pt x="38411" y="1667477"/>
                  <a:pt x="50062" y="1760111"/>
                  <a:pt x="62725" y="1779105"/>
                </a:cubicBezTo>
                <a:lnTo>
                  <a:pt x="82603" y="1808922"/>
                </a:lnTo>
                <a:cubicBezTo>
                  <a:pt x="85916" y="1818861"/>
                  <a:pt x="87857" y="1829369"/>
                  <a:pt x="92542" y="1838740"/>
                </a:cubicBezTo>
                <a:cubicBezTo>
                  <a:pt x="97884" y="1849424"/>
                  <a:pt x="107569" y="1857641"/>
                  <a:pt x="112420" y="1868557"/>
                </a:cubicBezTo>
                <a:cubicBezTo>
                  <a:pt x="144687" y="1941156"/>
                  <a:pt x="107883" y="1920053"/>
                  <a:pt x="162116" y="1938131"/>
                </a:cubicBezTo>
                <a:lnTo>
                  <a:pt x="181994" y="1997766"/>
                </a:lnTo>
                <a:cubicBezTo>
                  <a:pt x="189073" y="2019004"/>
                  <a:pt x="198753" y="2045503"/>
                  <a:pt x="201873" y="2067340"/>
                </a:cubicBezTo>
                <a:cubicBezTo>
                  <a:pt x="203279" y="2077179"/>
                  <a:pt x="201873" y="2087218"/>
                  <a:pt x="201873" y="2097157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93204" y="4365104"/>
            <a:ext cx="109330" cy="696159"/>
          </a:xfrm>
          <a:custGeom>
            <a:avLst/>
            <a:gdLst>
              <a:gd name="connsiteX0" fmla="*/ 109330 w 109330"/>
              <a:gd name="connsiteY0" fmla="*/ 0 h 696159"/>
              <a:gd name="connsiteX1" fmla="*/ 39757 w 109330"/>
              <a:gd name="connsiteY1" fmla="*/ 79513 h 696159"/>
              <a:gd name="connsiteX2" fmla="*/ 19878 w 109330"/>
              <a:gd name="connsiteY2" fmla="*/ 188844 h 696159"/>
              <a:gd name="connsiteX3" fmla="*/ 0 w 109330"/>
              <a:gd name="connsiteY3" fmla="*/ 318053 h 696159"/>
              <a:gd name="connsiteX4" fmla="*/ 19878 w 109330"/>
              <a:gd name="connsiteY4" fmla="*/ 566531 h 696159"/>
              <a:gd name="connsiteX5" fmla="*/ 39757 w 109330"/>
              <a:gd name="connsiteY5" fmla="*/ 636105 h 696159"/>
              <a:gd name="connsiteX6" fmla="*/ 59635 w 109330"/>
              <a:gd name="connsiteY6" fmla="*/ 665922 h 696159"/>
              <a:gd name="connsiteX7" fmla="*/ 89452 w 109330"/>
              <a:gd name="connsiteY7" fmla="*/ 695740 h 69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330" h="696159">
                <a:moveTo>
                  <a:pt x="109330" y="0"/>
                </a:moveTo>
                <a:cubicBezTo>
                  <a:pt x="91482" y="17849"/>
                  <a:pt x="52084" y="50750"/>
                  <a:pt x="39757" y="79513"/>
                </a:cubicBezTo>
                <a:cubicBezTo>
                  <a:pt x="29347" y="103803"/>
                  <a:pt x="22811" y="171248"/>
                  <a:pt x="19878" y="188844"/>
                </a:cubicBezTo>
                <a:cubicBezTo>
                  <a:pt x="-2888" y="325442"/>
                  <a:pt x="24033" y="125787"/>
                  <a:pt x="0" y="318053"/>
                </a:cubicBezTo>
                <a:cubicBezTo>
                  <a:pt x="7875" y="475554"/>
                  <a:pt x="-2331" y="466588"/>
                  <a:pt x="19878" y="566531"/>
                </a:cubicBezTo>
                <a:cubicBezTo>
                  <a:pt x="22427" y="578000"/>
                  <a:pt x="33114" y="622820"/>
                  <a:pt x="39757" y="636105"/>
                </a:cubicBezTo>
                <a:cubicBezTo>
                  <a:pt x="45099" y="646789"/>
                  <a:pt x="53009" y="655983"/>
                  <a:pt x="59635" y="665922"/>
                </a:cubicBezTo>
                <a:cubicBezTo>
                  <a:pt x="71669" y="702026"/>
                  <a:pt x="59097" y="695740"/>
                  <a:pt x="89452" y="695740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88653" y="2636912"/>
            <a:ext cx="3403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dirty="0" smtClean="0">
                <a:solidFill>
                  <a:schemeClr val="accent1"/>
                </a:solidFill>
              </a:rPr>
              <a:t>root</a:t>
            </a:r>
            <a:r>
              <a:rPr lang="ko-KR" altLang="en-US" b="1" dirty="0" smtClean="0">
                <a:solidFill>
                  <a:schemeClr val="accent1"/>
                </a:solidFill>
              </a:rPr>
              <a:t>로 로그인하여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b="1" dirty="0" smtClean="0">
                <a:solidFill>
                  <a:schemeClr val="accent1"/>
                </a:solidFill>
              </a:rPr>
              <a:t>    </a:t>
            </a:r>
            <a:r>
              <a:rPr lang="ko-KR" altLang="en-US" b="1" dirty="0" smtClean="0">
                <a:solidFill>
                  <a:schemeClr val="accent1"/>
                </a:solidFill>
              </a:rPr>
              <a:t>새로운 사용자 계정을 만들고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r>
              <a:rPr lang="ko-KR" altLang="en-US" b="1" dirty="0" smtClean="0">
                <a:solidFill>
                  <a:schemeClr val="accent1"/>
                </a:solidFill>
              </a:rPr>
              <a:t>    패스워드를 설정한다</a:t>
            </a:r>
            <a:r>
              <a:rPr lang="en-US" altLang="ko-KR" b="1" dirty="0" smtClean="0">
                <a:solidFill>
                  <a:schemeClr val="accent1"/>
                </a:solidFill>
              </a:rPr>
              <a:t>.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7377" y="454049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2) </a:t>
            </a:r>
            <a:r>
              <a:rPr lang="ko-KR" altLang="en-US" b="1" dirty="0" smtClean="0">
                <a:solidFill>
                  <a:schemeClr val="accent6"/>
                </a:solidFill>
              </a:rPr>
              <a:t>로그아웃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0184" y="2116223"/>
            <a:ext cx="3279898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5220" y="2636912"/>
            <a:ext cx="3603222" cy="18002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9325" y="3359295"/>
            <a:ext cx="4325352" cy="88991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8848" y="5733256"/>
            <a:ext cx="8186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Su – </a:t>
            </a:r>
            <a:r>
              <a:rPr lang="ko-KR" altLang="en-US" b="1" dirty="0" smtClean="0"/>
              <a:t>명령으로 암호를 입력 후 </a:t>
            </a:r>
            <a:r>
              <a:rPr lang="en-US" altLang="ko-KR" b="1" dirty="0" smtClean="0"/>
              <a:t>root </a:t>
            </a:r>
            <a:r>
              <a:rPr lang="ko-KR" altLang="en-US" b="1" dirty="0" smtClean="0"/>
              <a:t>계정으로 들어간다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err="1" smtClean="0"/>
              <a:t>Useradd</a:t>
            </a:r>
            <a:r>
              <a:rPr lang="ko-KR" altLang="en-US" b="1" dirty="0" smtClean="0"/>
              <a:t>로 새로운 계정을 추가 후</a:t>
            </a:r>
            <a:r>
              <a:rPr lang="en-US" altLang="ko-KR" b="1" dirty="0" smtClean="0"/>
              <a:t>, root</a:t>
            </a:r>
            <a:r>
              <a:rPr lang="ko-KR" altLang="en-US" b="1" dirty="0" smtClean="0"/>
              <a:t>계정에서 </a:t>
            </a:r>
            <a:r>
              <a:rPr lang="en-US" altLang="ko-KR" b="1" dirty="0" err="1" smtClean="0"/>
              <a:t>passwd</a:t>
            </a:r>
            <a:r>
              <a:rPr lang="ko-KR" altLang="en-US" b="1" dirty="0" smtClean="0"/>
              <a:t>로 비밀번호를 만든다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Exit </a:t>
            </a:r>
            <a:r>
              <a:rPr lang="ko-KR" altLang="en-US" b="1" dirty="0" smtClean="0"/>
              <a:t>명령을 사용하면 </a:t>
            </a:r>
            <a:r>
              <a:rPr lang="ko-KR" altLang="en-US" b="1" dirty="0" err="1" smtClean="0"/>
              <a:t>로그아웃된다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561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11144" cy="1371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새로운 사용자 계정으로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~</a:t>
            </a:r>
            <a:r>
              <a:rPr lang="en-US" altLang="ko-KR" dirty="0" err="1" smtClean="0"/>
              <a:t>firefox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8784976" cy="5040560"/>
          </a:xfrm>
        </p:spPr>
      </p:pic>
      <p:sp>
        <p:nvSpPr>
          <p:cNvPr id="8" name="TextBox 7"/>
          <p:cNvSpPr txBox="1"/>
          <p:nvPr/>
        </p:nvSpPr>
        <p:spPr>
          <a:xfrm>
            <a:off x="179512" y="3645024"/>
            <a:ext cx="4113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solidFill>
                  <a:schemeClr val="accent1"/>
                </a:solidFill>
              </a:rPr>
              <a:t>새로운 </a:t>
            </a:r>
            <a:r>
              <a:rPr lang="ko-KR" altLang="en-US" b="1" dirty="0">
                <a:solidFill>
                  <a:schemeClr val="accent1"/>
                </a:solidFill>
              </a:rPr>
              <a:t>사용자 계정으로 </a:t>
            </a:r>
            <a:r>
              <a:rPr lang="ko-KR" altLang="en-US" b="1" dirty="0" smtClean="0">
                <a:solidFill>
                  <a:schemeClr val="accent1"/>
                </a:solidFill>
              </a:rPr>
              <a:t>로그인하여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r>
              <a:rPr lang="ko-KR" altLang="en-US" b="1" dirty="0" smtClean="0">
                <a:solidFill>
                  <a:schemeClr val="accent1"/>
                </a:solidFill>
              </a:rPr>
              <a:t>   응용 </a:t>
            </a:r>
            <a:r>
              <a:rPr lang="ko-KR" altLang="en-US" b="1" dirty="0">
                <a:solidFill>
                  <a:schemeClr val="accent1"/>
                </a:solidFill>
              </a:rPr>
              <a:t>프로그램</a:t>
            </a:r>
            <a:r>
              <a:rPr lang="en-US" altLang="ko-KR" b="1" dirty="0">
                <a:solidFill>
                  <a:schemeClr val="accent1"/>
                </a:solidFill>
              </a:rPr>
              <a:t>(Firefox, </a:t>
            </a:r>
            <a:r>
              <a:rPr lang="en-US" altLang="ko-KR" b="1" dirty="0" err="1">
                <a:solidFill>
                  <a:schemeClr val="accent1"/>
                </a:solidFill>
              </a:rPr>
              <a:t>gedit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b="1" dirty="0">
                <a:solidFill>
                  <a:schemeClr val="accent1"/>
                </a:solidFill>
              </a:rPr>
              <a:t>등</a:t>
            </a:r>
            <a:r>
              <a:rPr lang="en-US" altLang="ko-KR" b="1" dirty="0">
                <a:solidFill>
                  <a:schemeClr val="accent1"/>
                </a:solidFill>
              </a:rPr>
              <a:t>)</a:t>
            </a:r>
            <a:r>
              <a:rPr lang="ko-KR" altLang="en-US" b="1" dirty="0" smtClean="0">
                <a:solidFill>
                  <a:schemeClr val="accent1"/>
                </a:solidFill>
              </a:rPr>
              <a:t>을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r>
              <a:rPr lang="ko-KR" altLang="en-US" b="1" dirty="0" smtClean="0">
                <a:solidFill>
                  <a:schemeClr val="accent1"/>
                </a:solidFill>
              </a:rPr>
              <a:t>   사용해본다</a:t>
            </a:r>
            <a:r>
              <a:rPr lang="en-US" altLang="ko-KR" b="1" dirty="0">
                <a:solidFill>
                  <a:schemeClr val="accent1"/>
                </a:solidFill>
              </a:rPr>
              <a:t>.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2636912"/>
            <a:ext cx="1944216" cy="18002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4825" y="5733256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사용하고 싶은 응용프로그램 이름을 입력하면 실행된다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60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11144" cy="1371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새로운 사용자 계정으로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~</a:t>
            </a:r>
            <a:r>
              <a:rPr lang="en-US" altLang="ko-KR" dirty="0" err="1" smtClean="0"/>
              <a:t>gedit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568952" cy="4896544"/>
          </a:xfrm>
        </p:spPr>
      </p:pic>
      <p:sp>
        <p:nvSpPr>
          <p:cNvPr id="9" name="직사각형 8"/>
          <p:cNvSpPr/>
          <p:nvPr/>
        </p:nvSpPr>
        <p:spPr>
          <a:xfrm>
            <a:off x="251520" y="2726922"/>
            <a:ext cx="2016224" cy="18002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60032" y="4437112"/>
            <a:ext cx="4113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solidFill>
                  <a:schemeClr val="accent1"/>
                </a:solidFill>
              </a:rPr>
              <a:t>새로운 </a:t>
            </a:r>
            <a:r>
              <a:rPr lang="ko-KR" altLang="en-US" b="1" dirty="0">
                <a:solidFill>
                  <a:schemeClr val="accent1"/>
                </a:solidFill>
              </a:rPr>
              <a:t>사용자 계정으로 </a:t>
            </a:r>
            <a:r>
              <a:rPr lang="ko-KR" altLang="en-US" b="1" dirty="0" smtClean="0">
                <a:solidFill>
                  <a:schemeClr val="accent1"/>
                </a:solidFill>
              </a:rPr>
              <a:t>로그인하여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r>
              <a:rPr lang="ko-KR" altLang="en-US" b="1" dirty="0" smtClean="0">
                <a:solidFill>
                  <a:schemeClr val="accent1"/>
                </a:solidFill>
              </a:rPr>
              <a:t>   응용 </a:t>
            </a:r>
            <a:r>
              <a:rPr lang="ko-KR" altLang="en-US" b="1" dirty="0">
                <a:solidFill>
                  <a:schemeClr val="accent1"/>
                </a:solidFill>
              </a:rPr>
              <a:t>프로그램</a:t>
            </a:r>
            <a:r>
              <a:rPr lang="en-US" altLang="ko-KR" b="1" dirty="0">
                <a:solidFill>
                  <a:schemeClr val="accent1"/>
                </a:solidFill>
              </a:rPr>
              <a:t>(Firefox, </a:t>
            </a:r>
            <a:r>
              <a:rPr lang="en-US" altLang="ko-KR" b="1" dirty="0" err="1">
                <a:solidFill>
                  <a:schemeClr val="accent1"/>
                </a:solidFill>
              </a:rPr>
              <a:t>gedit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b="1" dirty="0">
                <a:solidFill>
                  <a:schemeClr val="accent1"/>
                </a:solidFill>
              </a:rPr>
              <a:t>등</a:t>
            </a:r>
            <a:r>
              <a:rPr lang="en-US" altLang="ko-KR" b="1" dirty="0">
                <a:solidFill>
                  <a:schemeClr val="accent1"/>
                </a:solidFill>
              </a:rPr>
              <a:t>)</a:t>
            </a:r>
            <a:r>
              <a:rPr lang="ko-KR" altLang="en-US" b="1" dirty="0" smtClean="0">
                <a:solidFill>
                  <a:schemeClr val="accent1"/>
                </a:solidFill>
              </a:rPr>
              <a:t>을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r>
              <a:rPr lang="ko-KR" altLang="en-US" b="1" dirty="0" smtClean="0">
                <a:solidFill>
                  <a:schemeClr val="accent1"/>
                </a:solidFill>
              </a:rPr>
              <a:t>   사용해본다</a:t>
            </a:r>
            <a:r>
              <a:rPr lang="en-US" altLang="ko-KR" b="1" dirty="0">
                <a:solidFill>
                  <a:schemeClr val="accent1"/>
                </a:solidFill>
              </a:rPr>
              <a:t>.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6309320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사용하고 싶은 응용프로그램 이름을 입력하면 실행된다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324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11144" cy="1371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새로운 사용자 계정으로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명령어들의 역할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280920" cy="4608512"/>
          </a:xfrm>
        </p:spPr>
      </p:pic>
      <p:sp>
        <p:nvSpPr>
          <p:cNvPr id="11" name="직사각형 10"/>
          <p:cNvSpPr/>
          <p:nvPr/>
        </p:nvSpPr>
        <p:spPr>
          <a:xfrm>
            <a:off x="395536" y="2617084"/>
            <a:ext cx="3130776" cy="14577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1012" y="2902901"/>
            <a:ext cx="2226771" cy="9001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2939" y="3143605"/>
            <a:ext cx="792088" cy="18002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2938" y="3465004"/>
            <a:ext cx="4313077" cy="252028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2938" y="3825399"/>
            <a:ext cx="6257293" cy="17966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5536" y="4115105"/>
            <a:ext cx="792088" cy="18002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1012" y="4448978"/>
            <a:ext cx="5683156" cy="135628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69159" y="1170606"/>
            <a:ext cx="420980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$ date </a:t>
            </a:r>
            <a:r>
              <a:rPr lang="ko-KR" altLang="en-US" b="1" dirty="0" smtClean="0"/>
              <a:t>현재 날짜 및 시간</a:t>
            </a:r>
            <a:endParaRPr lang="en-US" altLang="ko-KR" b="1" dirty="0" smtClean="0"/>
          </a:p>
          <a:p>
            <a:r>
              <a:rPr lang="en-US" altLang="ko-KR" b="1" dirty="0" smtClean="0"/>
              <a:t>$ </a:t>
            </a:r>
            <a:r>
              <a:rPr lang="en-US" altLang="ko-KR" b="1" dirty="0" smtClean="0"/>
              <a:t>hostname </a:t>
            </a:r>
            <a:r>
              <a:rPr lang="ko-KR" altLang="en-US" b="1" dirty="0" smtClean="0"/>
              <a:t>내가 사용중인 호스트 이름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$ </a:t>
            </a:r>
            <a:r>
              <a:rPr lang="en-US" altLang="ko-KR" b="1" dirty="0" err="1" smtClean="0"/>
              <a:t>uname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현재 사용중인 운영체제</a:t>
            </a:r>
            <a:endParaRPr lang="en-US" altLang="ko-KR" b="1" dirty="0" smtClean="0"/>
          </a:p>
          <a:p>
            <a:r>
              <a:rPr lang="en-US" altLang="ko-KR" b="1" dirty="0" smtClean="0"/>
              <a:t>$ who </a:t>
            </a:r>
            <a:r>
              <a:rPr lang="ko-KR" altLang="en-US" b="1" dirty="0" smtClean="0"/>
              <a:t>현재 로그인한 사용자</a:t>
            </a:r>
            <a:endParaRPr lang="en-US" altLang="ko-KR" b="1" dirty="0" smtClean="0"/>
          </a:p>
          <a:p>
            <a:r>
              <a:rPr lang="en-US" altLang="ko-KR" b="1" dirty="0" smtClean="0"/>
              <a:t>$ ls </a:t>
            </a:r>
            <a:r>
              <a:rPr lang="ko-KR" altLang="en-US" b="1" dirty="0" smtClean="0"/>
              <a:t>현재 디렉터리 내 파일 목록 확인</a:t>
            </a:r>
            <a:endParaRPr lang="en-US" altLang="ko-KR" b="1" dirty="0" smtClean="0"/>
          </a:p>
          <a:p>
            <a:r>
              <a:rPr lang="en-US" altLang="ko-KR" b="1" dirty="0" smtClean="0"/>
              <a:t>$ clear </a:t>
            </a:r>
            <a:r>
              <a:rPr lang="ko-KR" altLang="en-US" b="1" dirty="0" smtClean="0"/>
              <a:t>화면 깨끗하게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화면의 첫째 줄에 프롬프트 표시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$ </a:t>
            </a:r>
            <a:r>
              <a:rPr lang="en-US" altLang="ko-KR" b="1" dirty="0" err="1" smtClean="0"/>
              <a:t>passwd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패스워드 변경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현재 패스워드 입력 후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새 패스워드 두 번 입력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5400" y="6093295"/>
            <a:ext cx="442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Clear</a:t>
            </a:r>
            <a:r>
              <a:rPr lang="ko-KR" altLang="en-US" b="1" dirty="0" smtClean="0">
                <a:solidFill>
                  <a:schemeClr val="accent1"/>
                </a:solidFill>
              </a:rPr>
              <a:t>는 </a:t>
            </a:r>
            <a:r>
              <a:rPr lang="ko-KR" altLang="en-US" b="1" dirty="0" err="1" smtClean="0">
                <a:solidFill>
                  <a:schemeClr val="accent1"/>
                </a:solidFill>
              </a:rPr>
              <a:t>캡쳐하느라</a:t>
            </a:r>
            <a:r>
              <a:rPr lang="ko-KR" altLang="en-US" b="1" dirty="0" smtClean="0">
                <a:solidFill>
                  <a:schemeClr val="accent1"/>
                </a:solidFill>
              </a:rPr>
              <a:t> 한 화면에 담음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r>
              <a:rPr lang="ko-KR" altLang="en-US" b="1" dirty="0" smtClean="0">
                <a:solidFill>
                  <a:schemeClr val="accent1"/>
                </a:solidFill>
              </a:rPr>
              <a:t>실행 시에는 다음 화면 </a:t>
            </a:r>
            <a:r>
              <a:rPr lang="ko-KR" altLang="en-US" b="1" dirty="0" err="1" smtClean="0">
                <a:solidFill>
                  <a:schemeClr val="accent1"/>
                </a:solidFill>
              </a:rPr>
              <a:t>첫째줄부터</a:t>
            </a:r>
            <a:r>
              <a:rPr lang="ko-KR" altLang="en-US" b="1" dirty="0" smtClean="0">
                <a:solidFill>
                  <a:schemeClr val="accent1"/>
                </a:solidFill>
              </a:rPr>
              <a:t> 시작함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99391" y="4227169"/>
            <a:ext cx="327992" cy="1994727"/>
          </a:xfrm>
          <a:custGeom>
            <a:avLst/>
            <a:gdLst>
              <a:gd name="connsiteX0" fmla="*/ 218661 w 327992"/>
              <a:gd name="connsiteY0" fmla="*/ 1994727 h 1994727"/>
              <a:gd name="connsiteX1" fmla="*/ 188844 w 327992"/>
              <a:gd name="connsiteY1" fmla="*/ 1945031 h 1994727"/>
              <a:gd name="connsiteX2" fmla="*/ 178905 w 327992"/>
              <a:gd name="connsiteY2" fmla="*/ 1915214 h 1994727"/>
              <a:gd name="connsiteX3" fmla="*/ 159026 w 327992"/>
              <a:gd name="connsiteY3" fmla="*/ 1875457 h 1994727"/>
              <a:gd name="connsiteX4" fmla="*/ 149087 w 327992"/>
              <a:gd name="connsiteY4" fmla="*/ 1845640 h 1994727"/>
              <a:gd name="connsiteX5" fmla="*/ 129209 w 327992"/>
              <a:gd name="connsiteY5" fmla="*/ 1805883 h 1994727"/>
              <a:gd name="connsiteX6" fmla="*/ 119270 w 327992"/>
              <a:gd name="connsiteY6" fmla="*/ 1766127 h 1994727"/>
              <a:gd name="connsiteX7" fmla="*/ 99392 w 327992"/>
              <a:gd name="connsiteY7" fmla="*/ 1726370 h 1994727"/>
              <a:gd name="connsiteX8" fmla="*/ 79513 w 327992"/>
              <a:gd name="connsiteY8" fmla="*/ 1656796 h 1994727"/>
              <a:gd name="connsiteX9" fmla="*/ 59635 w 327992"/>
              <a:gd name="connsiteY9" fmla="*/ 1626979 h 1994727"/>
              <a:gd name="connsiteX10" fmla="*/ 49696 w 327992"/>
              <a:gd name="connsiteY10" fmla="*/ 1547466 h 1994727"/>
              <a:gd name="connsiteX11" fmla="*/ 39757 w 327992"/>
              <a:gd name="connsiteY11" fmla="*/ 1507709 h 1994727"/>
              <a:gd name="connsiteX12" fmla="*/ 19879 w 327992"/>
              <a:gd name="connsiteY12" fmla="*/ 1120083 h 1994727"/>
              <a:gd name="connsiteX13" fmla="*/ 0 w 327992"/>
              <a:gd name="connsiteY13" fmla="*/ 891483 h 1994727"/>
              <a:gd name="connsiteX14" fmla="*/ 9939 w 327992"/>
              <a:gd name="connsiteY14" fmla="*/ 493918 h 1994727"/>
              <a:gd name="connsiteX15" fmla="*/ 29818 w 327992"/>
              <a:gd name="connsiteY15" fmla="*/ 434283 h 1994727"/>
              <a:gd name="connsiteX16" fmla="*/ 39757 w 327992"/>
              <a:gd name="connsiteY16" fmla="*/ 404466 h 1994727"/>
              <a:gd name="connsiteX17" fmla="*/ 49696 w 327992"/>
              <a:gd name="connsiteY17" fmla="*/ 374648 h 1994727"/>
              <a:gd name="connsiteX18" fmla="*/ 59635 w 327992"/>
              <a:gd name="connsiteY18" fmla="*/ 334892 h 1994727"/>
              <a:gd name="connsiteX19" fmla="*/ 89452 w 327992"/>
              <a:gd name="connsiteY19" fmla="*/ 315014 h 1994727"/>
              <a:gd name="connsiteX20" fmla="*/ 139148 w 327992"/>
              <a:gd name="connsiteY20" fmla="*/ 225561 h 1994727"/>
              <a:gd name="connsiteX21" fmla="*/ 159026 w 327992"/>
              <a:gd name="connsiteY21" fmla="*/ 195744 h 1994727"/>
              <a:gd name="connsiteX22" fmla="*/ 188844 w 327992"/>
              <a:gd name="connsiteY22" fmla="*/ 136109 h 1994727"/>
              <a:gd name="connsiteX23" fmla="*/ 228600 w 327992"/>
              <a:gd name="connsiteY23" fmla="*/ 76474 h 1994727"/>
              <a:gd name="connsiteX24" fmla="*/ 208722 w 327992"/>
              <a:gd name="connsiteY24" fmla="*/ 6901 h 1994727"/>
              <a:gd name="connsiteX25" fmla="*/ 59635 w 327992"/>
              <a:gd name="connsiteY25" fmla="*/ 46657 h 1994727"/>
              <a:gd name="connsiteX26" fmla="*/ 89452 w 327992"/>
              <a:gd name="connsiteY26" fmla="*/ 66535 h 1994727"/>
              <a:gd name="connsiteX27" fmla="*/ 119270 w 327992"/>
              <a:gd name="connsiteY27" fmla="*/ 126170 h 1994727"/>
              <a:gd name="connsiteX28" fmla="*/ 178905 w 327992"/>
              <a:gd name="connsiteY28" fmla="*/ 165927 h 1994727"/>
              <a:gd name="connsiteX29" fmla="*/ 228600 w 327992"/>
              <a:gd name="connsiteY29" fmla="*/ 215622 h 1994727"/>
              <a:gd name="connsiteX30" fmla="*/ 248479 w 327992"/>
              <a:gd name="connsiteY30" fmla="*/ 235501 h 1994727"/>
              <a:gd name="connsiteX31" fmla="*/ 308113 w 327992"/>
              <a:gd name="connsiteY31" fmla="*/ 275257 h 1994727"/>
              <a:gd name="connsiteX32" fmla="*/ 327992 w 327992"/>
              <a:gd name="connsiteY32" fmla="*/ 295135 h 1994727"/>
              <a:gd name="connsiteX33" fmla="*/ 308113 w 327992"/>
              <a:gd name="connsiteY33" fmla="*/ 265318 h 1994727"/>
              <a:gd name="connsiteX34" fmla="*/ 268357 w 327992"/>
              <a:gd name="connsiteY34" fmla="*/ 16840 h 1994727"/>
              <a:gd name="connsiteX35" fmla="*/ 258418 w 327992"/>
              <a:gd name="connsiteY35" fmla="*/ 6901 h 199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27992" h="1994727">
                <a:moveTo>
                  <a:pt x="218661" y="1994727"/>
                </a:moveTo>
                <a:cubicBezTo>
                  <a:pt x="208722" y="1978162"/>
                  <a:pt x="197483" y="1962310"/>
                  <a:pt x="188844" y="1945031"/>
                </a:cubicBezTo>
                <a:cubicBezTo>
                  <a:pt x="184159" y="1935660"/>
                  <a:pt x="183032" y="1924844"/>
                  <a:pt x="178905" y="1915214"/>
                </a:cubicBezTo>
                <a:cubicBezTo>
                  <a:pt x="173068" y="1901595"/>
                  <a:pt x="164863" y="1889076"/>
                  <a:pt x="159026" y="1875457"/>
                </a:cubicBezTo>
                <a:cubicBezTo>
                  <a:pt x="154899" y="1865827"/>
                  <a:pt x="153214" y="1855270"/>
                  <a:pt x="149087" y="1845640"/>
                </a:cubicBezTo>
                <a:cubicBezTo>
                  <a:pt x="143251" y="1832021"/>
                  <a:pt x="134411" y="1819756"/>
                  <a:pt x="129209" y="1805883"/>
                </a:cubicBezTo>
                <a:cubicBezTo>
                  <a:pt x="124413" y="1793093"/>
                  <a:pt x="124066" y="1778917"/>
                  <a:pt x="119270" y="1766127"/>
                </a:cubicBezTo>
                <a:cubicBezTo>
                  <a:pt x="114068" y="1752254"/>
                  <a:pt x="104595" y="1740243"/>
                  <a:pt x="99392" y="1726370"/>
                </a:cubicBezTo>
                <a:cubicBezTo>
                  <a:pt x="89843" y="1700905"/>
                  <a:pt x="91523" y="1680816"/>
                  <a:pt x="79513" y="1656796"/>
                </a:cubicBezTo>
                <a:cubicBezTo>
                  <a:pt x="74171" y="1646112"/>
                  <a:pt x="66261" y="1636918"/>
                  <a:pt x="59635" y="1626979"/>
                </a:cubicBezTo>
                <a:cubicBezTo>
                  <a:pt x="56322" y="1600475"/>
                  <a:pt x="54087" y="1573813"/>
                  <a:pt x="49696" y="1547466"/>
                </a:cubicBezTo>
                <a:cubicBezTo>
                  <a:pt x="47450" y="1533992"/>
                  <a:pt x="40708" y="1521336"/>
                  <a:pt x="39757" y="1507709"/>
                </a:cubicBezTo>
                <a:cubicBezTo>
                  <a:pt x="30753" y="1378644"/>
                  <a:pt x="34168" y="1248670"/>
                  <a:pt x="19879" y="1120083"/>
                </a:cubicBezTo>
                <a:cubicBezTo>
                  <a:pt x="4803" y="984415"/>
                  <a:pt x="12076" y="1060556"/>
                  <a:pt x="0" y="891483"/>
                </a:cubicBezTo>
                <a:cubicBezTo>
                  <a:pt x="3313" y="758961"/>
                  <a:pt x="1312" y="626200"/>
                  <a:pt x="9939" y="493918"/>
                </a:cubicBezTo>
                <a:cubicBezTo>
                  <a:pt x="11303" y="473009"/>
                  <a:pt x="23192" y="454161"/>
                  <a:pt x="29818" y="434283"/>
                </a:cubicBezTo>
                <a:lnTo>
                  <a:pt x="39757" y="404466"/>
                </a:lnTo>
                <a:cubicBezTo>
                  <a:pt x="43070" y="394527"/>
                  <a:pt x="47155" y="384812"/>
                  <a:pt x="49696" y="374648"/>
                </a:cubicBezTo>
                <a:cubicBezTo>
                  <a:pt x="53009" y="361396"/>
                  <a:pt x="52058" y="346258"/>
                  <a:pt x="59635" y="334892"/>
                </a:cubicBezTo>
                <a:cubicBezTo>
                  <a:pt x="66261" y="324953"/>
                  <a:pt x="79513" y="321640"/>
                  <a:pt x="89452" y="315014"/>
                </a:cubicBezTo>
                <a:cubicBezTo>
                  <a:pt x="106947" y="262532"/>
                  <a:pt x="93581" y="293913"/>
                  <a:pt x="139148" y="225561"/>
                </a:cubicBezTo>
                <a:cubicBezTo>
                  <a:pt x="145774" y="215622"/>
                  <a:pt x="155248" y="207076"/>
                  <a:pt x="159026" y="195744"/>
                </a:cubicBezTo>
                <a:cubicBezTo>
                  <a:pt x="177251" y="141075"/>
                  <a:pt x="158016" y="190059"/>
                  <a:pt x="188844" y="136109"/>
                </a:cubicBezTo>
                <a:cubicBezTo>
                  <a:pt x="220935" y="79949"/>
                  <a:pt x="193172" y="111904"/>
                  <a:pt x="228600" y="76474"/>
                </a:cubicBezTo>
                <a:cubicBezTo>
                  <a:pt x="252799" y="3881"/>
                  <a:pt x="268807" y="21922"/>
                  <a:pt x="208722" y="6901"/>
                </a:cubicBezTo>
                <a:cubicBezTo>
                  <a:pt x="141969" y="10828"/>
                  <a:pt x="-15704" y="-28682"/>
                  <a:pt x="59635" y="46657"/>
                </a:cubicBezTo>
                <a:cubicBezTo>
                  <a:pt x="68082" y="55104"/>
                  <a:pt x="79513" y="59909"/>
                  <a:pt x="89452" y="66535"/>
                </a:cubicBezTo>
                <a:cubicBezTo>
                  <a:pt x="96542" y="87803"/>
                  <a:pt x="101137" y="110303"/>
                  <a:pt x="119270" y="126170"/>
                </a:cubicBezTo>
                <a:cubicBezTo>
                  <a:pt x="137250" y="141902"/>
                  <a:pt x="178905" y="165927"/>
                  <a:pt x="178905" y="165927"/>
                </a:cubicBezTo>
                <a:cubicBezTo>
                  <a:pt x="212982" y="217042"/>
                  <a:pt x="181271" y="177759"/>
                  <a:pt x="228600" y="215622"/>
                </a:cubicBezTo>
                <a:cubicBezTo>
                  <a:pt x="235918" y="221476"/>
                  <a:pt x="240982" y="229878"/>
                  <a:pt x="248479" y="235501"/>
                </a:cubicBezTo>
                <a:cubicBezTo>
                  <a:pt x="267591" y="249835"/>
                  <a:pt x="291220" y="258364"/>
                  <a:pt x="308113" y="275257"/>
                </a:cubicBezTo>
                <a:cubicBezTo>
                  <a:pt x="314739" y="281883"/>
                  <a:pt x="327992" y="304506"/>
                  <a:pt x="327992" y="295135"/>
                </a:cubicBezTo>
                <a:cubicBezTo>
                  <a:pt x="327992" y="283190"/>
                  <a:pt x="314739" y="275257"/>
                  <a:pt x="308113" y="265318"/>
                </a:cubicBezTo>
                <a:cubicBezTo>
                  <a:pt x="295424" y="-26522"/>
                  <a:pt x="361985" y="87061"/>
                  <a:pt x="268357" y="16840"/>
                </a:cubicBezTo>
                <a:cubicBezTo>
                  <a:pt x="264609" y="14029"/>
                  <a:pt x="261731" y="10214"/>
                  <a:pt x="258418" y="69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디렉터리</a:t>
            </a:r>
            <a:r>
              <a:rPr lang="en-US" altLang="ko-KR" dirty="0"/>
              <a:t>(</a:t>
            </a:r>
            <a:r>
              <a:rPr lang="ko-KR" altLang="en-US" dirty="0"/>
              <a:t>폴더</a:t>
            </a:r>
            <a:r>
              <a:rPr lang="en-US" altLang="ko-KR" dirty="0"/>
              <a:t>) </a:t>
            </a:r>
            <a:r>
              <a:rPr lang="ko-KR" altLang="en-US" dirty="0"/>
              <a:t>및 파일에 대한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본인 계정의 홈 디렉터리 찾기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7" y="1566715"/>
            <a:ext cx="7560841" cy="4536520"/>
          </a:xfrm>
        </p:spPr>
      </p:pic>
      <p:sp>
        <p:nvSpPr>
          <p:cNvPr id="6" name="TextBox 5"/>
          <p:cNvSpPr txBox="1"/>
          <p:nvPr/>
        </p:nvSpPr>
        <p:spPr>
          <a:xfrm>
            <a:off x="3419872" y="259626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1) </a:t>
            </a:r>
            <a:r>
              <a:rPr lang="ko-KR" altLang="en-US" b="1" dirty="0">
                <a:solidFill>
                  <a:schemeClr val="accent1"/>
                </a:solidFill>
              </a:rPr>
              <a:t>본인 계정의 홈 디렉터리는 어디인가</a:t>
            </a:r>
            <a:r>
              <a:rPr lang="en-US" altLang="ko-KR" b="1" dirty="0">
                <a:solidFill>
                  <a:schemeClr val="accent1"/>
                </a:solidFill>
              </a:rPr>
              <a:t>?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3429000"/>
            <a:ext cx="6498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내 계정으로 로그인 후 </a:t>
            </a:r>
            <a:r>
              <a:rPr lang="en-US" altLang="ko-KR" b="1" dirty="0" smtClean="0"/>
              <a:t>cd (</a:t>
            </a:r>
            <a:r>
              <a:rPr lang="ko-KR" altLang="en-US" b="1" dirty="0" smtClean="0"/>
              <a:t>혹은 </a:t>
            </a:r>
            <a:r>
              <a:rPr lang="en-US" altLang="ko-KR" b="1" dirty="0" smtClean="0"/>
              <a:t>cd ~) </a:t>
            </a:r>
            <a:r>
              <a:rPr lang="ko-KR" altLang="en-US" b="1" dirty="0" smtClean="0"/>
              <a:t>명령어를 이용하면</a:t>
            </a:r>
            <a:endParaRPr lang="en-US" altLang="ko-KR" b="1" dirty="0" smtClean="0"/>
          </a:p>
          <a:p>
            <a:r>
              <a:rPr lang="ko-KR" altLang="en-US" b="1" dirty="0" smtClean="0"/>
              <a:t>홈 디렉터리로 이동할 수 있다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err="1" smtClean="0"/>
              <a:t>Pwd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명령을 이용하여 현재 위치한 디렉터리를 확인 할 수 있다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67544" y="2420888"/>
            <a:ext cx="2952328" cy="54470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7560840" cy="502688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디렉터리</a:t>
            </a:r>
            <a:r>
              <a:rPr lang="en-US" altLang="ko-KR" dirty="0"/>
              <a:t>(</a:t>
            </a:r>
            <a:r>
              <a:rPr lang="ko-KR" altLang="en-US" dirty="0"/>
              <a:t>폴더</a:t>
            </a:r>
            <a:r>
              <a:rPr lang="en-US" altLang="ko-KR" dirty="0"/>
              <a:t>) </a:t>
            </a:r>
            <a:r>
              <a:rPr lang="ko-KR" altLang="en-US" dirty="0"/>
              <a:t>및 파일에 대한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(Lab01 </a:t>
            </a:r>
            <a:r>
              <a:rPr lang="ko-KR" altLang="en-US" dirty="0" smtClean="0"/>
              <a:t>디렉터리 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559102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2</a:t>
            </a:r>
            <a:r>
              <a:rPr lang="en-US" altLang="ko-KR" b="1" dirty="0">
                <a:solidFill>
                  <a:schemeClr val="accent1"/>
                </a:solidFill>
              </a:rPr>
              <a:t>) </a:t>
            </a:r>
            <a:r>
              <a:rPr lang="ko-KR" altLang="en-US" b="1" dirty="0">
                <a:solidFill>
                  <a:schemeClr val="accent1"/>
                </a:solidFill>
              </a:rPr>
              <a:t>홈 디렉터리 아래에 </a:t>
            </a:r>
            <a:r>
              <a:rPr lang="en-US" altLang="ko-KR" b="1" dirty="0">
                <a:solidFill>
                  <a:schemeClr val="accent1"/>
                </a:solidFill>
              </a:rPr>
              <a:t>Lab01 </a:t>
            </a:r>
            <a:r>
              <a:rPr lang="ko-KR" altLang="en-US" b="1" dirty="0" smtClean="0">
                <a:solidFill>
                  <a:schemeClr val="accent1"/>
                </a:solidFill>
              </a:rPr>
              <a:t>디렉터리를 </a:t>
            </a:r>
            <a:r>
              <a:rPr lang="ko-KR" altLang="en-US" b="1" dirty="0">
                <a:solidFill>
                  <a:schemeClr val="accent1"/>
                </a:solidFill>
              </a:rPr>
              <a:t>만든다</a:t>
            </a:r>
            <a:r>
              <a:rPr lang="en-US" altLang="ko-KR" b="1" dirty="0">
                <a:solidFill>
                  <a:schemeClr val="accent1"/>
                </a:solidFill>
              </a:rPr>
              <a:t>. 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4077072"/>
            <a:ext cx="583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Mkdir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명령을 사용하면 새로운 디렉터리를 만들 수 있다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5536" y="3084639"/>
            <a:ext cx="3168352" cy="4570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9" y="1442752"/>
            <a:ext cx="8056152" cy="43688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디렉터리</a:t>
            </a:r>
            <a:r>
              <a:rPr lang="en-US" altLang="ko-KR" dirty="0"/>
              <a:t>(</a:t>
            </a:r>
            <a:r>
              <a:rPr lang="ko-KR" altLang="en-US" dirty="0"/>
              <a:t>폴더</a:t>
            </a:r>
            <a:r>
              <a:rPr lang="en-US" altLang="ko-KR" dirty="0"/>
              <a:t>) </a:t>
            </a:r>
            <a:r>
              <a:rPr lang="ko-KR" altLang="en-US" dirty="0"/>
              <a:t>및 파일에 대한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(lab01</a:t>
            </a:r>
            <a:r>
              <a:rPr lang="ko-KR" altLang="en-US" dirty="0" smtClean="0"/>
              <a:t>에 대한 정보 알기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8715" y="1990293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b="1" dirty="0">
                <a:solidFill>
                  <a:schemeClr val="accent1"/>
                </a:solidFill>
              </a:rPr>
              <a:t>) Lab01 </a:t>
            </a:r>
            <a:r>
              <a:rPr lang="ko-KR" altLang="en-US" b="1" dirty="0" err="1">
                <a:solidFill>
                  <a:schemeClr val="accent1"/>
                </a:solidFill>
              </a:rPr>
              <a:t>디렉토리의</a:t>
            </a:r>
            <a:r>
              <a:rPr lang="ko-KR" altLang="en-US" b="1" dirty="0">
                <a:solidFill>
                  <a:schemeClr val="accent1"/>
                </a:solidFill>
              </a:rPr>
              <a:t> 소유주 및 그룹은 무엇인가</a:t>
            </a:r>
            <a:r>
              <a:rPr lang="en-US" altLang="ko-KR" b="1" dirty="0">
                <a:solidFill>
                  <a:schemeClr val="accent1"/>
                </a:solidFill>
              </a:rPr>
              <a:t>?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9937" y="5814023"/>
            <a:ext cx="8760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3) </a:t>
            </a:r>
            <a:r>
              <a:rPr lang="ko-KR" altLang="en-US" b="1" dirty="0" smtClean="0"/>
              <a:t>현재 위치가 </a:t>
            </a:r>
            <a:r>
              <a:rPr lang="en-US" altLang="ko-KR" b="1" dirty="0" smtClean="0"/>
              <a:t>Lab01</a:t>
            </a:r>
            <a:r>
              <a:rPr lang="ko-KR" altLang="en-US" b="1" dirty="0" smtClean="0"/>
              <a:t>이므로 </a:t>
            </a:r>
            <a:r>
              <a:rPr lang="en-US" altLang="ko-KR" b="1" dirty="0" smtClean="0"/>
              <a:t>cd. . </a:t>
            </a:r>
            <a:r>
              <a:rPr lang="ko-KR" altLang="en-US" b="1" dirty="0" smtClean="0"/>
              <a:t>로 상위폴더로 올라간다</a:t>
            </a:r>
            <a:r>
              <a:rPr lang="en-US" altLang="ko-KR" b="1" dirty="0" smtClean="0"/>
              <a:t>.  </a:t>
            </a:r>
            <a:r>
              <a:rPr lang="ko-KR" altLang="en-US" b="1" dirty="0" smtClean="0"/>
              <a:t>이후 </a:t>
            </a:r>
            <a:r>
              <a:rPr lang="en-US" altLang="ko-KR" b="1" dirty="0" smtClean="0"/>
              <a:t>ls – </a:t>
            </a:r>
            <a:r>
              <a:rPr lang="en-US" altLang="ko-KR" b="1" dirty="0" err="1" smtClean="0"/>
              <a:t>asl</a:t>
            </a:r>
            <a:r>
              <a:rPr lang="en-US" altLang="ko-KR" b="1" dirty="0" smtClean="0"/>
              <a:t> (</a:t>
            </a:r>
            <a:r>
              <a:rPr lang="ko-KR" altLang="en-US" b="1" dirty="0" smtClean="0"/>
              <a:t>혹은 </a:t>
            </a:r>
            <a:r>
              <a:rPr lang="en-US" altLang="ko-KR" b="1" dirty="0" smtClean="0"/>
              <a:t>ls – l)</a:t>
            </a:r>
          </a:p>
          <a:p>
            <a:r>
              <a:rPr lang="ko-KR" altLang="en-US" b="1" dirty="0" smtClean="0"/>
              <a:t>을 사용하여 파일의 모든 정보를 본다</a:t>
            </a:r>
            <a:r>
              <a:rPr lang="en-US" altLang="ko-KR" b="1" dirty="0" smtClean="0"/>
              <a:t>. </a:t>
            </a:r>
            <a:r>
              <a:rPr lang="ko-KR" altLang="en-US" b="1" dirty="0"/>
              <a:t> </a:t>
            </a:r>
            <a:r>
              <a:rPr lang="ko-KR" altLang="en-US" b="1" dirty="0" smtClean="0"/>
              <a:t>파일의 사용권한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소유자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그룹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크기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날짜</a:t>
            </a:r>
            <a:r>
              <a:rPr lang="en-US" altLang="ko-KR" b="1" dirty="0" smtClean="0"/>
              <a:t>, </a:t>
            </a:r>
          </a:p>
          <a:p>
            <a:r>
              <a:rPr lang="ko-KR" altLang="en-US" b="1" dirty="0" smtClean="0"/>
              <a:t>파일이름 순으로 나열된다</a:t>
            </a:r>
            <a:r>
              <a:rPr lang="en-US" altLang="ko-KR" b="1" dirty="0" smtClean="0"/>
              <a:t>.  </a:t>
            </a:r>
            <a:r>
              <a:rPr lang="ko-KR" altLang="en-US" b="1" dirty="0" smtClean="0"/>
              <a:t>소유주와 그룹 모두 </a:t>
            </a:r>
            <a:r>
              <a:rPr lang="en-US" altLang="ko-KR" b="1" dirty="0" smtClean="0"/>
              <a:t>1515655</a:t>
            </a:r>
            <a:r>
              <a:rPr lang="ko-KR" altLang="en-US" b="1" dirty="0" smtClean="0"/>
              <a:t>이다</a:t>
            </a:r>
            <a:r>
              <a:rPr lang="en-US" altLang="ko-KR" b="1" dirty="0" smtClean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7094" y="2359625"/>
            <a:ext cx="4894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4) Lab01 </a:t>
            </a:r>
            <a:r>
              <a:rPr lang="ko-KR" altLang="en-US" b="1" dirty="0">
                <a:solidFill>
                  <a:schemeClr val="accent1"/>
                </a:solidFill>
              </a:rPr>
              <a:t>디렉터리의 사용권한</a:t>
            </a:r>
            <a:r>
              <a:rPr lang="en-US" altLang="ko-KR" b="1" dirty="0">
                <a:solidFill>
                  <a:schemeClr val="accent1"/>
                </a:solidFill>
              </a:rPr>
              <a:t>(permission)</a:t>
            </a:r>
            <a:r>
              <a:rPr lang="ko-KR" altLang="en-US" b="1" dirty="0" smtClean="0">
                <a:solidFill>
                  <a:schemeClr val="accent1"/>
                </a:solidFill>
              </a:rPr>
              <a:t>은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r>
              <a:rPr lang="ko-KR" altLang="en-US" b="1" dirty="0" smtClean="0">
                <a:solidFill>
                  <a:schemeClr val="accent1"/>
                </a:solidFill>
              </a:rPr>
              <a:t>어떠하며 </a:t>
            </a:r>
            <a:r>
              <a:rPr lang="ko-KR" altLang="en-US" b="1" dirty="0">
                <a:solidFill>
                  <a:schemeClr val="accent1"/>
                </a:solidFill>
              </a:rPr>
              <a:t>그 의미는 무엇인가</a:t>
            </a:r>
            <a:r>
              <a:rPr lang="en-US" altLang="ko-KR" b="1" dirty="0">
                <a:solidFill>
                  <a:schemeClr val="accent1"/>
                </a:solidFill>
              </a:rPr>
              <a:t>?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1214" y="3284984"/>
            <a:ext cx="3236507" cy="1440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8374" y="3933056"/>
            <a:ext cx="2948476" cy="1440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6670" y="5445224"/>
            <a:ext cx="5684779" cy="1440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546652" y="5351728"/>
            <a:ext cx="3190461" cy="323515"/>
          </a:xfrm>
          <a:custGeom>
            <a:avLst/>
            <a:gdLst>
              <a:gd name="connsiteX0" fmla="*/ 3120887 w 3190461"/>
              <a:gd name="connsiteY0" fmla="*/ 253942 h 323515"/>
              <a:gd name="connsiteX1" fmla="*/ 3061252 w 3190461"/>
              <a:gd name="connsiteY1" fmla="*/ 244002 h 323515"/>
              <a:gd name="connsiteX2" fmla="*/ 2812774 w 3190461"/>
              <a:gd name="connsiteY2" fmla="*/ 253942 h 323515"/>
              <a:gd name="connsiteX3" fmla="*/ 2693505 w 3190461"/>
              <a:gd name="connsiteY3" fmla="*/ 273820 h 323515"/>
              <a:gd name="connsiteX4" fmla="*/ 2604052 w 3190461"/>
              <a:gd name="connsiteY4" fmla="*/ 283759 h 323515"/>
              <a:gd name="connsiteX5" fmla="*/ 2564296 w 3190461"/>
              <a:gd name="connsiteY5" fmla="*/ 293698 h 323515"/>
              <a:gd name="connsiteX6" fmla="*/ 2156791 w 3190461"/>
              <a:gd name="connsiteY6" fmla="*/ 293698 h 323515"/>
              <a:gd name="connsiteX7" fmla="*/ 2126974 w 3190461"/>
              <a:gd name="connsiteY7" fmla="*/ 283759 h 323515"/>
              <a:gd name="connsiteX8" fmla="*/ 1719470 w 3190461"/>
              <a:gd name="connsiteY8" fmla="*/ 283759 h 323515"/>
              <a:gd name="connsiteX9" fmla="*/ 1113183 w 3190461"/>
              <a:gd name="connsiteY9" fmla="*/ 313576 h 323515"/>
              <a:gd name="connsiteX10" fmla="*/ 795131 w 3190461"/>
              <a:gd name="connsiteY10" fmla="*/ 323515 h 323515"/>
              <a:gd name="connsiteX11" fmla="*/ 437322 w 3190461"/>
              <a:gd name="connsiteY11" fmla="*/ 313576 h 323515"/>
              <a:gd name="connsiteX12" fmla="*/ 357809 w 3190461"/>
              <a:gd name="connsiteY12" fmla="*/ 303637 h 323515"/>
              <a:gd name="connsiteX13" fmla="*/ 298174 w 3190461"/>
              <a:gd name="connsiteY13" fmla="*/ 293698 h 323515"/>
              <a:gd name="connsiteX14" fmla="*/ 228600 w 3190461"/>
              <a:gd name="connsiteY14" fmla="*/ 283759 h 323515"/>
              <a:gd name="connsiteX15" fmla="*/ 139148 w 3190461"/>
              <a:gd name="connsiteY15" fmla="*/ 253942 h 323515"/>
              <a:gd name="connsiteX16" fmla="*/ 109331 w 3190461"/>
              <a:gd name="connsiteY16" fmla="*/ 244002 h 323515"/>
              <a:gd name="connsiteX17" fmla="*/ 0 w 3190461"/>
              <a:gd name="connsiteY17" fmla="*/ 234063 h 323515"/>
              <a:gd name="connsiteX18" fmla="*/ 9939 w 3190461"/>
              <a:gd name="connsiteY18" fmla="*/ 184368 h 323515"/>
              <a:gd name="connsiteX19" fmla="*/ 29818 w 3190461"/>
              <a:gd name="connsiteY19" fmla="*/ 164489 h 323515"/>
              <a:gd name="connsiteX20" fmla="*/ 129209 w 3190461"/>
              <a:gd name="connsiteY20" fmla="*/ 114794 h 323515"/>
              <a:gd name="connsiteX21" fmla="*/ 228600 w 3190461"/>
              <a:gd name="connsiteY21" fmla="*/ 104855 h 323515"/>
              <a:gd name="connsiteX22" fmla="*/ 437322 w 3190461"/>
              <a:gd name="connsiteY22" fmla="*/ 84976 h 323515"/>
              <a:gd name="connsiteX23" fmla="*/ 546652 w 3190461"/>
              <a:gd name="connsiteY23" fmla="*/ 55159 h 323515"/>
              <a:gd name="connsiteX24" fmla="*/ 606287 w 3190461"/>
              <a:gd name="connsiteY24" fmla="*/ 45220 h 323515"/>
              <a:gd name="connsiteX25" fmla="*/ 636105 w 3190461"/>
              <a:gd name="connsiteY25" fmla="*/ 35281 h 323515"/>
              <a:gd name="connsiteX26" fmla="*/ 1152939 w 3190461"/>
              <a:gd name="connsiteY26" fmla="*/ 15402 h 323515"/>
              <a:gd name="connsiteX27" fmla="*/ 1918252 w 3190461"/>
              <a:gd name="connsiteY27" fmla="*/ 15402 h 323515"/>
              <a:gd name="connsiteX28" fmla="*/ 3001618 w 3190461"/>
              <a:gd name="connsiteY28" fmla="*/ 25342 h 323515"/>
              <a:gd name="connsiteX29" fmla="*/ 3091070 w 3190461"/>
              <a:gd name="connsiteY29" fmla="*/ 35281 h 323515"/>
              <a:gd name="connsiteX30" fmla="*/ 3150705 w 3190461"/>
              <a:gd name="connsiteY30" fmla="*/ 55159 h 323515"/>
              <a:gd name="connsiteX31" fmla="*/ 3170583 w 3190461"/>
              <a:gd name="connsiteY31" fmla="*/ 84976 h 323515"/>
              <a:gd name="connsiteX32" fmla="*/ 3190461 w 3190461"/>
              <a:gd name="connsiteY32" fmla="*/ 144611 h 323515"/>
              <a:gd name="connsiteX33" fmla="*/ 3180522 w 3190461"/>
              <a:gd name="connsiteY33" fmla="*/ 204246 h 323515"/>
              <a:gd name="connsiteX34" fmla="*/ 3150705 w 3190461"/>
              <a:gd name="connsiteY34" fmla="*/ 224124 h 323515"/>
              <a:gd name="connsiteX35" fmla="*/ 3120887 w 3190461"/>
              <a:gd name="connsiteY35" fmla="*/ 253942 h 323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90461" h="323515">
                <a:moveTo>
                  <a:pt x="3120887" y="253942"/>
                </a:moveTo>
                <a:cubicBezTo>
                  <a:pt x="3105978" y="257255"/>
                  <a:pt x="3081405" y="244002"/>
                  <a:pt x="3061252" y="244002"/>
                </a:cubicBezTo>
                <a:cubicBezTo>
                  <a:pt x="2978360" y="244002"/>
                  <a:pt x="2895505" y="248771"/>
                  <a:pt x="2812774" y="253942"/>
                </a:cubicBezTo>
                <a:cubicBezTo>
                  <a:pt x="2741107" y="258421"/>
                  <a:pt x="2755622" y="264946"/>
                  <a:pt x="2693505" y="273820"/>
                </a:cubicBezTo>
                <a:cubicBezTo>
                  <a:pt x="2663805" y="278063"/>
                  <a:pt x="2633870" y="280446"/>
                  <a:pt x="2604052" y="283759"/>
                </a:cubicBezTo>
                <a:cubicBezTo>
                  <a:pt x="2590800" y="287072"/>
                  <a:pt x="2577770" y="291452"/>
                  <a:pt x="2564296" y="293698"/>
                </a:cubicBezTo>
                <a:cubicBezTo>
                  <a:pt x="2416027" y="318409"/>
                  <a:pt x="2348580" y="299510"/>
                  <a:pt x="2156791" y="293698"/>
                </a:cubicBezTo>
                <a:cubicBezTo>
                  <a:pt x="2146852" y="290385"/>
                  <a:pt x="2137048" y="286637"/>
                  <a:pt x="2126974" y="283759"/>
                </a:cubicBezTo>
                <a:cubicBezTo>
                  <a:pt x="1986378" y="243589"/>
                  <a:pt x="1938155" y="277849"/>
                  <a:pt x="1719470" y="283759"/>
                </a:cubicBezTo>
                <a:cubicBezTo>
                  <a:pt x="1462134" y="312352"/>
                  <a:pt x="1640072" y="294759"/>
                  <a:pt x="1113183" y="313576"/>
                </a:cubicBezTo>
                <a:lnTo>
                  <a:pt x="795131" y="323515"/>
                </a:lnTo>
                <a:lnTo>
                  <a:pt x="437322" y="313576"/>
                </a:lnTo>
                <a:cubicBezTo>
                  <a:pt x="410639" y="312363"/>
                  <a:pt x="384251" y="307414"/>
                  <a:pt x="357809" y="303637"/>
                </a:cubicBezTo>
                <a:cubicBezTo>
                  <a:pt x="337859" y="300787"/>
                  <a:pt x="318092" y="296762"/>
                  <a:pt x="298174" y="293698"/>
                </a:cubicBezTo>
                <a:cubicBezTo>
                  <a:pt x="275020" y="290136"/>
                  <a:pt x="251791" y="287072"/>
                  <a:pt x="228600" y="283759"/>
                </a:cubicBezTo>
                <a:lnTo>
                  <a:pt x="139148" y="253942"/>
                </a:lnTo>
                <a:cubicBezTo>
                  <a:pt x="129209" y="250629"/>
                  <a:pt x="119765" y="244951"/>
                  <a:pt x="109331" y="244002"/>
                </a:cubicBezTo>
                <a:lnTo>
                  <a:pt x="0" y="234063"/>
                </a:lnTo>
                <a:cubicBezTo>
                  <a:pt x="3313" y="217498"/>
                  <a:pt x="3284" y="199895"/>
                  <a:pt x="9939" y="184368"/>
                </a:cubicBezTo>
                <a:cubicBezTo>
                  <a:pt x="13630" y="175755"/>
                  <a:pt x="22321" y="170112"/>
                  <a:pt x="29818" y="164489"/>
                </a:cubicBezTo>
                <a:cubicBezTo>
                  <a:pt x="71650" y="133115"/>
                  <a:pt x="82953" y="121402"/>
                  <a:pt x="129209" y="114794"/>
                </a:cubicBezTo>
                <a:cubicBezTo>
                  <a:pt x="162170" y="110085"/>
                  <a:pt x="195487" y="108341"/>
                  <a:pt x="228600" y="104855"/>
                </a:cubicBezTo>
                <a:cubicBezTo>
                  <a:pt x="392155" y="87638"/>
                  <a:pt x="242341" y="101224"/>
                  <a:pt x="437322" y="84976"/>
                </a:cubicBezTo>
                <a:cubicBezTo>
                  <a:pt x="475863" y="72129"/>
                  <a:pt x="501813" y="62632"/>
                  <a:pt x="546652" y="55159"/>
                </a:cubicBezTo>
                <a:cubicBezTo>
                  <a:pt x="566530" y="51846"/>
                  <a:pt x="586614" y="49592"/>
                  <a:pt x="606287" y="45220"/>
                </a:cubicBezTo>
                <a:cubicBezTo>
                  <a:pt x="616514" y="42947"/>
                  <a:pt x="625667" y="36189"/>
                  <a:pt x="636105" y="35281"/>
                </a:cubicBezTo>
                <a:cubicBezTo>
                  <a:pt x="738658" y="26363"/>
                  <a:pt x="1091796" y="17313"/>
                  <a:pt x="1152939" y="15402"/>
                </a:cubicBezTo>
                <a:cubicBezTo>
                  <a:pt x="1484273" y="-14719"/>
                  <a:pt x="1200489" y="7199"/>
                  <a:pt x="1918252" y="15402"/>
                </a:cubicBezTo>
                <a:lnTo>
                  <a:pt x="3001618" y="25342"/>
                </a:lnTo>
                <a:cubicBezTo>
                  <a:pt x="3031435" y="28655"/>
                  <a:pt x="3061652" y="29397"/>
                  <a:pt x="3091070" y="35281"/>
                </a:cubicBezTo>
                <a:cubicBezTo>
                  <a:pt x="3111617" y="39390"/>
                  <a:pt x="3150705" y="55159"/>
                  <a:pt x="3150705" y="55159"/>
                </a:cubicBezTo>
                <a:cubicBezTo>
                  <a:pt x="3157331" y="65098"/>
                  <a:pt x="3165732" y="74060"/>
                  <a:pt x="3170583" y="84976"/>
                </a:cubicBezTo>
                <a:cubicBezTo>
                  <a:pt x="3179093" y="104124"/>
                  <a:pt x="3190461" y="144611"/>
                  <a:pt x="3190461" y="144611"/>
                </a:cubicBezTo>
                <a:cubicBezTo>
                  <a:pt x="3187148" y="164489"/>
                  <a:pt x="3189534" y="186221"/>
                  <a:pt x="3180522" y="204246"/>
                </a:cubicBezTo>
                <a:cubicBezTo>
                  <a:pt x="3175180" y="214930"/>
                  <a:pt x="3160033" y="216662"/>
                  <a:pt x="3150705" y="224124"/>
                </a:cubicBezTo>
                <a:cubicBezTo>
                  <a:pt x="3143388" y="229978"/>
                  <a:pt x="3135796" y="250629"/>
                  <a:pt x="3120887" y="253942"/>
                </a:cubicBezTo>
                <a:close/>
              </a:path>
            </a:pathLst>
          </a:custGeom>
          <a:noFill/>
          <a:ln>
            <a:solidFill>
              <a:schemeClr val="accent6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9" y="1442752"/>
            <a:ext cx="8056152" cy="43688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디렉터리</a:t>
            </a:r>
            <a:r>
              <a:rPr lang="en-US" altLang="ko-KR" dirty="0"/>
              <a:t>(</a:t>
            </a:r>
            <a:r>
              <a:rPr lang="ko-KR" altLang="en-US" dirty="0"/>
              <a:t>폴더</a:t>
            </a:r>
            <a:r>
              <a:rPr lang="en-US" altLang="ko-KR" dirty="0"/>
              <a:t>) </a:t>
            </a:r>
            <a:r>
              <a:rPr lang="ko-KR" altLang="en-US" dirty="0"/>
              <a:t>및 파일에 대한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(lab01</a:t>
            </a:r>
            <a:r>
              <a:rPr lang="ko-KR" altLang="en-US" dirty="0" smtClean="0"/>
              <a:t>에 대한 정보 알기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8715" y="1990293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b="1" dirty="0">
                <a:solidFill>
                  <a:schemeClr val="accent1"/>
                </a:solidFill>
              </a:rPr>
              <a:t>) Lab01 </a:t>
            </a:r>
            <a:r>
              <a:rPr lang="ko-KR" altLang="en-US" b="1" dirty="0" err="1">
                <a:solidFill>
                  <a:schemeClr val="accent1"/>
                </a:solidFill>
              </a:rPr>
              <a:t>디렉토리의</a:t>
            </a:r>
            <a:r>
              <a:rPr lang="ko-KR" altLang="en-US" b="1" dirty="0">
                <a:solidFill>
                  <a:schemeClr val="accent1"/>
                </a:solidFill>
              </a:rPr>
              <a:t> 소유주 및 그룹은 무엇인가</a:t>
            </a:r>
            <a:r>
              <a:rPr lang="en-US" altLang="ko-KR" b="1" dirty="0">
                <a:solidFill>
                  <a:schemeClr val="accent1"/>
                </a:solidFill>
              </a:rPr>
              <a:t>?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9937" y="5814023"/>
            <a:ext cx="834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4) </a:t>
            </a:r>
            <a:r>
              <a:rPr lang="ko-KR" altLang="en-US" b="1" dirty="0" smtClean="0"/>
              <a:t>사용권한은 </a:t>
            </a:r>
            <a:r>
              <a:rPr lang="en-US" altLang="ko-KR" b="1" dirty="0" err="1" smtClean="0"/>
              <a:t>drwx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rws</a:t>
            </a:r>
            <a:r>
              <a:rPr lang="en-US" altLang="ko-KR" b="1" dirty="0" smtClean="0"/>
              <a:t> r- x</a:t>
            </a:r>
            <a:r>
              <a:rPr lang="ko-KR" altLang="en-US" b="1" dirty="0" smtClean="0"/>
              <a:t>로 나타나며</a:t>
            </a:r>
            <a:r>
              <a:rPr lang="en-US" altLang="ko-KR" b="1" dirty="0" smtClean="0"/>
              <a:t>, d</a:t>
            </a:r>
            <a:r>
              <a:rPr lang="ko-KR" altLang="en-US" b="1" dirty="0" smtClean="0"/>
              <a:t>는 디렉터리를 뜻한다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각 각 </a:t>
            </a:r>
            <a:r>
              <a:rPr lang="ko-KR" altLang="en-US" b="1" dirty="0" err="1" smtClean="0"/>
              <a:t>세글자</a:t>
            </a:r>
            <a:r>
              <a:rPr lang="ko-KR" altLang="en-US" b="1" dirty="0" smtClean="0"/>
              <a:t> 씩 끊어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소유자 그룹 기타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로 나뉘며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rwx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읽기 쓰기 실행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을 뜻한다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위의 경우는 소유자 그룹은 </a:t>
            </a:r>
            <a:r>
              <a:rPr lang="en-US" altLang="ko-KR" b="1" dirty="0" err="1" smtClean="0"/>
              <a:t>rwx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모두 가능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나머지 경우엔 쓰기는 불가능하다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7094" y="2359625"/>
            <a:ext cx="4894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4) Lab01 </a:t>
            </a:r>
            <a:r>
              <a:rPr lang="ko-KR" altLang="en-US" b="1" dirty="0">
                <a:solidFill>
                  <a:schemeClr val="accent1"/>
                </a:solidFill>
              </a:rPr>
              <a:t>디렉터리의 사용권한</a:t>
            </a:r>
            <a:r>
              <a:rPr lang="en-US" altLang="ko-KR" b="1" dirty="0">
                <a:solidFill>
                  <a:schemeClr val="accent1"/>
                </a:solidFill>
              </a:rPr>
              <a:t>(permission)</a:t>
            </a:r>
            <a:r>
              <a:rPr lang="ko-KR" altLang="en-US" b="1" dirty="0" smtClean="0">
                <a:solidFill>
                  <a:schemeClr val="accent1"/>
                </a:solidFill>
              </a:rPr>
              <a:t>은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r>
              <a:rPr lang="ko-KR" altLang="en-US" b="1" dirty="0" smtClean="0">
                <a:solidFill>
                  <a:schemeClr val="accent1"/>
                </a:solidFill>
              </a:rPr>
              <a:t>어떠하며 </a:t>
            </a:r>
            <a:r>
              <a:rPr lang="ko-KR" altLang="en-US" b="1" dirty="0">
                <a:solidFill>
                  <a:schemeClr val="accent1"/>
                </a:solidFill>
              </a:rPr>
              <a:t>그 의미는 무엇인가</a:t>
            </a:r>
            <a:r>
              <a:rPr lang="en-US" altLang="ko-KR" b="1" dirty="0">
                <a:solidFill>
                  <a:schemeClr val="accent1"/>
                </a:solidFill>
              </a:rPr>
              <a:t>?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1214" y="3284984"/>
            <a:ext cx="3236507" cy="1440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8374" y="3933056"/>
            <a:ext cx="2948476" cy="1440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6670" y="5445224"/>
            <a:ext cx="5684779" cy="1440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546652" y="5351728"/>
            <a:ext cx="3190461" cy="323515"/>
          </a:xfrm>
          <a:custGeom>
            <a:avLst/>
            <a:gdLst>
              <a:gd name="connsiteX0" fmla="*/ 3120887 w 3190461"/>
              <a:gd name="connsiteY0" fmla="*/ 253942 h 323515"/>
              <a:gd name="connsiteX1" fmla="*/ 3061252 w 3190461"/>
              <a:gd name="connsiteY1" fmla="*/ 244002 h 323515"/>
              <a:gd name="connsiteX2" fmla="*/ 2812774 w 3190461"/>
              <a:gd name="connsiteY2" fmla="*/ 253942 h 323515"/>
              <a:gd name="connsiteX3" fmla="*/ 2693505 w 3190461"/>
              <a:gd name="connsiteY3" fmla="*/ 273820 h 323515"/>
              <a:gd name="connsiteX4" fmla="*/ 2604052 w 3190461"/>
              <a:gd name="connsiteY4" fmla="*/ 283759 h 323515"/>
              <a:gd name="connsiteX5" fmla="*/ 2564296 w 3190461"/>
              <a:gd name="connsiteY5" fmla="*/ 293698 h 323515"/>
              <a:gd name="connsiteX6" fmla="*/ 2156791 w 3190461"/>
              <a:gd name="connsiteY6" fmla="*/ 293698 h 323515"/>
              <a:gd name="connsiteX7" fmla="*/ 2126974 w 3190461"/>
              <a:gd name="connsiteY7" fmla="*/ 283759 h 323515"/>
              <a:gd name="connsiteX8" fmla="*/ 1719470 w 3190461"/>
              <a:gd name="connsiteY8" fmla="*/ 283759 h 323515"/>
              <a:gd name="connsiteX9" fmla="*/ 1113183 w 3190461"/>
              <a:gd name="connsiteY9" fmla="*/ 313576 h 323515"/>
              <a:gd name="connsiteX10" fmla="*/ 795131 w 3190461"/>
              <a:gd name="connsiteY10" fmla="*/ 323515 h 323515"/>
              <a:gd name="connsiteX11" fmla="*/ 437322 w 3190461"/>
              <a:gd name="connsiteY11" fmla="*/ 313576 h 323515"/>
              <a:gd name="connsiteX12" fmla="*/ 357809 w 3190461"/>
              <a:gd name="connsiteY12" fmla="*/ 303637 h 323515"/>
              <a:gd name="connsiteX13" fmla="*/ 298174 w 3190461"/>
              <a:gd name="connsiteY13" fmla="*/ 293698 h 323515"/>
              <a:gd name="connsiteX14" fmla="*/ 228600 w 3190461"/>
              <a:gd name="connsiteY14" fmla="*/ 283759 h 323515"/>
              <a:gd name="connsiteX15" fmla="*/ 139148 w 3190461"/>
              <a:gd name="connsiteY15" fmla="*/ 253942 h 323515"/>
              <a:gd name="connsiteX16" fmla="*/ 109331 w 3190461"/>
              <a:gd name="connsiteY16" fmla="*/ 244002 h 323515"/>
              <a:gd name="connsiteX17" fmla="*/ 0 w 3190461"/>
              <a:gd name="connsiteY17" fmla="*/ 234063 h 323515"/>
              <a:gd name="connsiteX18" fmla="*/ 9939 w 3190461"/>
              <a:gd name="connsiteY18" fmla="*/ 184368 h 323515"/>
              <a:gd name="connsiteX19" fmla="*/ 29818 w 3190461"/>
              <a:gd name="connsiteY19" fmla="*/ 164489 h 323515"/>
              <a:gd name="connsiteX20" fmla="*/ 129209 w 3190461"/>
              <a:gd name="connsiteY20" fmla="*/ 114794 h 323515"/>
              <a:gd name="connsiteX21" fmla="*/ 228600 w 3190461"/>
              <a:gd name="connsiteY21" fmla="*/ 104855 h 323515"/>
              <a:gd name="connsiteX22" fmla="*/ 437322 w 3190461"/>
              <a:gd name="connsiteY22" fmla="*/ 84976 h 323515"/>
              <a:gd name="connsiteX23" fmla="*/ 546652 w 3190461"/>
              <a:gd name="connsiteY23" fmla="*/ 55159 h 323515"/>
              <a:gd name="connsiteX24" fmla="*/ 606287 w 3190461"/>
              <a:gd name="connsiteY24" fmla="*/ 45220 h 323515"/>
              <a:gd name="connsiteX25" fmla="*/ 636105 w 3190461"/>
              <a:gd name="connsiteY25" fmla="*/ 35281 h 323515"/>
              <a:gd name="connsiteX26" fmla="*/ 1152939 w 3190461"/>
              <a:gd name="connsiteY26" fmla="*/ 15402 h 323515"/>
              <a:gd name="connsiteX27" fmla="*/ 1918252 w 3190461"/>
              <a:gd name="connsiteY27" fmla="*/ 15402 h 323515"/>
              <a:gd name="connsiteX28" fmla="*/ 3001618 w 3190461"/>
              <a:gd name="connsiteY28" fmla="*/ 25342 h 323515"/>
              <a:gd name="connsiteX29" fmla="*/ 3091070 w 3190461"/>
              <a:gd name="connsiteY29" fmla="*/ 35281 h 323515"/>
              <a:gd name="connsiteX30" fmla="*/ 3150705 w 3190461"/>
              <a:gd name="connsiteY30" fmla="*/ 55159 h 323515"/>
              <a:gd name="connsiteX31" fmla="*/ 3170583 w 3190461"/>
              <a:gd name="connsiteY31" fmla="*/ 84976 h 323515"/>
              <a:gd name="connsiteX32" fmla="*/ 3190461 w 3190461"/>
              <a:gd name="connsiteY32" fmla="*/ 144611 h 323515"/>
              <a:gd name="connsiteX33" fmla="*/ 3180522 w 3190461"/>
              <a:gd name="connsiteY33" fmla="*/ 204246 h 323515"/>
              <a:gd name="connsiteX34" fmla="*/ 3150705 w 3190461"/>
              <a:gd name="connsiteY34" fmla="*/ 224124 h 323515"/>
              <a:gd name="connsiteX35" fmla="*/ 3120887 w 3190461"/>
              <a:gd name="connsiteY35" fmla="*/ 253942 h 323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90461" h="323515">
                <a:moveTo>
                  <a:pt x="3120887" y="253942"/>
                </a:moveTo>
                <a:cubicBezTo>
                  <a:pt x="3105978" y="257255"/>
                  <a:pt x="3081405" y="244002"/>
                  <a:pt x="3061252" y="244002"/>
                </a:cubicBezTo>
                <a:cubicBezTo>
                  <a:pt x="2978360" y="244002"/>
                  <a:pt x="2895505" y="248771"/>
                  <a:pt x="2812774" y="253942"/>
                </a:cubicBezTo>
                <a:cubicBezTo>
                  <a:pt x="2741107" y="258421"/>
                  <a:pt x="2755622" y="264946"/>
                  <a:pt x="2693505" y="273820"/>
                </a:cubicBezTo>
                <a:cubicBezTo>
                  <a:pt x="2663805" y="278063"/>
                  <a:pt x="2633870" y="280446"/>
                  <a:pt x="2604052" y="283759"/>
                </a:cubicBezTo>
                <a:cubicBezTo>
                  <a:pt x="2590800" y="287072"/>
                  <a:pt x="2577770" y="291452"/>
                  <a:pt x="2564296" y="293698"/>
                </a:cubicBezTo>
                <a:cubicBezTo>
                  <a:pt x="2416027" y="318409"/>
                  <a:pt x="2348580" y="299510"/>
                  <a:pt x="2156791" y="293698"/>
                </a:cubicBezTo>
                <a:cubicBezTo>
                  <a:pt x="2146852" y="290385"/>
                  <a:pt x="2137048" y="286637"/>
                  <a:pt x="2126974" y="283759"/>
                </a:cubicBezTo>
                <a:cubicBezTo>
                  <a:pt x="1986378" y="243589"/>
                  <a:pt x="1938155" y="277849"/>
                  <a:pt x="1719470" y="283759"/>
                </a:cubicBezTo>
                <a:cubicBezTo>
                  <a:pt x="1462134" y="312352"/>
                  <a:pt x="1640072" y="294759"/>
                  <a:pt x="1113183" y="313576"/>
                </a:cubicBezTo>
                <a:lnTo>
                  <a:pt x="795131" y="323515"/>
                </a:lnTo>
                <a:lnTo>
                  <a:pt x="437322" y="313576"/>
                </a:lnTo>
                <a:cubicBezTo>
                  <a:pt x="410639" y="312363"/>
                  <a:pt x="384251" y="307414"/>
                  <a:pt x="357809" y="303637"/>
                </a:cubicBezTo>
                <a:cubicBezTo>
                  <a:pt x="337859" y="300787"/>
                  <a:pt x="318092" y="296762"/>
                  <a:pt x="298174" y="293698"/>
                </a:cubicBezTo>
                <a:cubicBezTo>
                  <a:pt x="275020" y="290136"/>
                  <a:pt x="251791" y="287072"/>
                  <a:pt x="228600" y="283759"/>
                </a:cubicBezTo>
                <a:lnTo>
                  <a:pt x="139148" y="253942"/>
                </a:lnTo>
                <a:cubicBezTo>
                  <a:pt x="129209" y="250629"/>
                  <a:pt x="119765" y="244951"/>
                  <a:pt x="109331" y="244002"/>
                </a:cubicBezTo>
                <a:lnTo>
                  <a:pt x="0" y="234063"/>
                </a:lnTo>
                <a:cubicBezTo>
                  <a:pt x="3313" y="217498"/>
                  <a:pt x="3284" y="199895"/>
                  <a:pt x="9939" y="184368"/>
                </a:cubicBezTo>
                <a:cubicBezTo>
                  <a:pt x="13630" y="175755"/>
                  <a:pt x="22321" y="170112"/>
                  <a:pt x="29818" y="164489"/>
                </a:cubicBezTo>
                <a:cubicBezTo>
                  <a:pt x="71650" y="133115"/>
                  <a:pt x="82953" y="121402"/>
                  <a:pt x="129209" y="114794"/>
                </a:cubicBezTo>
                <a:cubicBezTo>
                  <a:pt x="162170" y="110085"/>
                  <a:pt x="195487" y="108341"/>
                  <a:pt x="228600" y="104855"/>
                </a:cubicBezTo>
                <a:cubicBezTo>
                  <a:pt x="392155" y="87638"/>
                  <a:pt x="242341" y="101224"/>
                  <a:pt x="437322" y="84976"/>
                </a:cubicBezTo>
                <a:cubicBezTo>
                  <a:pt x="475863" y="72129"/>
                  <a:pt x="501813" y="62632"/>
                  <a:pt x="546652" y="55159"/>
                </a:cubicBezTo>
                <a:cubicBezTo>
                  <a:pt x="566530" y="51846"/>
                  <a:pt x="586614" y="49592"/>
                  <a:pt x="606287" y="45220"/>
                </a:cubicBezTo>
                <a:cubicBezTo>
                  <a:pt x="616514" y="42947"/>
                  <a:pt x="625667" y="36189"/>
                  <a:pt x="636105" y="35281"/>
                </a:cubicBezTo>
                <a:cubicBezTo>
                  <a:pt x="738658" y="26363"/>
                  <a:pt x="1091796" y="17313"/>
                  <a:pt x="1152939" y="15402"/>
                </a:cubicBezTo>
                <a:cubicBezTo>
                  <a:pt x="1484273" y="-14719"/>
                  <a:pt x="1200489" y="7199"/>
                  <a:pt x="1918252" y="15402"/>
                </a:cubicBezTo>
                <a:lnTo>
                  <a:pt x="3001618" y="25342"/>
                </a:lnTo>
                <a:cubicBezTo>
                  <a:pt x="3031435" y="28655"/>
                  <a:pt x="3061652" y="29397"/>
                  <a:pt x="3091070" y="35281"/>
                </a:cubicBezTo>
                <a:cubicBezTo>
                  <a:pt x="3111617" y="39390"/>
                  <a:pt x="3150705" y="55159"/>
                  <a:pt x="3150705" y="55159"/>
                </a:cubicBezTo>
                <a:cubicBezTo>
                  <a:pt x="3157331" y="65098"/>
                  <a:pt x="3165732" y="74060"/>
                  <a:pt x="3170583" y="84976"/>
                </a:cubicBezTo>
                <a:cubicBezTo>
                  <a:pt x="3179093" y="104124"/>
                  <a:pt x="3190461" y="144611"/>
                  <a:pt x="3190461" y="144611"/>
                </a:cubicBezTo>
                <a:cubicBezTo>
                  <a:pt x="3187148" y="164489"/>
                  <a:pt x="3189534" y="186221"/>
                  <a:pt x="3180522" y="204246"/>
                </a:cubicBezTo>
                <a:cubicBezTo>
                  <a:pt x="3175180" y="214930"/>
                  <a:pt x="3160033" y="216662"/>
                  <a:pt x="3150705" y="224124"/>
                </a:cubicBezTo>
                <a:cubicBezTo>
                  <a:pt x="3143388" y="229978"/>
                  <a:pt x="3135796" y="250629"/>
                  <a:pt x="3120887" y="253942"/>
                </a:cubicBezTo>
                <a:close/>
              </a:path>
            </a:pathLst>
          </a:custGeom>
          <a:noFill/>
          <a:ln>
            <a:solidFill>
              <a:schemeClr val="accent6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183</TotalTime>
  <Words>910</Words>
  <Application>Microsoft Office PowerPoint</Application>
  <PresentationFormat>화면 슬라이드 쇼(4:3)</PresentationFormat>
  <Paragraphs>123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필수</vt:lpstr>
      <vt:lpstr>Lab01</vt:lpstr>
      <vt:lpstr>1. 계정만들기 (계정 생성~로그아웃)</vt:lpstr>
      <vt:lpstr>2. 새로운 사용자 계정으로 로그인 (로그인~firefox 사용)</vt:lpstr>
      <vt:lpstr>2. 새로운 사용자 계정으로 로그인 (로그인~gedit 사용)</vt:lpstr>
      <vt:lpstr>2. 새로운 사용자 계정으로 로그인 (명령어들의 역할)</vt:lpstr>
      <vt:lpstr>3. 디렉터리(폴더) 및 파일에 대한 실습 (본인 계정의 홈 디렉터리 찾기)</vt:lpstr>
      <vt:lpstr>3. 디렉터리(폴더) 및 파일에 대한 실습 (Lab01 디렉터리 생성)</vt:lpstr>
      <vt:lpstr>3. 디렉터리(폴더) 및 파일에 대한 실습 (lab01에 대한 정보 알기)</vt:lpstr>
      <vt:lpstr>3. 디렉터리(폴더) 및 파일에 대한 실습 (lab01에 대한 정보 알기)</vt:lpstr>
      <vt:lpstr>3. 디렉터리(폴더) 및 파일에 대한 실습 (gedit으로 자기소개서 작성 후 저장)</vt:lpstr>
      <vt:lpstr>3. 디렉터리(폴더) 및 파일에 대한 실습 (gedit으로 자기소개서 작성 후 저장)</vt:lpstr>
      <vt:lpstr>3. 디렉터리(폴더) 및 파일에 대한 실습 (자기소개서 파일의 정보 알기)</vt:lpstr>
      <vt:lpstr>4. cp 명령어 실습 (명령어들의 역할)</vt:lpstr>
      <vt:lpstr>5. chmod 명령어 실습 (명령어들의 역할)</vt:lpstr>
      <vt:lpstr>5. chmod 명령어 실습 (명령어들의 역할)</vt:lpstr>
      <vt:lpstr>결론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소희</dc:creator>
  <cp:lastModifiedBy>소희</cp:lastModifiedBy>
  <cp:revision>45</cp:revision>
  <dcterms:created xsi:type="dcterms:W3CDTF">2016-09-12T15:25:21Z</dcterms:created>
  <dcterms:modified xsi:type="dcterms:W3CDTF">2016-09-12T18:28:51Z</dcterms:modified>
</cp:coreProperties>
</file>