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94" r:id="rId3"/>
    <p:sldId id="257" r:id="rId4"/>
    <p:sldId id="295" r:id="rId5"/>
    <p:sldId id="296" r:id="rId6"/>
    <p:sldId id="297" r:id="rId7"/>
    <p:sldId id="302" r:id="rId8"/>
    <p:sldId id="303" r:id="rId9"/>
    <p:sldId id="304" r:id="rId10"/>
    <p:sldId id="305" r:id="rId11"/>
    <p:sldId id="306" r:id="rId12"/>
    <p:sldId id="307" r:id="rId13"/>
    <p:sldId id="312" r:id="rId14"/>
    <p:sldId id="298" r:id="rId15"/>
    <p:sldId id="308" r:id="rId16"/>
    <p:sldId id="309" r:id="rId17"/>
    <p:sldId id="310" r:id="rId18"/>
    <p:sldId id="299" r:id="rId19"/>
    <p:sldId id="311" r:id="rId20"/>
    <p:sldId id="300" r:id="rId21"/>
    <p:sldId id="290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173FA24-37F2-4C43-BA59-EC2B49AFD7B1}">
          <p14:sldIdLst>
            <p14:sldId id="256"/>
            <p14:sldId id="294"/>
            <p14:sldId id="257"/>
            <p14:sldId id="295"/>
            <p14:sldId id="296"/>
            <p14:sldId id="297"/>
            <p14:sldId id="302"/>
            <p14:sldId id="303"/>
            <p14:sldId id="304"/>
            <p14:sldId id="305"/>
            <p14:sldId id="306"/>
            <p14:sldId id="307"/>
            <p14:sldId id="312"/>
            <p14:sldId id="298"/>
            <p14:sldId id="308"/>
            <p14:sldId id="309"/>
            <p14:sldId id="310"/>
            <p14:sldId id="299"/>
            <p14:sldId id="311"/>
            <p14:sldId id="300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8" autoAdjust="0"/>
    <p:restoredTop sz="96592" autoAdjust="0"/>
  </p:normalViewPr>
  <p:slideViewPr>
    <p:cSldViewPr>
      <p:cViewPr varScale="1">
        <p:scale>
          <a:sx n="64" d="100"/>
          <a:sy n="64" d="100"/>
        </p:scale>
        <p:origin x="60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78D5C-CF6B-4FC4-B642-5D42A7124760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C12EC-CB55-4EFF-BCBA-EDF5A6552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12EC-CB55-4EFF-BCBA-EDF5A6552F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4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E2DECE1-A8E3-4C05-99B4-EB1B74039558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ea typeface="서울남산체 EB" panose="02020603020101020101" pitchFamily="18" charset="-127"/>
              </a:rPr>
              <a:t>Lab10</a:t>
            </a:r>
            <a:endParaRPr lang="ko-KR" altLang="en-US" dirty="0">
              <a:ea typeface="서울남산체 E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2800" dirty="0" err="1">
                <a:ea typeface="서울남산체 EB" panose="02020603020101020101" pitchFamily="18" charset="-127"/>
              </a:rPr>
              <a:t>리눅스시스템</a:t>
            </a:r>
            <a:r>
              <a:rPr lang="ko-KR" altLang="en-US" sz="2800" dirty="0">
                <a:ea typeface="서울남산체 EB" panose="02020603020101020101" pitchFamily="18" charset="-127"/>
              </a:rPr>
              <a:t> </a:t>
            </a:r>
            <a:r>
              <a:rPr lang="en-US" altLang="ko-KR" sz="2800" dirty="0">
                <a:ea typeface="서울남산체 EB" panose="02020603020101020101" pitchFamily="18" charset="-127"/>
              </a:rPr>
              <a:t>01</a:t>
            </a:r>
            <a:r>
              <a:rPr lang="ko-KR" altLang="en-US" sz="2800" dirty="0">
                <a:ea typeface="서울남산체 EB" panose="02020603020101020101" pitchFamily="18" charset="-127"/>
              </a:rPr>
              <a:t>분반</a:t>
            </a:r>
            <a:endParaRPr lang="en-US" altLang="ko-KR" sz="2800" dirty="0">
              <a:ea typeface="서울남산체 EB" panose="02020603020101020101" pitchFamily="18" charset="-127"/>
            </a:endParaRPr>
          </a:p>
          <a:p>
            <a:r>
              <a:rPr lang="en-US" altLang="ko-KR" sz="2800" dirty="0">
                <a:ea typeface="서울남산체 EB" panose="02020603020101020101" pitchFamily="18" charset="-127"/>
              </a:rPr>
              <a:t>1515655 </a:t>
            </a:r>
            <a:r>
              <a:rPr lang="ko-KR" altLang="en-US" sz="2800" dirty="0" err="1">
                <a:ea typeface="서울남산체 EB" panose="02020603020101020101" pitchFamily="18" charset="-127"/>
              </a:rPr>
              <a:t>컴퓨터과학부</a:t>
            </a:r>
            <a:r>
              <a:rPr lang="ko-KR" altLang="en-US" sz="2800" dirty="0">
                <a:ea typeface="서울남산체 EB" panose="02020603020101020101" pitchFamily="18" charset="-127"/>
              </a:rPr>
              <a:t> 임소희</a:t>
            </a:r>
          </a:p>
        </p:txBody>
      </p:sp>
    </p:spTree>
    <p:extLst>
      <p:ext uri="{BB962C8B-B14F-4D97-AF65-F5344CB8AC3E}">
        <p14:creationId xmlns:p14="http://schemas.microsoft.com/office/powerpoint/2010/main" val="182503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2" y="1382590"/>
            <a:ext cx="8320227" cy="4422463"/>
          </a:xfrm>
        </p:spPr>
      </p:pic>
      <p:sp>
        <p:nvSpPr>
          <p:cNvPr id="11" name="직사각형 10"/>
          <p:cNvSpPr/>
          <p:nvPr/>
        </p:nvSpPr>
        <p:spPr>
          <a:xfrm>
            <a:off x="2921247" y="2814894"/>
            <a:ext cx="3676915" cy="184798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1531" y="2903034"/>
            <a:ext cx="222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변동 결과 확인 위해</a:t>
            </a:r>
            <a:endParaRPr lang="en-US" altLang="ko-KR" b="1" dirty="0"/>
          </a:p>
          <a:p>
            <a:r>
              <a:rPr lang="ko-KR" altLang="en-US" b="1" dirty="0"/>
              <a:t>위치 재설정 후 </a:t>
            </a:r>
            <a:r>
              <a:rPr lang="en-US" altLang="ko-KR" b="1" dirty="0"/>
              <a:t>read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ko-KR" altLang="en-US" dirty="0"/>
              <a:t>코드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입출금 및 이자계산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3445" y="2714380"/>
            <a:ext cx="2284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B050"/>
                </a:solidFill>
              </a:rPr>
              <a:t>수정된 </a:t>
            </a:r>
            <a:r>
              <a:rPr lang="en-US" altLang="ko-KR" sz="1600" b="1" dirty="0">
                <a:solidFill>
                  <a:srgbClr val="00B050"/>
                </a:solidFill>
              </a:rPr>
              <a:t>record </a:t>
            </a:r>
            <a:r>
              <a:rPr lang="ko-KR" altLang="en-US" sz="1600" b="1" dirty="0">
                <a:solidFill>
                  <a:srgbClr val="00B050"/>
                </a:solidFill>
              </a:rPr>
              <a:t>값 </a:t>
            </a:r>
            <a:r>
              <a:rPr lang="en-US" altLang="ko-KR" sz="1600" b="1" dirty="0">
                <a:solidFill>
                  <a:srgbClr val="00B050"/>
                </a:solidFill>
              </a:rPr>
              <a:t>write</a:t>
            </a:r>
          </a:p>
        </p:txBody>
      </p:sp>
      <p:sp>
        <p:nvSpPr>
          <p:cNvPr id="5" name="자유형: 도형 4"/>
          <p:cNvSpPr/>
          <p:nvPr/>
        </p:nvSpPr>
        <p:spPr>
          <a:xfrm>
            <a:off x="6877878" y="2246153"/>
            <a:ext cx="887867" cy="357899"/>
          </a:xfrm>
          <a:custGeom>
            <a:avLst/>
            <a:gdLst>
              <a:gd name="connsiteX0" fmla="*/ 0 w 887867"/>
              <a:gd name="connsiteY0" fmla="*/ 278386 h 357899"/>
              <a:gd name="connsiteX1" fmla="*/ 149087 w 887867"/>
              <a:gd name="connsiteY1" fmla="*/ 318143 h 357899"/>
              <a:gd name="connsiteX2" fmla="*/ 228600 w 887867"/>
              <a:gd name="connsiteY2" fmla="*/ 338021 h 357899"/>
              <a:gd name="connsiteX3" fmla="*/ 268357 w 887867"/>
              <a:gd name="connsiteY3" fmla="*/ 347960 h 357899"/>
              <a:gd name="connsiteX4" fmla="*/ 407505 w 887867"/>
              <a:gd name="connsiteY4" fmla="*/ 357899 h 357899"/>
              <a:gd name="connsiteX5" fmla="*/ 566531 w 887867"/>
              <a:gd name="connsiteY5" fmla="*/ 347960 h 357899"/>
              <a:gd name="connsiteX6" fmla="*/ 606287 w 887867"/>
              <a:gd name="connsiteY6" fmla="*/ 328082 h 357899"/>
              <a:gd name="connsiteX7" fmla="*/ 636105 w 887867"/>
              <a:gd name="connsiteY7" fmla="*/ 318143 h 357899"/>
              <a:gd name="connsiteX8" fmla="*/ 675861 w 887867"/>
              <a:gd name="connsiteY8" fmla="*/ 228690 h 357899"/>
              <a:gd name="connsiteX9" fmla="*/ 705679 w 887867"/>
              <a:gd name="connsiteY9" fmla="*/ 159117 h 357899"/>
              <a:gd name="connsiteX10" fmla="*/ 725557 w 887867"/>
              <a:gd name="connsiteY10" fmla="*/ 119360 h 357899"/>
              <a:gd name="connsiteX11" fmla="*/ 735496 w 887867"/>
              <a:gd name="connsiteY11" fmla="*/ 89543 h 357899"/>
              <a:gd name="connsiteX12" fmla="*/ 755374 w 887867"/>
              <a:gd name="connsiteY12" fmla="*/ 59725 h 357899"/>
              <a:gd name="connsiteX13" fmla="*/ 775252 w 887867"/>
              <a:gd name="connsiteY13" fmla="*/ 90 h 357899"/>
              <a:gd name="connsiteX14" fmla="*/ 685800 w 887867"/>
              <a:gd name="connsiteY14" fmla="*/ 10030 h 357899"/>
              <a:gd name="connsiteX15" fmla="*/ 655983 w 887867"/>
              <a:gd name="connsiteY15" fmla="*/ 19969 h 357899"/>
              <a:gd name="connsiteX16" fmla="*/ 576470 w 887867"/>
              <a:gd name="connsiteY16" fmla="*/ 79604 h 357899"/>
              <a:gd name="connsiteX17" fmla="*/ 636105 w 887867"/>
              <a:gd name="connsiteY17" fmla="*/ 129299 h 357899"/>
              <a:gd name="connsiteX18" fmla="*/ 665922 w 887867"/>
              <a:gd name="connsiteY18" fmla="*/ 139238 h 357899"/>
              <a:gd name="connsiteX19" fmla="*/ 795131 w 887867"/>
              <a:gd name="connsiteY19" fmla="*/ 169056 h 357899"/>
              <a:gd name="connsiteX20" fmla="*/ 884583 w 887867"/>
              <a:gd name="connsiteY20" fmla="*/ 159117 h 357899"/>
              <a:gd name="connsiteX21" fmla="*/ 874644 w 887867"/>
              <a:gd name="connsiteY21" fmla="*/ 129299 h 357899"/>
              <a:gd name="connsiteX22" fmla="*/ 795131 w 887867"/>
              <a:gd name="connsiteY22" fmla="*/ 59725 h 357899"/>
              <a:gd name="connsiteX23" fmla="*/ 765313 w 887867"/>
              <a:gd name="connsiteY23" fmla="*/ 19969 h 35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87867" h="357899">
                <a:moveTo>
                  <a:pt x="0" y="278386"/>
                </a:moveTo>
                <a:cubicBezTo>
                  <a:pt x="165109" y="333424"/>
                  <a:pt x="22198" y="290953"/>
                  <a:pt x="149087" y="318143"/>
                </a:cubicBezTo>
                <a:cubicBezTo>
                  <a:pt x="175801" y="323867"/>
                  <a:pt x="202096" y="331395"/>
                  <a:pt x="228600" y="338021"/>
                </a:cubicBezTo>
                <a:cubicBezTo>
                  <a:pt x="241852" y="341334"/>
                  <a:pt x="254732" y="346987"/>
                  <a:pt x="268357" y="347960"/>
                </a:cubicBezTo>
                <a:lnTo>
                  <a:pt x="407505" y="357899"/>
                </a:lnTo>
                <a:cubicBezTo>
                  <a:pt x="460514" y="354586"/>
                  <a:pt x="514007" y="355839"/>
                  <a:pt x="566531" y="347960"/>
                </a:cubicBezTo>
                <a:cubicBezTo>
                  <a:pt x="581183" y="345762"/>
                  <a:pt x="592669" y="333918"/>
                  <a:pt x="606287" y="328082"/>
                </a:cubicBezTo>
                <a:cubicBezTo>
                  <a:pt x="615917" y="323955"/>
                  <a:pt x="626166" y="321456"/>
                  <a:pt x="636105" y="318143"/>
                </a:cubicBezTo>
                <a:cubicBezTo>
                  <a:pt x="694581" y="230426"/>
                  <a:pt x="604888" y="370637"/>
                  <a:pt x="675861" y="228690"/>
                </a:cubicBezTo>
                <a:cubicBezTo>
                  <a:pt x="741781" y="96849"/>
                  <a:pt x="661809" y="261478"/>
                  <a:pt x="705679" y="159117"/>
                </a:cubicBezTo>
                <a:cubicBezTo>
                  <a:pt x="711516" y="145499"/>
                  <a:pt x="719721" y="132979"/>
                  <a:pt x="725557" y="119360"/>
                </a:cubicBezTo>
                <a:cubicBezTo>
                  <a:pt x="729684" y="109730"/>
                  <a:pt x="730811" y="98914"/>
                  <a:pt x="735496" y="89543"/>
                </a:cubicBezTo>
                <a:cubicBezTo>
                  <a:pt x="740838" y="78859"/>
                  <a:pt x="750523" y="70641"/>
                  <a:pt x="755374" y="59725"/>
                </a:cubicBezTo>
                <a:cubicBezTo>
                  <a:pt x="763884" y="40577"/>
                  <a:pt x="796077" y="-2224"/>
                  <a:pt x="775252" y="90"/>
                </a:cubicBezTo>
                <a:lnTo>
                  <a:pt x="685800" y="10030"/>
                </a:lnTo>
                <a:cubicBezTo>
                  <a:pt x="675861" y="13343"/>
                  <a:pt x="665141" y="14881"/>
                  <a:pt x="655983" y="19969"/>
                </a:cubicBezTo>
                <a:cubicBezTo>
                  <a:pt x="605406" y="48067"/>
                  <a:pt x="606630" y="49443"/>
                  <a:pt x="576470" y="79604"/>
                </a:cubicBezTo>
                <a:cubicBezTo>
                  <a:pt x="598453" y="101587"/>
                  <a:pt x="608428" y="115461"/>
                  <a:pt x="636105" y="129299"/>
                </a:cubicBezTo>
                <a:cubicBezTo>
                  <a:pt x="645476" y="133984"/>
                  <a:pt x="655815" y="136481"/>
                  <a:pt x="665922" y="139238"/>
                </a:cubicBezTo>
                <a:cubicBezTo>
                  <a:pt x="731863" y="157222"/>
                  <a:pt x="737172" y="157464"/>
                  <a:pt x="795131" y="169056"/>
                </a:cubicBezTo>
                <a:cubicBezTo>
                  <a:pt x="824948" y="165743"/>
                  <a:pt x="857750" y="172534"/>
                  <a:pt x="884583" y="159117"/>
                </a:cubicBezTo>
                <a:cubicBezTo>
                  <a:pt x="893954" y="154432"/>
                  <a:pt x="880930" y="137681"/>
                  <a:pt x="874644" y="129299"/>
                </a:cubicBezTo>
                <a:cubicBezTo>
                  <a:pt x="845576" y="90541"/>
                  <a:pt x="829615" y="82715"/>
                  <a:pt x="795131" y="59725"/>
                </a:cubicBezTo>
                <a:cubicBezTo>
                  <a:pt x="782849" y="22880"/>
                  <a:pt x="794563" y="34593"/>
                  <a:pt x="765313" y="19969"/>
                </a:cubicBezTo>
              </a:path>
            </a:pathLst>
          </a:custGeom>
          <a:noFill/>
          <a:ln>
            <a:solidFill>
              <a:srgbClr val="0070C0">
                <a:alpha val="6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29767" y="2629885"/>
            <a:ext cx="3802473" cy="168648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89689" y="2006075"/>
            <a:ext cx="2842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6"/>
                </a:solidFill>
              </a:rPr>
              <a:t>read</a:t>
            </a:r>
            <a:r>
              <a:rPr lang="ko-KR" altLang="en-US" sz="1600" b="1" dirty="0">
                <a:solidFill>
                  <a:schemeClr val="accent6"/>
                </a:solidFill>
              </a:rPr>
              <a:t>로 한 </a:t>
            </a:r>
            <a:r>
              <a:rPr lang="en-US" altLang="ko-KR" sz="1600" b="1" dirty="0">
                <a:solidFill>
                  <a:schemeClr val="accent6"/>
                </a:solidFill>
              </a:rPr>
              <a:t>record </a:t>
            </a:r>
            <a:r>
              <a:rPr lang="ko-KR" altLang="en-US" sz="1600" b="1" dirty="0">
                <a:solidFill>
                  <a:schemeClr val="accent6"/>
                </a:solidFill>
              </a:rPr>
              <a:t>읽었으므로</a:t>
            </a:r>
            <a:endParaRPr lang="en-US" altLang="ko-KR" sz="1600" b="1" dirty="0">
              <a:solidFill>
                <a:schemeClr val="accent6"/>
              </a:solidFill>
            </a:endParaRPr>
          </a:p>
          <a:p>
            <a:r>
              <a:rPr lang="ko-KR" altLang="en-US" sz="1600" b="1" dirty="0">
                <a:solidFill>
                  <a:schemeClr val="accent6"/>
                </a:solidFill>
              </a:rPr>
              <a:t>원위치로 돌아가 작성하려면</a:t>
            </a:r>
            <a:endParaRPr lang="en-US" altLang="ko-KR" sz="1600" b="1" dirty="0">
              <a:solidFill>
                <a:schemeClr val="accent6"/>
              </a:solidFill>
            </a:endParaRPr>
          </a:p>
          <a:p>
            <a:r>
              <a:rPr lang="ko-KR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ko-KR" sz="1600" b="1" dirty="0">
                <a:solidFill>
                  <a:schemeClr val="accent6"/>
                </a:solidFill>
              </a:rPr>
              <a:t>–record </a:t>
            </a:r>
            <a:r>
              <a:rPr lang="ko-KR" altLang="en-US" sz="1600" b="1" dirty="0">
                <a:solidFill>
                  <a:schemeClr val="accent6"/>
                </a:solidFill>
              </a:rPr>
              <a:t>만큼 이동</a:t>
            </a:r>
            <a:endParaRPr lang="en-US" altLang="ko-KR" sz="1600" b="1" dirty="0">
              <a:solidFill>
                <a:schemeClr val="accent6"/>
              </a:solidFill>
            </a:endParaRPr>
          </a:p>
        </p:txBody>
      </p:sp>
      <p:sp>
        <p:nvSpPr>
          <p:cNvPr id="6" name="자유형: 도형 5"/>
          <p:cNvSpPr/>
          <p:nvPr/>
        </p:nvSpPr>
        <p:spPr>
          <a:xfrm rot="20699782">
            <a:off x="2355574" y="2594113"/>
            <a:ext cx="473032" cy="282724"/>
          </a:xfrm>
          <a:custGeom>
            <a:avLst/>
            <a:gdLst>
              <a:gd name="connsiteX0" fmla="*/ 0 w 473032"/>
              <a:gd name="connsiteY0" fmla="*/ 39757 h 282724"/>
              <a:gd name="connsiteX1" fmla="*/ 39756 w 473032"/>
              <a:gd name="connsiteY1" fmla="*/ 89452 h 282724"/>
              <a:gd name="connsiteX2" fmla="*/ 59635 w 473032"/>
              <a:gd name="connsiteY2" fmla="*/ 109330 h 282724"/>
              <a:gd name="connsiteX3" fmla="*/ 89452 w 473032"/>
              <a:gd name="connsiteY3" fmla="*/ 119270 h 282724"/>
              <a:gd name="connsiteX4" fmla="*/ 119269 w 473032"/>
              <a:gd name="connsiteY4" fmla="*/ 139148 h 282724"/>
              <a:gd name="connsiteX5" fmla="*/ 178904 w 473032"/>
              <a:gd name="connsiteY5" fmla="*/ 159026 h 282724"/>
              <a:gd name="connsiteX6" fmla="*/ 208722 w 473032"/>
              <a:gd name="connsiteY6" fmla="*/ 178904 h 282724"/>
              <a:gd name="connsiteX7" fmla="*/ 278296 w 473032"/>
              <a:gd name="connsiteY7" fmla="*/ 188844 h 282724"/>
              <a:gd name="connsiteX8" fmla="*/ 467139 w 473032"/>
              <a:gd name="connsiteY8" fmla="*/ 178904 h 282724"/>
              <a:gd name="connsiteX9" fmla="*/ 447261 w 473032"/>
              <a:gd name="connsiteY9" fmla="*/ 119270 h 282724"/>
              <a:gd name="connsiteX10" fmla="*/ 427383 w 473032"/>
              <a:gd name="connsiteY10" fmla="*/ 0 h 282724"/>
              <a:gd name="connsiteX11" fmla="*/ 417443 w 473032"/>
              <a:gd name="connsiteY11" fmla="*/ 29817 h 282724"/>
              <a:gd name="connsiteX12" fmla="*/ 407504 w 473032"/>
              <a:gd name="connsiteY12" fmla="*/ 79513 h 282724"/>
              <a:gd name="connsiteX13" fmla="*/ 377687 w 473032"/>
              <a:gd name="connsiteY13" fmla="*/ 119270 h 282724"/>
              <a:gd name="connsiteX14" fmla="*/ 367748 w 473032"/>
              <a:gd name="connsiteY14" fmla="*/ 178904 h 282724"/>
              <a:gd name="connsiteX15" fmla="*/ 347869 w 473032"/>
              <a:gd name="connsiteY15" fmla="*/ 238539 h 282724"/>
              <a:gd name="connsiteX16" fmla="*/ 357809 w 473032"/>
              <a:gd name="connsiteY16" fmla="*/ 278296 h 282724"/>
              <a:gd name="connsiteX17" fmla="*/ 417443 w 473032"/>
              <a:gd name="connsiteY17" fmla="*/ 248478 h 282724"/>
              <a:gd name="connsiteX18" fmla="*/ 447261 w 473032"/>
              <a:gd name="connsiteY18" fmla="*/ 238539 h 282724"/>
              <a:gd name="connsiteX19" fmla="*/ 467139 w 473032"/>
              <a:gd name="connsiteY19" fmla="*/ 198783 h 28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3032" h="282724">
                <a:moveTo>
                  <a:pt x="0" y="39757"/>
                </a:moveTo>
                <a:cubicBezTo>
                  <a:pt x="13252" y="56322"/>
                  <a:pt x="25950" y="73346"/>
                  <a:pt x="39756" y="89452"/>
                </a:cubicBezTo>
                <a:cubicBezTo>
                  <a:pt x="45855" y="96567"/>
                  <a:pt x="51600" y="104509"/>
                  <a:pt x="59635" y="109330"/>
                </a:cubicBezTo>
                <a:cubicBezTo>
                  <a:pt x="68619" y="114720"/>
                  <a:pt x="80081" y="114585"/>
                  <a:pt x="89452" y="119270"/>
                </a:cubicBezTo>
                <a:cubicBezTo>
                  <a:pt x="100136" y="124612"/>
                  <a:pt x="108353" y="134297"/>
                  <a:pt x="119269" y="139148"/>
                </a:cubicBezTo>
                <a:cubicBezTo>
                  <a:pt x="138417" y="147658"/>
                  <a:pt x="161469" y="147403"/>
                  <a:pt x="178904" y="159026"/>
                </a:cubicBezTo>
                <a:cubicBezTo>
                  <a:pt x="188843" y="165652"/>
                  <a:pt x="197280" y="175471"/>
                  <a:pt x="208722" y="178904"/>
                </a:cubicBezTo>
                <a:cubicBezTo>
                  <a:pt x="231161" y="185636"/>
                  <a:pt x="255105" y="185531"/>
                  <a:pt x="278296" y="188844"/>
                </a:cubicBezTo>
                <a:cubicBezTo>
                  <a:pt x="341244" y="185531"/>
                  <a:pt x="408852" y="202905"/>
                  <a:pt x="467139" y="178904"/>
                </a:cubicBezTo>
                <a:cubicBezTo>
                  <a:pt x="486514" y="170926"/>
                  <a:pt x="452343" y="139598"/>
                  <a:pt x="447261" y="119270"/>
                </a:cubicBezTo>
                <a:cubicBezTo>
                  <a:pt x="430844" y="53600"/>
                  <a:pt x="439016" y="93068"/>
                  <a:pt x="427383" y="0"/>
                </a:cubicBezTo>
                <a:cubicBezTo>
                  <a:pt x="424070" y="9939"/>
                  <a:pt x="419984" y="19653"/>
                  <a:pt x="417443" y="29817"/>
                </a:cubicBezTo>
                <a:cubicBezTo>
                  <a:pt x="413346" y="46206"/>
                  <a:pt x="414365" y="64076"/>
                  <a:pt x="407504" y="79513"/>
                </a:cubicBezTo>
                <a:cubicBezTo>
                  <a:pt x="400776" y="94651"/>
                  <a:pt x="387626" y="106018"/>
                  <a:pt x="377687" y="119270"/>
                </a:cubicBezTo>
                <a:cubicBezTo>
                  <a:pt x="374374" y="139148"/>
                  <a:pt x="372636" y="159354"/>
                  <a:pt x="367748" y="178904"/>
                </a:cubicBezTo>
                <a:cubicBezTo>
                  <a:pt x="362666" y="199232"/>
                  <a:pt x="347869" y="238539"/>
                  <a:pt x="347869" y="238539"/>
                </a:cubicBezTo>
                <a:cubicBezTo>
                  <a:pt x="351182" y="251791"/>
                  <a:pt x="346095" y="271268"/>
                  <a:pt x="357809" y="278296"/>
                </a:cubicBezTo>
                <a:cubicBezTo>
                  <a:pt x="386409" y="295456"/>
                  <a:pt x="401796" y="257867"/>
                  <a:pt x="417443" y="248478"/>
                </a:cubicBezTo>
                <a:cubicBezTo>
                  <a:pt x="426427" y="243088"/>
                  <a:pt x="437322" y="241852"/>
                  <a:pt x="447261" y="238539"/>
                </a:cubicBezTo>
                <a:cubicBezTo>
                  <a:pt x="468977" y="205965"/>
                  <a:pt x="467139" y="220667"/>
                  <a:pt x="467139" y="198783"/>
                </a:cubicBezTo>
              </a:path>
            </a:pathLst>
          </a:custGeom>
          <a:noFill/>
          <a:ln>
            <a:solidFill>
              <a:schemeClr val="accent6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중괄호 6"/>
          <p:cNvSpPr/>
          <p:nvPr/>
        </p:nvSpPr>
        <p:spPr>
          <a:xfrm>
            <a:off x="2857139" y="3052934"/>
            <a:ext cx="64108" cy="223432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44335" y="4558836"/>
            <a:ext cx="1762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/>
              <a:t>연속 실행 여부 </a:t>
            </a:r>
            <a:endParaRPr lang="en-US" altLang="ko-KR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570183" y="4946710"/>
            <a:ext cx="1890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Y </a:t>
            </a:r>
            <a:r>
              <a:rPr lang="ko-KR" altLang="en-US" sz="1600" dirty="0"/>
              <a:t>받으면 또 실행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706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69687"/>
            <a:ext cx="8371490" cy="5311641"/>
          </a:xfrm>
        </p:spPr>
      </p:pic>
      <p:sp>
        <p:nvSpPr>
          <p:cNvPr id="11" name="직사각형 10"/>
          <p:cNvSpPr/>
          <p:nvPr/>
        </p:nvSpPr>
        <p:spPr>
          <a:xfrm>
            <a:off x="3059832" y="3436853"/>
            <a:ext cx="605881" cy="208171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ko-KR" altLang="en-US" dirty="0"/>
              <a:t>코드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계좌 해지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7155" y="3352564"/>
            <a:ext cx="4147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B050"/>
                </a:solidFill>
              </a:rPr>
              <a:t>계좌 해지도 수정을 의미 하기 때문에</a:t>
            </a:r>
            <a:endParaRPr lang="en-US" altLang="ko-KR" sz="1600" b="1" dirty="0">
              <a:solidFill>
                <a:srgbClr val="00B050"/>
              </a:solidFill>
            </a:endParaRPr>
          </a:p>
          <a:p>
            <a:r>
              <a:rPr lang="ko-KR" altLang="en-US" sz="1600" b="1" dirty="0">
                <a:solidFill>
                  <a:srgbClr val="00B050"/>
                </a:solidFill>
              </a:rPr>
              <a:t>파일을 읽기</a:t>
            </a:r>
            <a:r>
              <a:rPr lang="en-US" altLang="ko-KR" sz="1600" b="1" dirty="0">
                <a:solidFill>
                  <a:srgbClr val="00B050"/>
                </a:solidFill>
              </a:rPr>
              <a:t>/</a:t>
            </a:r>
            <a:r>
              <a:rPr lang="ko-KR" altLang="en-US" sz="1600" b="1" dirty="0">
                <a:solidFill>
                  <a:srgbClr val="00B050"/>
                </a:solidFill>
              </a:rPr>
              <a:t>쓰기 타입으로 오픈 </a:t>
            </a:r>
            <a:r>
              <a:rPr lang="en-US" altLang="ko-KR" sz="1600" b="1" dirty="0">
                <a:solidFill>
                  <a:srgbClr val="00B050"/>
                </a:solidFill>
              </a:rPr>
              <a:t>(O_RDWR)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439628" y="5092444"/>
            <a:ext cx="6092811" cy="211214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95240" y="5044162"/>
            <a:ext cx="174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6"/>
                </a:solidFill>
              </a:rPr>
              <a:t>계좌 존재 여부</a:t>
            </a:r>
            <a:r>
              <a:rPr lang="en-US" altLang="ko-KR" sz="1400" b="1" dirty="0">
                <a:solidFill>
                  <a:schemeClr val="accent6"/>
                </a:solidFill>
              </a:rPr>
              <a:t> </a:t>
            </a:r>
            <a:r>
              <a:rPr lang="ko-KR" altLang="en-US" sz="1400" b="1" dirty="0">
                <a:solidFill>
                  <a:schemeClr val="accent6"/>
                </a:solidFill>
              </a:rPr>
              <a:t>확인</a:t>
            </a:r>
            <a:endParaRPr lang="en-US" altLang="ko-KR" sz="1400" b="1" dirty="0">
              <a:solidFill>
                <a:schemeClr val="accent6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39628" y="4897384"/>
            <a:ext cx="4902038" cy="180368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430153" y="4590579"/>
            <a:ext cx="3300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/>
                </a:solidFill>
              </a:rPr>
              <a:t>입력 받은 번호를 이용한 위치 추적</a:t>
            </a:r>
            <a:endParaRPr lang="en-US" altLang="ko-KR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53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" y="1268901"/>
            <a:ext cx="8894414" cy="4032307"/>
          </a:xfr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ko-KR" altLang="en-US" dirty="0"/>
              <a:t>코드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계좌 해지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17065" y="2482359"/>
            <a:ext cx="4623297" cy="241147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30012" y="1732299"/>
            <a:ext cx="2842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6"/>
                </a:solidFill>
              </a:rPr>
              <a:t>read</a:t>
            </a:r>
            <a:r>
              <a:rPr lang="ko-KR" altLang="en-US" sz="1600" b="1" dirty="0">
                <a:solidFill>
                  <a:schemeClr val="accent6"/>
                </a:solidFill>
              </a:rPr>
              <a:t>로 한 </a:t>
            </a:r>
            <a:r>
              <a:rPr lang="en-US" altLang="ko-KR" sz="1600" b="1" dirty="0">
                <a:solidFill>
                  <a:schemeClr val="accent6"/>
                </a:solidFill>
              </a:rPr>
              <a:t>record </a:t>
            </a:r>
            <a:r>
              <a:rPr lang="ko-KR" altLang="en-US" sz="1600" b="1" dirty="0">
                <a:solidFill>
                  <a:schemeClr val="accent6"/>
                </a:solidFill>
              </a:rPr>
              <a:t>읽었으므로</a:t>
            </a:r>
            <a:endParaRPr lang="en-US" altLang="ko-KR" sz="1600" b="1" dirty="0">
              <a:solidFill>
                <a:schemeClr val="accent6"/>
              </a:solidFill>
            </a:endParaRPr>
          </a:p>
          <a:p>
            <a:r>
              <a:rPr lang="ko-KR" altLang="en-US" sz="1600" b="1" dirty="0">
                <a:solidFill>
                  <a:schemeClr val="accent6"/>
                </a:solidFill>
              </a:rPr>
              <a:t>원위치로 돌아가 작성하려면</a:t>
            </a:r>
            <a:endParaRPr lang="en-US" altLang="ko-KR" sz="1600" b="1" dirty="0">
              <a:solidFill>
                <a:schemeClr val="accent6"/>
              </a:solidFill>
            </a:endParaRPr>
          </a:p>
          <a:p>
            <a:r>
              <a:rPr lang="ko-KR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ko-KR" sz="1600" b="1" dirty="0">
                <a:solidFill>
                  <a:schemeClr val="accent6"/>
                </a:solidFill>
              </a:rPr>
              <a:t>–record </a:t>
            </a:r>
            <a:r>
              <a:rPr lang="ko-KR" altLang="en-US" sz="1600" b="1" dirty="0">
                <a:solidFill>
                  <a:schemeClr val="accent6"/>
                </a:solidFill>
              </a:rPr>
              <a:t>만큼 이동</a:t>
            </a:r>
            <a:endParaRPr lang="en-US" altLang="ko-KR" sz="1600" b="1" dirty="0">
              <a:solidFill>
                <a:schemeClr val="accent6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17065" y="2713992"/>
            <a:ext cx="4467303" cy="193496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08935" y="2599570"/>
            <a:ext cx="2284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B050"/>
                </a:solidFill>
              </a:rPr>
              <a:t>수정된 </a:t>
            </a:r>
            <a:r>
              <a:rPr lang="en-US" altLang="ko-KR" sz="1600" b="1" dirty="0">
                <a:solidFill>
                  <a:srgbClr val="00B050"/>
                </a:solidFill>
              </a:rPr>
              <a:t>record </a:t>
            </a:r>
            <a:r>
              <a:rPr lang="ko-KR" altLang="en-US" sz="1600" b="1" dirty="0">
                <a:solidFill>
                  <a:srgbClr val="00B050"/>
                </a:solidFill>
              </a:rPr>
              <a:t>값 </a:t>
            </a:r>
            <a:r>
              <a:rPr lang="en-US" altLang="ko-KR" sz="1600" b="1" dirty="0">
                <a:solidFill>
                  <a:srgbClr val="00B050"/>
                </a:solidFill>
              </a:rPr>
              <a:t>write</a:t>
            </a:r>
          </a:p>
        </p:txBody>
      </p:sp>
      <p:sp>
        <p:nvSpPr>
          <p:cNvPr id="5" name="오른쪽 중괄호 4"/>
          <p:cNvSpPr/>
          <p:nvPr/>
        </p:nvSpPr>
        <p:spPr>
          <a:xfrm>
            <a:off x="6018703" y="1575726"/>
            <a:ext cx="211843" cy="701146"/>
          </a:xfrm>
          <a:prstGeom prst="rightBrac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230546" y="1562315"/>
            <a:ext cx="2130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/>
                </a:solidFill>
              </a:rPr>
              <a:t>해당하는 </a:t>
            </a:r>
            <a:r>
              <a:rPr lang="en-US" altLang="ko-KR" sz="1600" b="1" dirty="0">
                <a:solidFill>
                  <a:schemeClr val="accent1"/>
                </a:solidFill>
              </a:rPr>
              <a:t>id</a:t>
            </a:r>
            <a:r>
              <a:rPr lang="ko-KR" altLang="en-US" sz="1600" b="1" dirty="0">
                <a:solidFill>
                  <a:schemeClr val="accent1"/>
                </a:solidFill>
              </a:rPr>
              <a:t>의 </a:t>
            </a:r>
            <a:r>
              <a:rPr lang="en-US" altLang="ko-KR" sz="1600" b="1" dirty="0">
                <a:solidFill>
                  <a:schemeClr val="accent1"/>
                </a:solidFill>
              </a:rPr>
              <a:t>record</a:t>
            </a:r>
          </a:p>
          <a:p>
            <a:r>
              <a:rPr lang="ko-KR" altLang="en-US" sz="1600" b="1" dirty="0">
                <a:solidFill>
                  <a:schemeClr val="accent1"/>
                </a:solidFill>
              </a:rPr>
              <a:t>멤버들 초기화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endParaRPr lang="en-US" altLang="ko-KR" sz="1600" b="1" dirty="0">
              <a:solidFill>
                <a:schemeClr val="accent1"/>
              </a:solidFill>
            </a:endParaRPr>
          </a:p>
        </p:txBody>
      </p:sp>
      <p:sp>
        <p:nvSpPr>
          <p:cNvPr id="6" name="자유형: 도형 5"/>
          <p:cNvSpPr/>
          <p:nvPr/>
        </p:nvSpPr>
        <p:spPr>
          <a:xfrm>
            <a:off x="7951188" y="2027583"/>
            <a:ext cx="308229" cy="964249"/>
          </a:xfrm>
          <a:custGeom>
            <a:avLst/>
            <a:gdLst>
              <a:gd name="connsiteX0" fmla="*/ 116 w 308229"/>
              <a:gd name="connsiteY0" fmla="*/ 0 h 964249"/>
              <a:gd name="connsiteX1" fmla="*/ 139264 w 308229"/>
              <a:gd name="connsiteY1" fmla="*/ 49695 h 964249"/>
              <a:gd name="connsiteX2" fmla="*/ 198899 w 308229"/>
              <a:gd name="connsiteY2" fmla="*/ 89452 h 964249"/>
              <a:gd name="connsiteX3" fmla="*/ 228716 w 308229"/>
              <a:gd name="connsiteY3" fmla="*/ 109330 h 964249"/>
              <a:gd name="connsiteX4" fmla="*/ 248595 w 308229"/>
              <a:gd name="connsiteY4" fmla="*/ 139147 h 964249"/>
              <a:gd name="connsiteX5" fmla="*/ 268473 w 308229"/>
              <a:gd name="connsiteY5" fmla="*/ 159026 h 964249"/>
              <a:gd name="connsiteX6" fmla="*/ 288351 w 308229"/>
              <a:gd name="connsiteY6" fmla="*/ 218660 h 964249"/>
              <a:gd name="connsiteX7" fmla="*/ 308229 w 308229"/>
              <a:gd name="connsiteY7" fmla="*/ 298174 h 964249"/>
              <a:gd name="connsiteX8" fmla="*/ 298290 w 308229"/>
              <a:gd name="connsiteY8" fmla="*/ 526774 h 964249"/>
              <a:gd name="connsiteX9" fmla="*/ 278412 w 308229"/>
              <a:gd name="connsiteY9" fmla="*/ 556591 h 964249"/>
              <a:gd name="connsiteX10" fmla="*/ 228716 w 308229"/>
              <a:gd name="connsiteY10" fmla="*/ 655982 h 964249"/>
              <a:gd name="connsiteX11" fmla="*/ 129325 w 308229"/>
              <a:gd name="connsiteY11" fmla="*/ 745434 h 964249"/>
              <a:gd name="connsiteX12" fmla="*/ 79629 w 308229"/>
              <a:gd name="connsiteY12" fmla="*/ 795130 h 964249"/>
              <a:gd name="connsiteX13" fmla="*/ 49812 w 308229"/>
              <a:gd name="connsiteY13" fmla="*/ 815008 h 964249"/>
              <a:gd name="connsiteX14" fmla="*/ 10055 w 308229"/>
              <a:gd name="connsiteY14" fmla="*/ 854765 h 964249"/>
              <a:gd name="connsiteX15" fmla="*/ 29934 w 308229"/>
              <a:gd name="connsiteY15" fmla="*/ 815008 h 964249"/>
              <a:gd name="connsiteX16" fmla="*/ 59751 w 308229"/>
              <a:gd name="connsiteY16" fmla="*/ 785191 h 964249"/>
              <a:gd name="connsiteX17" fmla="*/ 79629 w 308229"/>
              <a:gd name="connsiteY17" fmla="*/ 755374 h 964249"/>
              <a:gd name="connsiteX18" fmla="*/ 109447 w 308229"/>
              <a:gd name="connsiteY18" fmla="*/ 775252 h 964249"/>
              <a:gd name="connsiteX19" fmla="*/ 149203 w 308229"/>
              <a:gd name="connsiteY19" fmla="*/ 884582 h 964249"/>
              <a:gd name="connsiteX20" fmla="*/ 169082 w 308229"/>
              <a:gd name="connsiteY20" fmla="*/ 944217 h 964249"/>
              <a:gd name="connsiteX21" fmla="*/ 149203 w 308229"/>
              <a:gd name="connsiteY21" fmla="*/ 964095 h 964249"/>
              <a:gd name="connsiteX22" fmla="*/ 119386 w 308229"/>
              <a:gd name="connsiteY22" fmla="*/ 934278 h 964249"/>
              <a:gd name="connsiteX23" fmla="*/ 89569 w 308229"/>
              <a:gd name="connsiteY23" fmla="*/ 914400 h 964249"/>
              <a:gd name="connsiteX24" fmla="*/ 69690 w 308229"/>
              <a:gd name="connsiteY24" fmla="*/ 884582 h 964249"/>
              <a:gd name="connsiteX25" fmla="*/ 10055 w 308229"/>
              <a:gd name="connsiteY25" fmla="*/ 844826 h 964249"/>
              <a:gd name="connsiteX26" fmla="*/ 116 w 308229"/>
              <a:gd name="connsiteY26" fmla="*/ 815008 h 964249"/>
              <a:gd name="connsiteX27" fmla="*/ 39873 w 308229"/>
              <a:gd name="connsiteY27" fmla="*/ 735495 h 964249"/>
              <a:gd name="connsiteX28" fmla="*/ 69690 w 308229"/>
              <a:gd name="connsiteY28" fmla="*/ 745434 h 964249"/>
              <a:gd name="connsiteX29" fmla="*/ 99508 w 308229"/>
              <a:gd name="connsiteY29" fmla="*/ 785191 h 96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08229" h="964249">
                <a:moveTo>
                  <a:pt x="116" y="0"/>
                </a:moveTo>
                <a:cubicBezTo>
                  <a:pt x="66868" y="11125"/>
                  <a:pt x="74240" y="6346"/>
                  <a:pt x="139264" y="49695"/>
                </a:cubicBezTo>
                <a:lnTo>
                  <a:pt x="198899" y="89452"/>
                </a:lnTo>
                <a:lnTo>
                  <a:pt x="228716" y="109330"/>
                </a:lnTo>
                <a:cubicBezTo>
                  <a:pt x="235342" y="119269"/>
                  <a:pt x="241133" y="129819"/>
                  <a:pt x="248595" y="139147"/>
                </a:cubicBezTo>
                <a:cubicBezTo>
                  <a:pt x="254449" y="146464"/>
                  <a:pt x="264282" y="150644"/>
                  <a:pt x="268473" y="159026"/>
                </a:cubicBezTo>
                <a:cubicBezTo>
                  <a:pt x="277843" y="177767"/>
                  <a:pt x="283269" y="198332"/>
                  <a:pt x="288351" y="218660"/>
                </a:cubicBezTo>
                <a:lnTo>
                  <a:pt x="308229" y="298174"/>
                </a:lnTo>
                <a:cubicBezTo>
                  <a:pt x="304916" y="374374"/>
                  <a:pt x="307033" y="451005"/>
                  <a:pt x="298290" y="526774"/>
                </a:cubicBezTo>
                <a:cubicBezTo>
                  <a:pt x="296921" y="538640"/>
                  <a:pt x="283754" y="545907"/>
                  <a:pt x="278412" y="556591"/>
                </a:cubicBezTo>
                <a:cubicBezTo>
                  <a:pt x="255458" y="602499"/>
                  <a:pt x="263275" y="614511"/>
                  <a:pt x="228716" y="655982"/>
                </a:cubicBezTo>
                <a:cubicBezTo>
                  <a:pt x="98192" y="812609"/>
                  <a:pt x="205553" y="678734"/>
                  <a:pt x="129325" y="745434"/>
                </a:cubicBezTo>
                <a:cubicBezTo>
                  <a:pt x="111694" y="760861"/>
                  <a:pt x="99121" y="782135"/>
                  <a:pt x="79629" y="795130"/>
                </a:cubicBezTo>
                <a:cubicBezTo>
                  <a:pt x="69690" y="801756"/>
                  <a:pt x="58881" y="807234"/>
                  <a:pt x="49812" y="815008"/>
                </a:cubicBezTo>
                <a:cubicBezTo>
                  <a:pt x="35582" y="827205"/>
                  <a:pt x="10055" y="854765"/>
                  <a:pt x="10055" y="854765"/>
                </a:cubicBezTo>
                <a:cubicBezTo>
                  <a:pt x="16681" y="841513"/>
                  <a:pt x="21322" y="827065"/>
                  <a:pt x="29934" y="815008"/>
                </a:cubicBezTo>
                <a:cubicBezTo>
                  <a:pt x="38104" y="803570"/>
                  <a:pt x="50753" y="795989"/>
                  <a:pt x="59751" y="785191"/>
                </a:cubicBezTo>
                <a:cubicBezTo>
                  <a:pt x="67398" y="776014"/>
                  <a:pt x="73003" y="765313"/>
                  <a:pt x="79629" y="755374"/>
                </a:cubicBezTo>
                <a:cubicBezTo>
                  <a:pt x="89568" y="762000"/>
                  <a:pt x="101000" y="766805"/>
                  <a:pt x="109447" y="775252"/>
                </a:cubicBezTo>
                <a:cubicBezTo>
                  <a:pt x="140701" y="806505"/>
                  <a:pt x="135071" y="842186"/>
                  <a:pt x="149203" y="884582"/>
                </a:cubicBezTo>
                <a:lnTo>
                  <a:pt x="169082" y="944217"/>
                </a:lnTo>
                <a:cubicBezTo>
                  <a:pt x="162456" y="950843"/>
                  <a:pt x="158392" y="965933"/>
                  <a:pt x="149203" y="964095"/>
                </a:cubicBezTo>
                <a:cubicBezTo>
                  <a:pt x="135420" y="961338"/>
                  <a:pt x="130184" y="943276"/>
                  <a:pt x="119386" y="934278"/>
                </a:cubicBezTo>
                <a:cubicBezTo>
                  <a:pt x="110209" y="926631"/>
                  <a:pt x="99508" y="921026"/>
                  <a:pt x="89569" y="914400"/>
                </a:cubicBezTo>
                <a:cubicBezTo>
                  <a:pt x="82943" y="904461"/>
                  <a:pt x="78680" y="892448"/>
                  <a:pt x="69690" y="884582"/>
                </a:cubicBezTo>
                <a:cubicBezTo>
                  <a:pt x="51710" y="868850"/>
                  <a:pt x="10055" y="844826"/>
                  <a:pt x="10055" y="844826"/>
                </a:cubicBezTo>
                <a:cubicBezTo>
                  <a:pt x="6742" y="834887"/>
                  <a:pt x="-1041" y="825421"/>
                  <a:pt x="116" y="815008"/>
                </a:cubicBezTo>
                <a:cubicBezTo>
                  <a:pt x="5827" y="763617"/>
                  <a:pt x="12841" y="762529"/>
                  <a:pt x="39873" y="735495"/>
                </a:cubicBezTo>
                <a:cubicBezTo>
                  <a:pt x="49812" y="738808"/>
                  <a:pt x="62282" y="738026"/>
                  <a:pt x="69690" y="745434"/>
                </a:cubicBezTo>
                <a:cubicBezTo>
                  <a:pt x="131095" y="806841"/>
                  <a:pt x="35522" y="753200"/>
                  <a:pt x="99508" y="785191"/>
                </a:cubicBezTo>
              </a:path>
            </a:pathLst>
          </a:custGeom>
          <a:noFill/>
          <a:ln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104745" y="3041601"/>
            <a:ext cx="29835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/>
                </a:solidFill>
              </a:rPr>
              <a:t>따라서 새로 </a:t>
            </a:r>
            <a:r>
              <a:rPr lang="en-US" altLang="ko-KR" sz="1600" b="1" dirty="0">
                <a:solidFill>
                  <a:schemeClr val="accent1"/>
                </a:solidFill>
              </a:rPr>
              <a:t>write </a:t>
            </a:r>
            <a:r>
              <a:rPr lang="ko-KR" altLang="en-US" sz="1600" b="1" dirty="0">
                <a:solidFill>
                  <a:schemeClr val="accent1"/>
                </a:solidFill>
              </a:rPr>
              <a:t>하게 되면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r>
              <a:rPr lang="ko-KR" altLang="en-US" sz="1600" b="1" dirty="0">
                <a:solidFill>
                  <a:schemeClr val="accent1"/>
                </a:solidFill>
              </a:rPr>
              <a:t>수정된 결과가 초기화 값이므로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r>
              <a:rPr lang="ko-KR" altLang="en-US" sz="1600" b="1" dirty="0">
                <a:solidFill>
                  <a:schemeClr val="accent1"/>
                </a:solidFill>
              </a:rPr>
              <a:t>삭제한 것과 동일하다</a:t>
            </a:r>
            <a:endParaRPr lang="en-US" altLang="ko-KR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37692" y="3765152"/>
            <a:ext cx="1762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/>
              <a:t>연속 실행 여부 </a:t>
            </a:r>
            <a:endParaRPr lang="en-US" altLang="ko-KR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915816" y="4221088"/>
            <a:ext cx="1890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Y </a:t>
            </a:r>
            <a:r>
              <a:rPr lang="ko-KR" altLang="en-US" sz="1600" dirty="0"/>
              <a:t>받으면 또 실행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7313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4752528" cy="5577897"/>
          </a:xfrm>
        </p:spPr>
      </p:pic>
      <p:sp>
        <p:nvSpPr>
          <p:cNvPr id="8" name="TextBox 7"/>
          <p:cNvSpPr txBox="1"/>
          <p:nvPr/>
        </p:nvSpPr>
        <p:spPr>
          <a:xfrm>
            <a:off x="2555776" y="5979518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// ‘</a:t>
            </a:r>
            <a:r>
              <a:rPr lang="ko-KR" altLang="en-US" b="1" dirty="0">
                <a:solidFill>
                  <a:schemeClr val="accent1"/>
                </a:solidFill>
              </a:rPr>
              <a:t>종료</a:t>
            </a:r>
            <a:r>
              <a:rPr lang="en-US" altLang="ko-KR" b="1" dirty="0">
                <a:solidFill>
                  <a:schemeClr val="accent1"/>
                </a:solidFill>
              </a:rPr>
              <a:t>’ </a:t>
            </a:r>
            <a:r>
              <a:rPr lang="ko-KR" altLang="en-US" b="1" dirty="0">
                <a:solidFill>
                  <a:schemeClr val="accent1"/>
                </a:solidFill>
              </a:rPr>
              <a:t>정상 실행</a:t>
            </a:r>
            <a:endParaRPr lang="en-US" altLang="ko-KR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프로그램 사용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메뉴 사용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3553652"/>
            <a:ext cx="1368152" cy="307396"/>
          </a:xfrm>
          <a:prstGeom prst="rect">
            <a:avLst/>
          </a:pr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3528" y="6054568"/>
            <a:ext cx="1368152" cy="307396"/>
          </a:xfrm>
          <a:prstGeom prst="rect">
            <a:avLst/>
          </a:prstGeom>
          <a:solidFill>
            <a:srgbClr val="00B0F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07704" y="3522684"/>
            <a:ext cx="615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// 1~7 </a:t>
            </a:r>
            <a:r>
              <a:rPr lang="ko-KR" altLang="en-US" b="1" dirty="0">
                <a:solidFill>
                  <a:schemeClr val="accent2"/>
                </a:solidFill>
              </a:rPr>
              <a:t>이외의 정수 입력 시 메뉴 </a:t>
            </a:r>
            <a:r>
              <a:rPr lang="ko-KR" altLang="en-US" b="1" dirty="0" err="1">
                <a:solidFill>
                  <a:schemeClr val="accent2"/>
                </a:solidFill>
              </a:rPr>
              <a:t>재출력</a:t>
            </a:r>
            <a:r>
              <a:rPr lang="ko-KR" altLang="en-US" b="1" dirty="0">
                <a:solidFill>
                  <a:schemeClr val="accent2"/>
                </a:solidFill>
              </a:rPr>
              <a:t> 하여 다시 입력 받음</a:t>
            </a:r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21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436" y="812993"/>
            <a:ext cx="3815095" cy="5625842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3776291" cy="5184576"/>
          </a:xfrm>
        </p:spPr>
      </p:pic>
      <p:sp>
        <p:nvSpPr>
          <p:cNvPr id="8" name="TextBox 7"/>
          <p:cNvSpPr txBox="1"/>
          <p:nvPr/>
        </p:nvSpPr>
        <p:spPr>
          <a:xfrm>
            <a:off x="5994337" y="4163273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// ctrl + D </a:t>
            </a:r>
            <a:r>
              <a:rPr lang="ko-KR" altLang="en-US" b="1" dirty="0">
                <a:solidFill>
                  <a:schemeClr val="accent1"/>
                </a:solidFill>
              </a:rPr>
              <a:t>누르면 입력 종료</a:t>
            </a:r>
            <a:endParaRPr lang="en-US" altLang="ko-KR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프로그램 사용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계좌 생성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3625914"/>
            <a:ext cx="1008112" cy="163126"/>
          </a:xfrm>
          <a:prstGeom prst="rect">
            <a:avLst/>
          </a:pr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98387" y="4532605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중복 계좌 발생하면 종료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0891" y="4717271"/>
            <a:ext cx="1008112" cy="163126"/>
          </a:xfrm>
          <a:prstGeom prst="rect">
            <a:avLst/>
          </a:pr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682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내용 개체 틀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7" y="1031927"/>
            <a:ext cx="4495110" cy="5400600"/>
          </a:xfr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48" y="1080992"/>
            <a:ext cx="3845226" cy="34482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8313" y="3632523"/>
            <a:ext cx="2666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계좌 없을 시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ko-KR" altLang="en-US" sz="1600" b="1" dirty="0">
                <a:solidFill>
                  <a:schemeClr val="accent1"/>
                </a:solidFill>
              </a:rPr>
              <a:t>메시지 출력</a:t>
            </a:r>
            <a:endParaRPr lang="en-US" altLang="ko-KR" sz="1600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프로그램 사용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잔액 확인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06046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84" y="883265"/>
            <a:ext cx="4570740" cy="5868316"/>
          </a:xfrm>
        </p:spPr>
      </p:pic>
      <p:sp>
        <p:nvSpPr>
          <p:cNvPr id="8" name="TextBox 7"/>
          <p:cNvSpPr txBox="1"/>
          <p:nvPr/>
        </p:nvSpPr>
        <p:spPr>
          <a:xfrm>
            <a:off x="4566075" y="1269914"/>
            <a:ext cx="4152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// </a:t>
            </a:r>
            <a:r>
              <a:rPr lang="ko-KR" altLang="en-US" b="1" dirty="0">
                <a:solidFill>
                  <a:schemeClr val="accent1"/>
                </a:solidFill>
              </a:rPr>
              <a:t>계좌 정보 출력 후 입금액을 입력 받아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// </a:t>
            </a:r>
            <a:r>
              <a:rPr lang="ko-KR" altLang="en-US" b="1" dirty="0">
                <a:solidFill>
                  <a:schemeClr val="accent1"/>
                </a:solidFill>
              </a:rPr>
              <a:t>입금 후 잔액을 보여준다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endParaRPr lang="en-US" altLang="ko-KR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프로그램 사용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입금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7284" y="3500186"/>
            <a:ext cx="2842548" cy="1002036"/>
          </a:xfrm>
          <a:prstGeom prst="rect">
            <a:avLst/>
          </a:pr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58842" y="3681862"/>
            <a:ext cx="305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입금액이 </a:t>
            </a:r>
            <a:r>
              <a:rPr lang="en-US" altLang="ko-KR" b="1" dirty="0">
                <a:solidFill>
                  <a:srgbClr val="C00000"/>
                </a:solidFill>
              </a:rPr>
              <a:t>0</a:t>
            </a:r>
            <a:r>
              <a:rPr lang="ko-KR" altLang="en-US" b="1" dirty="0">
                <a:solidFill>
                  <a:srgbClr val="C00000"/>
                </a:solidFill>
              </a:rPr>
              <a:t>이하의 수인 경우</a:t>
            </a:r>
            <a:r>
              <a:rPr lang="en-US" altLang="ko-KR" b="1" dirty="0">
                <a:solidFill>
                  <a:srgbClr val="C00000"/>
                </a:solidFill>
              </a:rPr>
              <a:t>,</a:t>
            </a:r>
          </a:p>
          <a:p>
            <a:r>
              <a:rPr lang="ko-KR" altLang="en-US" b="1" dirty="0">
                <a:solidFill>
                  <a:srgbClr val="C00000"/>
                </a:solidFill>
              </a:rPr>
              <a:t>입금액을 다시 입력 받음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91680" y="2648882"/>
            <a:ext cx="2666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계좌 없을 시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ko-KR" altLang="en-US" sz="1600" b="1" dirty="0">
                <a:solidFill>
                  <a:schemeClr val="accent1"/>
                </a:solidFill>
              </a:rPr>
              <a:t>메시지 출력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21568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72716"/>
            <a:ext cx="5110572" cy="5688632"/>
          </a:xfr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프로그램 사용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출금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3140968"/>
            <a:ext cx="3240360" cy="864096"/>
          </a:xfrm>
          <a:prstGeom prst="rect">
            <a:avLst/>
          </a:pr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3528" y="3990814"/>
            <a:ext cx="2014742" cy="511408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85320" y="3902057"/>
            <a:ext cx="3281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잔액보다 더 많이 인출할 경우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</a:p>
          <a:p>
            <a:r>
              <a:rPr lang="ko-KR" altLang="en-US" b="1" dirty="0">
                <a:solidFill>
                  <a:srgbClr val="00B050"/>
                </a:solidFill>
              </a:rPr>
              <a:t>잔액 부족 메시지 띄우고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b="1" dirty="0">
                <a:solidFill>
                  <a:srgbClr val="00B050"/>
                </a:solidFill>
              </a:rPr>
              <a:t>잔액을 보여준 후</a:t>
            </a:r>
            <a:r>
              <a:rPr lang="en-US" altLang="ko-KR" b="1" dirty="0">
                <a:solidFill>
                  <a:srgbClr val="00B050"/>
                </a:solidFill>
              </a:rPr>
              <a:t>,</a:t>
            </a:r>
          </a:p>
          <a:p>
            <a:r>
              <a:rPr lang="ko-KR" altLang="en-US" b="1" dirty="0">
                <a:solidFill>
                  <a:srgbClr val="00B050"/>
                </a:solidFill>
              </a:rPr>
              <a:t>출금 프로그램 종료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0105" y="1143724"/>
            <a:ext cx="4152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// </a:t>
            </a:r>
            <a:r>
              <a:rPr lang="ko-KR" altLang="en-US" b="1" dirty="0">
                <a:solidFill>
                  <a:schemeClr val="accent1"/>
                </a:solidFill>
              </a:rPr>
              <a:t>계좌 정보 출력 후 출금액을 입력 받아</a:t>
            </a:r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// </a:t>
            </a:r>
            <a:r>
              <a:rPr lang="ko-KR" altLang="en-US" b="1" dirty="0">
                <a:solidFill>
                  <a:schemeClr val="accent1"/>
                </a:solidFill>
              </a:rPr>
              <a:t>출금 후 잔액을 보여준다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3684911" y="3221749"/>
            <a:ext cx="305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출금액이 </a:t>
            </a:r>
            <a:r>
              <a:rPr lang="en-US" altLang="ko-KR" b="1" dirty="0">
                <a:solidFill>
                  <a:srgbClr val="C00000"/>
                </a:solidFill>
              </a:rPr>
              <a:t>0</a:t>
            </a:r>
            <a:r>
              <a:rPr lang="ko-KR" altLang="en-US" b="1" dirty="0">
                <a:solidFill>
                  <a:srgbClr val="C00000"/>
                </a:solidFill>
              </a:rPr>
              <a:t>이하의 수인 경우</a:t>
            </a:r>
            <a:r>
              <a:rPr lang="en-US" altLang="ko-KR" b="1" dirty="0">
                <a:solidFill>
                  <a:srgbClr val="C00000"/>
                </a:solidFill>
              </a:rPr>
              <a:t>,</a:t>
            </a:r>
          </a:p>
          <a:p>
            <a:r>
              <a:rPr lang="ko-KR" altLang="en-US" b="1" dirty="0">
                <a:solidFill>
                  <a:srgbClr val="C00000"/>
                </a:solidFill>
              </a:rPr>
              <a:t>출금액을 다시 입력 받음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99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8" y="980729"/>
            <a:ext cx="4676789" cy="5472608"/>
          </a:xfr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프로그램 사용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이자 계산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5378" y="3212976"/>
            <a:ext cx="3114494" cy="576064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31200" y="3212976"/>
            <a:ext cx="5248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// </a:t>
            </a:r>
            <a:r>
              <a:rPr lang="ko-KR" altLang="en-US" b="1" dirty="0">
                <a:solidFill>
                  <a:schemeClr val="accent1"/>
                </a:solidFill>
              </a:rPr>
              <a:t>이자 계산 후</a:t>
            </a:r>
            <a:r>
              <a:rPr lang="en-US" altLang="ko-KR" b="1" dirty="0">
                <a:solidFill>
                  <a:schemeClr val="accent1"/>
                </a:solidFill>
              </a:rPr>
              <a:t>, </a:t>
            </a:r>
            <a:r>
              <a:rPr lang="ko-KR" altLang="en-US" b="1" dirty="0">
                <a:solidFill>
                  <a:schemeClr val="accent1"/>
                </a:solidFill>
              </a:rPr>
              <a:t>현재 잔액이 포함된 계좌 정보 출력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// (</a:t>
            </a:r>
            <a:r>
              <a:rPr lang="ko-KR" altLang="en-US" b="1" dirty="0">
                <a:solidFill>
                  <a:schemeClr val="accent1"/>
                </a:solidFill>
              </a:rPr>
              <a:t>이자 계산 한 결과가 잔액에 반영됨</a:t>
            </a:r>
            <a:r>
              <a:rPr lang="en-US" altLang="ko-KR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19672" y="4073457"/>
            <a:ext cx="2666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계좌 없을 시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ko-KR" altLang="en-US" sz="1600" b="1" dirty="0">
                <a:solidFill>
                  <a:schemeClr val="accent1"/>
                </a:solidFill>
              </a:rPr>
              <a:t>메시지 출력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28091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162" y="848374"/>
            <a:ext cx="4295386" cy="5413063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3" y="859733"/>
            <a:ext cx="4175022" cy="5401704"/>
          </a:xfrm>
        </p:spPr>
      </p:pic>
      <p:sp>
        <p:nvSpPr>
          <p:cNvPr id="11" name="직사각형 10"/>
          <p:cNvSpPr/>
          <p:nvPr/>
        </p:nvSpPr>
        <p:spPr>
          <a:xfrm>
            <a:off x="121563" y="3942314"/>
            <a:ext cx="3874373" cy="422790"/>
          </a:xfrm>
          <a:prstGeom prst="rect">
            <a:avLst/>
          </a:pr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23016" y="138287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계좌 생성</a:t>
            </a:r>
            <a:endParaRPr lang="en-US" altLang="ko-KR" b="1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프로그램 사용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계좌 해지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10162" y="4794760"/>
            <a:ext cx="3662238" cy="242152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3705" y="4129441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계좌 해지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563" y="4726811"/>
            <a:ext cx="3946381" cy="364264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00425" y="479476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계좌 유지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sp>
        <p:nvSpPr>
          <p:cNvPr id="6" name="오른쪽 중괄호 5"/>
          <p:cNvSpPr/>
          <p:nvPr/>
        </p:nvSpPr>
        <p:spPr>
          <a:xfrm>
            <a:off x="1475656" y="1448960"/>
            <a:ext cx="72008" cy="303243"/>
          </a:xfrm>
          <a:prstGeom prst="righ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522898" y="442542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계좌 존재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10163" y="5517232"/>
            <a:ext cx="1374528" cy="216024"/>
          </a:xfrm>
          <a:prstGeom prst="rect">
            <a:avLst/>
          </a:pr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192239" y="5440578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계좌 삭제됨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31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37356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600" dirty="0"/>
              <a:t>계좌 정보는 계좌번호</a:t>
            </a:r>
            <a:r>
              <a:rPr lang="en-US" altLang="ko-KR" sz="2600" dirty="0"/>
              <a:t>, </a:t>
            </a:r>
            <a:r>
              <a:rPr lang="ko-KR" altLang="en-US" sz="2600" dirty="0"/>
              <a:t>소유자 이름</a:t>
            </a:r>
            <a:r>
              <a:rPr lang="en-US" altLang="ko-KR" sz="2600" dirty="0"/>
              <a:t>, </a:t>
            </a:r>
            <a:r>
              <a:rPr lang="ko-KR" altLang="en-US" sz="2600" dirty="0"/>
              <a:t>잔액 등을 포함하며 계좌 정보는 파일에 저장 한다</a:t>
            </a:r>
            <a:r>
              <a:rPr lang="en-US" altLang="ko-KR" sz="2600" dirty="0"/>
              <a:t>. </a:t>
            </a:r>
          </a:p>
          <a:p>
            <a:pPr marL="342900" indent="-342900">
              <a:buFontTx/>
              <a:buChar char="-"/>
            </a:pPr>
            <a:r>
              <a:rPr lang="ko-KR" altLang="en-US" sz="2600" dirty="0"/>
              <a:t>이 프로그램은 메뉴에 따라 계좌 생성</a:t>
            </a:r>
            <a:r>
              <a:rPr lang="en-US" altLang="ko-KR" sz="2600" dirty="0"/>
              <a:t>, </a:t>
            </a:r>
            <a:r>
              <a:rPr lang="ko-KR" altLang="en-US" sz="2600" dirty="0"/>
              <a:t>입금</a:t>
            </a:r>
            <a:r>
              <a:rPr lang="en-US" altLang="ko-KR" sz="2600" dirty="0"/>
              <a:t>, </a:t>
            </a:r>
            <a:r>
              <a:rPr lang="ko-KR" altLang="en-US" sz="2600" dirty="0"/>
              <a:t>출금</a:t>
            </a:r>
            <a:r>
              <a:rPr lang="en-US" altLang="ko-KR" sz="2600" dirty="0"/>
              <a:t>, </a:t>
            </a:r>
            <a:r>
              <a:rPr lang="ko-KR" altLang="en-US" sz="2600" dirty="0"/>
              <a:t>잔액 확인</a:t>
            </a:r>
            <a:r>
              <a:rPr lang="en-US" altLang="ko-KR" sz="2600" dirty="0"/>
              <a:t>, </a:t>
            </a:r>
            <a:r>
              <a:rPr lang="ko-KR" altLang="en-US" sz="2600" dirty="0"/>
              <a:t>이자 계산</a:t>
            </a:r>
            <a:r>
              <a:rPr lang="en-US" altLang="ko-KR" sz="2600" dirty="0"/>
              <a:t>, </a:t>
            </a:r>
            <a:r>
              <a:rPr lang="ko-KR" altLang="en-US" sz="2600" dirty="0"/>
              <a:t>계좌 해 지 등의 기능을 제공한다</a:t>
            </a:r>
            <a:r>
              <a:rPr lang="en-US" altLang="ko-KR" sz="2600" dirty="0"/>
              <a:t>. </a:t>
            </a:r>
          </a:p>
          <a:p>
            <a:pPr marL="342900" indent="-342900">
              <a:buFontTx/>
              <a:buChar char="-"/>
            </a:pPr>
            <a:r>
              <a:rPr lang="ko-KR" altLang="en-US" sz="2600" dirty="0"/>
              <a:t>계좌번호를 이용하여 해당 계좌에 입금</a:t>
            </a:r>
            <a:r>
              <a:rPr lang="en-US" altLang="ko-KR" sz="2600" dirty="0"/>
              <a:t>, </a:t>
            </a:r>
            <a:r>
              <a:rPr lang="ko-KR" altLang="en-US" sz="2600" dirty="0"/>
              <a:t>출금</a:t>
            </a:r>
            <a:r>
              <a:rPr lang="en-US" altLang="ko-KR" sz="2600" dirty="0"/>
              <a:t>, </a:t>
            </a:r>
            <a:r>
              <a:rPr lang="ko-KR" altLang="en-US" sz="2600" dirty="0"/>
              <a:t>잔액 확인</a:t>
            </a:r>
            <a:r>
              <a:rPr lang="en-US" altLang="ko-KR" sz="2600" dirty="0"/>
              <a:t>, </a:t>
            </a:r>
            <a:r>
              <a:rPr lang="ko-KR" altLang="en-US" sz="2600" dirty="0"/>
              <a:t>이자 계산을 한다</a:t>
            </a:r>
            <a:r>
              <a:rPr lang="en-US" altLang="ko-KR" sz="2600" dirty="0"/>
              <a:t>.</a:t>
            </a:r>
            <a:endParaRPr lang="en-US" altLang="ko-KR" sz="2600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082" y="260648"/>
            <a:ext cx="8715836" cy="795536"/>
          </a:xfrm>
        </p:spPr>
        <p:txBody>
          <a:bodyPr>
            <a:normAutofit/>
          </a:bodyPr>
          <a:lstStyle/>
          <a:p>
            <a:r>
              <a:rPr lang="ko-KR" altLang="en-US" dirty="0"/>
              <a:t>은행 계좌 관리 프로그램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목표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7927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2" y="4273460"/>
            <a:ext cx="8381745" cy="1901562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7686"/>
            <a:ext cx="4329829" cy="2707819"/>
          </a:xfr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프로그램 사용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종료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1734" y="1115057"/>
            <a:ext cx="43551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&lt;</a:t>
            </a:r>
            <a:r>
              <a:rPr lang="ko-KR" altLang="en-US" sz="2000" b="1" dirty="0">
                <a:latin typeface="+mj-lt"/>
              </a:rPr>
              <a:t>파일이 깨져 보이는 이유</a:t>
            </a:r>
            <a:r>
              <a:rPr lang="en-US" altLang="ko-KR" sz="2000" b="1" dirty="0">
                <a:latin typeface="+mj-lt"/>
              </a:rPr>
              <a:t>&gt;</a:t>
            </a:r>
          </a:p>
          <a:p>
            <a:r>
              <a:rPr lang="ko-KR" altLang="en-US" dirty="0"/>
              <a:t>유닉스에서 파일은 연속된 바이트의 나열이므로</a:t>
            </a:r>
            <a:r>
              <a:rPr lang="en-US" altLang="ko-KR" dirty="0"/>
              <a:t>, </a:t>
            </a:r>
            <a:r>
              <a:rPr lang="ko-KR" altLang="en-US" dirty="0"/>
              <a:t>직접 접근하면 이상한 문자 형태를 확인 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file</a:t>
            </a:r>
            <a:r>
              <a:rPr lang="ko-KR" altLang="en-US" dirty="0"/>
              <a:t>을 열기 위해서는 반드시 </a:t>
            </a:r>
            <a:r>
              <a:rPr lang="ko-KR" altLang="en-US" b="1" dirty="0">
                <a:solidFill>
                  <a:schemeClr val="accent2"/>
                </a:solidFill>
              </a:rPr>
              <a:t>커널에 파일에 대한 서비스</a:t>
            </a:r>
            <a:r>
              <a:rPr lang="en-US" altLang="ko-KR" b="1" dirty="0"/>
              <a:t>(</a:t>
            </a:r>
            <a:r>
              <a:rPr lang="ko-KR" altLang="en-US" b="1" dirty="0"/>
              <a:t>읽기</a:t>
            </a:r>
            <a:r>
              <a:rPr lang="en-US" altLang="ko-KR" b="1" dirty="0"/>
              <a:t>, </a:t>
            </a:r>
            <a:r>
              <a:rPr lang="ko-KR" altLang="en-US" b="1" dirty="0"/>
              <a:t>쓰기 등</a:t>
            </a:r>
            <a:r>
              <a:rPr lang="en-US" altLang="ko-KR" b="1" dirty="0"/>
              <a:t>)</a:t>
            </a:r>
            <a:r>
              <a:rPr lang="ko-KR" altLang="en-US" b="1" dirty="0">
                <a:solidFill>
                  <a:schemeClr val="accent2"/>
                </a:solidFill>
              </a:rPr>
              <a:t>를 요청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5696" y="3140968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은행 계좌 관리 프로그램 종료</a:t>
            </a:r>
            <a:endParaRPr lang="en-US" altLang="ko-KR" sz="1600" b="1" dirty="0">
              <a:solidFill>
                <a:schemeClr val="accent1"/>
              </a:solidFill>
            </a:endParaRPr>
          </a:p>
        </p:txBody>
      </p:sp>
      <p:cxnSp>
        <p:nvCxnSpPr>
          <p:cNvPr id="8" name="직선 화살표 연결선 7"/>
          <p:cNvCxnSpPr>
            <a:stCxn id="9" idx="2"/>
          </p:cNvCxnSpPr>
          <p:nvPr/>
        </p:nvCxnSpPr>
        <p:spPr>
          <a:xfrm flipH="1">
            <a:off x="6719324" y="3177160"/>
            <a:ext cx="1" cy="899912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339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75945" y="77720"/>
            <a:ext cx="8147248" cy="692476"/>
          </a:xfrm>
        </p:spPr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1268760"/>
            <a:ext cx="7620000" cy="4373563"/>
          </a:xfrm>
        </p:spPr>
        <p:txBody>
          <a:bodyPr/>
          <a:lstStyle/>
          <a:p>
            <a:r>
              <a:rPr lang="ko-KR" altLang="en-US" b="0" dirty="0"/>
              <a:t>계좌 생성 부분에서 입력한 계좌가 이미 있는 계좌 일 경우</a:t>
            </a:r>
            <a:endParaRPr lang="en-US" altLang="ko-KR" b="0" dirty="0"/>
          </a:p>
          <a:p>
            <a:r>
              <a:rPr lang="ko-KR" altLang="en-US" b="0" dirty="0"/>
              <a:t>중복임을 알리고</a:t>
            </a:r>
            <a:r>
              <a:rPr lang="en-US" altLang="ko-KR" b="0" dirty="0"/>
              <a:t>, </a:t>
            </a:r>
            <a:r>
              <a:rPr lang="ko-KR" altLang="en-US" b="0" dirty="0"/>
              <a:t>입력한 다른 계좌들을 제자리에 맞게 배치하는데 애를 먹었다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Read</a:t>
            </a:r>
            <a:r>
              <a:rPr lang="ko-KR" altLang="en-US" b="0" dirty="0"/>
              <a:t>를 한 뒤에 </a:t>
            </a:r>
            <a:r>
              <a:rPr lang="en-US" altLang="ko-KR" b="0" dirty="0"/>
              <a:t>SEEK_CUR</a:t>
            </a:r>
            <a:r>
              <a:rPr lang="ko-KR" altLang="en-US" b="0" dirty="0"/>
              <a:t>로 원래 자리로 회귀하여 </a:t>
            </a:r>
            <a:r>
              <a:rPr lang="en-US" altLang="ko-KR" b="0" dirty="0"/>
              <a:t>write </a:t>
            </a:r>
            <a:r>
              <a:rPr lang="ko-KR" altLang="en-US" b="0" dirty="0"/>
              <a:t>하는 데 있어</a:t>
            </a:r>
            <a:r>
              <a:rPr lang="en-US" altLang="ko-KR" b="0" dirty="0"/>
              <a:t>, </a:t>
            </a:r>
            <a:r>
              <a:rPr lang="ko-KR" altLang="en-US" b="0" dirty="0"/>
              <a:t>계속 이상한 위치에 저장되어서 애를 먹었다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그래서 그냥 </a:t>
            </a:r>
            <a:r>
              <a:rPr lang="en-US" altLang="ko-KR" b="0" dirty="0"/>
              <a:t>SEEK_SET</a:t>
            </a:r>
            <a:r>
              <a:rPr lang="ko-KR" altLang="en-US" b="0" dirty="0"/>
              <a:t>으로 </a:t>
            </a:r>
            <a:r>
              <a:rPr lang="en-US" altLang="ko-KR" b="0" dirty="0"/>
              <a:t>write</a:t>
            </a:r>
            <a:r>
              <a:rPr lang="ko-KR" altLang="en-US" b="0" dirty="0"/>
              <a:t>할 위치를 다시 배정하니 정상적으로 실행되었다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마지막 과제라서 좀 어려웠지만 뿌듯하다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930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6" y="796333"/>
            <a:ext cx="4762500" cy="2562225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017" y="2397904"/>
            <a:ext cx="6486525" cy="4200525"/>
          </a:xfrm>
          <a:prstGeom prst="rect">
            <a:avLst/>
          </a:prstGeo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ko-KR" altLang="en-US" dirty="0"/>
              <a:t>실행 파일 생성 </a:t>
            </a:r>
            <a:r>
              <a:rPr lang="en-US" altLang="ko-KR" dirty="0">
                <a:latin typeface="+mj-ea"/>
              </a:rPr>
              <a:t>(Make </a:t>
            </a:r>
            <a:r>
              <a:rPr lang="ko-KR" altLang="en-US" dirty="0">
                <a:latin typeface="+mj-ea"/>
              </a:rPr>
              <a:t>시스템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67945" y="3340968"/>
            <a:ext cx="504056" cy="160040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173317" y="1197431"/>
            <a:ext cx="436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Makefile</a:t>
            </a:r>
            <a:r>
              <a:rPr lang="en-US" altLang="ko-KR" dirty="0"/>
              <a:t> </a:t>
            </a:r>
            <a:r>
              <a:rPr lang="ko-KR" altLang="en-US" dirty="0"/>
              <a:t>만들어 효율적 컴파일</a:t>
            </a:r>
            <a:endParaRPr lang="en-US" altLang="ko-KR" dirty="0"/>
          </a:p>
        </p:txBody>
      </p:sp>
      <p:sp>
        <p:nvSpPr>
          <p:cNvPr id="5" name="타원 4"/>
          <p:cNvSpPr/>
          <p:nvPr/>
        </p:nvSpPr>
        <p:spPr>
          <a:xfrm>
            <a:off x="5364088" y="6093296"/>
            <a:ext cx="432048" cy="1440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/>
          <p:cNvSpPr/>
          <p:nvPr/>
        </p:nvSpPr>
        <p:spPr>
          <a:xfrm>
            <a:off x="4770783" y="1828800"/>
            <a:ext cx="805069" cy="1351722"/>
          </a:xfrm>
          <a:custGeom>
            <a:avLst/>
            <a:gdLst>
              <a:gd name="connsiteX0" fmla="*/ 79513 w 805069"/>
              <a:gd name="connsiteY0" fmla="*/ 1351722 h 1351722"/>
              <a:gd name="connsiteX1" fmla="*/ 258417 w 805069"/>
              <a:gd name="connsiteY1" fmla="*/ 1321904 h 1351722"/>
              <a:gd name="connsiteX2" fmla="*/ 377687 w 805069"/>
              <a:gd name="connsiteY2" fmla="*/ 1272209 h 1351722"/>
              <a:gd name="connsiteX3" fmla="*/ 427382 w 805069"/>
              <a:gd name="connsiteY3" fmla="*/ 1242391 h 1351722"/>
              <a:gd name="connsiteX4" fmla="*/ 477078 w 805069"/>
              <a:gd name="connsiteY4" fmla="*/ 1202635 h 1351722"/>
              <a:gd name="connsiteX5" fmla="*/ 506895 w 805069"/>
              <a:gd name="connsiteY5" fmla="*/ 1182757 h 1351722"/>
              <a:gd name="connsiteX6" fmla="*/ 556591 w 805069"/>
              <a:gd name="connsiteY6" fmla="*/ 1143000 h 1351722"/>
              <a:gd name="connsiteX7" fmla="*/ 596347 w 805069"/>
              <a:gd name="connsiteY7" fmla="*/ 1073426 h 1351722"/>
              <a:gd name="connsiteX8" fmla="*/ 636104 w 805069"/>
              <a:gd name="connsiteY8" fmla="*/ 1023730 h 1351722"/>
              <a:gd name="connsiteX9" fmla="*/ 655982 w 805069"/>
              <a:gd name="connsiteY9" fmla="*/ 983974 h 1351722"/>
              <a:gd name="connsiteX10" fmla="*/ 685800 w 805069"/>
              <a:gd name="connsiteY10" fmla="*/ 934278 h 1351722"/>
              <a:gd name="connsiteX11" fmla="*/ 705678 w 805069"/>
              <a:gd name="connsiteY11" fmla="*/ 834887 h 1351722"/>
              <a:gd name="connsiteX12" fmla="*/ 715617 w 805069"/>
              <a:gd name="connsiteY12" fmla="*/ 805070 h 1351722"/>
              <a:gd name="connsiteX13" fmla="*/ 745434 w 805069"/>
              <a:gd name="connsiteY13" fmla="*/ 745435 h 1351722"/>
              <a:gd name="connsiteX14" fmla="*/ 755374 w 805069"/>
              <a:gd name="connsiteY14" fmla="*/ 695739 h 1351722"/>
              <a:gd name="connsiteX15" fmla="*/ 775252 w 805069"/>
              <a:gd name="connsiteY15" fmla="*/ 616226 h 1351722"/>
              <a:gd name="connsiteX16" fmla="*/ 805069 w 805069"/>
              <a:gd name="connsiteY16" fmla="*/ 447261 h 1351722"/>
              <a:gd name="connsiteX17" fmla="*/ 795130 w 805069"/>
              <a:gd name="connsiteY17" fmla="*/ 159026 h 1351722"/>
              <a:gd name="connsiteX18" fmla="*/ 775252 w 805069"/>
              <a:gd name="connsiteY18" fmla="*/ 129209 h 1351722"/>
              <a:gd name="connsiteX19" fmla="*/ 705678 w 805069"/>
              <a:gd name="connsiteY19" fmla="*/ 69574 h 1351722"/>
              <a:gd name="connsiteX20" fmla="*/ 646043 w 805069"/>
              <a:gd name="connsiteY20" fmla="*/ 49696 h 1351722"/>
              <a:gd name="connsiteX21" fmla="*/ 616226 w 805069"/>
              <a:gd name="connsiteY21" fmla="*/ 29817 h 1351722"/>
              <a:gd name="connsiteX22" fmla="*/ 357808 w 805069"/>
              <a:gd name="connsiteY22" fmla="*/ 29817 h 1351722"/>
              <a:gd name="connsiteX23" fmla="*/ 298174 w 805069"/>
              <a:gd name="connsiteY23" fmla="*/ 39757 h 1351722"/>
              <a:gd name="connsiteX24" fmla="*/ 228600 w 805069"/>
              <a:gd name="connsiteY24" fmla="*/ 59635 h 1351722"/>
              <a:gd name="connsiteX25" fmla="*/ 159026 w 805069"/>
              <a:gd name="connsiteY25" fmla="*/ 79513 h 1351722"/>
              <a:gd name="connsiteX26" fmla="*/ 99391 w 805069"/>
              <a:gd name="connsiteY26" fmla="*/ 109330 h 1351722"/>
              <a:gd name="connsiteX27" fmla="*/ 19878 w 805069"/>
              <a:gd name="connsiteY27" fmla="*/ 178904 h 1351722"/>
              <a:gd name="connsiteX28" fmla="*/ 0 w 805069"/>
              <a:gd name="connsiteY28" fmla="*/ 198783 h 1351722"/>
              <a:gd name="connsiteX29" fmla="*/ 29817 w 805069"/>
              <a:gd name="connsiteY29" fmla="*/ 208722 h 1351722"/>
              <a:gd name="connsiteX30" fmla="*/ 49695 w 805069"/>
              <a:gd name="connsiteY30" fmla="*/ 178904 h 1351722"/>
              <a:gd name="connsiteX31" fmla="*/ 99391 w 805069"/>
              <a:gd name="connsiteY31" fmla="*/ 129209 h 1351722"/>
              <a:gd name="connsiteX32" fmla="*/ 149087 w 805069"/>
              <a:gd name="connsiteY32" fmla="*/ 69574 h 1351722"/>
              <a:gd name="connsiteX33" fmla="*/ 198782 w 805069"/>
              <a:gd name="connsiteY33" fmla="*/ 0 h 1351722"/>
              <a:gd name="connsiteX34" fmla="*/ 218660 w 805069"/>
              <a:gd name="connsiteY34" fmla="*/ 29817 h 1351722"/>
              <a:gd name="connsiteX35" fmla="*/ 238539 w 805069"/>
              <a:gd name="connsiteY35" fmla="*/ 228600 h 1351722"/>
              <a:gd name="connsiteX36" fmla="*/ 208721 w 805069"/>
              <a:gd name="connsiteY36" fmla="*/ 268357 h 1351722"/>
              <a:gd name="connsiteX37" fmla="*/ 178904 w 805069"/>
              <a:gd name="connsiteY37" fmla="*/ 248478 h 1351722"/>
              <a:gd name="connsiteX38" fmla="*/ 159026 w 805069"/>
              <a:gd name="connsiteY38" fmla="*/ 218661 h 1351722"/>
              <a:gd name="connsiteX39" fmla="*/ 89452 w 805069"/>
              <a:gd name="connsiteY39" fmla="*/ 168965 h 1351722"/>
              <a:gd name="connsiteX40" fmla="*/ 29817 w 805069"/>
              <a:gd name="connsiteY40" fmla="*/ 168965 h 135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05069" h="1351722">
                <a:moveTo>
                  <a:pt x="79513" y="1351722"/>
                </a:moveTo>
                <a:cubicBezTo>
                  <a:pt x="120925" y="1347581"/>
                  <a:pt x="216482" y="1342871"/>
                  <a:pt x="258417" y="1321904"/>
                </a:cubicBezTo>
                <a:cubicBezTo>
                  <a:pt x="323492" y="1289367"/>
                  <a:pt x="284301" y="1307228"/>
                  <a:pt x="377687" y="1272209"/>
                </a:cubicBezTo>
                <a:cubicBezTo>
                  <a:pt x="431896" y="1217998"/>
                  <a:pt x="358575" y="1285395"/>
                  <a:pt x="427382" y="1242391"/>
                </a:cubicBezTo>
                <a:cubicBezTo>
                  <a:pt x="445371" y="1231148"/>
                  <a:pt x="460107" y="1215363"/>
                  <a:pt x="477078" y="1202635"/>
                </a:cubicBezTo>
                <a:cubicBezTo>
                  <a:pt x="486634" y="1195468"/>
                  <a:pt x="497567" y="1190219"/>
                  <a:pt x="506895" y="1182757"/>
                </a:cubicBezTo>
                <a:cubicBezTo>
                  <a:pt x="577707" y="1126107"/>
                  <a:pt x="464820" y="1204181"/>
                  <a:pt x="556591" y="1143000"/>
                </a:cubicBezTo>
                <a:cubicBezTo>
                  <a:pt x="570194" y="1115793"/>
                  <a:pt x="577616" y="1096839"/>
                  <a:pt x="596347" y="1073426"/>
                </a:cubicBezTo>
                <a:cubicBezTo>
                  <a:pt x="629002" y="1032608"/>
                  <a:pt x="605510" y="1077271"/>
                  <a:pt x="636104" y="1023730"/>
                </a:cubicBezTo>
                <a:cubicBezTo>
                  <a:pt x="643455" y="1010866"/>
                  <a:pt x="648787" y="996926"/>
                  <a:pt x="655982" y="983974"/>
                </a:cubicBezTo>
                <a:cubicBezTo>
                  <a:pt x="665364" y="967087"/>
                  <a:pt x="675861" y="950843"/>
                  <a:pt x="685800" y="934278"/>
                </a:cubicBezTo>
                <a:cubicBezTo>
                  <a:pt x="693610" y="887417"/>
                  <a:pt x="693817" y="876402"/>
                  <a:pt x="705678" y="834887"/>
                </a:cubicBezTo>
                <a:cubicBezTo>
                  <a:pt x="708556" y="824813"/>
                  <a:pt x="711362" y="814644"/>
                  <a:pt x="715617" y="805070"/>
                </a:cubicBezTo>
                <a:cubicBezTo>
                  <a:pt x="724643" y="784761"/>
                  <a:pt x="735495" y="765313"/>
                  <a:pt x="745434" y="745435"/>
                </a:cubicBezTo>
                <a:cubicBezTo>
                  <a:pt x="748747" y="728870"/>
                  <a:pt x="751277" y="712128"/>
                  <a:pt x="755374" y="695739"/>
                </a:cubicBezTo>
                <a:cubicBezTo>
                  <a:pt x="778361" y="603796"/>
                  <a:pt x="750833" y="750530"/>
                  <a:pt x="775252" y="616226"/>
                </a:cubicBezTo>
                <a:cubicBezTo>
                  <a:pt x="785483" y="559957"/>
                  <a:pt x="805069" y="447261"/>
                  <a:pt x="805069" y="447261"/>
                </a:cubicBezTo>
                <a:cubicBezTo>
                  <a:pt x="801756" y="351183"/>
                  <a:pt x="804103" y="254742"/>
                  <a:pt x="795130" y="159026"/>
                </a:cubicBezTo>
                <a:cubicBezTo>
                  <a:pt x="794015" y="147133"/>
                  <a:pt x="783026" y="138278"/>
                  <a:pt x="775252" y="129209"/>
                </a:cubicBezTo>
                <a:cubicBezTo>
                  <a:pt x="760095" y="111526"/>
                  <a:pt x="730026" y="80395"/>
                  <a:pt x="705678" y="69574"/>
                </a:cubicBezTo>
                <a:cubicBezTo>
                  <a:pt x="686530" y="61064"/>
                  <a:pt x="646043" y="49696"/>
                  <a:pt x="646043" y="49696"/>
                </a:cubicBezTo>
                <a:cubicBezTo>
                  <a:pt x="636104" y="43070"/>
                  <a:pt x="627411" y="34011"/>
                  <a:pt x="616226" y="29817"/>
                </a:cubicBezTo>
                <a:cubicBezTo>
                  <a:pt x="547093" y="3891"/>
                  <a:pt x="381938" y="28668"/>
                  <a:pt x="357808" y="29817"/>
                </a:cubicBezTo>
                <a:cubicBezTo>
                  <a:pt x="337930" y="33130"/>
                  <a:pt x="317935" y="35805"/>
                  <a:pt x="298174" y="39757"/>
                </a:cubicBezTo>
                <a:cubicBezTo>
                  <a:pt x="246376" y="50117"/>
                  <a:pt x="272816" y="47002"/>
                  <a:pt x="228600" y="59635"/>
                </a:cubicBezTo>
                <a:cubicBezTo>
                  <a:pt x="213737" y="63881"/>
                  <a:pt x="174914" y="71569"/>
                  <a:pt x="159026" y="79513"/>
                </a:cubicBezTo>
                <a:cubicBezTo>
                  <a:pt x="81957" y="118047"/>
                  <a:pt x="174336" y="84348"/>
                  <a:pt x="99391" y="109330"/>
                </a:cubicBezTo>
                <a:cubicBezTo>
                  <a:pt x="50084" y="142203"/>
                  <a:pt x="78017" y="120765"/>
                  <a:pt x="19878" y="178904"/>
                </a:cubicBezTo>
                <a:lnTo>
                  <a:pt x="0" y="198783"/>
                </a:lnTo>
                <a:cubicBezTo>
                  <a:pt x="9939" y="202096"/>
                  <a:pt x="20090" y="212613"/>
                  <a:pt x="29817" y="208722"/>
                </a:cubicBezTo>
                <a:cubicBezTo>
                  <a:pt x="40908" y="204285"/>
                  <a:pt x="41829" y="187894"/>
                  <a:pt x="49695" y="178904"/>
                </a:cubicBezTo>
                <a:cubicBezTo>
                  <a:pt x="65122" y="161274"/>
                  <a:pt x="86397" y="148701"/>
                  <a:pt x="99391" y="129209"/>
                </a:cubicBezTo>
                <a:cubicBezTo>
                  <a:pt x="143326" y="63305"/>
                  <a:pt x="91689" y="136538"/>
                  <a:pt x="149087" y="69574"/>
                </a:cubicBezTo>
                <a:cubicBezTo>
                  <a:pt x="167575" y="48005"/>
                  <a:pt x="183053" y="23594"/>
                  <a:pt x="198782" y="0"/>
                </a:cubicBezTo>
                <a:cubicBezTo>
                  <a:pt x="205408" y="9939"/>
                  <a:pt x="215763" y="18228"/>
                  <a:pt x="218660" y="29817"/>
                </a:cubicBezTo>
                <a:cubicBezTo>
                  <a:pt x="222656" y="45802"/>
                  <a:pt x="238063" y="223366"/>
                  <a:pt x="238539" y="228600"/>
                </a:cubicBezTo>
                <a:cubicBezTo>
                  <a:pt x="222882" y="338201"/>
                  <a:pt x="243650" y="303286"/>
                  <a:pt x="208721" y="268357"/>
                </a:cubicBezTo>
                <a:cubicBezTo>
                  <a:pt x="200274" y="259910"/>
                  <a:pt x="188843" y="255104"/>
                  <a:pt x="178904" y="248478"/>
                </a:cubicBezTo>
                <a:cubicBezTo>
                  <a:pt x="172278" y="238539"/>
                  <a:pt x="166800" y="227730"/>
                  <a:pt x="159026" y="218661"/>
                </a:cubicBezTo>
                <a:cubicBezTo>
                  <a:pt x="137234" y="193236"/>
                  <a:pt x="122866" y="172678"/>
                  <a:pt x="89452" y="168965"/>
                </a:cubicBezTo>
                <a:cubicBezTo>
                  <a:pt x="69695" y="166770"/>
                  <a:pt x="49695" y="168965"/>
                  <a:pt x="29817" y="168965"/>
                </a:cubicBezTo>
              </a:path>
            </a:pathLst>
          </a:custGeom>
          <a:noFill/>
          <a:ln>
            <a:solidFill>
              <a:schemeClr val="accent3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210238" y="1618217"/>
            <a:ext cx="229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파일들 간 의존 관계</a:t>
            </a:r>
            <a:r>
              <a:rPr lang="en-US" altLang="ko-KR" dirty="0"/>
              <a:t>, </a:t>
            </a:r>
            <a:r>
              <a:rPr lang="ko-KR" altLang="en-US" dirty="0"/>
              <a:t>만드는 방법 기술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616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3" y="1087984"/>
            <a:ext cx="5793228" cy="4789288"/>
          </a:xfrm>
        </p:spPr>
      </p:pic>
      <p:sp>
        <p:nvSpPr>
          <p:cNvPr id="11" name="직사각형 10"/>
          <p:cNvSpPr/>
          <p:nvPr/>
        </p:nvSpPr>
        <p:spPr>
          <a:xfrm>
            <a:off x="4235502" y="3985186"/>
            <a:ext cx="833009" cy="266811"/>
          </a:xfrm>
          <a:prstGeom prst="rect">
            <a:avLst/>
          </a:prstGeom>
          <a:solidFill>
            <a:srgbClr val="00B0F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77880" y="425998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main</a:t>
            </a:r>
            <a:r>
              <a:rPr lang="ko-KR" altLang="en-US" b="1" dirty="0">
                <a:solidFill>
                  <a:schemeClr val="accent1"/>
                </a:solidFill>
              </a:rPr>
              <a:t>에서 사용될 함수 포함</a:t>
            </a:r>
            <a:endParaRPr lang="en-US" altLang="ko-KR" b="1" dirty="0">
              <a:solidFill>
                <a:schemeClr val="accent1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ko-KR" altLang="en-US" dirty="0"/>
              <a:t>헤더파일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3768" y="253491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/*</a:t>
            </a:r>
            <a:r>
              <a:rPr lang="ko-KR" altLang="en-US" b="1" dirty="0"/>
              <a:t>헤더 파일에 포함되는 내용</a:t>
            </a:r>
            <a:r>
              <a:rPr lang="en-US" altLang="ko-KR" b="1" dirty="0"/>
              <a:t>*/</a:t>
            </a:r>
          </a:p>
          <a:p>
            <a:r>
              <a:rPr lang="ko-KR" altLang="en-US" b="1" dirty="0"/>
              <a:t>함수의 프로토타입</a:t>
            </a:r>
            <a:r>
              <a:rPr lang="en-US" altLang="ko-KR" b="1" dirty="0"/>
              <a:t>, </a:t>
            </a:r>
            <a:r>
              <a:rPr lang="ko-KR" altLang="en-US" b="1" dirty="0"/>
              <a:t>상수에 대한 정의</a:t>
            </a:r>
            <a:r>
              <a:rPr lang="en-US" altLang="ko-KR" b="1" dirty="0"/>
              <a:t>, </a:t>
            </a:r>
            <a:r>
              <a:rPr lang="ko-KR" altLang="en-US" b="1" dirty="0"/>
              <a:t>전역 변수에 대한 정의</a:t>
            </a:r>
            <a:endParaRPr lang="en-US" altLang="ko-KR" b="1" dirty="0"/>
          </a:p>
        </p:txBody>
      </p:sp>
      <p:sp>
        <p:nvSpPr>
          <p:cNvPr id="13" name="직사각형 12"/>
          <p:cNvSpPr/>
          <p:nvPr/>
        </p:nvSpPr>
        <p:spPr>
          <a:xfrm>
            <a:off x="4235501" y="1203194"/>
            <a:ext cx="942379" cy="308814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39364" y="1632983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계좌 정보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이름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>
                <a:solidFill>
                  <a:srgbClr val="00B050"/>
                </a:solidFill>
              </a:rPr>
              <a:t>계좌번호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>
                <a:solidFill>
                  <a:srgbClr val="00B050"/>
                </a:solidFill>
              </a:rPr>
              <a:t>잔액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086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863968"/>
            <a:ext cx="7393549" cy="550444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789040"/>
            <a:ext cx="4687692" cy="2915125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ko-KR" altLang="en-US" dirty="0"/>
              <a:t>코드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(</a:t>
            </a:r>
            <a:r>
              <a:rPr lang="en-US" altLang="ko-KR" dirty="0" err="1">
                <a:latin typeface="+mj-ea"/>
              </a:rPr>
              <a:t>main.c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7904" y="1412567"/>
            <a:ext cx="4421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switch </a:t>
            </a:r>
            <a:r>
              <a:rPr lang="ko-KR" altLang="en-US" sz="1600" b="1" dirty="0"/>
              <a:t>문</a:t>
            </a:r>
            <a:r>
              <a:rPr lang="ko-KR" altLang="en-US" sz="1600" dirty="0"/>
              <a:t>으로 메뉴를 구성</a:t>
            </a:r>
            <a:r>
              <a:rPr lang="en-US" altLang="ko-KR" sz="1600" dirty="0"/>
              <a:t>, </a:t>
            </a:r>
            <a:r>
              <a:rPr lang="ko-KR" altLang="en-US" sz="1600" dirty="0"/>
              <a:t>각 함수를 실행</a:t>
            </a:r>
            <a:endParaRPr lang="en-US" altLang="ko-KR" sz="1600" dirty="0"/>
          </a:p>
          <a:p>
            <a:r>
              <a:rPr lang="ko-KR" altLang="en-US" sz="1600" b="1" dirty="0"/>
              <a:t>무한루프</a:t>
            </a:r>
            <a:r>
              <a:rPr lang="ko-KR" altLang="en-US" sz="1600" dirty="0"/>
              <a:t> 프로그램이며 </a:t>
            </a:r>
            <a:r>
              <a:rPr lang="en-US" altLang="ko-KR" sz="1600" b="1" dirty="0"/>
              <a:t>choice=7 </a:t>
            </a:r>
            <a:r>
              <a:rPr lang="ko-KR" altLang="en-US" sz="1600" b="1" dirty="0"/>
              <a:t>일 때 종료됨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50388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8153069" cy="5241259"/>
          </a:xfrm>
        </p:spPr>
      </p:pic>
      <p:sp>
        <p:nvSpPr>
          <p:cNvPr id="11" name="직사각형 10"/>
          <p:cNvSpPr/>
          <p:nvPr/>
        </p:nvSpPr>
        <p:spPr>
          <a:xfrm>
            <a:off x="2894011" y="3215573"/>
            <a:ext cx="1317949" cy="213428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95715" y="3170991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0640</a:t>
            </a:r>
            <a:r>
              <a:rPr lang="ko-KR" altLang="en-US" sz="1600" dirty="0"/>
              <a:t>은 사용권한</a:t>
            </a:r>
            <a:endParaRPr lang="en-US" altLang="ko-KR" sz="1600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ko-KR" altLang="en-US" dirty="0"/>
              <a:t>코드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계좌 생성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7904" y="2524660"/>
            <a:ext cx="4623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파일을 읽기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ko-KR" altLang="en-US" b="1" dirty="0">
                <a:solidFill>
                  <a:srgbClr val="00B050"/>
                </a:solidFill>
              </a:rPr>
              <a:t>쓰기 타입으로 열며 </a:t>
            </a:r>
            <a:r>
              <a:rPr lang="en-US" altLang="ko-KR" b="1" dirty="0">
                <a:solidFill>
                  <a:srgbClr val="00B050"/>
                </a:solidFill>
              </a:rPr>
              <a:t>(O_RDWR)</a:t>
            </a:r>
          </a:p>
          <a:p>
            <a:r>
              <a:rPr lang="ko-KR" altLang="en-US" b="1" dirty="0">
                <a:solidFill>
                  <a:srgbClr val="00B050"/>
                </a:solidFill>
              </a:rPr>
              <a:t>파일이 없으면 생성한다 </a:t>
            </a:r>
            <a:r>
              <a:rPr lang="en-US" altLang="ko-KR" b="1" dirty="0">
                <a:solidFill>
                  <a:srgbClr val="00B050"/>
                </a:solidFill>
              </a:rPr>
              <a:t>(O_CREAT)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8618" y="289500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List </a:t>
            </a:r>
            <a:r>
              <a:rPr lang="ko-KR" altLang="en-US" dirty="0"/>
              <a:t>파일 오픈 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4828933" y="1919326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List </a:t>
            </a:r>
            <a:r>
              <a:rPr lang="ko-KR" altLang="en-US" dirty="0">
                <a:solidFill>
                  <a:schemeClr val="accent3"/>
                </a:solidFill>
              </a:rPr>
              <a:t>파일 존재 시 생성 안하고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ko-KR" altLang="en-US" dirty="0">
                <a:solidFill>
                  <a:schemeClr val="accent3"/>
                </a:solidFill>
              </a:rPr>
              <a:t>그 파일에 그대로 </a:t>
            </a:r>
            <a:r>
              <a:rPr lang="en-US" altLang="ko-KR" dirty="0">
                <a:solidFill>
                  <a:schemeClr val="accent3"/>
                </a:solidFill>
              </a:rPr>
              <a:t>write </a:t>
            </a:r>
            <a:r>
              <a:rPr lang="ko-KR" altLang="en-US" dirty="0">
                <a:solidFill>
                  <a:schemeClr val="accent3"/>
                </a:solidFill>
              </a:rPr>
              <a:t>가능</a:t>
            </a:r>
            <a:r>
              <a:rPr lang="en-US" altLang="ko-KR" dirty="0">
                <a:solidFill>
                  <a:schemeClr val="accent3"/>
                </a:solidFill>
              </a:rPr>
              <a:t> (append)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09159" y="3518164"/>
            <a:ext cx="3781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/>
              <a:t>파일 오픈 실패하면 에러 출력 후 종료</a:t>
            </a:r>
            <a:endParaRPr lang="en-US" altLang="ko-KR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513975" y="1151326"/>
            <a:ext cx="6083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record</a:t>
            </a:r>
            <a:r>
              <a:rPr lang="ko-KR" altLang="en-US" b="1" dirty="0">
                <a:solidFill>
                  <a:schemeClr val="accent6"/>
                </a:solidFill>
              </a:rPr>
              <a:t>는 그 위치의 </a:t>
            </a:r>
            <a:r>
              <a:rPr lang="en-US" altLang="ko-KR" b="1" dirty="0">
                <a:solidFill>
                  <a:schemeClr val="accent6"/>
                </a:solidFill>
              </a:rPr>
              <a:t>id</a:t>
            </a:r>
            <a:r>
              <a:rPr lang="ko-KR" altLang="en-US" b="1" dirty="0">
                <a:solidFill>
                  <a:schemeClr val="accent6"/>
                </a:solidFill>
              </a:rPr>
              <a:t>를 </a:t>
            </a:r>
            <a:r>
              <a:rPr lang="en-US" altLang="ko-KR" b="1" dirty="0">
                <a:solidFill>
                  <a:schemeClr val="accent6"/>
                </a:solidFill>
              </a:rPr>
              <a:t>read </a:t>
            </a:r>
            <a:r>
              <a:rPr lang="ko-KR" altLang="en-US" b="1" dirty="0">
                <a:solidFill>
                  <a:schemeClr val="accent6"/>
                </a:solidFill>
              </a:rPr>
              <a:t>할 때 사용 </a:t>
            </a:r>
            <a:r>
              <a:rPr lang="en-US" altLang="ko-KR" b="1" dirty="0">
                <a:solidFill>
                  <a:schemeClr val="accent6"/>
                </a:solidFill>
              </a:rPr>
              <a:t>(</a:t>
            </a:r>
            <a:r>
              <a:rPr lang="ko-KR" altLang="en-US" b="1" dirty="0">
                <a:solidFill>
                  <a:schemeClr val="accent6"/>
                </a:solidFill>
              </a:rPr>
              <a:t>중복 여부 확인</a:t>
            </a:r>
            <a:r>
              <a:rPr lang="en-US" altLang="ko-KR" b="1" dirty="0">
                <a:solidFill>
                  <a:schemeClr val="accent6"/>
                </a:solidFill>
              </a:rPr>
              <a:t>)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record2</a:t>
            </a:r>
            <a:r>
              <a:rPr lang="ko-KR" altLang="en-US" b="1" dirty="0">
                <a:solidFill>
                  <a:srgbClr val="0070C0"/>
                </a:solidFill>
              </a:rPr>
              <a:t>는 새로운 계좌정보 입력 받을 때 사용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cxnSp>
        <p:nvCxnSpPr>
          <p:cNvPr id="7" name="연결선: 구부러짐 6"/>
          <p:cNvCxnSpPr/>
          <p:nvPr/>
        </p:nvCxnSpPr>
        <p:spPr>
          <a:xfrm rot="5400000">
            <a:off x="2126275" y="1910228"/>
            <a:ext cx="706587" cy="440448"/>
          </a:xfrm>
          <a:prstGeom prst="curvedConnector3">
            <a:avLst/>
          </a:prstGeom>
          <a:ln w="28575">
            <a:solidFill>
              <a:schemeClr val="tx1">
                <a:alpha val="6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: 도형 8"/>
          <p:cNvSpPr/>
          <p:nvPr/>
        </p:nvSpPr>
        <p:spPr>
          <a:xfrm>
            <a:off x="802129" y="2454965"/>
            <a:ext cx="2139854" cy="467564"/>
          </a:xfrm>
          <a:custGeom>
            <a:avLst/>
            <a:gdLst>
              <a:gd name="connsiteX0" fmla="*/ 1891376 w 2139854"/>
              <a:gd name="connsiteY0" fmla="*/ 467139 h 467564"/>
              <a:gd name="connsiteX1" fmla="*/ 1841680 w 2139854"/>
              <a:gd name="connsiteY1" fmla="*/ 447261 h 467564"/>
              <a:gd name="connsiteX2" fmla="*/ 1473932 w 2139854"/>
              <a:gd name="connsiteY2" fmla="*/ 427382 h 467564"/>
              <a:gd name="connsiteX3" fmla="*/ 102332 w 2139854"/>
              <a:gd name="connsiteY3" fmla="*/ 417443 h 467564"/>
              <a:gd name="connsiteX4" fmla="*/ 32758 w 2139854"/>
              <a:gd name="connsiteY4" fmla="*/ 367748 h 467564"/>
              <a:gd name="connsiteX5" fmla="*/ 12880 w 2139854"/>
              <a:gd name="connsiteY5" fmla="*/ 347869 h 467564"/>
              <a:gd name="connsiteX6" fmla="*/ 12880 w 2139854"/>
              <a:gd name="connsiteY6" fmla="*/ 218661 h 467564"/>
              <a:gd name="connsiteX7" fmla="*/ 22819 w 2139854"/>
              <a:gd name="connsiteY7" fmla="*/ 188843 h 467564"/>
              <a:gd name="connsiteX8" fmla="*/ 112271 w 2139854"/>
              <a:gd name="connsiteY8" fmla="*/ 139148 h 467564"/>
              <a:gd name="connsiteX9" fmla="*/ 132150 w 2139854"/>
              <a:gd name="connsiteY9" fmla="*/ 119269 h 467564"/>
              <a:gd name="connsiteX10" fmla="*/ 231541 w 2139854"/>
              <a:gd name="connsiteY10" fmla="*/ 89452 h 467564"/>
              <a:gd name="connsiteX11" fmla="*/ 599289 w 2139854"/>
              <a:gd name="connsiteY11" fmla="*/ 59635 h 467564"/>
              <a:gd name="connsiteX12" fmla="*/ 708619 w 2139854"/>
              <a:gd name="connsiteY12" fmla="*/ 49695 h 467564"/>
              <a:gd name="connsiteX13" fmla="*/ 1185697 w 2139854"/>
              <a:gd name="connsiteY13" fmla="*/ 29817 h 467564"/>
              <a:gd name="connsiteX14" fmla="*/ 1265211 w 2139854"/>
              <a:gd name="connsiteY14" fmla="*/ 19878 h 467564"/>
              <a:gd name="connsiteX15" fmla="*/ 1324845 w 2139854"/>
              <a:gd name="connsiteY15" fmla="*/ 9939 h 467564"/>
              <a:gd name="connsiteX16" fmla="*/ 1404358 w 2139854"/>
              <a:gd name="connsiteY16" fmla="*/ 0 h 467564"/>
              <a:gd name="connsiteX17" fmla="*/ 1990767 w 2139854"/>
              <a:gd name="connsiteY17" fmla="*/ 9939 h 467564"/>
              <a:gd name="connsiteX18" fmla="*/ 2020584 w 2139854"/>
              <a:gd name="connsiteY18" fmla="*/ 19878 h 467564"/>
              <a:gd name="connsiteX19" fmla="*/ 2080219 w 2139854"/>
              <a:gd name="connsiteY19" fmla="*/ 49695 h 467564"/>
              <a:gd name="connsiteX20" fmla="*/ 2110037 w 2139854"/>
              <a:gd name="connsiteY20" fmla="*/ 69574 h 467564"/>
              <a:gd name="connsiteX21" fmla="*/ 2139854 w 2139854"/>
              <a:gd name="connsiteY21" fmla="*/ 129209 h 467564"/>
              <a:gd name="connsiteX22" fmla="*/ 2129915 w 2139854"/>
              <a:gd name="connsiteY22" fmla="*/ 258417 h 467564"/>
              <a:gd name="connsiteX23" fmla="*/ 2060341 w 2139854"/>
              <a:gd name="connsiteY23" fmla="*/ 347869 h 467564"/>
              <a:gd name="connsiteX24" fmla="*/ 2020584 w 2139854"/>
              <a:gd name="connsiteY24" fmla="*/ 397565 h 467564"/>
              <a:gd name="connsiteX25" fmla="*/ 1990767 w 2139854"/>
              <a:gd name="connsiteY25" fmla="*/ 407504 h 467564"/>
              <a:gd name="connsiteX26" fmla="*/ 1960950 w 2139854"/>
              <a:gd name="connsiteY26" fmla="*/ 427382 h 467564"/>
              <a:gd name="connsiteX27" fmla="*/ 1891376 w 2139854"/>
              <a:gd name="connsiteY27" fmla="*/ 467139 h 46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139854" h="467564">
                <a:moveTo>
                  <a:pt x="1891376" y="467139"/>
                </a:moveTo>
                <a:cubicBezTo>
                  <a:pt x="1871498" y="470452"/>
                  <a:pt x="1858385" y="453525"/>
                  <a:pt x="1841680" y="447261"/>
                </a:cubicBezTo>
                <a:cubicBezTo>
                  <a:pt x="1722215" y="402462"/>
                  <a:pt x="1636657" y="429274"/>
                  <a:pt x="1473932" y="427382"/>
                </a:cubicBezTo>
                <a:lnTo>
                  <a:pt x="102332" y="417443"/>
                </a:lnTo>
                <a:cubicBezTo>
                  <a:pt x="-371" y="383209"/>
                  <a:pt x="65887" y="422965"/>
                  <a:pt x="32758" y="367748"/>
                </a:cubicBezTo>
                <a:cubicBezTo>
                  <a:pt x="27937" y="359713"/>
                  <a:pt x="19506" y="354495"/>
                  <a:pt x="12880" y="347869"/>
                </a:cubicBezTo>
                <a:cubicBezTo>
                  <a:pt x="-6315" y="290284"/>
                  <a:pt x="-2147" y="316339"/>
                  <a:pt x="12880" y="218661"/>
                </a:cubicBezTo>
                <a:cubicBezTo>
                  <a:pt x="14473" y="208306"/>
                  <a:pt x="15411" y="196251"/>
                  <a:pt x="22819" y="188843"/>
                </a:cubicBezTo>
                <a:cubicBezTo>
                  <a:pt x="56994" y="154668"/>
                  <a:pt x="74777" y="151646"/>
                  <a:pt x="112271" y="139148"/>
                </a:cubicBezTo>
                <a:cubicBezTo>
                  <a:pt x="118897" y="132522"/>
                  <a:pt x="123768" y="123460"/>
                  <a:pt x="132150" y="119269"/>
                </a:cubicBezTo>
                <a:cubicBezTo>
                  <a:pt x="156348" y="107170"/>
                  <a:pt x="203007" y="96585"/>
                  <a:pt x="231541" y="89452"/>
                </a:cubicBezTo>
                <a:cubicBezTo>
                  <a:pt x="356020" y="6466"/>
                  <a:pt x="240964" y="75561"/>
                  <a:pt x="599289" y="59635"/>
                </a:cubicBezTo>
                <a:cubicBezTo>
                  <a:pt x="635847" y="58010"/>
                  <a:pt x="672112" y="52213"/>
                  <a:pt x="708619" y="49695"/>
                </a:cubicBezTo>
                <a:cubicBezTo>
                  <a:pt x="882100" y="37730"/>
                  <a:pt x="1002185" y="35934"/>
                  <a:pt x="1185697" y="29817"/>
                </a:cubicBezTo>
                <a:lnTo>
                  <a:pt x="1265211" y="19878"/>
                </a:lnTo>
                <a:cubicBezTo>
                  <a:pt x="1285161" y="17028"/>
                  <a:pt x="1304895" y="12789"/>
                  <a:pt x="1324845" y="9939"/>
                </a:cubicBezTo>
                <a:cubicBezTo>
                  <a:pt x="1351287" y="6162"/>
                  <a:pt x="1377854" y="3313"/>
                  <a:pt x="1404358" y="0"/>
                </a:cubicBezTo>
                <a:lnTo>
                  <a:pt x="1990767" y="9939"/>
                </a:lnTo>
                <a:cubicBezTo>
                  <a:pt x="2001238" y="10277"/>
                  <a:pt x="2011213" y="15193"/>
                  <a:pt x="2020584" y="19878"/>
                </a:cubicBezTo>
                <a:cubicBezTo>
                  <a:pt x="2097653" y="58412"/>
                  <a:pt x="2005274" y="24713"/>
                  <a:pt x="2080219" y="49695"/>
                </a:cubicBezTo>
                <a:cubicBezTo>
                  <a:pt x="2090158" y="56321"/>
                  <a:pt x="2101590" y="61127"/>
                  <a:pt x="2110037" y="69574"/>
                </a:cubicBezTo>
                <a:cubicBezTo>
                  <a:pt x="2129304" y="88841"/>
                  <a:pt x="2131770" y="104957"/>
                  <a:pt x="2139854" y="129209"/>
                </a:cubicBezTo>
                <a:cubicBezTo>
                  <a:pt x="2136541" y="172278"/>
                  <a:pt x="2140908" y="216643"/>
                  <a:pt x="2129915" y="258417"/>
                </a:cubicBezTo>
                <a:cubicBezTo>
                  <a:pt x="2118321" y="302476"/>
                  <a:pt x="2085895" y="317204"/>
                  <a:pt x="2060341" y="347869"/>
                </a:cubicBezTo>
                <a:cubicBezTo>
                  <a:pt x="2046795" y="364124"/>
                  <a:pt x="2039865" y="385997"/>
                  <a:pt x="2020584" y="397565"/>
                </a:cubicBezTo>
                <a:cubicBezTo>
                  <a:pt x="2011600" y="402955"/>
                  <a:pt x="2000138" y="402819"/>
                  <a:pt x="1990767" y="407504"/>
                </a:cubicBezTo>
                <a:cubicBezTo>
                  <a:pt x="1980083" y="412846"/>
                  <a:pt x="1971866" y="422531"/>
                  <a:pt x="1960950" y="427382"/>
                </a:cubicBezTo>
                <a:cubicBezTo>
                  <a:pt x="1911508" y="449356"/>
                  <a:pt x="1911254" y="463826"/>
                  <a:pt x="1891376" y="467139"/>
                </a:cubicBezTo>
                <a:close/>
              </a:path>
            </a:pathLst>
          </a:custGeom>
          <a:noFill/>
          <a:ln>
            <a:solidFill>
              <a:schemeClr val="tx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308304" y="4254105"/>
            <a:ext cx="17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// </a:t>
            </a:r>
            <a:r>
              <a:rPr lang="ko-KR" altLang="en-US" sz="1400" b="1" dirty="0"/>
              <a:t>새 계좌 정보 입력</a:t>
            </a:r>
            <a:endParaRPr lang="en-US" altLang="ko-KR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-45593" y="4437810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// </a:t>
            </a:r>
            <a:r>
              <a:rPr lang="ko-KR" altLang="en-US" sz="1400" b="1" dirty="0"/>
              <a:t>계좌 번호를 이용한</a:t>
            </a:r>
            <a:endParaRPr lang="en-US" altLang="ko-KR" sz="1400" b="1" dirty="0"/>
          </a:p>
          <a:p>
            <a:r>
              <a:rPr lang="ko-KR" altLang="en-US" sz="1400" b="1" dirty="0"/>
              <a:t>위치 추적 </a:t>
            </a:r>
            <a:endParaRPr lang="en-US" altLang="ko-KR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685115" y="4597829"/>
            <a:ext cx="1292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6"/>
                </a:solidFill>
              </a:rPr>
              <a:t>중복 계좌인지</a:t>
            </a:r>
            <a:endParaRPr lang="en-US" altLang="ko-KR" sz="1400" b="1" dirty="0">
              <a:solidFill>
                <a:schemeClr val="accent6"/>
              </a:solidFill>
            </a:endParaRPr>
          </a:p>
          <a:p>
            <a:r>
              <a:rPr lang="ko-KR" altLang="en-US" sz="1400" b="1" dirty="0">
                <a:solidFill>
                  <a:schemeClr val="accent6"/>
                </a:solidFill>
              </a:rPr>
              <a:t>확인</a:t>
            </a:r>
            <a:endParaRPr lang="en-US" altLang="ko-KR" sz="1400" b="1" dirty="0">
              <a:solidFill>
                <a:schemeClr val="accent6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38618" y="4672453"/>
            <a:ext cx="6046497" cy="186986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55833" y="5391277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// </a:t>
            </a:r>
            <a:r>
              <a:rPr lang="ko-KR" altLang="en-US" sz="1400" b="1" dirty="0"/>
              <a:t>계좌 정보 저장</a:t>
            </a:r>
            <a:endParaRPr lang="en-US" altLang="ko-KR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-45593" y="4961030"/>
            <a:ext cx="18710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</a:rPr>
              <a:t>중복 계좌 아니면</a:t>
            </a:r>
            <a:endParaRPr lang="en-US" altLang="ko-KR" sz="1400" b="1" dirty="0">
              <a:solidFill>
                <a:schemeClr val="accent1"/>
              </a:solidFill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</a:rPr>
              <a:t>이전의</a:t>
            </a:r>
            <a:r>
              <a:rPr lang="en-US" altLang="ko-KR" sz="1400" b="1" dirty="0">
                <a:solidFill>
                  <a:schemeClr val="accent1"/>
                </a:solidFill>
              </a:rPr>
              <a:t> </a:t>
            </a:r>
            <a:r>
              <a:rPr lang="ko-KR" altLang="en-US" sz="1400" b="1" dirty="0">
                <a:solidFill>
                  <a:schemeClr val="accent1"/>
                </a:solidFill>
              </a:rPr>
              <a:t>저장할 위치로</a:t>
            </a:r>
            <a:endParaRPr lang="en-US" altLang="ko-KR" sz="1400" b="1" dirty="0">
              <a:solidFill>
                <a:schemeClr val="accent1"/>
              </a:solidFill>
            </a:endParaRPr>
          </a:p>
          <a:p>
            <a:r>
              <a:rPr lang="ko-KR" altLang="en-US" sz="1400" b="1" dirty="0" err="1">
                <a:solidFill>
                  <a:schemeClr val="accent1"/>
                </a:solidFill>
              </a:rPr>
              <a:t>재이동</a:t>
            </a:r>
            <a:endParaRPr lang="en-US" altLang="ko-KR" sz="1400" b="1" dirty="0">
              <a:solidFill>
                <a:schemeClr val="accent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86083" y="5203400"/>
            <a:ext cx="5694230" cy="219073"/>
          </a:xfrm>
          <a:prstGeom prst="rect">
            <a:avLst/>
          </a:prstGeom>
          <a:solidFill>
            <a:srgbClr val="00B0F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4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996053"/>
            <a:ext cx="8317347" cy="5313267"/>
          </a:xfrm>
        </p:spPr>
      </p:pic>
      <p:sp>
        <p:nvSpPr>
          <p:cNvPr id="11" name="직사각형 10"/>
          <p:cNvSpPr/>
          <p:nvPr/>
        </p:nvSpPr>
        <p:spPr>
          <a:xfrm>
            <a:off x="2354212" y="4102444"/>
            <a:ext cx="4378028" cy="190651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ko-KR" altLang="en-US" dirty="0"/>
              <a:t>코드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잔액 확인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79262" y="3766673"/>
            <a:ext cx="3300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B050"/>
                </a:solidFill>
              </a:rPr>
              <a:t>입력 받은 번호를 이용한 위치 추적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41734" y="5114215"/>
            <a:ext cx="1762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/>
              <a:t>연속 실행 여부 </a:t>
            </a:r>
            <a:endParaRPr lang="en-US" altLang="ko-KR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615360" y="2945754"/>
            <a:ext cx="4095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파일을 읽기 타입으로 오픈 </a:t>
            </a:r>
            <a:r>
              <a:rPr lang="en-US" altLang="ko-KR" sz="1600" b="1" dirty="0">
                <a:solidFill>
                  <a:schemeClr val="accent1"/>
                </a:solidFill>
              </a:rPr>
              <a:t>(O_RDONLY)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352375" y="4282561"/>
            <a:ext cx="6180065" cy="193594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37158" y="4517884"/>
            <a:ext cx="174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6"/>
                </a:solidFill>
              </a:rPr>
              <a:t>계좌 존재 여부</a:t>
            </a:r>
            <a:r>
              <a:rPr lang="en-US" altLang="ko-KR" sz="1400" b="1" dirty="0">
                <a:solidFill>
                  <a:schemeClr val="accent6"/>
                </a:solidFill>
              </a:rPr>
              <a:t> </a:t>
            </a:r>
            <a:r>
              <a:rPr lang="ko-KR" altLang="en-US" sz="1400" b="1" dirty="0">
                <a:solidFill>
                  <a:schemeClr val="accent6"/>
                </a:solidFill>
              </a:rPr>
              <a:t>확인</a:t>
            </a:r>
            <a:endParaRPr lang="en-US" altLang="ko-KR" sz="1400" b="1" dirty="0">
              <a:solidFill>
                <a:schemeClr val="accent6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87825" y="3017086"/>
            <a:ext cx="720080" cy="195890"/>
          </a:xfrm>
          <a:prstGeom prst="rect">
            <a:avLst/>
          </a:prstGeom>
          <a:solidFill>
            <a:srgbClr val="00B0F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466854" y="5542491"/>
            <a:ext cx="1890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Y </a:t>
            </a:r>
            <a:r>
              <a:rPr lang="ko-KR" altLang="en-US" sz="1600" dirty="0"/>
              <a:t>받으면 또 실행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022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3" y="846680"/>
            <a:ext cx="8538542" cy="5534648"/>
          </a:xfrm>
        </p:spPr>
      </p:pic>
      <p:sp>
        <p:nvSpPr>
          <p:cNvPr id="11" name="직사각형 10"/>
          <p:cNvSpPr/>
          <p:nvPr/>
        </p:nvSpPr>
        <p:spPr>
          <a:xfrm>
            <a:off x="2985341" y="3516537"/>
            <a:ext cx="590472" cy="200495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ko-KR" altLang="en-US" dirty="0"/>
              <a:t>코드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입출금 및 이자계산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7155" y="3352564"/>
            <a:ext cx="4147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B050"/>
                </a:solidFill>
              </a:rPr>
              <a:t>계좌 정보를 수정해야 하기 때문에</a:t>
            </a:r>
            <a:endParaRPr lang="en-US" altLang="ko-KR" sz="1600" b="1" dirty="0">
              <a:solidFill>
                <a:srgbClr val="00B050"/>
              </a:solidFill>
            </a:endParaRPr>
          </a:p>
          <a:p>
            <a:r>
              <a:rPr lang="ko-KR" altLang="en-US" sz="1600" b="1" dirty="0">
                <a:solidFill>
                  <a:srgbClr val="00B050"/>
                </a:solidFill>
              </a:rPr>
              <a:t>파일을 읽기</a:t>
            </a:r>
            <a:r>
              <a:rPr lang="en-US" altLang="ko-KR" sz="1600" b="1" dirty="0">
                <a:solidFill>
                  <a:srgbClr val="00B050"/>
                </a:solidFill>
              </a:rPr>
              <a:t>/</a:t>
            </a:r>
            <a:r>
              <a:rPr lang="ko-KR" altLang="en-US" sz="1600" b="1" dirty="0">
                <a:solidFill>
                  <a:srgbClr val="00B050"/>
                </a:solidFill>
              </a:rPr>
              <a:t>쓰기 타입으로 오픈 </a:t>
            </a:r>
            <a:r>
              <a:rPr lang="en-US" altLang="ko-KR" sz="1600" b="1" dirty="0">
                <a:solidFill>
                  <a:srgbClr val="00B050"/>
                </a:solidFill>
              </a:rPr>
              <a:t>(O_RDWR)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349850" y="4986764"/>
            <a:ext cx="4902038" cy="180368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569134" y="4598036"/>
            <a:ext cx="3300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/>
                </a:solidFill>
              </a:rPr>
              <a:t>입력 받은 번호를 이용한 위치 추적</a:t>
            </a:r>
            <a:endParaRPr lang="en-US" altLang="ko-KR" sz="1600" b="1" dirty="0">
              <a:solidFill>
                <a:schemeClr val="accent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49850" y="5179547"/>
            <a:ext cx="6180065" cy="193594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05462" y="5116818"/>
            <a:ext cx="174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6"/>
                </a:solidFill>
              </a:rPr>
              <a:t>계좌 존재 여부</a:t>
            </a:r>
            <a:r>
              <a:rPr lang="en-US" altLang="ko-KR" sz="1400" b="1" dirty="0">
                <a:solidFill>
                  <a:schemeClr val="accent6"/>
                </a:solidFill>
              </a:rPr>
              <a:t> </a:t>
            </a:r>
            <a:r>
              <a:rPr lang="ko-KR" altLang="en-US" sz="1400" b="1" dirty="0">
                <a:solidFill>
                  <a:schemeClr val="accent6"/>
                </a:solidFill>
              </a:rPr>
              <a:t>확인</a:t>
            </a:r>
            <a:endParaRPr lang="en-US" altLang="ko-KR" sz="1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9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1" y="996053"/>
            <a:ext cx="8276777" cy="5241259"/>
          </a:xfr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ko-KR" altLang="en-US" dirty="0"/>
              <a:t>코드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입출금 및 이자계산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013" y="3873376"/>
            <a:ext cx="3778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/>
                </a:solidFill>
              </a:rPr>
              <a:t>잔액</a:t>
            </a:r>
            <a:r>
              <a:rPr lang="en-US" altLang="ko-KR" sz="1600" b="1" dirty="0">
                <a:solidFill>
                  <a:schemeClr val="accent1"/>
                </a:solidFill>
              </a:rPr>
              <a:t>&gt;=</a:t>
            </a:r>
            <a:r>
              <a:rPr lang="ko-KR" altLang="en-US" sz="1600" b="1" dirty="0" err="1">
                <a:solidFill>
                  <a:schemeClr val="accent1"/>
                </a:solidFill>
              </a:rPr>
              <a:t>출금액</a:t>
            </a:r>
            <a:r>
              <a:rPr lang="ko-KR" altLang="en-US" sz="1600" b="1" dirty="0">
                <a:solidFill>
                  <a:schemeClr val="accent1"/>
                </a:solidFill>
              </a:rPr>
              <a:t> </a:t>
            </a:r>
            <a:r>
              <a:rPr lang="en-US" altLang="ko-KR" sz="1600" b="1" dirty="0">
                <a:solidFill>
                  <a:schemeClr val="accent1"/>
                </a:solidFill>
              </a:rPr>
              <a:t>&amp;&amp; </a:t>
            </a:r>
            <a:r>
              <a:rPr lang="ko-KR" altLang="en-US" sz="1600" b="1" dirty="0">
                <a:solidFill>
                  <a:schemeClr val="accent1"/>
                </a:solidFill>
              </a:rPr>
              <a:t>출금액이 양수인 경우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r>
              <a:rPr lang="ko-KR" altLang="en-US" sz="1600" b="1" dirty="0">
                <a:solidFill>
                  <a:schemeClr val="accent1"/>
                </a:solidFill>
              </a:rPr>
              <a:t>정상 출금</a:t>
            </a:r>
            <a:endParaRPr lang="en-US" altLang="ko-KR" sz="1600" b="1" dirty="0">
              <a:solidFill>
                <a:schemeClr val="accent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79103" y="3873376"/>
            <a:ext cx="2817233" cy="203696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447878" y="2636912"/>
            <a:ext cx="1646230" cy="144016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456192" y="5511808"/>
            <a:ext cx="1699983" cy="132592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177364" y="2539643"/>
            <a:ext cx="2521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B050"/>
                </a:solidFill>
              </a:rPr>
              <a:t>입금액 오류이므로 재입력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18790" y="5412557"/>
            <a:ext cx="2521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rgbClr val="00B050"/>
                </a:solidFill>
              </a:rPr>
              <a:t>출금액</a:t>
            </a:r>
            <a:r>
              <a:rPr lang="ko-KR" altLang="en-US" sz="1600" b="1" dirty="0">
                <a:solidFill>
                  <a:srgbClr val="00B050"/>
                </a:solidFill>
              </a:rPr>
              <a:t> 오류이므로 재입력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48422" y="4458151"/>
            <a:ext cx="23775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2"/>
                </a:solidFill>
              </a:rPr>
              <a:t>잔액 부족한 경우에는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r>
              <a:rPr lang="ko-KR" altLang="en-US" sz="1600" b="1" dirty="0">
                <a:solidFill>
                  <a:schemeClr val="accent2"/>
                </a:solidFill>
              </a:rPr>
              <a:t>메시지 띄우고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r>
              <a:rPr lang="ko-KR" altLang="en-US" sz="1600" b="1" dirty="0">
                <a:solidFill>
                  <a:schemeClr val="accent2"/>
                </a:solidFill>
              </a:rPr>
              <a:t>계좌 정보 출력 후</a:t>
            </a:r>
            <a:r>
              <a:rPr lang="en-US" altLang="ko-KR" sz="1600" b="1" dirty="0">
                <a:solidFill>
                  <a:schemeClr val="accent2"/>
                </a:solidFill>
              </a:rPr>
              <a:t>,</a:t>
            </a:r>
          </a:p>
          <a:p>
            <a:r>
              <a:rPr lang="ko-KR" altLang="en-US" sz="1600" b="1" dirty="0">
                <a:solidFill>
                  <a:schemeClr val="accent2"/>
                </a:solidFill>
              </a:rPr>
              <a:t>출금 프로그램 종료 시킴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61479" y="4751087"/>
            <a:ext cx="3270961" cy="175269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32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2269</TotalTime>
  <Words>768</Words>
  <Application>Microsoft Office PowerPoint</Application>
  <PresentationFormat>화면 슬라이드 쇼(4:3)</PresentationFormat>
  <Paragraphs>129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HY견고딕</vt:lpstr>
      <vt:lpstr>돋움</vt:lpstr>
      <vt:lpstr>맑은 고딕</vt:lpstr>
      <vt:lpstr>서울남산체 EB</vt:lpstr>
      <vt:lpstr>Arial</vt:lpstr>
      <vt:lpstr>Arial Black</vt:lpstr>
      <vt:lpstr>필수</vt:lpstr>
      <vt:lpstr>Lab10</vt:lpstr>
      <vt:lpstr>은행 계좌 관리 프로그램 (목표)</vt:lpstr>
      <vt:lpstr>실행 파일 생성 (Make 시스템)</vt:lpstr>
      <vt:lpstr>헤더파일</vt:lpstr>
      <vt:lpstr>코드 (main.c)</vt:lpstr>
      <vt:lpstr>코드 (계좌 생성)</vt:lpstr>
      <vt:lpstr>코드 (잔액 확인)</vt:lpstr>
      <vt:lpstr>코드 (입출금 및 이자계산)</vt:lpstr>
      <vt:lpstr>코드 (입출금 및 이자계산)</vt:lpstr>
      <vt:lpstr>코드 (입출금 및 이자계산)</vt:lpstr>
      <vt:lpstr>코드 (계좌 해지)</vt:lpstr>
      <vt:lpstr>코드 (계좌 해지)</vt:lpstr>
      <vt:lpstr>프로그램 사용 (메뉴 사용)</vt:lpstr>
      <vt:lpstr>프로그램 사용 (계좌 생성)</vt:lpstr>
      <vt:lpstr>프로그램 사용 (잔액 확인)</vt:lpstr>
      <vt:lpstr>프로그램 사용 (입금)</vt:lpstr>
      <vt:lpstr>프로그램 사용 (출금)</vt:lpstr>
      <vt:lpstr>프로그램 사용 (이자 계산)</vt:lpstr>
      <vt:lpstr>프로그램 사용 (계좌 해지)</vt:lpstr>
      <vt:lpstr>프로그램 사용 (종료)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소희</dc:creator>
  <cp:lastModifiedBy>임소희</cp:lastModifiedBy>
  <cp:revision>353</cp:revision>
  <dcterms:created xsi:type="dcterms:W3CDTF">2016-09-12T15:25:21Z</dcterms:created>
  <dcterms:modified xsi:type="dcterms:W3CDTF">2016-11-30T19:35:51Z</dcterms:modified>
</cp:coreProperties>
</file>