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72" r:id="rId4"/>
    <p:sldId id="260" r:id="rId5"/>
    <p:sldId id="278" r:id="rId6"/>
    <p:sldId id="261" r:id="rId7"/>
    <p:sldId id="279" r:id="rId8"/>
    <p:sldId id="280" r:id="rId9"/>
    <p:sldId id="281" r:id="rId10"/>
    <p:sldId id="268" r:id="rId11"/>
    <p:sldId id="282" r:id="rId12"/>
    <p:sldId id="283" r:id="rId13"/>
    <p:sldId id="284" r:id="rId14"/>
    <p:sldId id="285" r:id="rId15"/>
    <p:sldId id="286" r:id="rId16"/>
    <p:sldId id="287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57"/>
            <p14:sldId id="272"/>
            <p14:sldId id="260"/>
            <p14:sldId id="278"/>
            <p14:sldId id="261"/>
            <p14:sldId id="279"/>
            <p14:sldId id="280"/>
            <p14:sldId id="281"/>
            <p14:sldId id="268"/>
            <p14:sldId id="282"/>
            <p14:sldId id="283"/>
            <p14:sldId id="284"/>
            <p14:sldId id="285"/>
            <p14:sldId id="286"/>
            <p14:sldId id="287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8" autoAdjust="0"/>
    <p:restoredTop sz="96723" autoAdjust="0"/>
  </p:normalViewPr>
  <p:slideViewPr>
    <p:cSldViewPr>
      <p:cViewPr varScale="1">
        <p:scale>
          <a:sx n="65" d="100"/>
          <a:sy n="65" d="100"/>
        </p:scale>
        <p:origin x="-126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coffsje76/140038034967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서울남산체 EB" panose="02020603020101020101" pitchFamily="18" charset="-127"/>
              </a:rPr>
              <a:t>Lab03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>
                <a:ea typeface="서울남산체 EB" panose="02020603020101020101" pitchFamily="18" charset="-127"/>
              </a:rPr>
              <a:t>리눅스시스템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 </a:t>
            </a:r>
            <a:r>
              <a:rPr lang="en-US" altLang="ko-KR" sz="2800" dirty="0" smtClean="0">
                <a:ea typeface="서울남산체 EB" panose="02020603020101020101" pitchFamily="18" charset="-127"/>
              </a:rPr>
              <a:t>01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분반</a:t>
            </a:r>
            <a:endParaRPr lang="en-US" altLang="ko-KR" sz="2800" dirty="0" smtClean="0">
              <a:ea typeface="서울남산체 EB" panose="02020603020101020101" pitchFamily="18" charset="-127"/>
            </a:endParaRPr>
          </a:p>
          <a:p>
            <a:r>
              <a:rPr lang="en-US" altLang="ko-KR" sz="2800" dirty="0" smtClean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 err="1" smtClean="0">
                <a:ea typeface="서울남산체 EB" panose="02020603020101020101" pitchFamily="18" charset="-127"/>
              </a:rPr>
              <a:t>컴퓨터과학부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 임소희</a:t>
            </a:r>
            <a:endParaRPr lang="ko-KR" altLang="en-US" sz="2800" dirty="0"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80738"/>
            <a:ext cx="8568952" cy="509653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962" y="44624"/>
            <a:ext cx="8147248" cy="714990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smtClean="0"/>
              <a:t>sort </a:t>
            </a:r>
            <a:r>
              <a:rPr lang="ko-KR" altLang="en-US" dirty="0"/>
              <a:t>명령어 사용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973" y="5949280"/>
            <a:ext cx="8741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solidFill>
                  <a:schemeClr val="accent1"/>
                </a:solidFill>
              </a:rPr>
              <a:t>$ sort intro.txt &gt; out1 </a:t>
            </a:r>
            <a:r>
              <a:rPr lang="en-US" altLang="ko-KR" sz="1700" dirty="0" smtClean="0"/>
              <a:t>intro.txt</a:t>
            </a:r>
            <a:r>
              <a:rPr lang="ko-KR" altLang="en-US" sz="1700" dirty="0" smtClean="0"/>
              <a:t>를 </a:t>
            </a:r>
            <a:r>
              <a:rPr lang="en-US" altLang="ko-KR" sz="1700" dirty="0" smtClean="0"/>
              <a:t>sort</a:t>
            </a:r>
            <a:r>
              <a:rPr lang="ko-KR" altLang="en-US" sz="1700" dirty="0" smtClean="0"/>
              <a:t>를 이용해 줄 단위로 정렬 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입력 재지정</a:t>
            </a:r>
            <a:r>
              <a:rPr lang="en-US" altLang="ko-KR" sz="1700" dirty="0" smtClean="0"/>
              <a:t>(&gt;)</a:t>
            </a:r>
            <a:r>
              <a:rPr lang="ko-KR" altLang="en-US" sz="1700" dirty="0" smtClean="0"/>
              <a:t>을 통해</a:t>
            </a:r>
            <a:endParaRPr lang="en-US" altLang="ko-KR" sz="1700" dirty="0" smtClean="0"/>
          </a:p>
          <a:p>
            <a:r>
              <a:rPr lang="en-US" altLang="ko-KR" sz="1700" dirty="0" smtClean="0"/>
              <a:t>out1</a:t>
            </a:r>
            <a:r>
              <a:rPr lang="ko-KR" altLang="en-US" sz="1700" dirty="0" smtClean="0"/>
              <a:t>에 출력한다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이 때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정렬 순서는 공백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숫자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알파벳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대</a:t>
            </a:r>
            <a:r>
              <a:rPr lang="en-US" altLang="ko-KR" sz="1700" dirty="0" smtClean="0"/>
              <a:t>-&gt;</a:t>
            </a:r>
            <a:r>
              <a:rPr lang="ko-KR" altLang="en-US" sz="1700" dirty="0" smtClean="0"/>
              <a:t>소</a:t>
            </a:r>
            <a:r>
              <a:rPr lang="en-US" altLang="ko-KR" sz="1700" dirty="0" smtClean="0"/>
              <a:t>), </a:t>
            </a:r>
            <a:r>
              <a:rPr lang="ko-KR" altLang="en-US" sz="1700" dirty="0" smtClean="0"/>
              <a:t>한글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이다</a:t>
            </a:r>
            <a:r>
              <a:rPr lang="en-US" altLang="ko-KR" sz="1700" dirty="0" smtClean="0"/>
              <a:t>.</a:t>
            </a:r>
            <a:endParaRPr lang="nl-NL" altLang="ko-KR" sz="17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988814" y="3286725"/>
            <a:ext cx="348685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ko-KR" b="1" dirty="0" smtClean="0">
                <a:solidFill>
                  <a:schemeClr val="accent1"/>
                </a:solidFill>
              </a:rPr>
              <a:t>$ sort [-</a:t>
            </a:r>
            <a:r>
              <a:rPr lang="ko-KR" altLang="en-US" b="1" dirty="0" smtClean="0">
                <a:solidFill>
                  <a:schemeClr val="accent1"/>
                </a:solidFill>
              </a:rPr>
              <a:t>옵션</a:t>
            </a:r>
            <a:r>
              <a:rPr lang="en-US" altLang="ko-KR" b="1" dirty="0" smtClean="0">
                <a:solidFill>
                  <a:schemeClr val="accent1"/>
                </a:solidFill>
              </a:rPr>
              <a:t>] </a:t>
            </a:r>
            <a:r>
              <a:rPr lang="ko-KR" altLang="en-US" b="1" dirty="0" smtClean="0">
                <a:solidFill>
                  <a:schemeClr val="accent1"/>
                </a:solidFill>
              </a:rPr>
              <a:t>파일</a:t>
            </a:r>
            <a:r>
              <a:rPr lang="en-US" altLang="ko-KR" b="1" dirty="0" smtClean="0">
                <a:solidFill>
                  <a:schemeClr val="accent1"/>
                </a:solidFill>
              </a:rPr>
              <a:t>*</a:t>
            </a:r>
          </a:p>
          <a:p>
            <a:r>
              <a:rPr lang="ko-KR" altLang="en-US" sz="2000" b="1" dirty="0" smtClean="0"/>
              <a:t>텍스트 파일을 줄 단위로 정렬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정렬 필드를 기준으로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줄 단위로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오름차순으로 정렬</a:t>
            </a:r>
            <a:endParaRPr lang="ko-KR" altLang="en-US" sz="2000" b="1" dirty="0"/>
          </a:p>
        </p:txBody>
      </p:sp>
      <p:sp>
        <p:nvSpPr>
          <p:cNvPr id="6" name="자유형 5"/>
          <p:cNvSpPr/>
          <p:nvPr/>
        </p:nvSpPr>
        <p:spPr>
          <a:xfrm>
            <a:off x="1848255" y="1511797"/>
            <a:ext cx="1298110" cy="872785"/>
          </a:xfrm>
          <a:custGeom>
            <a:avLst/>
            <a:gdLst>
              <a:gd name="connsiteX0" fmla="*/ 1210561 w 1298110"/>
              <a:gd name="connsiteY0" fmla="*/ 872785 h 872785"/>
              <a:gd name="connsiteX1" fmla="*/ 373983 w 1298110"/>
              <a:gd name="connsiteY1" fmla="*/ 863057 h 872785"/>
              <a:gd name="connsiteX2" fmla="*/ 335072 w 1298110"/>
              <a:gd name="connsiteY2" fmla="*/ 853330 h 872785"/>
              <a:gd name="connsiteX3" fmla="*/ 228068 w 1298110"/>
              <a:gd name="connsiteY3" fmla="*/ 804691 h 872785"/>
              <a:gd name="connsiteX4" fmla="*/ 140519 w 1298110"/>
              <a:gd name="connsiteY4" fmla="*/ 756053 h 872785"/>
              <a:gd name="connsiteX5" fmla="*/ 101608 w 1298110"/>
              <a:gd name="connsiteY5" fmla="*/ 726870 h 872785"/>
              <a:gd name="connsiteX6" fmla="*/ 23787 w 1298110"/>
              <a:gd name="connsiteY6" fmla="*/ 629593 h 872785"/>
              <a:gd name="connsiteX7" fmla="*/ 14059 w 1298110"/>
              <a:gd name="connsiteY7" fmla="*/ 600410 h 872785"/>
              <a:gd name="connsiteX8" fmla="*/ 14059 w 1298110"/>
              <a:gd name="connsiteY8" fmla="*/ 376674 h 872785"/>
              <a:gd name="connsiteX9" fmla="*/ 23787 w 1298110"/>
              <a:gd name="connsiteY9" fmla="*/ 347491 h 872785"/>
              <a:gd name="connsiteX10" fmla="*/ 62698 w 1298110"/>
              <a:gd name="connsiteY10" fmla="*/ 279398 h 872785"/>
              <a:gd name="connsiteX11" fmla="*/ 82153 w 1298110"/>
              <a:gd name="connsiteY11" fmla="*/ 240487 h 872785"/>
              <a:gd name="connsiteX12" fmla="*/ 150246 w 1298110"/>
              <a:gd name="connsiteY12" fmla="*/ 182121 h 872785"/>
              <a:gd name="connsiteX13" fmla="*/ 189157 w 1298110"/>
              <a:gd name="connsiteY13" fmla="*/ 143210 h 872785"/>
              <a:gd name="connsiteX14" fmla="*/ 266978 w 1298110"/>
              <a:gd name="connsiteY14" fmla="*/ 114027 h 872785"/>
              <a:gd name="connsiteX15" fmla="*/ 403166 w 1298110"/>
              <a:gd name="connsiteY15" fmla="*/ 45934 h 872785"/>
              <a:gd name="connsiteX16" fmla="*/ 471259 w 1298110"/>
              <a:gd name="connsiteY16" fmla="*/ 36206 h 872785"/>
              <a:gd name="connsiteX17" fmla="*/ 529625 w 1298110"/>
              <a:gd name="connsiteY17" fmla="*/ 16751 h 872785"/>
              <a:gd name="connsiteX18" fmla="*/ 1093829 w 1298110"/>
              <a:gd name="connsiteY18" fmla="*/ 36206 h 872785"/>
              <a:gd name="connsiteX19" fmla="*/ 1181378 w 1298110"/>
              <a:gd name="connsiteY19" fmla="*/ 84844 h 872785"/>
              <a:gd name="connsiteX20" fmla="*/ 1200834 w 1298110"/>
              <a:gd name="connsiteY20" fmla="*/ 104300 h 872785"/>
              <a:gd name="connsiteX21" fmla="*/ 1259200 w 1298110"/>
              <a:gd name="connsiteY21" fmla="*/ 191849 h 872785"/>
              <a:gd name="connsiteX22" fmla="*/ 1278655 w 1298110"/>
              <a:gd name="connsiteY22" fmla="*/ 259942 h 872785"/>
              <a:gd name="connsiteX23" fmla="*/ 1298110 w 1298110"/>
              <a:gd name="connsiteY23" fmla="*/ 347491 h 872785"/>
              <a:gd name="connsiteX24" fmla="*/ 1288383 w 1298110"/>
              <a:gd name="connsiteY24" fmla="*/ 600410 h 872785"/>
              <a:gd name="connsiteX25" fmla="*/ 1268927 w 1298110"/>
              <a:gd name="connsiteY25" fmla="*/ 629593 h 872785"/>
              <a:gd name="connsiteX26" fmla="*/ 1239744 w 1298110"/>
              <a:gd name="connsiteY26" fmla="*/ 697687 h 872785"/>
              <a:gd name="connsiteX27" fmla="*/ 1230017 w 1298110"/>
              <a:gd name="connsiteY27" fmla="*/ 726870 h 872785"/>
              <a:gd name="connsiteX28" fmla="*/ 1181378 w 1298110"/>
              <a:gd name="connsiteY28" fmla="*/ 756053 h 872785"/>
              <a:gd name="connsiteX29" fmla="*/ 1152195 w 1298110"/>
              <a:gd name="connsiteY29" fmla="*/ 775508 h 872785"/>
              <a:gd name="connsiteX30" fmla="*/ 1093829 w 1298110"/>
              <a:gd name="connsiteY30" fmla="*/ 804691 h 872785"/>
              <a:gd name="connsiteX31" fmla="*/ 1084102 w 1298110"/>
              <a:gd name="connsiteY31" fmla="*/ 833874 h 87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98110" h="872785">
                <a:moveTo>
                  <a:pt x="1210561" y="872785"/>
                </a:moveTo>
                <a:lnTo>
                  <a:pt x="373983" y="863057"/>
                </a:lnTo>
                <a:cubicBezTo>
                  <a:pt x="360617" y="862760"/>
                  <a:pt x="347878" y="857172"/>
                  <a:pt x="335072" y="853330"/>
                </a:cubicBezTo>
                <a:cubicBezTo>
                  <a:pt x="256231" y="829678"/>
                  <a:pt x="296631" y="842781"/>
                  <a:pt x="228068" y="804691"/>
                </a:cubicBezTo>
                <a:cubicBezTo>
                  <a:pt x="172433" y="773783"/>
                  <a:pt x="201348" y="796605"/>
                  <a:pt x="140519" y="756053"/>
                </a:cubicBezTo>
                <a:cubicBezTo>
                  <a:pt x="127029" y="747060"/>
                  <a:pt x="112605" y="738783"/>
                  <a:pt x="101608" y="726870"/>
                </a:cubicBezTo>
                <a:cubicBezTo>
                  <a:pt x="73442" y="696357"/>
                  <a:pt x="23787" y="629593"/>
                  <a:pt x="23787" y="629593"/>
                </a:cubicBezTo>
                <a:cubicBezTo>
                  <a:pt x="20544" y="619865"/>
                  <a:pt x="16876" y="610269"/>
                  <a:pt x="14059" y="600410"/>
                </a:cubicBezTo>
                <a:cubicBezTo>
                  <a:pt x="-10235" y="515381"/>
                  <a:pt x="1804" y="511477"/>
                  <a:pt x="14059" y="376674"/>
                </a:cubicBezTo>
                <a:cubicBezTo>
                  <a:pt x="14987" y="366462"/>
                  <a:pt x="19201" y="356662"/>
                  <a:pt x="23787" y="347491"/>
                </a:cubicBezTo>
                <a:cubicBezTo>
                  <a:pt x="35478" y="324109"/>
                  <a:pt x="50180" y="302348"/>
                  <a:pt x="62698" y="279398"/>
                </a:cubicBezTo>
                <a:cubicBezTo>
                  <a:pt x="69642" y="266667"/>
                  <a:pt x="73452" y="252088"/>
                  <a:pt x="82153" y="240487"/>
                </a:cubicBezTo>
                <a:cubicBezTo>
                  <a:pt x="124198" y="184427"/>
                  <a:pt x="109073" y="217412"/>
                  <a:pt x="150246" y="182121"/>
                </a:cubicBezTo>
                <a:cubicBezTo>
                  <a:pt x="164173" y="170184"/>
                  <a:pt x="174483" y="154216"/>
                  <a:pt x="189157" y="143210"/>
                </a:cubicBezTo>
                <a:cubicBezTo>
                  <a:pt x="214590" y="124136"/>
                  <a:pt x="237450" y="121409"/>
                  <a:pt x="266978" y="114027"/>
                </a:cubicBezTo>
                <a:cubicBezTo>
                  <a:pt x="314519" y="85503"/>
                  <a:pt x="346447" y="63659"/>
                  <a:pt x="403166" y="45934"/>
                </a:cubicBezTo>
                <a:cubicBezTo>
                  <a:pt x="425050" y="39095"/>
                  <a:pt x="448561" y="39449"/>
                  <a:pt x="471259" y="36206"/>
                </a:cubicBezTo>
                <a:cubicBezTo>
                  <a:pt x="490714" y="29721"/>
                  <a:pt x="509840" y="22147"/>
                  <a:pt x="529625" y="16751"/>
                </a:cubicBezTo>
                <a:cubicBezTo>
                  <a:pt x="699040" y="-29453"/>
                  <a:pt x="1061584" y="34381"/>
                  <a:pt x="1093829" y="36206"/>
                </a:cubicBezTo>
                <a:cubicBezTo>
                  <a:pt x="1146569" y="57301"/>
                  <a:pt x="1138667" y="49251"/>
                  <a:pt x="1181378" y="84844"/>
                </a:cubicBezTo>
                <a:cubicBezTo>
                  <a:pt x="1188424" y="90716"/>
                  <a:pt x="1195973" y="96522"/>
                  <a:pt x="1200834" y="104300"/>
                </a:cubicBezTo>
                <a:cubicBezTo>
                  <a:pt x="1259727" y="198528"/>
                  <a:pt x="1199737" y="132386"/>
                  <a:pt x="1259200" y="191849"/>
                </a:cubicBezTo>
                <a:cubicBezTo>
                  <a:pt x="1268469" y="219659"/>
                  <a:pt x="1272549" y="229412"/>
                  <a:pt x="1278655" y="259942"/>
                </a:cubicBezTo>
                <a:cubicBezTo>
                  <a:pt x="1295777" y="345548"/>
                  <a:pt x="1279179" y="290693"/>
                  <a:pt x="1298110" y="347491"/>
                </a:cubicBezTo>
                <a:cubicBezTo>
                  <a:pt x="1294868" y="431797"/>
                  <a:pt x="1297064" y="516489"/>
                  <a:pt x="1288383" y="600410"/>
                </a:cubicBezTo>
                <a:cubicBezTo>
                  <a:pt x="1287180" y="612039"/>
                  <a:pt x="1273032" y="618646"/>
                  <a:pt x="1268927" y="629593"/>
                </a:cubicBezTo>
                <a:cubicBezTo>
                  <a:pt x="1241264" y="703362"/>
                  <a:pt x="1279843" y="657590"/>
                  <a:pt x="1239744" y="697687"/>
                </a:cubicBezTo>
                <a:cubicBezTo>
                  <a:pt x="1236502" y="707415"/>
                  <a:pt x="1235293" y="718077"/>
                  <a:pt x="1230017" y="726870"/>
                </a:cubicBezTo>
                <a:cubicBezTo>
                  <a:pt x="1213732" y="754012"/>
                  <a:pt x="1207610" y="742937"/>
                  <a:pt x="1181378" y="756053"/>
                </a:cubicBezTo>
                <a:cubicBezTo>
                  <a:pt x="1170921" y="761281"/>
                  <a:pt x="1162652" y="770280"/>
                  <a:pt x="1152195" y="775508"/>
                </a:cubicBezTo>
                <a:cubicBezTo>
                  <a:pt x="1071647" y="815782"/>
                  <a:pt x="1177463" y="748936"/>
                  <a:pt x="1093829" y="804691"/>
                </a:cubicBezTo>
                <a:lnTo>
                  <a:pt x="1084102" y="833874"/>
                </a:lnTo>
              </a:path>
            </a:pathLst>
          </a:cu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4144" y="17564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공백</a:t>
            </a:r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>
            <a:off x="126460" y="2586154"/>
            <a:ext cx="184825" cy="205684"/>
          </a:xfrm>
          <a:custGeom>
            <a:avLst/>
            <a:gdLst>
              <a:gd name="connsiteX0" fmla="*/ 165370 w 184825"/>
              <a:gd name="connsiteY0" fmla="*/ 186229 h 205684"/>
              <a:gd name="connsiteX1" fmla="*/ 116731 w 184825"/>
              <a:gd name="connsiteY1" fmla="*/ 195957 h 205684"/>
              <a:gd name="connsiteX2" fmla="*/ 77821 w 184825"/>
              <a:gd name="connsiteY2" fmla="*/ 205684 h 205684"/>
              <a:gd name="connsiteX3" fmla="*/ 48638 w 184825"/>
              <a:gd name="connsiteY3" fmla="*/ 195957 h 205684"/>
              <a:gd name="connsiteX4" fmla="*/ 9727 w 184825"/>
              <a:gd name="connsiteY4" fmla="*/ 147318 h 205684"/>
              <a:gd name="connsiteX5" fmla="*/ 0 w 184825"/>
              <a:gd name="connsiteY5" fmla="*/ 118135 h 205684"/>
              <a:gd name="connsiteX6" fmla="*/ 9727 w 184825"/>
              <a:gd name="connsiteY6" fmla="*/ 30586 h 205684"/>
              <a:gd name="connsiteX7" fmla="*/ 29183 w 184825"/>
              <a:gd name="connsiteY7" fmla="*/ 1403 h 205684"/>
              <a:gd name="connsiteX8" fmla="*/ 136187 w 184825"/>
              <a:gd name="connsiteY8" fmla="*/ 11131 h 205684"/>
              <a:gd name="connsiteX9" fmla="*/ 165370 w 184825"/>
              <a:gd name="connsiteY9" fmla="*/ 20859 h 205684"/>
              <a:gd name="connsiteX10" fmla="*/ 184825 w 184825"/>
              <a:gd name="connsiteY10" fmla="*/ 79225 h 205684"/>
              <a:gd name="connsiteX11" fmla="*/ 165370 w 184825"/>
              <a:gd name="connsiteY11" fmla="*/ 186229 h 20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825" h="205684">
                <a:moveTo>
                  <a:pt x="165370" y="186229"/>
                </a:moveTo>
                <a:cubicBezTo>
                  <a:pt x="154021" y="205684"/>
                  <a:pt x="132871" y="192370"/>
                  <a:pt x="116731" y="195957"/>
                </a:cubicBezTo>
                <a:cubicBezTo>
                  <a:pt x="103680" y="198857"/>
                  <a:pt x="91190" y="205684"/>
                  <a:pt x="77821" y="205684"/>
                </a:cubicBezTo>
                <a:cubicBezTo>
                  <a:pt x="67567" y="205684"/>
                  <a:pt x="58366" y="199199"/>
                  <a:pt x="48638" y="195957"/>
                </a:cubicBezTo>
                <a:cubicBezTo>
                  <a:pt x="30544" y="177862"/>
                  <a:pt x="21997" y="171858"/>
                  <a:pt x="9727" y="147318"/>
                </a:cubicBezTo>
                <a:cubicBezTo>
                  <a:pt x="5141" y="138147"/>
                  <a:pt x="3242" y="127863"/>
                  <a:pt x="0" y="118135"/>
                </a:cubicBezTo>
                <a:cubicBezTo>
                  <a:pt x="3242" y="88952"/>
                  <a:pt x="2606" y="59072"/>
                  <a:pt x="9727" y="30586"/>
                </a:cubicBezTo>
                <a:cubicBezTo>
                  <a:pt x="12563" y="19244"/>
                  <a:pt x="17628" y="3181"/>
                  <a:pt x="29183" y="1403"/>
                </a:cubicBezTo>
                <a:cubicBezTo>
                  <a:pt x="64582" y="-4043"/>
                  <a:pt x="100519" y="7888"/>
                  <a:pt x="136187" y="11131"/>
                </a:cubicBezTo>
                <a:cubicBezTo>
                  <a:pt x="145915" y="14374"/>
                  <a:pt x="159410" y="12515"/>
                  <a:pt x="165370" y="20859"/>
                </a:cubicBezTo>
                <a:cubicBezTo>
                  <a:pt x="177290" y="37547"/>
                  <a:pt x="184825" y="79225"/>
                  <a:pt x="184825" y="79225"/>
                </a:cubicBezTo>
                <a:cubicBezTo>
                  <a:pt x="174216" y="195917"/>
                  <a:pt x="176719" y="166774"/>
                  <a:pt x="165370" y="186229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9455" y="2937753"/>
            <a:ext cx="165371" cy="2538919"/>
          </a:xfrm>
          <a:custGeom>
            <a:avLst/>
            <a:gdLst>
              <a:gd name="connsiteX0" fmla="*/ 165371 w 165371"/>
              <a:gd name="connsiteY0" fmla="*/ 0 h 2538919"/>
              <a:gd name="connsiteX1" fmla="*/ 126460 w 165371"/>
              <a:gd name="connsiteY1" fmla="*/ 77821 h 2538919"/>
              <a:gd name="connsiteX2" fmla="*/ 107005 w 165371"/>
              <a:gd name="connsiteY2" fmla="*/ 340468 h 2538919"/>
              <a:gd name="connsiteX3" fmla="*/ 97277 w 165371"/>
              <a:gd name="connsiteY3" fmla="*/ 379379 h 2538919"/>
              <a:gd name="connsiteX4" fmla="*/ 87549 w 165371"/>
              <a:gd name="connsiteY4" fmla="*/ 457200 h 2538919"/>
              <a:gd name="connsiteX5" fmla="*/ 68094 w 165371"/>
              <a:gd name="connsiteY5" fmla="*/ 515566 h 2538919"/>
              <a:gd name="connsiteX6" fmla="*/ 58366 w 165371"/>
              <a:gd name="connsiteY6" fmla="*/ 573932 h 2538919"/>
              <a:gd name="connsiteX7" fmla="*/ 38911 w 165371"/>
              <a:gd name="connsiteY7" fmla="*/ 671209 h 2538919"/>
              <a:gd name="connsiteX8" fmla="*/ 29183 w 165371"/>
              <a:gd name="connsiteY8" fmla="*/ 749030 h 2538919"/>
              <a:gd name="connsiteX9" fmla="*/ 19456 w 165371"/>
              <a:gd name="connsiteY9" fmla="*/ 817124 h 2538919"/>
              <a:gd name="connsiteX10" fmla="*/ 9728 w 165371"/>
              <a:gd name="connsiteY10" fmla="*/ 1089498 h 2538919"/>
              <a:gd name="connsiteX11" fmla="*/ 0 w 165371"/>
              <a:gd name="connsiteY11" fmla="*/ 1225685 h 2538919"/>
              <a:gd name="connsiteX12" fmla="*/ 19456 w 165371"/>
              <a:gd name="connsiteY12" fmla="*/ 1517515 h 2538919"/>
              <a:gd name="connsiteX13" fmla="*/ 48639 w 165371"/>
              <a:gd name="connsiteY13" fmla="*/ 1614792 h 2538919"/>
              <a:gd name="connsiteX14" fmla="*/ 58366 w 165371"/>
              <a:gd name="connsiteY14" fmla="*/ 1643975 h 2538919"/>
              <a:gd name="connsiteX15" fmla="*/ 77822 w 165371"/>
              <a:gd name="connsiteY15" fmla="*/ 1741251 h 2538919"/>
              <a:gd name="connsiteX16" fmla="*/ 77822 w 165371"/>
              <a:gd name="connsiteY16" fmla="*/ 2461098 h 2538919"/>
              <a:gd name="connsiteX17" fmla="*/ 116732 w 165371"/>
              <a:gd name="connsiteY17" fmla="*/ 2519464 h 2538919"/>
              <a:gd name="connsiteX18" fmla="*/ 145915 w 165371"/>
              <a:gd name="connsiteY18" fmla="*/ 2538919 h 253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371" h="2538919">
                <a:moveTo>
                  <a:pt x="165371" y="0"/>
                </a:moveTo>
                <a:cubicBezTo>
                  <a:pt x="154609" y="17937"/>
                  <a:pt x="129316" y="52120"/>
                  <a:pt x="126460" y="77821"/>
                </a:cubicBezTo>
                <a:cubicBezTo>
                  <a:pt x="108983" y="235108"/>
                  <a:pt x="124906" y="197255"/>
                  <a:pt x="107005" y="340468"/>
                </a:cubicBezTo>
                <a:cubicBezTo>
                  <a:pt x="105347" y="353734"/>
                  <a:pt x="99475" y="366191"/>
                  <a:pt x="97277" y="379379"/>
                </a:cubicBezTo>
                <a:cubicBezTo>
                  <a:pt x="92979" y="405166"/>
                  <a:pt x="93027" y="431638"/>
                  <a:pt x="87549" y="457200"/>
                </a:cubicBezTo>
                <a:cubicBezTo>
                  <a:pt x="83252" y="477252"/>
                  <a:pt x="71466" y="495337"/>
                  <a:pt x="68094" y="515566"/>
                </a:cubicBezTo>
                <a:cubicBezTo>
                  <a:pt x="64851" y="535021"/>
                  <a:pt x="62234" y="554591"/>
                  <a:pt x="58366" y="573932"/>
                </a:cubicBezTo>
                <a:cubicBezTo>
                  <a:pt x="40643" y="662548"/>
                  <a:pt x="55576" y="554556"/>
                  <a:pt x="38911" y="671209"/>
                </a:cubicBezTo>
                <a:cubicBezTo>
                  <a:pt x="35214" y="697088"/>
                  <a:pt x="32638" y="723117"/>
                  <a:pt x="29183" y="749030"/>
                </a:cubicBezTo>
                <a:cubicBezTo>
                  <a:pt x="26153" y="771757"/>
                  <a:pt x="22698" y="794426"/>
                  <a:pt x="19456" y="817124"/>
                </a:cubicBezTo>
                <a:cubicBezTo>
                  <a:pt x="16213" y="907915"/>
                  <a:pt x="14049" y="998752"/>
                  <a:pt x="9728" y="1089498"/>
                </a:cubicBezTo>
                <a:cubicBezTo>
                  <a:pt x="7563" y="1134958"/>
                  <a:pt x="0" y="1180174"/>
                  <a:pt x="0" y="1225685"/>
                </a:cubicBezTo>
                <a:cubicBezTo>
                  <a:pt x="0" y="1276537"/>
                  <a:pt x="8966" y="1444082"/>
                  <a:pt x="19456" y="1517515"/>
                </a:cubicBezTo>
                <a:cubicBezTo>
                  <a:pt x="23133" y="1543251"/>
                  <a:pt x="41865" y="1594470"/>
                  <a:pt x="48639" y="1614792"/>
                </a:cubicBezTo>
                <a:cubicBezTo>
                  <a:pt x="51882" y="1624520"/>
                  <a:pt x="55879" y="1634027"/>
                  <a:pt x="58366" y="1643975"/>
                </a:cubicBezTo>
                <a:cubicBezTo>
                  <a:pt x="72878" y="1702020"/>
                  <a:pt x="65896" y="1669698"/>
                  <a:pt x="77822" y="1741251"/>
                </a:cubicBezTo>
                <a:cubicBezTo>
                  <a:pt x="71079" y="1957012"/>
                  <a:pt x="56122" y="2252775"/>
                  <a:pt x="77822" y="2461098"/>
                </a:cubicBezTo>
                <a:cubicBezTo>
                  <a:pt x="80245" y="2484354"/>
                  <a:pt x="94550" y="2512070"/>
                  <a:pt x="116732" y="2519464"/>
                </a:cubicBezTo>
                <a:cubicBezTo>
                  <a:pt x="148991" y="2530217"/>
                  <a:pt x="145915" y="2518938"/>
                  <a:pt x="145915" y="2538919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16732" y="5525311"/>
            <a:ext cx="58366" cy="301557"/>
          </a:xfrm>
          <a:custGeom>
            <a:avLst/>
            <a:gdLst>
              <a:gd name="connsiteX0" fmla="*/ 58366 w 58366"/>
              <a:gd name="connsiteY0" fmla="*/ 0 h 301557"/>
              <a:gd name="connsiteX1" fmla="*/ 38911 w 58366"/>
              <a:gd name="connsiteY1" fmla="*/ 48638 h 301557"/>
              <a:gd name="connsiteX2" fmla="*/ 19455 w 58366"/>
              <a:gd name="connsiteY2" fmla="*/ 77821 h 301557"/>
              <a:gd name="connsiteX3" fmla="*/ 0 w 58366"/>
              <a:gd name="connsiteY3" fmla="*/ 145915 h 301557"/>
              <a:gd name="connsiteX4" fmla="*/ 9728 w 58366"/>
              <a:gd name="connsiteY4" fmla="*/ 233463 h 301557"/>
              <a:gd name="connsiteX5" fmla="*/ 29183 w 58366"/>
              <a:gd name="connsiteY5" fmla="*/ 252919 h 301557"/>
              <a:gd name="connsiteX6" fmla="*/ 58366 w 58366"/>
              <a:gd name="connsiteY6" fmla="*/ 301557 h 30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66" h="301557">
                <a:moveTo>
                  <a:pt x="58366" y="0"/>
                </a:moveTo>
                <a:cubicBezTo>
                  <a:pt x="51881" y="16213"/>
                  <a:pt x="46720" y="33020"/>
                  <a:pt x="38911" y="48638"/>
                </a:cubicBezTo>
                <a:cubicBezTo>
                  <a:pt x="33682" y="59095"/>
                  <a:pt x="24684" y="67364"/>
                  <a:pt x="19455" y="77821"/>
                </a:cubicBezTo>
                <a:cubicBezTo>
                  <a:pt x="12480" y="91772"/>
                  <a:pt x="3115" y="133454"/>
                  <a:pt x="0" y="145915"/>
                </a:cubicBezTo>
                <a:cubicBezTo>
                  <a:pt x="3243" y="175098"/>
                  <a:pt x="2002" y="205135"/>
                  <a:pt x="9728" y="233463"/>
                </a:cubicBezTo>
                <a:cubicBezTo>
                  <a:pt x="12141" y="242311"/>
                  <a:pt x="24464" y="245055"/>
                  <a:pt x="29183" y="252919"/>
                </a:cubicBezTo>
                <a:cubicBezTo>
                  <a:pt x="67065" y="316056"/>
                  <a:pt x="9074" y="252265"/>
                  <a:pt x="58366" y="301557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46365" y="38604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알파벳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2120" y="52920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4575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75928" y="1756454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/*</a:t>
            </a:r>
            <a:r>
              <a:rPr lang="ko-KR" altLang="en-US" dirty="0" smtClean="0"/>
              <a:t>필드 구분은 기본적으로 공백이나 탭</a:t>
            </a:r>
            <a:r>
              <a:rPr lang="en-US" altLang="ko-KR" dirty="0" smtClean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0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726674"/>
            <a:ext cx="8612957" cy="522260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962" y="44624"/>
            <a:ext cx="8147248" cy="714990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smtClean="0"/>
              <a:t>sort </a:t>
            </a:r>
            <a:r>
              <a:rPr lang="ko-KR" altLang="en-US" dirty="0"/>
              <a:t>명령어 사용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973" y="5949280"/>
            <a:ext cx="873187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solidFill>
                  <a:srgbClr val="C00000"/>
                </a:solidFill>
              </a:rPr>
              <a:t>$ sort +2 -3 intro.txt &gt; out2</a:t>
            </a:r>
            <a:r>
              <a:rPr lang="en-US" altLang="ko-KR" sz="17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700" dirty="0" smtClean="0"/>
              <a:t>intro.txt</a:t>
            </a:r>
            <a:r>
              <a:rPr lang="ko-KR" altLang="en-US" sz="1700" dirty="0" smtClean="0"/>
              <a:t>를 </a:t>
            </a:r>
            <a:r>
              <a:rPr lang="en-US" altLang="ko-KR" sz="1700" dirty="0" smtClean="0"/>
              <a:t>sort</a:t>
            </a:r>
            <a:r>
              <a:rPr lang="ko-KR" altLang="en-US" sz="1700" dirty="0" smtClean="0"/>
              <a:t>를 이용해 정렬한 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입력 재지정을 통해</a:t>
            </a:r>
            <a:endParaRPr lang="en-US" altLang="ko-KR" sz="1700" dirty="0" smtClean="0"/>
          </a:p>
          <a:p>
            <a:r>
              <a:rPr lang="en-US" altLang="ko-KR" sz="1700" dirty="0" smtClean="0"/>
              <a:t>out2</a:t>
            </a:r>
            <a:r>
              <a:rPr lang="ko-KR" altLang="en-US" sz="1700" dirty="0" smtClean="0"/>
              <a:t>에 출력한다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이 때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제시한 필드번호 범위가 </a:t>
            </a:r>
            <a:r>
              <a:rPr lang="en-US" altLang="ko-KR" sz="1700" dirty="0" smtClean="0"/>
              <a:t>2</a:t>
            </a:r>
            <a:r>
              <a:rPr lang="ko-KR" altLang="en-US" sz="1700" dirty="0" smtClean="0"/>
              <a:t>이상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미만 이므로</a:t>
            </a:r>
            <a:r>
              <a:rPr lang="en-US" altLang="ko-KR" sz="1700" dirty="0" smtClean="0"/>
              <a:t>, 3</a:t>
            </a:r>
            <a:r>
              <a:rPr lang="ko-KR" altLang="en-US" sz="1700" dirty="0" smtClean="0"/>
              <a:t>번째 필드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단어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를</a:t>
            </a:r>
            <a:endParaRPr lang="en-US" altLang="ko-KR" sz="1700" dirty="0" smtClean="0"/>
          </a:p>
          <a:p>
            <a:r>
              <a:rPr lang="ko-KR" altLang="en-US" sz="1700" dirty="0" smtClean="0"/>
              <a:t>기준으로 정렬한다</a:t>
            </a:r>
            <a:r>
              <a:rPr lang="en-US" altLang="ko-KR" sz="1700" dirty="0" smtClean="0"/>
              <a:t>.</a:t>
            </a:r>
            <a:endParaRPr lang="nl-NL" altLang="ko-KR" sz="17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067945" y="3110866"/>
            <a:ext cx="4057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b="1" dirty="0" smtClean="0">
                <a:solidFill>
                  <a:srgbClr val="C00000"/>
                </a:solidFill>
              </a:rPr>
              <a:t>$ sort </a:t>
            </a:r>
            <a:r>
              <a:rPr lang="en-US" altLang="ko-KR" b="1" dirty="0" smtClean="0">
                <a:solidFill>
                  <a:srgbClr val="C00000"/>
                </a:solidFill>
              </a:rPr>
              <a:t>+n –m </a:t>
            </a:r>
            <a:r>
              <a:rPr lang="ko-KR" altLang="en-US" b="1" dirty="0" smtClean="0">
                <a:solidFill>
                  <a:srgbClr val="C00000"/>
                </a:solidFill>
              </a:rPr>
              <a:t>파일</a:t>
            </a:r>
            <a:r>
              <a:rPr lang="en-US" altLang="ko-KR" b="1" dirty="0" smtClean="0">
                <a:solidFill>
                  <a:srgbClr val="C00000"/>
                </a:solidFill>
              </a:rPr>
              <a:t>*</a:t>
            </a:r>
          </a:p>
          <a:p>
            <a:r>
              <a:rPr lang="en-US" altLang="ko-KR" b="1" dirty="0"/>
              <a:t>n</a:t>
            </a:r>
            <a:r>
              <a:rPr lang="en-US" altLang="ko-KR" b="1" dirty="0" smtClean="0"/>
              <a:t>~(m-1)</a:t>
            </a:r>
            <a:r>
              <a:rPr lang="ko-KR" altLang="en-US" b="1" dirty="0"/>
              <a:t> </a:t>
            </a:r>
            <a:r>
              <a:rPr lang="ko-KR" altLang="en-US" b="1" dirty="0" smtClean="0"/>
              <a:t>필드를 기준으로 정렬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*+,- </a:t>
            </a:r>
            <a:r>
              <a:rPr lang="ko-KR" altLang="en-US" b="1" dirty="0" smtClean="0"/>
              <a:t>사용시</a:t>
            </a:r>
            <a:r>
              <a:rPr lang="en-US" altLang="ko-KR" b="1" dirty="0" smtClean="0"/>
              <a:t>, </a:t>
            </a:r>
            <a:r>
              <a:rPr lang="ko-KR" altLang="en-US" b="1" u="sng" dirty="0" smtClean="0"/>
              <a:t>필드 번호는 </a:t>
            </a:r>
            <a:r>
              <a:rPr lang="en-US" altLang="ko-KR" b="1" u="sng" dirty="0" smtClean="0"/>
              <a:t>0</a:t>
            </a:r>
            <a:r>
              <a:rPr lang="ko-KR" altLang="en-US" b="1" u="sng" dirty="0" smtClean="0"/>
              <a:t>부터 시작</a:t>
            </a:r>
            <a:r>
              <a:rPr lang="en-US" altLang="ko-KR" b="1" dirty="0" smtClean="0"/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1844824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번째 필드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띄어쓰기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번한 후</a:t>
            </a:r>
            <a:r>
              <a:rPr lang="en-US" altLang="ko-KR" dirty="0"/>
              <a:t> </a:t>
            </a:r>
            <a:r>
              <a:rPr lang="ko-KR" altLang="en-US" dirty="0" smtClean="0"/>
              <a:t>나오는 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보면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</a:rPr>
              <a:t>오름차순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공백</a:t>
            </a:r>
            <a:r>
              <a:rPr lang="en-US" altLang="ko-KR" dirty="0" smtClean="0">
                <a:solidFill>
                  <a:srgbClr val="C00000"/>
                </a:solidFill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</a:rPr>
              <a:t>기호</a:t>
            </a:r>
            <a:r>
              <a:rPr lang="en-US" altLang="ko-KR" dirty="0" smtClean="0">
                <a:solidFill>
                  <a:srgbClr val="C00000"/>
                </a:solidFill>
              </a:rPr>
              <a:t>(-),</a:t>
            </a:r>
            <a:r>
              <a:rPr lang="ko-KR" altLang="en-US" dirty="0" smtClean="0">
                <a:solidFill>
                  <a:srgbClr val="C00000"/>
                </a:solidFill>
              </a:rPr>
              <a:t>알파벳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대</a:t>
            </a:r>
            <a:r>
              <a:rPr lang="en-US" altLang="ko-KR" dirty="0" smtClean="0">
                <a:solidFill>
                  <a:srgbClr val="C00000"/>
                </a:solidFill>
              </a:rPr>
              <a:t>-&gt;</a:t>
            </a:r>
            <a:r>
              <a:rPr lang="ko-KR" altLang="en-US" dirty="0" smtClean="0">
                <a:solidFill>
                  <a:srgbClr val="C00000"/>
                </a:solidFill>
              </a:rPr>
              <a:t>소</a:t>
            </a:r>
            <a:r>
              <a:rPr lang="en-US" altLang="ko-KR" dirty="0" smtClean="0">
                <a:solidFill>
                  <a:srgbClr val="C00000"/>
                </a:solidFill>
              </a:rPr>
              <a:t>),</a:t>
            </a:r>
            <a:r>
              <a:rPr lang="ko-KR" altLang="en-US" dirty="0" smtClean="0">
                <a:solidFill>
                  <a:srgbClr val="C00000"/>
                </a:solidFill>
              </a:rPr>
              <a:t>한글</a:t>
            </a:r>
            <a:r>
              <a:rPr lang="en-US" altLang="ko-KR" dirty="0" smtClean="0">
                <a:solidFill>
                  <a:srgbClr val="C00000"/>
                </a:solidFill>
              </a:rPr>
              <a:t>) </a:t>
            </a:r>
            <a:r>
              <a:rPr lang="ko-KR" altLang="en-US" dirty="0" smtClean="0">
                <a:solidFill>
                  <a:srgbClr val="C00000"/>
                </a:solidFill>
              </a:rPr>
              <a:t>으로 정렬</a:t>
            </a:r>
            <a:r>
              <a:rPr lang="ko-KR" altLang="en-US" dirty="0" smtClean="0"/>
              <a:t>되어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5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6" y="692696"/>
            <a:ext cx="8631605" cy="525658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962" y="44624"/>
            <a:ext cx="8147248" cy="714990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smtClean="0"/>
              <a:t>sort </a:t>
            </a:r>
            <a:r>
              <a:rPr lang="ko-KR" altLang="en-US" dirty="0"/>
              <a:t>명령어 사용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973" y="5949280"/>
            <a:ext cx="873187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solidFill>
                  <a:srgbClr val="00B050"/>
                </a:solidFill>
              </a:rPr>
              <a:t>$ sort +1 -2 intro.txt &gt; out3</a:t>
            </a:r>
            <a:r>
              <a:rPr lang="en-US" altLang="ko-KR" sz="17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700" dirty="0" smtClean="0"/>
              <a:t>intro.txt</a:t>
            </a:r>
            <a:r>
              <a:rPr lang="ko-KR" altLang="en-US" sz="1700" dirty="0" smtClean="0"/>
              <a:t>를 </a:t>
            </a:r>
            <a:r>
              <a:rPr lang="en-US" altLang="ko-KR" sz="1700" dirty="0" smtClean="0"/>
              <a:t>sort</a:t>
            </a:r>
            <a:r>
              <a:rPr lang="ko-KR" altLang="en-US" sz="1700" dirty="0" smtClean="0"/>
              <a:t>를 이용해 정렬한 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입력 재지정을 통해</a:t>
            </a:r>
            <a:endParaRPr lang="en-US" altLang="ko-KR" sz="1700" dirty="0" smtClean="0"/>
          </a:p>
          <a:p>
            <a:r>
              <a:rPr lang="en-US" altLang="ko-KR" sz="1700" dirty="0" smtClean="0"/>
              <a:t>out3</a:t>
            </a:r>
            <a:r>
              <a:rPr lang="ko-KR" altLang="en-US" sz="1700" dirty="0" smtClean="0"/>
              <a:t>에 출력한다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이 때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제시한 필드번호 범위가 </a:t>
            </a:r>
            <a:r>
              <a:rPr lang="en-US" altLang="ko-KR" sz="1700" dirty="0"/>
              <a:t>1</a:t>
            </a:r>
            <a:r>
              <a:rPr lang="ko-KR" altLang="en-US" sz="1700" dirty="0" smtClean="0"/>
              <a:t>이상 </a:t>
            </a:r>
            <a:r>
              <a:rPr lang="en-US" altLang="ko-KR" sz="1700" dirty="0"/>
              <a:t>2</a:t>
            </a:r>
            <a:r>
              <a:rPr lang="ko-KR" altLang="en-US" sz="1700" dirty="0" smtClean="0"/>
              <a:t>미만 이므로</a:t>
            </a:r>
            <a:r>
              <a:rPr lang="en-US" altLang="ko-KR" sz="1700" dirty="0" smtClean="0"/>
              <a:t>, 2</a:t>
            </a:r>
            <a:r>
              <a:rPr lang="ko-KR" altLang="en-US" sz="1700" dirty="0" smtClean="0"/>
              <a:t>번째 필드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단어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를</a:t>
            </a:r>
            <a:endParaRPr lang="en-US" altLang="ko-KR" sz="1700" dirty="0" smtClean="0"/>
          </a:p>
          <a:p>
            <a:r>
              <a:rPr lang="ko-KR" altLang="en-US" sz="1700" dirty="0" smtClean="0"/>
              <a:t>기준으로 정렬한다</a:t>
            </a:r>
            <a:r>
              <a:rPr lang="en-US" altLang="ko-KR" sz="1700" dirty="0" smtClean="0"/>
              <a:t>.</a:t>
            </a:r>
            <a:endParaRPr lang="nl-NL" altLang="ko-KR" sz="17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273117" y="3110866"/>
            <a:ext cx="3251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ko-KR" b="1" dirty="0" smtClean="0">
                <a:solidFill>
                  <a:srgbClr val="00B050"/>
                </a:solidFill>
              </a:rPr>
              <a:t>$ sort </a:t>
            </a:r>
            <a:r>
              <a:rPr lang="en-US" altLang="ko-KR" b="1" dirty="0" smtClean="0">
                <a:solidFill>
                  <a:srgbClr val="00B050"/>
                </a:solidFill>
              </a:rPr>
              <a:t>+n –m </a:t>
            </a:r>
            <a:r>
              <a:rPr lang="ko-KR" altLang="en-US" b="1" dirty="0" smtClean="0">
                <a:solidFill>
                  <a:srgbClr val="00B050"/>
                </a:solidFill>
              </a:rPr>
              <a:t>파일</a:t>
            </a:r>
            <a:r>
              <a:rPr lang="en-US" altLang="ko-KR" b="1" dirty="0" smtClean="0">
                <a:solidFill>
                  <a:srgbClr val="00B050"/>
                </a:solidFill>
              </a:rPr>
              <a:t>*</a:t>
            </a:r>
          </a:p>
          <a:p>
            <a:r>
              <a:rPr lang="en-US" altLang="ko-KR" b="1" dirty="0"/>
              <a:t>n</a:t>
            </a:r>
            <a:r>
              <a:rPr lang="en-US" altLang="ko-KR" b="1" dirty="0" smtClean="0"/>
              <a:t>~(m-1)</a:t>
            </a:r>
            <a:r>
              <a:rPr lang="ko-KR" altLang="en-US" b="1" dirty="0"/>
              <a:t> </a:t>
            </a:r>
            <a:r>
              <a:rPr lang="ko-KR" altLang="en-US" b="1" dirty="0" smtClean="0"/>
              <a:t>필드를 기준으로 정렬</a:t>
            </a:r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필드 번호는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부터 시작</a:t>
            </a:r>
            <a:r>
              <a:rPr lang="en-US" altLang="ko-KR" b="1" dirty="0" smtClean="0"/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483" y="1772816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번째 필드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띄어쓰기 한 번한 이후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보면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B050"/>
                </a:solidFill>
              </a:rPr>
              <a:t>오름차순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공백</a:t>
            </a:r>
            <a:r>
              <a:rPr lang="en-US" altLang="ko-KR" dirty="0" smtClean="0">
                <a:solidFill>
                  <a:srgbClr val="00B050"/>
                </a:solidFill>
              </a:rPr>
              <a:t>,</a:t>
            </a:r>
            <a:r>
              <a:rPr lang="ko-KR" altLang="en-US" dirty="0" smtClean="0">
                <a:solidFill>
                  <a:srgbClr val="00B050"/>
                </a:solidFill>
              </a:rPr>
              <a:t>기호</a:t>
            </a:r>
            <a:r>
              <a:rPr lang="en-US" altLang="ko-KR" dirty="0" smtClean="0">
                <a:solidFill>
                  <a:srgbClr val="00B050"/>
                </a:solidFill>
              </a:rPr>
              <a:t>(-),</a:t>
            </a:r>
            <a:r>
              <a:rPr lang="ko-KR" altLang="en-US" dirty="0" smtClean="0">
                <a:solidFill>
                  <a:srgbClr val="00B050"/>
                </a:solidFill>
              </a:rPr>
              <a:t>알파벳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대</a:t>
            </a:r>
            <a:r>
              <a:rPr lang="en-US" altLang="ko-KR" dirty="0" smtClean="0">
                <a:solidFill>
                  <a:srgbClr val="00B050"/>
                </a:solidFill>
              </a:rPr>
              <a:t>-&gt;</a:t>
            </a:r>
            <a:r>
              <a:rPr lang="ko-KR" altLang="en-US" dirty="0" smtClean="0">
                <a:solidFill>
                  <a:srgbClr val="00B050"/>
                </a:solidFill>
              </a:rPr>
              <a:t>소</a:t>
            </a:r>
            <a:r>
              <a:rPr lang="en-US" altLang="ko-KR" dirty="0" smtClean="0">
                <a:solidFill>
                  <a:srgbClr val="00B050"/>
                </a:solidFill>
              </a:rPr>
              <a:t>),</a:t>
            </a:r>
            <a:r>
              <a:rPr lang="ko-KR" altLang="en-US" dirty="0" smtClean="0">
                <a:solidFill>
                  <a:srgbClr val="00B050"/>
                </a:solidFill>
              </a:rPr>
              <a:t>한글</a:t>
            </a:r>
            <a:r>
              <a:rPr lang="en-US" altLang="ko-KR" dirty="0" smtClean="0">
                <a:solidFill>
                  <a:srgbClr val="00B050"/>
                </a:solidFill>
              </a:rPr>
              <a:t>) </a:t>
            </a:r>
            <a:r>
              <a:rPr lang="ko-KR" altLang="en-US" dirty="0" smtClean="0">
                <a:solidFill>
                  <a:srgbClr val="00B050"/>
                </a:solidFill>
              </a:rPr>
              <a:t>으로 정렬</a:t>
            </a:r>
            <a:r>
              <a:rPr lang="ko-KR" altLang="en-US" dirty="0" smtClean="0"/>
              <a:t>되어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745248"/>
            <a:ext cx="8603338" cy="535968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962" y="44624"/>
            <a:ext cx="8147248" cy="714990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smtClean="0"/>
              <a:t>sort </a:t>
            </a:r>
            <a:r>
              <a:rPr lang="ko-KR" altLang="en-US" dirty="0"/>
              <a:t>명령어 사용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973" y="6104928"/>
            <a:ext cx="91446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solidFill>
                  <a:schemeClr val="accent6"/>
                </a:solidFill>
              </a:rPr>
              <a:t>$ sort –r intro.txt &gt; out4 </a:t>
            </a:r>
            <a:r>
              <a:rPr lang="en-US" altLang="ko-KR" sz="1700" dirty="0"/>
              <a:t>intro.txt</a:t>
            </a:r>
            <a:r>
              <a:rPr lang="ko-KR" altLang="en-US" sz="1700" dirty="0"/>
              <a:t>를 </a:t>
            </a:r>
            <a:r>
              <a:rPr lang="en-US" altLang="ko-KR" sz="1700" dirty="0"/>
              <a:t>sort</a:t>
            </a:r>
            <a:r>
              <a:rPr lang="ko-KR" altLang="en-US" sz="1700" dirty="0"/>
              <a:t>를 이용해 줄 단위로 정렬 후</a:t>
            </a:r>
            <a:r>
              <a:rPr lang="en-US" altLang="ko-KR" sz="1700" dirty="0"/>
              <a:t>, </a:t>
            </a:r>
            <a:r>
              <a:rPr lang="ko-KR" altLang="en-US" sz="1700" dirty="0"/>
              <a:t>입력 재지정</a:t>
            </a:r>
            <a:r>
              <a:rPr lang="en-US" altLang="ko-KR" sz="1700" dirty="0"/>
              <a:t>(&gt;)</a:t>
            </a:r>
            <a:r>
              <a:rPr lang="ko-KR" altLang="en-US" sz="1700" dirty="0"/>
              <a:t>을 통해</a:t>
            </a:r>
            <a:endParaRPr lang="en-US" altLang="ko-KR" sz="1700" dirty="0"/>
          </a:p>
          <a:p>
            <a:r>
              <a:rPr lang="en-US" altLang="ko-KR" sz="1700" dirty="0" smtClean="0"/>
              <a:t>out4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출력한다</a:t>
            </a:r>
            <a:r>
              <a:rPr lang="en-US" altLang="ko-KR" sz="1700" dirty="0"/>
              <a:t>. </a:t>
            </a:r>
            <a:r>
              <a:rPr lang="ko-KR" altLang="en-US" sz="1700" dirty="0"/>
              <a:t>이 때</a:t>
            </a:r>
            <a:r>
              <a:rPr lang="en-US" altLang="ko-KR" sz="1700" dirty="0"/>
              <a:t>, </a:t>
            </a:r>
            <a:r>
              <a:rPr lang="ko-KR" altLang="en-US" sz="1700" dirty="0"/>
              <a:t>정렬 순서는 </a:t>
            </a:r>
            <a:r>
              <a:rPr lang="ko-KR" altLang="en-US" sz="1700" dirty="0" smtClean="0"/>
              <a:t>역순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한글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알파벳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소</a:t>
            </a:r>
            <a:r>
              <a:rPr lang="en-US" altLang="ko-KR" sz="1700" dirty="0" smtClean="0"/>
              <a:t>-&gt;</a:t>
            </a:r>
            <a:r>
              <a:rPr lang="ko-KR" altLang="en-US" sz="1700" dirty="0"/>
              <a:t>대</a:t>
            </a:r>
            <a:r>
              <a:rPr lang="en-US" altLang="ko-KR" sz="1700" dirty="0" smtClean="0"/>
              <a:t>), </a:t>
            </a:r>
            <a:r>
              <a:rPr lang="ko-KR" altLang="en-US" sz="1700" dirty="0" smtClean="0"/>
              <a:t>숫자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공백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이다</a:t>
            </a:r>
            <a:r>
              <a:rPr lang="en-US" altLang="ko-KR" sz="1700" dirty="0"/>
              <a:t>.</a:t>
            </a:r>
            <a:endParaRPr lang="nl-NL" altLang="ko-KR" sz="1700" dirty="0"/>
          </a:p>
        </p:txBody>
      </p:sp>
      <p:sp>
        <p:nvSpPr>
          <p:cNvPr id="23" name="TextBox 22"/>
          <p:cNvSpPr txBox="1"/>
          <p:nvPr/>
        </p:nvSpPr>
        <p:spPr>
          <a:xfrm>
            <a:off x="5652745" y="3110865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ko-KR" b="1" dirty="0" smtClean="0">
                <a:solidFill>
                  <a:schemeClr val="accent6"/>
                </a:solidFill>
              </a:rPr>
              <a:t>$ sort </a:t>
            </a:r>
            <a:r>
              <a:rPr lang="en-US" altLang="ko-KR" b="1" dirty="0" smtClean="0">
                <a:solidFill>
                  <a:schemeClr val="accent6"/>
                </a:solidFill>
              </a:rPr>
              <a:t>-r</a:t>
            </a:r>
          </a:p>
          <a:p>
            <a:r>
              <a:rPr lang="en-US" altLang="ko-KR" b="1" dirty="0" smtClean="0"/>
              <a:t>R(reverse) </a:t>
            </a:r>
            <a:r>
              <a:rPr lang="ko-KR" altLang="en-US" b="1" dirty="0" smtClean="0"/>
              <a:t>역순으로 정렬</a:t>
            </a:r>
            <a:endParaRPr lang="en-US" altLang="ko-KR" b="1" dirty="0" smtClean="0"/>
          </a:p>
        </p:txBody>
      </p:sp>
      <p:sp>
        <p:nvSpPr>
          <p:cNvPr id="11" name="자유형 10"/>
          <p:cNvSpPr/>
          <p:nvPr/>
        </p:nvSpPr>
        <p:spPr>
          <a:xfrm>
            <a:off x="2120677" y="5077838"/>
            <a:ext cx="1342055" cy="826851"/>
          </a:xfrm>
          <a:custGeom>
            <a:avLst/>
            <a:gdLst>
              <a:gd name="connsiteX0" fmla="*/ 1089498 w 1342055"/>
              <a:gd name="connsiteY0" fmla="*/ 826851 h 826851"/>
              <a:gd name="connsiteX1" fmla="*/ 885217 w 1342055"/>
              <a:gd name="connsiteY1" fmla="*/ 807396 h 826851"/>
              <a:gd name="connsiteX2" fmla="*/ 466928 w 1342055"/>
              <a:gd name="connsiteY2" fmla="*/ 787941 h 826851"/>
              <a:gd name="connsiteX3" fmla="*/ 389106 w 1342055"/>
              <a:gd name="connsiteY3" fmla="*/ 758758 h 826851"/>
              <a:gd name="connsiteX4" fmla="*/ 330741 w 1342055"/>
              <a:gd name="connsiteY4" fmla="*/ 739302 h 826851"/>
              <a:gd name="connsiteX5" fmla="*/ 262647 w 1342055"/>
              <a:gd name="connsiteY5" fmla="*/ 710119 h 826851"/>
              <a:gd name="connsiteX6" fmla="*/ 233464 w 1342055"/>
              <a:gd name="connsiteY6" fmla="*/ 690664 h 826851"/>
              <a:gd name="connsiteX7" fmla="*/ 184826 w 1342055"/>
              <a:gd name="connsiteY7" fmla="*/ 680936 h 826851"/>
              <a:gd name="connsiteX8" fmla="*/ 107004 w 1342055"/>
              <a:gd name="connsiteY8" fmla="*/ 632298 h 826851"/>
              <a:gd name="connsiteX9" fmla="*/ 48638 w 1342055"/>
              <a:gd name="connsiteY9" fmla="*/ 583660 h 826851"/>
              <a:gd name="connsiteX10" fmla="*/ 19455 w 1342055"/>
              <a:gd name="connsiteY10" fmla="*/ 505839 h 826851"/>
              <a:gd name="connsiteX11" fmla="*/ 9728 w 1342055"/>
              <a:gd name="connsiteY11" fmla="*/ 437745 h 826851"/>
              <a:gd name="connsiteX12" fmla="*/ 0 w 1342055"/>
              <a:gd name="connsiteY12" fmla="*/ 389107 h 826851"/>
              <a:gd name="connsiteX13" fmla="*/ 19455 w 1342055"/>
              <a:gd name="connsiteY13" fmla="*/ 262647 h 826851"/>
              <a:gd name="connsiteX14" fmla="*/ 48638 w 1342055"/>
              <a:gd name="connsiteY14" fmla="*/ 243192 h 826851"/>
              <a:gd name="connsiteX15" fmla="*/ 58366 w 1342055"/>
              <a:gd name="connsiteY15" fmla="*/ 214009 h 826851"/>
              <a:gd name="connsiteX16" fmla="*/ 107004 w 1342055"/>
              <a:gd name="connsiteY16" fmla="*/ 165371 h 826851"/>
              <a:gd name="connsiteX17" fmla="*/ 126460 w 1342055"/>
              <a:gd name="connsiteY17" fmla="*/ 136188 h 826851"/>
              <a:gd name="connsiteX18" fmla="*/ 194553 w 1342055"/>
              <a:gd name="connsiteY18" fmla="*/ 97277 h 826851"/>
              <a:gd name="connsiteX19" fmla="*/ 282102 w 1342055"/>
              <a:gd name="connsiteY19" fmla="*/ 48639 h 826851"/>
              <a:gd name="connsiteX20" fmla="*/ 321013 w 1342055"/>
              <a:gd name="connsiteY20" fmla="*/ 29183 h 826851"/>
              <a:gd name="connsiteX21" fmla="*/ 428017 w 1342055"/>
              <a:gd name="connsiteY21" fmla="*/ 0 h 826851"/>
              <a:gd name="connsiteX22" fmla="*/ 933855 w 1342055"/>
              <a:gd name="connsiteY22" fmla="*/ 9728 h 826851"/>
              <a:gd name="connsiteX23" fmla="*/ 1021404 w 1342055"/>
              <a:gd name="connsiteY23" fmla="*/ 29183 h 826851"/>
              <a:gd name="connsiteX24" fmla="*/ 1108953 w 1342055"/>
              <a:gd name="connsiteY24" fmla="*/ 77822 h 826851"/>
              <a:gd name="connsiteX25" fmla="*/ 1138136 w 1342055"/>
              <a:gd name="connsiteY25" fmla="*/ 87549 h 826851"/>
              <a:gd name="connsiteX26" fmla="*/ 1206230 w 1342055"/>
              <a:gd name="connsiteY26" fmla="*/ 126460 h 826851"/>
              <a:gd name="connsiteX27" fmla="*/ 1303506 w 1342055"/>
              <a:gd name="connsiteY27" fmla="*/ 233464 h 826851"/>
              <a:gd name="connsiteX28" fmla="*/ 1322962 w 1342055"/>
              <a:gd name="connsiteY28" fmla="*/ 272375 h 826851"/>
              <a:gd name="connsiteX29" fmla="*/ 1322962 w 1342055"/>
              <a:gd name="connsiteY29" fmla="*/ 505839 h 826851"/>
              <a:gd name="connsiteX30" fmla="*/ 1284051 w 1342055"/>
              <a:gd name="connsiteY30" fmla="*/ 535022 h 826851"/>
              <a:gd name="connsiteX31" fmla="*/ 1245141 w 1342055"/>
              <a:gd name="connsiteY31" fmla="*/ 573932 h 826851"/>
              <a:gd name="connsiteX32" fmla="*/ 1206230 w 1342055"/>
              <a:gd name="connsiteY32" fmla="*/ 603115 h 826851"/>
              <a:gd name="connsiteX33" fmla="*/ 1186775 w 1342055"/>
              <a:gd name="connsiteY33" fmla="*/ 622571 h 826851"/>
              <a:gd name="connsiteX34" fmla="*/ 1157592 w 1342055"/>
              <a:gd name="connsiteY34" fmla="*/ 632298 h 826851"/>
              <a:gd name="connsiteX35" fmla="*/ 1108953 w 1342055"/>
              <a:gd name="connsiteY35" fmla="*/ 671209 h 826851"/>
              <a:gd name="connsiteX36" fmla="*/ 1079770 w 1342055"/>
              <a:gd name="connsiteY36" fmla="*/ 680936 h 826851"/>
              <a:gd name="connsiteX37" fmla="*/ 1070043 w 1342055"/>
              <a:gd name="connsiteY37" fmla="*/ 710119 h 826851"/>
              <a:gd name="connsiteX38" fmla="*/ 1021404 w 1342055"/>
              <a:gd name="connsiteY38" fmla="*/ 749030 h 826851"/>
              <a:gd name="connsiteX39" fmla="*/ 992221 w 1342055"/>
              <a:gd name="connsiteY39" fmla="*/ 758758 h 826851"/>
              <a:gd name="connsiteX40" fmla="*/ 933855 w 1342055"/>
              <a:gd name="connsiteY40" fmla="*/ 797668 h 826851"/>
              <a:gd name="connsiteX41" fmla="*/ 797668 w 1342055"/>
              <a:gd name="connsiteY41" fmla="*/ 807396 h 82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42055" h="826851">
                <a:moveTo>
                  <a:pt x="1089498" y="826851"/>
                </a:moveTo>
                <a:cubicBezTo>
                  <a:pt x="1021404" y="820366"/>
                  <a:pt x="953505" y="811336"/>
                  <a:pt x="885217" y="807396"/>
                </a:cubicBezTo>
                <a:cubicBezTo>
                  <a:pt x="206738" y="768253"/>
                  <a:pt x="815068" y="816951"/>
                  <a:pt x="466928" y="787941"/>
                </a:cubicBezTo>
                <a:cubicBezTo>
                  <a:pt x="351624" y="764880"/>
                  <a:pt x="471079" y="795191"/>
                  <a:pt x="389106" y="758758"/>
                </a:cubicBezTo>
                <a:cubicBezTo>
                  <a:pt x="370366" y="750429"/>
                  <a:pt x="349882" y="746664"/>
                  <a:pt x="330741" y="739302"/>
                </a:cubicBezTo>
                <a:cubicBezTo>
                  <a:pt x="307692" y="730437"/>
                  <a:pt x="284735" y="721163"/>
                  <a:pt x="262647" y="710119"/>
                </a:cubicBezTo>
                <a:cubicBezTo>
                  <a:pt x="252190" y="704891"/>
                  <a:pt x="244411" y="694769"/>
                  <a:pt x="233464" y="690664"/>
                </a:cubicBezTo>
                <a:cubicBezTo>
                  <a:pt x="217983" y="684859"/>
                  <a:pt x="201039" y="684179"/>
                  <a:pt x="184826" y="680936"/>
                </a:cubicBezTo>
                <a:cubicBezTo>
                  <a:pt x="133619" y="629729"/>
                  <a:pt x="180698" y="669144"/>
                  <a:pt x="107004" y="632298"/>
                </a:cubicBezTo>
                <a:cubicBezTo>
                  <a:pt x="79917" y="618755"/>
                  <a:pt x="70152" y="605174"/>
                  <a:pt x="48638" y="583660"/>
                </a:cubicBezTo>
                <a:cubicBezTo>
                  <a:pt x="46152" y="577445"/>
                  <a:pt x="22504" y="521085"/>
                  <a:pt x="19455" y="505839"/>
                </a:cubicBezTo>
                <a:cubicBezTo>
                  <a:pt x="14958" y="483356"/>
                  <a:pt x="13497" y="460361"/>
                  <a:pt x="9728" y="437745"/>
                </a:cubicBezTo>
                <a:cubicBezTo>
                  <a:pt x="7010" y="421436"/>
                  <a:pt x="3243" y="405320"/>
                  <a:pt x="0" y="389107"/>
                </a:cubicBezTo>
                <a:cubicBezTo>
                  <a:pt x="6485" y="346954"/>
                  <a:pt x="5968" y="303108"/>
                  <a:pt x="19455" y="262647"/>
                </a:cubicBezTo>
                <a:cubicBezTo>
                  <a:pt x="23152" y="251556"/>
                  <a:pt x="41335" y="252321"/>
                  <a:pt x="48638" y="243192"/>
                </a:cubicBezTo>
                <a:cubicBezTo>
                  <a:pt x="55044" y="235185"/>
                  <a:pt x="52214" y="222212"/>
                  <a:pt x="58366" y="214009"/>
                </a:cubicBezTo>
                <a:cubicBezTo>
                  <a:pt x="72123" y="195666"/>
                  <a:pt x="91906" y="182626"/>
                  <a:pt x="107004" y="165371"/>
                </a:cubicBezTo>
                <a:cubicBezTo>
                  <a:pt x="114703" y="156572"/>
                  <a:pt x="118193" y="144455"/>
                  <a:pt x="126460" y="136188"/>
                </a:cubicBezTo>
                <a:cubicBezTo>
                  <a:pt x="146364" y="116284"/>
                  <a:pt x="171660" y="112539"/>
                  <a:pt x="194553" y="97277"/>
                </a:cubicBezTo>
                <a:cubicBezTo>
                  <a:pt x="272536" y="45289"/>
                  <a:pt x="210877" y="66444"/>
                  <a:pt x="282102" y="48639"/>
                </a:cubicBezTo>
                <a:cubicBezTo>
                  <a:pt x="295072" y="42154"/>
                  <a:pt x="307549" y="34569"/>
                  <a:pt x="321013" y="29183"/>
                </a:cubicBezTo>
                <a:cubicBezTo>
                  <a:pt x="370377" y="9437"/>
                  <a:pt x="379173" y="9769"/>
                  <a:pt x="428017" y="0"/>
                </a:cubicBezTo>
                <a:lnTo>
                  <a:pt x="933855" y="9728"/>
                </a:lnTo>
                <a:cubicBezTo>
                  <a:pt x="948217" y="10232"/>
                  <a:pt x="1004769" y="25025"/>
                  <a:pt x="1021404" y="29183"/>
                </a:cubicBezTo>
                <a:cubicBezTo>
                  <a:pt x="1050587" y="45396"/>
                  <a:pt x="1079093" y="62892"/>
                  <a:pt x="1108953" y="77822"/>
                </a:cubicBezTo>
                <a:cubicBezTo>
                  <a:pt x="1118124" y="82408"/>
                  <a:pt x="1128711" y="83510"/>
                  <a:pt x="1138136" y="87549"/>
                </a:cubicBezTo>
                <a:cubicBezTo>
                  <a:pt x="1154698" y="94647"/>
                  <a:pt x="1191429" y="113140"/>
                  <a:pt x="1206230" y="126460"/>
                </a:cubicBezTo>
                <a:cubicBezTo>
                  <a:pt x="1237893" y="154956"/>
                  <a:pt x="1279255" y="194662"/>
                  <a:pt x="1303506" y="233464"/>
                </a:cubicBezTo>
                <a:cubicBezTo>
                  <a:pt x="1311192" y="245761"/>
                  <a:pt x="1316477" y="259405"/>
                  <a:pt x="1322962" y="272375"/>
                </a:cubicBezTo>
                <a:cubicBezTo>
                  <a:pt x="1344604" y="358947"/>
                  <a:pt x="1351971" y="372395"/>
                  <a:pt x="1322962" y="505839"/>
                </a:cubicBezTo>
                <a:cubicBezTo>
                  <a:pt x="1319518" y="521682"/>
                  <a:pt x="1296252" y="524346"/>
                  <a:pt x="1284051" y="535022"/>
                </a:cubicBezTo>
                <a:cubicBezTo>
                  <a:pt x="1270247" y="547100"/>
                  <a:pt x="1258945" y="561854"/>
                  <a:pt x="1245141" y="573932"/>
                </a:cubicBezTo>
                <a:cubicBezTo>
                  <a:pt x="1232940" y="584608"/>
                  <a:pt x="1218685" y="592736"/>
                  <a:pt x="1206230" y="603115"/>
                </a:cubicBezTo>
                <a:cubicBezTo>
                  <a:pt x="1199184" y="608986"/>
                  <a:pt x="1194639" y="617852"/>
                  <a:pt x="1186775" y="622571"/>
                </a:cubicBezTo>
                <a:cubicBezTo>
                  <a:pt x="1177982" y="627847"/>
                  <a:pt x="1167320" y="629056"/>
                  <a:pt x="1157592" y="632298"/>
                </a:cubicBezTo>
                <a:cubicBezTo>
                  <a:pt x="1139497" y="650392"/>
                  <a:pt x="1133493" y="658939"/>
                  <a:pt x="1108953" y="671209"/>
                </a:cubicBezTo>
                <a:cubicBezTo>
                  <a:pt x="1099782" y="675795"/>
                  <a:pt x="1089498" y="677694"/>
                  <a:pt x="1079770" y="680936"/>
                </a:cubicBezTo>
                <a:cubicBezTo>
                  <a:pt x="1076528" y="690664"/>
                  <a:pt x="1075318" y="701326"/>
                  <a:pt x="1070043" y="710119"/>
                </a:cubicBezTo>
                <a:cubicBezTo>
                  <a:pt x="1062287" y="723045"/>
                  <a:pt x="1032766" y="743349"/>
                  <a:pt x="1021404" y="749030"/>
                </a:cubicBezTo>
                <a:cubicBezTo>
                  <a:pt x="1012233" y="753616"/>
                  <a:pt x="1001185" y="753778"/>
                  <a:pt x="992221" y="758758"/>
                </a:cubicBezTo>
                <a:cubicBezTo>
                  <a:pt x="971781" y="770113"/>
                  <a:pt x="956919" y="793824"/>
                  <a:pt x="933855" y="797668"/>
                </a:cubicBezTo>
                <a:cubicBezTo>
                  <a:pt x="849902" y="811661"/>
                  <a:pt x="895213" y="807396"/>
                  <a:pt x="797668" y="807396"/>
                </a:cubicBezTo>
              </a:path>
            </a:pathLst>
          </a:custGeom>
          <a:noFill/>
          <a:ln>
            <a:solidFill>
              <a:schemeClr val="accent6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7004" y="1342417"/>
            <a:ext cx="77822" cy="340468"/>
          </a:xfrm>
          <a:custGeom>
            <a:avLst/>
            <a:gdLst>
              <a:gd name="connsiteX0" fmla="*/ 77822 w 77822"/>
              <a:gd name="connsiteY0" fmla="*/ 0 h 340468"/>
              <a:gd name="connsiteX1" fmla="*/ 29183 w 77822"/>
              <a:gd name="connsiteY1" fmla="*/ 48638 h 340468"/>
              <a:gd name="connsiteX2" fmla="*/ 9728 w 77822"/>
              <a:gd name="connsiteY2" fmla="*/ 107004 h 340468"/>
              <a:gd name="connsiteX3" fmla="*/ 0 w 77822"/>
              <a:gd name="connsiteY3" fmla="*/ 136187 h 340468"/>
              <a:gd name="connsiteX4" fmla="*/ 29183 w 77822"/>
              <a:gd name="connsiteY4" fmla="*/ 243192 h 340468"/>
              <a:gd name="connsiteX5" fmla="*/ 38911 w 77822"/>
              <a:gd name="connsiteY5" fmla="*/ 272374 h 340468"/>
              <a:gd name="connsiteX6" fmla="*/ 58366 w 77822"/>
              <a:gd name="connsiteY6" fmla="*/ 291830 h 340468"/>
              <a:gd name="connsiteX7" fmla="*/ 77822 w 77822"/>
              <a:gd name="connsiteY7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822" h="340468">
                <a:moveTo>
                  <a:pt x="77822" y="0"/>
                </a:moveTo>
                <a:cubicBezTo>
                  <a:pt x="61609" y="16213"/>
                  <a:pt x="41493" y="29294"/>
                  <a:pt x="29183" y="48638"/>
                </a:cubicBezTo>
                <a:cubicBezTo>
                  <a:pt x="18173" y="65940"/>
                  <a:pt x="16213" y="87549"/>
                  <a:pt x="9728" y="107004"/>
                </a:cubicBezTo>
                <a:lnTo>
                  <a:pt x="0" y="136187"/>
                </a:lnTo>
                <a:cubicBezTo>
                  <a:pt x="13749" y="204931"/>
                  <a:pt x="4501" y="169146"/>
                  <a:pt x="29183" y="243192"/>
                </a:cubicBezTo>
                <a:cubicBezTo>
                  <a:pt x="32426" y="252919"/>
                  <a:pt x="31661" y="265123"/>
                  <a:pt x="38911" y="272374"/>
                </a:cubicBezTo>
                <a:lnTo>
                  <a:pt x="58366" y="291830"/>
                </a:lnTo>
                <a:cubicBezTo>
                  <a:pt x="70387" y="327891"/>
                  <a:pt x="63508" y="311842"/>
                  <a:pt x="77822" y="340468"/>
                </a:cubicBezTo>
              </a:path>
            </a:pathLst>
          </a:custGeom>
          <a:noFill/>
          <a:ln>
            <a:solidFill>
              <a:schemeClr val="accent6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58366" y="1741251"/>
            <a:ext cx="126460" cy="2830749"/>
          </a:xfrm>
          <a:custGeom>
            <a:avLst/>
            <a:gdLst>
              <a:gd name="connsiteX0" fmla="*/ 107004 w 126460"/>
              <a:gd name="connsiteY0" fmla="*/ 0 h 2830749"/>
              <a:gd name="connsiteX1" fmla="*/ 68094 w 126460"/>
              <a:gd name="connsiteY1" fmla="*/ 107004 h 2830749"/>
              <a:gd name="connsiteX2" fmla="*/ 58366 w 126460"/>
              <a:gd name="connsiteY2" fmla="*/ 136187 h 2830749"/>
              <a:gd name="connsiteX3" fmla="*/ 38911 w 126460"/>
              <a:gd name="connsiteY3" fmla="*/ 282102 h 2830749"/>
              <a:gd name="connsiteX4" fmla="*/ 29183 w 126460"/>
              <a:gd name="connsiteY4" fmla="*/ 1245140 h 2830749"/>
              <a:gd name="connsiteX5" fmla="*/ 19455 w 126460"/>
              <a:gd name="connsiteY5" fmla="*/ 1828800 h 2830749"/>
              <a:gd name="connsiteX6" fmla="*/ 0 w 126460"/>
              <a:gd name="connsiteY6" fmla="*/ 2013626 h 2830749"/>
              <a:gd name="connsiteX7" fmla="*/ 9728 w 126460"/>
              <a:gd name="connsiteY7" fmla="*/ 2548647 h 2830749"/>
              <a:gd name="connsiteX8" fmla="*/ 19455 w 126460"/>
              <a:gd name="connsiteY8" fmla="*/ 2665379 h 2830749"/>
              <a:gd name="connsiteX9" fmla="*/ 38911 w 126460"/>
              <a:gd name="connsiteY9" fmla="*/ 2723745 h 2830749"/>
              <a:gd name="connsiteX10" fmla="*/ 48638 w 126460"/>
              <a:gd name="connsiteY10" fmla="*/ 2752928 h 2830749"/>
              <a:gd name="connsiteX11" fmla="*/ 58366 w 126460"/>
              <a:gd name="connsiteY11" fmla="*/ 2782111 h 2830749"/>
              <a:gd name="connsiteX12" fmla="*/ 68094 w 126460"/>
              <a:gd name="connsiteY12" fmla="*/ 2811294 h 2830749"/>
              <a:gd name="connsiteX13" fmla="*/ 97277 w 126460"/>
              <a:gd name="connsiteY13" fmla="*/ 2830749 h 2830749"/>
              <a:gd name="connsiteX14" fmla="*/ 126460 w 126460"/>
              <a:gd name="connsiteY14" fmla="*/ 2821021 h 283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6460" h="2830749">
                <a:moveTo>
                  <a:pt x="107004" y="0"/>
                </a:moveTo>
                <a:cubicBezTo>
                  <a:pt x="79931" y="67684"/>
                  <a:pt x="93073" y="32066"/>
                  <a:pt x="68094" y="107004"/>
                </a:cubicBezTo>
                <a:cubicBezTo>
                  <a:pt x="64851" y="116732"/>
                  <a:pt x="60052" y="126073"/>
                  <a:pt x="58366" y="136187"/>
                </a:cubicBezTo>
                <a:cubicBezTo>
                  <a:pt x="43811" y="223516"/>
                  <a:pt x="50816" y="174950"/>
                  <a:pt x="38911" y="282102"/>
                </a:cubicBezTo>
                <a:cubicBezTo>
                  <a:pt x="35668" y="603115"/>
                  <a:pt x="33221" y="924136"/>
                  <a:pt x="29183" y="1245140"/>
                </a:cubicBezTo>
                <a:cubicBezTo>
                  <a:pt x="26736" y="1439705"/>
                  <a:pt x="25012" y="1634299"/>
                  <a:pt x="19455" y="1828800"/>
                </a:cubicBezTo>
                <a:cubicBezTo>
                  <a:pt x="18968" y="1845844"/>
                  <a:pt x="2369" y="1992308"/>
                  <a:pt x="0" y="2013626"/>
                </a:cubicBezTo>
                <a:cubicBezTo>
                  <a:pt x="3243" y="2191966"/>
                  <a:pt x="4406" y="2370357"/>
                  <a:pt x="9728" y="2548647"/>
                </a:cubicBezTo>
                <a:cubicBezTo>
                  <a:pt x="10893" y="2587675"/>
                  <a:pt x="13036" y="2626865"/>
                  <a:pt x="19455" y="2665379"/>
                </a:cubicBezTo>
                <a:cubicBezTo>
                  <a:pt x="22826" y="2685608"/>
                  <a:pt x="32426" y="2704290"/>
                  <a:pt x="38911" y="2723745"/>
                </a:cubicBezTo>
                <a:lnTo>
                  <a:pt x="48638" y="2752928"/>
                </a:lnTo>
                <a:lnTo>
                  <a:pt x="58366" y="2782111"/>
                </a:lnTo>
                <a:cubicBezTo>
                  <a:pt x="61609" y="2791839"/>
                  <a:pt x="59562" y="2805606"/>
                  <a:pt x="68094" y="2811294"/>
                </a:cubicBezTo>
                <a:lnTo>
                  <a:pt x="97277" y="2830749"/>
                </a:lnTo>
                <a:lnTo>
                  <a:pt x="126460" y="2821021"/>
                </a:lnTo>
              </a:path>
            </a:pathLst>
          </a:custGeom>
          <a:noFill/>
          <a:ln>
            <a:solidFill>
              <a:schemeClr val="accent6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55304" y="4601183"/>
            <a:ext cx="194892" cy="195150"/>
          </a:xfrm>
          <a:custGeom>
            <a:avLst/>
            <a:gdLst>
              <a:gd name="connsiteX0" fmla="*/ 165709 w 194892"/>
              <a:gd name="connsiteY0" fmla="*/ 194553 h 195150"/>
              <a:gd name="connsiteX1" fmla="*/ 39249 w 194892"/>
              <a:gd name="connsiteY1" fmla="*/ 165370 h 195150"/>
              <a:gd name="connsiteX2" fmla="*/ 339 w 194892"/>
              <a:gd name="connsiteY2" fmla="*/ 107004 h 195150"/>
              <a:gd name="connsiteX3" fmla="*/ 10066 w 194892"/>
              <a:gd name="connsiteY3" fmla="*/ 48638 h 195150"/>
              <a:gd name="connsiteX4" fmla="*/ 29522 w 194892"/>
              <a:gd name="connsiteY4" fmla="*/ 29183 h 195150"/>
              <a:gd name="connsiteX5" fmla="*/ 87887 w 194892"/>
              <a:gd name="connsiteY5" fmla="*/ 0 h 195150"/>
              <a:gd name="connsiteX6" fmla="*/ 146253 w 194892"/>
              <a:gd name="connsiteY6" fmla="*/ 9728 h 195150"/>
              <a:gd name="connsiteX7" fmla="*/ 175436 w 194892"/>
              <a:gd name="connsiteY7" fmla="*/ 19455 h 195150"/>
              <a:gd name="connsiteX8" fmla="*/ 185164 w 194892"/>
              <a:gd name="connsiteY8" fmla="*/ 58366 h 195150"/>
              <a:gd name="connsiteX9" fmla="*/ 194892 w 194892"/>
              <a:gd name="connsiteY9" fmla="*/ 87549 h 195150"/>
              <a:gd name="connsiteX10" fmla="*/ 155981 w 194892"/>
              <a:gd name="connsiteY10" fmla="*/ 184826 h 195150"/>
              <a:gd name="connsiteX11" fmla="*/ 165709 w 194892"/>
              <a:gd name="connsiteY11" fmla="*/ 194553 h 19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4892" h="195150">
                <a:moveTo>
                  <a:pt x="165709" y="194553"/>
                </a:moveTo>
                <a:cubicBezTo>
                  <a:pt x="146254" y="191310"/>
                  <a:pt x="99803" y="185555"/>
                  <a:pt x="39249" y="165370"/>
                </a:cubicBezTo>
                <a:cubicBezTo>
                  <a:pt x="26279" y="145915"/>
                  <a:pt x="-3505" y="130068"/>
                  <a:pt x="339" y="107004"/>
                </a:cubicBezTo>
                <a:cubicBezTo>
                  <a:pt x="3581" y="87549"/>
                  <a:pt x="3141" y="67106"/>
                  <a:pt x="10066" y="48638"/>
                </a:cubicBezTo>
                <a:cubicBezTo>
                  <a:pt x="13286" y="40051"/>
                  <a:pt x="22360" y="34912"/>
                  <a:pt x="29522" y="29183"/>
                </a:cubicBezTo>
                <a:cubicBezTo>
                  <a:pt x="56461" y="7633"/>
                  <a:pt x="57065" y="10275"/>
                  <a:pt x="87887" y="0"/>
                </a:cubicBezTo>
                <a:cubicBezTo>
                  <a:pt x="107342" y="3243"/>
                  <a:pt x="126999" y="5449"/>
                  <a:pt x="146253" y="9728"/>
                </a:cubicBezTo>
                <a:cubicBezTo>
                  <a:pt x="156263" y="11952"/>
                  <a:pt x="169030" y="11448"/>
                  <a:pt x="175436" y="19455"/>
                </a:cubicBezTo>
                <a:cubicBezTo>
                  <a:pt x="183788" y="29895"/>
                  <a:pt x="181491" y="45511"/>
                  <a:pt x="185164" y="58366"/>
                </a:cubicBezTo>
                <a:cubicBezTo>
                  <a:pt x="187981" y="68225"/>
                  <a:pt x="191649" y="77821"/>
                  <a:pt x="194892" y="87549"/>
                </a:cubicBezTo>
                <a:cubicBezTo>
                  <a:pt x="180829" y="214109"/>
                  <a:pt x="214138" y="155748"/>
                  <a:pt x="155981" y="184826"/>
                </a:cubicBezTo>
                <a:cubicBezTo>
                  <a:pt x="151880" y="186877"/>
                  <a:pt x="185164" y="197796"/>
                  <a:pt x="165709" y="194553"/>
                </a:cubicBezTo>
                <a:close/>
              </a:path>
            </a:pathLst>
          </a:custGeom>
          <a:noFill/>
          <a:ln>
            <a:solidFill>
              <a:schemeClr val="accent6"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68538" y="5306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319" y="4708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79912" y="2636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알파</a:t>
            </a:r>
            <a:r>
              <a:rPr lang="ko-KR" altLang="en-US" dirty="0"/>
              <a:t>벳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24328" y="1268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8" y="741336"/>
            <a:ext cx="8593160" cy="506392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962" y="44624"/>
            <a:ext cx="8147248" cy="714990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smtClean="0"/>
              <a:t>sort </a:t>
            </a:r>
            <a:r>
              <a:rPr lang="ko-KR" altLang="en-US" dirty="0"/>
              <a:t>명령어 사용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907" y="5877272"/>
            <a:ext cx="889512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solidFill>
                  <a:schemeClr val="accent4"/>
                </a:solidFill>
              </a:rPr>
              <a:t>$ sort –k 11 intro.txt &gt; out5 </a:t>
            </a:r>
            <a:r>
              <a:rPr lang="en-US" altLang="ko-KR" sz="1700" dirty="0"/>
              <a:t>intro.txt</a:t>
            </a:r>
            <a:r>
              <a:rPr lang="ko-KR" altLang="en-US" sz="1700" dirty="0"/>
              <a:t>를 </a:t>
            </a:r>
            <a:r>
              <a:rPr lang="en-US" altLang="ko-KR" sz="1700" dirty="0"/>
              <a:t>sort</a:t>
            </a:r>
            <a:r>
              <a:rPr lang="ko-KR" altLang="en-US" sz="1700" dirty="0"/>
              <a:t>를 이용해 정렬한 후</a:t>
            </a:r>
            <a:r>
              <a:rPr lang="en-US" altLang="ko-KR" sz="1700" dirty="0"/>
              <a:t>, </a:t>
            </a:r>
            <a:r>
              <a:rPr lang="ko-KR" altLang="en-US" sz="1700" dirty="0"/>
              <a:t>입력 재지정을 통해</a:t>
            </a:r>
            <a:endParaRPr lang="en-US" altLang="ko-KR" sz="1700" dirty="0"/>
          </a:p>
          <a:p>
            <a:r>
              <a:rPr lang="en-US" altLang="ko-KR" sz="1700" dirty="0" smtClean="0"/>
              <a:t>out5</a:t>
            </a:r>
            <a:r>
              <a:rPr lang="ko-KR" altLang="en-US" sz="1700" dirty="0" smtClean="0"/>
              <a:t>에 </a:t>
            </a:r>
            <a:r>
              <a:rPr lang="ko-KR" altLang="en-US" sz="1700" dirty="0"/>
              <a:t>출력한다</a:t>
            </a:r>
            <a:r>
              <a:rPr lang="en-US" altLang="ko-KR" sz="1700" dirty="0"/>
              <a:t>. </a:t>
            </a:r>
            <a:r>
              <a:rPr lang="ko-KR" altLang="en-US" sz="1700" dirty="0"/>
              <a:t>이 때</a:t>
            </a:r>
            <a:r>
              <a:rPr lang="en-US" altLang="ko-KR" sz="1700" dirty="0"/>
              <a:t>, </a:t>
            </a:r>
            <a:r>
              <a:rPr lang="ko-KR" altLang="en-US" sz="1700" dirty="0" smtClean="0"/>
              <a:t>제시한 필드 번호가 </a:t>
            </a:r>
            <a:r>
              <a:rPr lang="en-US" altLang="ko-KR" sz="1700" dirty="0" smtClean="0"/>
              <a:t>11</a:t>
            </a:r>
            <a:r>
              <a:rPr lang="ko-KR" altLang="en-US" sz="1700" dirty="0" smtClean="0"/>
              <a:t>이므로 </a:t>
            </a:r>
            <a:r>
              <a:rPr lang="en-US" altLang="ko-KR" sz="1700" dirty="0" smtClean="0"/>
              <a:t>11</a:t>
            </a:r>
            <a:r>
              <a:rPr lang="ko-KR" altLang="en-US" sz="1700" dirty="0" smtClean="0"/>
              <a:t>번째 필드를 기준으로 정렬해야 함</a:t>
            </a:r>
            <a:endParaRPr lang="en-US" altLang="ko-KR" sz="1700" dirty="0" smtClean="0"/>
          </a:p>
          <a:p>
            <a:r>
              <a:rPr lang="ko-KR" altLang="en-US" sz="1700" dirty="0" smtClean="0"/>
              <a:t>그러나 파일에는 </a:t>
            </a:r>
            <a:r>
              <a:rPr lang="en-US" altLang="ko-KR" sz="1700" dirty="0" smtClean="0"/>
              <a:t>11</a:t>
            </a:r>
            <a:r>
              <a:rPr lang="ko-KR" altLang="en-US" sz="1700" dirty="0" smtClean="0"/>
              <a:t>번째 필드 없으므로 그냥 </a:t>
            </a:r>
            <a:r>
              <a:rPr lang="en-US" altLang="ko-KR" sz="1700" dirty="0" smtClean="0"/>
              <a:t>sort</a:t>
            </a:r>
            <a:r>
              <a:rPr lang="ko-KR" altLang="en-US" sz="1700" dirty="0" smtClean="0"/>
              <a:t>한 것과 동일한 결과가 나옴</a:t>
            </a:r>
            <a:endParaRPr lang="nl-NL" altLang="ko-KR" sz="1700" dirty="0"/>
          </a:p>
        </p:txBody>
      </p:sp>
      <p:sp>
        <p:nvSpPr>
          <p:cNvPr id="23" name="TextBox 22"/>
          <p:cNvSpPr txBox="1"/>
          <p:nvPr/>
        </p:nvSpPr>
        <p:spPr>
          <a:xfrm>
            <a:off x="3779912" y="2996952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b="1" dirty="0" smtClean="0">
                <a:solidFill>
                  <a:schemeClr val="accent4"/>
                </a:solidFill>
              </a:rPr>
              <a:t>$ sort </a:t>
            </a:r>
            <a:r>
              <a:rPr lang="en-US" altLang="ko-KR" b="1" dirty="0" smtClean="0">
                <a:solidFill>
                  <a:schemeClr val="accent4"/>
                </a:solidFill>
              </a:rPr>
              <a:t>-k</a:t>
            </a:r>
          </a:p>
          <a:p>
            <a:r>
              <a:rPr lang="en-US" altLang="ko-KR" b="1" dirty="0" smtClean="0"/>
              <a:t>K(key) </a:t>
            </a:r>
            <a:r>
              <a:rPr lang="ko-KR" altLang="en-US" b="1" dirty="0" smtClean="0"/>
              <a:t>입력한 필드 번호를</a:t>
            </a:r>
            <a:r>
              <a:rPr lang="en-US" altLang="ko-KR" b="1" dirty="0"/>
              <a:t> </a:t>
            </a:r>
            <a:r>
              <a:rPr lang="ko-KR" altLang="en-US" b="1" dirty="0" smtClean="0"/>
              <a:t>기준으로 정렬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이 때</a:t>
            </a:r>
            <a:r>
              <a:rPr lang="en-US" altLang="ko-KR" b="1" dirty="0" smtClean="0"/>
              <a:t>, +n,-m</a:t>
            </a:r>
            <a:r>
              <a:rPr lang="ko-KR" altLang="en-US" b="1" dirty="0" smtClean="0"/>
              <a:t>과 달리 </a:t>
            </a:r>
            <a:r>
              <a:rPr lang="ko-KR" altLang="en-US" b="1" u="sng" dirty="0" smtClean="0"/>
              <a:t>필드 번호는</a:t>
            </a:r>
            <a:r>
              <a:rPr lang="en-US" altLang="ko-KR" b="1" u="sng" dirty="0"/>
              <a:t> </a:t>
            </a:r>
            <a:r>
              <a:rPr lang="en-US" altLang="ko-KR" b="1" u="sng" dirty="0" smtClean="0"/>
              <a:t>1</a:t>
            </a:r>
            <a:r>
              <a:rPr lang="ko-KR" altLang="en-US" b="1" u="sng" dirty="0" smtClean="0"/>
              <a:t>로</a:t>
            </a:r>
            <a:r>
              <a:rPr lang="en-US" altLang="ko-KR" b="1" u="sng" dirty="0"/>
              <a:t> </a:t>
            </a:r>
            <a:r>
              <a:rPr lang="ko-KR" altLang="en-US" b="1" u="sng" dirty="0" smtClean="0"/>
              <a:t>시작</a:t>
            </a:r>
            <a:r>
              <a:rPr lang="en-US" altLang="ko-KR" b="1" dirty="0" smtClean="0"/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556792"/>
            <a:ext cx="4912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필드 번호에 관한 정보 출처</a:t>
            </a:r>
            <a:r>
              <a:rPr lang="en-US" altLang="ko-KR" dirty="0" smtClean="0"/>
              <a:t>&gt;</a:t>
            </a:r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blog.naver.com/coffsje76/140038034967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3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1"/>
            <a:ext cx="8147248" cy="801511"/>
          </a:xfrm>
        </p:spPr>
        <p:txBody>
          <a:bodyPr>
            <a:normAutofit/>
          </a:bodyPr>
          <a:lstStyle/>
          <a:p>
            <a:r>
              <a:rPr lang="en-US" altLang="ko-KR" dirty="0"/>
              <a:t>5. History of the </a:t>
            </a:r>
            <a:r>
              <a:rPr lang="en-US" altLang="ko-KR" dirty="0" smtClean="0"/>
              <a:t>Internet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445224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GNOME </a:t>
            </a:r>
            <a:r>
              <a:rPr lang="ko-KR" altLang="en-US" b="1" dirty="0">
                <a:solidFill>
                  <a:schemeClr val="bg1"/>
                </a:solidFill>
              </a:rPr>
              <a:t>데스크톱 </a:t>
            </a:r>
            <a:r>
              <a:rPr lang="ko-KR" altLang="en-US" b="1" dirty="0" smtClean="0">
                <a:solidFill>
                  <a:schemeClr val="bg1"/>
                </a:solidFill>
              </a:rPr>
              <a:t>환경에서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메인 메뉴 </a:t>
            </a:r>
            <a:r>
              <a:rPr lang="en-US" altLang="ko-KR" b="1" dirty="0">
                <a:solidFill>
                  <a:schemeClr val="bg1"/>
                </a:solidFill>
              </a:rPr>
              <a:t>"</a:t>
            </a:r>
            <a:r>
              <a:rPr lang="ko-KR" altLang="en-US" b="1" dirty="0">
                <a:solidFill>
                  <a:schemeClr val="bg1"/>
                </a:solidFill>
              </a:rPr>
              <a:t>프로그램</a:t>
            </a:r>
            <a:r>
              <a:rPr lang="en-US" altLang="ko-KR" b="1" dirty="0">
                <a:solidFill>
                  <a:schemeClr val="bg1"/>
                </a:solidFill>
              </a:rPr>
              <a:t>", "</a:t>
            </a:r>
            <a:r>
              <a:rPr lang="ko-KR" altLang="en-US" b="1" dirty="0">
                <a:solidFill>
                  <a:schemeClr val="bg1"/>
                </a:solidFill>
              </a:rPr>
              <a:t>위치</a:t>
            </a:r>
            <a:r>
              <a:rPr lang="en-US" altLang="ko-KR" b="1" dirty="0">
                <a:solidFill>
                  <a:schemeClr val="bg1"/>
                </a:solidFill>
              </a:rPr>
              <a:t>"</a:t>
            </a:r>
            <a:r>
              <a:rPr lang="ko-KR" altLang="en-US" b="1" dirty="0">
                <a:solidFill>
                  <a:schemeClr val="bg1"/>
                </a:solidFill>
              </a:rPr>
              <a:t>을 사용해본다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373" y="371703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프로그램 </a:t>
            </a:r>
            <a:r>
              <a:rPr lang="en-US" altLang="ko-KR" b="1" dirty="0" smtClean="0">
                <a:solidFill>
                  <a:schemeClr val="bg1"/>
                </a:solidFill>
              </a:rPr>
              <a:t>– Firefox </a:t>
            </a:r>
            <a:r>
              <a:rPr lang="ko-KR" altLang="en-US" b="1" dirty="0" smtClean="0">
                <a:solidFill>
                  <a:schemeClr val="bg1"/>
                </a:solidFill>
              </a:rPr>
              <a:t>웹 브라우저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47260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1957</a:t>
            </a:r>
            <a:r>
              <a:rPr lang="ko-KR" altLang="en-US" dirty="0" smtClean="0"/>
              <a:t>년 이전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일괄처리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한가지 일만 처리</a:t>
            </a:r>
            <a:r>
              <a:rPr lang="en-US" altLang="ko-KR" dirty="0" smtClean="0"/>
              <a:t>)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비효율적</a:t>
            </a:r>
            <a:endParaRPr lang="en-US" altLang="ko-KR" dirty="0" smtClean="0"/>
          </a:p>
          <a:p>
            <a:r>
              <a:rPr lang="en-US" altLang="ko-KR" dirty="0" smtClean="0"/>
              <a:t>1957 : </a:t>
            </a:r>
            <a:r>
              <a:rPr lang="ko-KR" altLang="en-US" dirty="0" smtClean="0"/>
              <a:t>원격 연결 설치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시간 공유 개념 만들어짐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사용자와 공유 가능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</a:t>
            </a:r>
            <a:endParaRPr lang="en-US" altLang="ko-KR" dirty="0"/>
          </a:p>
          <a:p>
            <a:r>
              <a:rPr lang="en-US" altLang="ko-KR" dirty="0" smtClean="0"/>
              <a:t>Rand, </a:t>
            </a:r>
            <a:r>
              <a:rPr lang="en-US" altLang="ko-KR" dirty="0" err="1" smtClean="0"/>
              <a:t>npl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cyclades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세 가지 네트워크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군사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상업</a:t>
            </a:r>
            <a:r>
              <a:rPr lang="en-US" altLang="ko-KR" dirty="0" smtClean="0"/>
              <a:t>,</a:t>
            </a:r>
            <a:r>
              <a:rPr lang="ko-KR" altLang="en-US" dirty="0" smtClean="0"/>
              <a:t>과학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만들어짐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현대 인터넷의 기초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1966 </a:t>
            </a:r>
            <a:r>
              <a:rPr lang="ko-KR" altLang="en-US" dirty="0" smtClean="0"/>
              <a:t>위의 네트워크를 기반으로 </a:t>
            </a:r>
            <a:r>
              <a:rPr lang="ko-KR" altLang="en-US" dirty="0" err="1" smtClean="0"/>
              <a:t>알파넷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ko-KR" altLang="en-US" dirty="0" smtClean="0"/>
              <a:t>네트워크 제어 프로토콜 개발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효율적인 전송 제어 프로토콜</a:t>
            </a:r>
            <a:r>
              <a:rPr lang="en-US" altLang="ko-KR" dirty="0"/>
              <a:t>(</a:t>
            </a:r>
            <a:r>
              <a:rPr lang="ko-KR" altLang="en-US" dirty="0" smtClean="0"/>
              <a:t>파일 전송 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통신 회선 폭주를 방지하기 위해 전송된 파일을 작은 </a:t>
            </a:r>
            <a:r>
              <a:rPr lang="ko-KR" altLang="en-US" dirty="0" err="1" smtClean="0"/>
              <a:t>패킷으로</a:t>
            </a:r>
            <a:r>
              <a:rPr lang="ko-KR" altLang="en-US" dirty="0" smtClean="0"/>
              <a:t> 나누어 </a:t>
            </a:r>
            <a:r>
              <a:rPr lang="en-US" altLang="ko-KR" dirty="0"/>
              <a:t> </a:t>
            </a:r>
            <a:r>
              <a:rPr lang="ko-KR" altLang="en-US" dirty="0" smtClean="0"/>
              <a:t>받는 사람이 재결합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정보 시스템은 포커스 네트워크 구조 가짐</a:t>
            </a:r>
            <a:endParaRPr lang="en-US" altLang="ko-KR" dirty="0"/>
          </a:p>
          <a:p>
            <a:r>
              <a:rPr lang="en-US" altLang="ko-KR" dirty="0" smtClean="0"/>
              <a:t>1962 </a:t>
            </a:r>
            <a:r>
              <a:rPr lang="ko-KR" altLang="en-US" dirty="0" smtClean="0"/>
              <a:t>네트워크 붕괴 막기 위해 분산 네트워크 아키텍처 개발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파괴되더라도 작동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47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1"/>
            <a:ext cx="8147248" cy="801511"/>
          </a:xfrm>
        </p:spPr>
        <p:txBody>
          <a:bodyPr>
            <a:normAutofit/>
          </a:bodyPr>
          <a:lstStyle/>
          <a:p>
            <a:r>
              <a:rPr lang="en-US" altLang="ko-KR" dirty="0"/>
              <a:t>5. History of the </a:t>
            </a:r>
            <a:r>
              <a:rPr lang="en-US" altLang="ko-KR" dirty="0" smtClean="0"/>
              <a:t>Internet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445224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GNOME </a:t>
            </a:r>
            <a:r>
              <a:rPr lang="ko-KR" altLang="en-US" b="1" dirty="0">
                <a:solidFill>
                  <a:schemeClr val="bg1"/>
                </a:solidFill>
              </a:rPr>
              <a:t>데스크톱 </a:t>
            </a:r>
            <a:r>
              <a:rPr lang="ko-KR" altLang="en-US" b="1" dirty="0" smtClean="0">
                <a:solidFill>
                  <a:schemeClr val="bg1"/>
                </a:solidFill>
              </a:rPr>
              <a:t>환경에서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메인 메뉴 </a:t>
            </a:r>
            <a:r>
              <a:rPr lang="en-US" altLang="ko-KR" b="1" dirty="0">
                <a:solidFill>
                  <a:schemeClr val="bg1"/>
                </a:solidFill>
              </a:rPr>
              <a:t>"</a:t>
            </a:r>
            <a:r>
              <a:rPr lang="ko-KR" altLang="en-US" b="1" dirty="0">
                <a:solidFill>
                  <a:schemeClr val="bg1"/>
                </a:solidFill>
              </a:rPr>
              <a:t>프로그램</a:t>
            </a:r>
            <a:r>
              <a:rPr lang="en-US" altLang="ko-KR" b="1" dirty="0">
                <a:solidFill>
                  <a:schemeClr val="bg1"/>
                </a:solidFill>
              </a:rPr>
              <a:t>", "</a:t>
            </a:r>
            <a:r>
              <a:rPr lang="ko-KR" altLang="en-US" b="1" dirty="0">
                <a:solidFill>
                  <a:schemeClr val="bg1"/>
                </a:solidFill>
              </a:rPr>
              <a:t>위치</a:t>
            </a:r>
            <a:r>
              <a:rPr lang="en-US" altLang="ko-KR" b="1" dirty="0">
                <a:solidFill>
                  <a:schemeClr val="bg1"/>
                </a:solidFill>
              </a:rPr>
              <a:t>"</a:t>
            </a:r>
            <a:r>
              <a:rPr lang="ko-KR" altLang="en-US" b="1" dirty="0">
                <a:solidFill>
                  <a:schemeClr val="bg1"/>
                </a:solidFill>
              </a:rPr>
              <a:t>을 사용해본다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373" y="371703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프로그램 </a:t>
            </a:r>
            <a:r>
              <a:rPr lang="en-US" altLang="ko-KR" b="1" dirty="0" smtClean="0">
                <a:solidFill>
                  <a:schemeClr val="bg1"/>
                </a:solidFill>
              </a:rPr>
              <a:t>– Firefox </a:t>
            </a:r>
            <a:r>
              <a:rPr lang="ko-KR" altLang="en-US" b="1" dirty="0" smtClean="0">
                <a:solidFill>
                  <a:schemeClr val="bg1"/>
                </a:solidFill>
              </a:rPr>
              <a:t>웹 브라우저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47260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통신은 전파를 사용했는데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핵폭탄 등의 공격으로 인해 </a:t>
            </a:r>
            <a:r>
              <a:rPr lang="ko-KR" altLang="en-US" dirty="0" err="1" smtClean="0"/>
              <a:t>부작동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r>
              <a:rPr lang="ko-KR" altLang="en-US" dirty="0" smtClean="0"/>
              <a:t>장거리 통신 어려움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해답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/>
              <a:t>분산 네트워크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장거리 통신 가능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클라 </a:t>
            </a:r>
            <a:r>
              <a:rPr lang="ko-KR" altLang="en-US" dirty="0" err="1" smtClean="0"/>
              <a:t>데스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알파넷과</a:t>
            </a:r>
            <a:r>
              <a:rPr lang="ko-KR" altLang="en-US" dirty="0" smtClean="0"/>
              <a:t> 적은 수의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다른 네트워크와 통신 가능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인터넷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보낸 사람과 받는 사람 사이의 통신 중 방해</a:t>
            </a:r>
            <a:r>
              <a:rPr lang="en-US" altLang="ko-KR" dirty="0" smtClean="0">
                <a:sym typeface="Wingdings" panose="05000000000000000000" pitchFamily="2" charset="2"/>
              </a:rPr>
              <a:t>x)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회사가 </a:t>
            </a:r>
            <a:r>
              <a:rPr lang="en-US" altLang="ko-KR" dirty="0" err="1" smtClean="0">
                <a:sym typeface="Wingdings" panose="05000000000000000000" pitchFamily="2" charset="2"/>
              </a:rPr>
              <a:t>tcp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중앙 포트 통해 </a:t>
            </a:r>
            <a:r>
              <a:rPr lang="en-US" altLang="ko-KR" dirty="0" smtClean="0">
                <a:sym typeface="Wingdings" panose="05000000000000000000" pitchFamily="2" charset="2"/>
              </a:rPr>
              <a:t>pc </a:t>
            </a:r>
            <a:r>
              <a:rPr lang="ko-KR" altLang="en-US" dirty="0" smtClean="0">
                <a:sym typeface="Wingdings" panose="05000000000000000000" pitchFamily="2" charset="2"/>
              </a:rPr>
              <a:t>연결하는데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국제 </a:t>
            </a:r>
            <a:r>
              <a:rPr lang="ko-KR" altLang="en-US" dirty="0" err="1" smtClean="0">
                <a:sym typeface="Wingdings" panose="05000000000000000000" pitchFamily="2" charset="2"/>
              </a:rPr>
              <a:t>표준화기구는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osi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가장자라로부터 네트워크를 표준화하기 위해 노력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Tcp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ip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프로토콜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en-US" altLang="ko-KR" dirty="0" smtClean="0">
                <a:sym typeface="Wingdings" panose="05000000000000000000" pitchFamily="2" charset="2"/>
              </a:rPr>
              <a:t>pc</a:t>
            </a:r>
            <a:r>
              <a:rPr lang="ko-KR" altLang="en-US" dirty="0" smtClean="0">
                <a:sym typeface="Wingdings" panose="05000000000000000000" pitchFamily="2" charset="2"/>
              </a:rPr>
              <a:t>간 호환성 보장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인터넷을 만드는 연합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1990 </a:t>
            </a:r>
            <a:r>
              <a:rPr lang="ko-KR" altLang="en-US" dirty="0" err="1" smtClean="0">
                <a:sym typeface="Wingdings" panose="05000000000000000000" pitchFamily="2" charset="2"/>
              </a:rPr>
              <a:t>알파넷</a:t>
            </a:r>
            <a:r>
              <a:rPr lang="ko-KR" altLang="en-US" dirty="0" smtClean="0">
                <a:sym typeface="Wingdings" panose="05000000000000000000" pitchFamily="2" charset="2"/>
              </a:rPr>
              <a:t> 제거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인터넷 본격적 시작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49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752600"/>
            <a:ext cx="8640960" cy="4373563"/>
          </a:xfrm>
        </p:spPr>
        <p:txBody>
          <a:bodyPr/>
          <a:lstStyle/>
          <a:p>
            <a:r>
              <a:rPr lang="ko-KR" altLang="en-US" dirty="0" smtClean="0"/>
              <a:t>다양한 명령어들을 사용하는 기회가 과제를 통해 있어서 유용했다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마지막 과제는 인터넷의 역사는 자막이 한국어가 없어서</a:t>
            </a:r>
            <a:r>
              <a:rPr lang="en-US" altLang="ko-KR" dirty="0"/>
              <a:t> </a:t>
            </a:r>
            <a:r>
              <a:rPr lang="ko-KR" altLang="en-US" dirty="0" smtClean="0"/>
              <a:t>듣는데</a:t>
            </a:r>
            <a:endParaRPr lang="en-US" altLang="ko-KR" dirty="0" smtClean="0"/>
          </a:p>
          <a:p>
            <a:r>
              <a:rPr lang="ko-KR" altLang="en-US" dirty="0" smtClean="0"/>
              <a:t>어려웠지만 이제껏 몰랐던 인터넷의 유래에 관해 알 수 있어서 좋았다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9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2" y="2501885"/>
            <a:ext cx="8417716" cy="3947227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848" y="260648"/>
            <a:ext cx="8715836" cy="7955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게이트웨이</a:t>
            </a:r>
            <a:r>
              <a:rPr lang="en-US" altLang="ko-KR" dirty="0"/>
              <a:t>, </a:t>
            </a:r>
            <a:r>
              <a:rPr lang="ko-KR" altLang="en-US" dirty="0"/>
              <a:t>네임서버 </a:t>
            </a:r>
            <a:r>
              <a:rPr lang="ko-KR" altLang="en-US" dirty="0" smtClean="0"/>
              <a:t>주소 </a:t>
            </a:r>
            <a:r>
              <a:rPr lang="ko-KR" altLang="en-US" dirty="0"/>
              <a:t>조사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3878454"/>
            <a:ext cx="91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IP </a:t>
            </a:r>
            <a:r>
              <a:rPr lang="ko-KR" altLang="en-US" b="1" dirty="0" smtClean="0">
                <a:solidFill>
                  <a:schemeClr val="accent1"/>
                </a:solidFill>
              </a:rPr>
              <a:t>주소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4416" y="518233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accent6"/>
                </a:solidFill>
              </a:rPr>
              <a:t>네임서버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ko-KR" altLang="en-US" b="1" dirty="0" smtClean="0">
                <a:solidFill>
                  <a:schemeClr val="accent6"/>
                </a:solidFill>
              </a:rPr>
              <a:t>주소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49595" y="3919104"/>
            <a:ext cx="2274733" cy="2880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28873" y="5296984"/>
            <a:ext cx="2456121" cy="21602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828874" y="4063120"/>
            <a:ext cx="41099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283968" y="5404996"/>
            <a:ext cx="41099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12" y="1539834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바탕화면에서 왼쪽에 표시한 버튼을 클릭</a:t>
            </a:r>
            <a:endParaRPr lang="ko-KR" altLang="en-US" b="1" dirty="0"/>
          </a:p>
        </p:txBody>
      </p:sp>
      <p:sp>
        <p:nvSpPr>
          <p:cNvPr id="8" name="자유형 7"/>
          <p:cNvSpPr/>
          <p:nvPr/>
        </p:nvSpPr>
        <p:spPr>
          <a:xfrm>
            <a:off x="7908587" y="5620804"/>
            <a:ext cx="661481" cy="437072"/>
          </a:xfrm>
          <a:custGeom>
            <a:avLst/>
            <a:gdLst>
              <a:gd name="connsiteX0" fmla="*/ 0 w 661481"/>
              <a:gd name="connsiteY0" fmla="*/ 118555 h 437072"/>
              <a:gd name="connsiteX1" fmla="*/ 58366 w 661481"/>
              <a:gd name="connsiteY1" fmla="*/ 128283 h 437072"/>
              <a:gd name="connsiteX2" fmla="*/ 126460 w 661481"/>
              <a:gd name="connsiteY2" fmla="*/ 147738 h 437072"/>
              <a:gd name="connsiteX3" fmla="*/ 194553 w 661481"/>
              <a:gd name="connsiteY3" fmla="*/ 157466 h 437072"/>
              <a:gd name="connsiteX4" fmla="*/ 272375 w 661481"/>
              <a:gd name="connsiteY4" fmla="*/ 186649 h 437072"/>
              <a:gd name="connsiteX5" fmla="*/ 330741 w 661481"/>
              <a:gd name="connsiteY5" fmla="*/ 225560 h 437072"/>
              <a:gd name="connsiteX6" fmla="*/ 369651 w 661481"/>
              <a:gd name="connsiteY6" fmla="*/ 245015 h 437072"/>
              <a:gd name="connsiteX7" fmla="*/ 389107 w 661481"/>
              <a:gd name="connsiteY7" fmla="*/ 264470 h 437072"/>
              <a:gd name="connsiteX8" fmla="*/ 418290 w 661481"/>
              <a:gd name="connsiteY8" fmla="*/ 274198 h 437072"/>
              <a:gd name="connsiteX9" fmla="*/ 447473 w 661481"/>
              <a:gd name="connsiteY9" fmla="*/ 293653 h 437072"/>
              <a:gd name="connsiteX10" fmla="*/ 457200 w 661481"/>
              <a:gd name="connsiteY10" fmla="*/ 322836 h 437072"/>
              <a:gd name="connsiteX11" fmla="*/ 476656 w 661481"/>
              <a:gd name="connsiteY11" fmla="*/ 342291 h 437072"/>
              <a:gd name="connsiteX12" fmla="*/ 486383 w 661481"/>
              <a:gd name="connsiteY12" fmla="*/ 381202 h 437072"/>
              <a:gd name="connsiteX13" fmla="*/ 486383 w 661481"/>
              <a:gd name="connsiteY13" fmla="*/ 390930 h 437072"/>
              <a:gd name="connsiteX14" fmla="*/ 505839 w 661481"/>
              <a:gd name="connsiteY14" fmla="*/ 283926 h 437072"/>
              <a:gd name="connsiteX15" fmla="*/ 515566 w 661481"/>
              <a:gd name="connsiteY15" fmla="*/ 225560 h 437072"/>
              <a:gd name="connsiteX16" fmla="*/ 544749 w 661481"/>
              <a:gd name="connsiteY16" fmla="*/ 157466 h 437072"/>
              <a:gd name="connsiteX17" fmla="*/ 564204 w 661481"/>
              <a:gd name="connsiteY17" fmla="*/ 69917 h 437072"/>
              <a:gd name="connsiteX18" fmla="*/ 573932 w 661481"/>
              <a:gd name="connsiteY18" fmla="*/ 40734 h 437072"/>
              <a:gd name="connsiteX19" fmla="*/ 603115 w 661481"/>
              <a:gd name="connsiteY19" fmla="*/ 21279 h 437072"/>
              <a:gd name="connsiteX20" fmla="*/ 622570 w 661481"/>
              <a:gd name="connsiteY20" fmla="*/ 1823 h 437072"/>
              <a:gd name="connsiteX21" fmla="*/ 661481 w 661481"/>
              <a:gd name="connsiteY21" fmla="*/ 1823 h 43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1481" h="437072">
                <a:moveTo>
                  <a:pt x="0" y="118555"/>
                </a:moveTo>
                <a:cubicBezTo>
                  <a:pt x="19455" y="121798"/>
                  <a:pt x="39112" y="124004"/>
                  <a:pt x="58366" y="128283"/>
                </a:cubicBezTo>
                <a:cubicBezTo>
                  <a:pt x="152136" y="149121"/>
                  <a:pt x="9928" y="126551"/>
                  <a:pt x="126460" y="147738"/>
                </a:cubicBezTo>
                <a:cubicBezTo>
                  <a:pt x="149018" y="151839"/>
                  <a:pt x="171855" y="154223"/>
                  <a:pt x="194553" y="157466"/>
                </a:cubicBezTo>
                <a:cubicBezTo>
                  <a:pt x="216880" y="164909"/>
                  <a:pt x="254102" y="176682"/>
                  <a:pt x="272375" y="186649"/>
                </a:cubicBezTo>
                <a:cubicBezTo>
                  <a:pt x="292902" y="197846"/>
                  <a:pt x="309827" y="215103"/>
                  <a:pt x="330741" y="225560"/>
                </a:cubicBezTo>
                <a:cubicBezTo>
                  <a:pt x="343711" y="232045"/>
                  <a:pt x="357585" y="236971"/>
                  <a:pt x="369651" y="245015"/>
                </a:cubicBezTo>
                <a:cubicBezTo>
                  <a:pt x="377282" y="250102"/>
                  <a:pt x="381243" y="259751"/>
                  <a:pt x="389107" y="264470"/>
                </a:cubicBezTo>
                <a:cubicBezTo>
                  <a:pt x="397900" y="269746"/>
                  <a:pt x="409119" y="269612"/>
                  <a:pt x="418290" y="274198"/>
                </a:cubicBezTo>
                <a:cubicBezTo>
                  <a:pt x="428747" y="279426"/>
                  <a:pt x="437745" y="287168"/>
                  <a:pt x="447473" y="293653"/>
                </a:cubicBezTo>
                <a:cubicBezTo>
                  <a:pt x="450715" y="303381"/>
                  <a:pt x="451924" y="314043"/>
                  <a:pt x="457200" y="322836"/>
                </a:cubicBezTo>
                <a:cubicBezTo>
                  <a:pt x="461919" y="330700"/>
                  <a:pt x="472554" y="334088"/>
                  <a:pt x="476656" y="342291"/>
                </a:cubicBezTo>
                <a:cubicBezTo>
                  <a:pt x="482635" y="354249"/>
                  <a:pt x="483483" y="368151"/>
                  <a:pt x="486383" y="381202"/>
                </a:cubicBezTo>
                <a:cubicBezTo>
                  <a:pt x="511069" y="492291"/>
                  <a:pt x="490146" y="405982"/>
                  <a:pt x="486383" y="390930"/>
                </a:cubicBezTo>
                <a:cubicBezTo>
                  <a:pt x="511117" y="217794"/>
                  <a:pt x="482902" y="398611"/>
                  <a:pt x="505839" y="283926"/>
                </a:cubicBezTo>
                <a:cubicBezTo>
                  <a:pt x="509707" y="264585"/>
                  <a:pt x="509766" y="244411"/>
                  <a:pt x="515566" y="225560"/>
                </a:cubicBezTo>
                <a:cubicBezTo>
                  <a:pt x="522828" y="201957"/>
                  <a:pt x="535021" y="180164"/>
                  <a:pt x="544749" y="157466"/>
                </a:cubicBezTo>
                <a:cubicBezTo>
                  <a:pt x="551433" y="124049"/>
                  <a:pt x="555049" y="101960"/>
                  <a:pt x="564204" y="69917"/>
                </a:cubicBezTo>
                <a:cubicBezTo>
                  <a:pt x="567021" y="60058"/>
                  <a:pt x="567526" y="48741"/>
                  <a:pt x="573932" y="40734"/>
                </a:cubicBezTo>
                <a:cubicBezTo>
                  <a:pt x="581235" y="31605"/>
                  <a:pt x="593986" y="28582"/>
                  <a:pt x="603115" y="21279"/>
                </a:cubicBezTo>
                <a:cubicBezTo>
                  <a:pt x="610277" y="15550"/>
                  <a:pt x="613869" y="4723"/>
                  <a:pt x="622570" y="1823"/>
                </a:cubicBezTo>
                <a:cubicBezTo>
                  <a:pt x="634875" y="-2279"/>
                  <a:pt x="648511" y="1823"/>
                  <a:pt x="661481" y="1823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98008" y="62564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FF0000"/>
                </a:solidFill>
              </a:rPr>
              <a:t>Click!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0" name="내용 개체 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49" t="-181" r="16" b="88130"/>
          <a:stretch/>
        </p:blipFill>
        <p:spPr>
          <a:xfrm>
            <a:off x="323528" y="1108954"/>
            <a:ext cx="2925026" cy="1224136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1050587" y="1079770"/>
            <a:ext cx="380278" cy="398834"/>
          </a:xfrm>
          <a:custGeom>
            <a:avLst/>
            <a:gdLst>
              <a:gd name="connsiteX0" fmla="*/ 291830 w 380278"/>
              <a:gd name="connsiteY0" fmla="*/ 398834 h 398834"/>
              <a:gd name="connsiteX1" fmla="*/ 243192 w 380278"/>
              <a:gd name="connsiteY1" fmla="*/ 389107 h 398834"/>
              <a:gd name="connsiteX2" fmla="*/ 223736 w 380278"/>
              <a:gd name="connsiteY2" fmla="*/ 369651 h 398834"/>
              <a:gd name="connsiteX3" fmla="*/ 155643 w 380278"/>
              <a:gd name="connsiteY3" fmla="*/ 359924 h 398834"/>
              <a:gd name="connsiteX4" fmla="*/ 116732 w 380278"/>
              <a:gd name="connsiteY4" fmla="*/ 350196 h 398834"/>
              <a:gd name="connsiteX5" fmla="*/ 58366 w 380278"/>
              <a:gd name="connsiteY5" fmla="*/ 311285 h 398834"/>
              <a:gd name="connsiteX6" fmla="*/ 29183 w 380278"/>
              <a:gd name="connsiteY6" fmla="*/ 291830 h 398834"/>
              <a:gd name="connsiteX7" fmla="*/ 0 w 380278"/>
              <a:gd name="connsiteY7" fmla="*/ 194553 h 398834"/>
              <a:gd name="connsiteX8" fmla="*/ 9728 w 380278"/>
              <a:gd name="connsiteY8" fmla="*/ 48639 h 398834"/>
              <a:gd name="connsiteX9" fmla="*/ 29183 w 380278"/>
              <a:gd name="connsiteY9" fmla="*/ 29183 h 398834"/>
              <a:gd name="connsiteX10" fmla="*/ 126460 w 380278"/>
              <a:gd name="connsiteY10" fmla="*/ 0 h 398834"/>
              <a:gd name="connsiteX11" fmla="*/ 262647 w 380278"/>
              <a:gd name="connsiteY11" fmla="*/ 19456 h 398834"/>
              <a:gd name="connsiteX12" fmla="*/ 321013 w 380278"/>
              <a:gd name="connsiteY12" fmla="*/ 58366 h 398834"/>
              <a:gd name="connsiteX13" fmla="*/ 340468 w 380278"/>
              <a:gd name="connsiteY13" fmla="*/ 87549 h 398834"/>
              <a:gd name="connsiteX14" fmla="*/ 379379 w 380278"/>
              <a:gd name="connsiteY14" fmla="*/ 155643 h 398834"/>
              <a:gd name="connsiteX15" fmla="*/ 350196 w 380278"/>
              <a:gd name="connsiteY15" fmla="*/ 272375 h 398834"/>
              <a:gd name="connsiteX16" fmla="*/ 291830 w 380278"/>
              <a:gd name="connsiteY16" fmla="*/ 282102 h 398834"/>
              <a:gd name="connsiteX17" fmla="*/ 233464 w 380278"/>
              <a:gd name="connsiteY17" fmla="*/ 301558 h 398834"/>
              <a:gd name="connsiteX18" fmla="*/ 204281 w 380278"/>
              <a:gd name="connsiteY18" fmla="*/ 311285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278" h="398834">
                <a:moveTo>
                  <a:pt x="291830" y="398834"/>
                </a:moveTo>
                <a:cubicBezTo>
                  <a:pt x="275617" y="395592"/>
                  <a:pt x="258389" y="395620"/>
                  <a:pt x="243192" y="389107"/>
                </a:cubicBezTo>
                <a:cubicBezTo>
                  <a:pt x="234762" y="385494"/>
                  <a:pt x="232437" y="372551"/>
                  <a:pt x="223736" y="369651"/>
                </a:cubicBezTo>
                <a:cubicBezTo>
                  <a:pt x="201985" y="362401"/>
                  <a:pt x="178201" y="364025"/>
                  <a:pt x="155643" y="359924"/>
                </a:cubicBezTo>
                <a:cubicBezTo>
                  <a:pt x="142489" y="357532"/>
                  <a:pt x="129702" y="353439"/>
                  <a:pt x="116732" y="350196"/>
                </a:cubicBezTo>
                <a:lnTo>
                  <a:pt x="58366" y="311285"/>
                </a:lnTo>
                <a:lnTo>
                  <a:pt x="29183" y="291830"/>
                </a:lnTo>
                <a:cubicBezTo>
                  <a:pt x="5500" y="220781"/>
                  <a:pt x="14702" y="253359"/>
                  <a:pt x="0" y="194553"/>
                </a:cubicBezTo>
                <a:cubicBezTo>
                  <a:pt x="3243" y="145915"/>
                  <a:pt x="1257" y="96643"/>
                  <a:pt x="9728" y="48639"/>
                </a:cubicBezTo>
                <a:cubicBezTo>
                  <a:pt x="11322" y="39607"/>
                  <a:pt x="20980" y="33285"/>
                  <a:pt x="29183" y="29183"/>
                </a:cubicBezTo>
                <a:cubicBezTo>
                  <a:pt x="52863" y="17343"/>
                  <a:pt x="98535" y="6981"/>
                  <a:pt x="126460" y="0"/>
                </a:cubicBezTo>
                <a:cubicBezTo>
                  <a:pt x="138174" y="1065"/>
                  <a:pt x="229692" y="1148"/>
                  <a:pt x="262647" y="19456"/>
                </a:cubicBezTo>
                <a:cubicBezTo>
                  <a:pt x="283087" y="30811"/>
                  <a:pt x="321013" y="58366"/>
                  <a:pt x="321013" y="58366"/>
                </a:cubicBezTo>
                <a:cubicBezTo>
                  <a:pt x="327498" y="68094"/>
                  <a:pt x="334668" y="77398"/>
                  <a:pt x="340468" y="87549"/>
                </a:cubicBezTo>
                <a:cubicBezTo>
                  <a:pt x="389836" y="173942"/>
                  <a:pt x="331980" y="84544"/>
                  <a:pt x="379379" y="155643"/>
                </a:cubicBezTo>
                <a:cubicBezTo>
                  <a:pt x="378545" y="163987"/>
                  <a:pt x="389933" y="257474"/>
                  <a:pt x="350196" y="272375"/>
                </a:cubicBezTo>
                <a:cubicBezTo>
                  <a:pt x="331728" y="279300"/>
                  <a:pt x="311285" y="278860"/>
                  <a:pt x="291830" y="282102"/>
                </a:cubicBezTo>
                <a:lnTo>
                  <a:pt x="233464" y="301558"/>
                </a:lnTo>
                <a:lnTo>
                  <a:pt x="204281" y="31128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7885473" cy="504545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848" y="260648"/>
            <a:ext cx="8715836" cy="7955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게이트웨이</a:t>
            </a:r>
            <a:r>
              <a:rPr lang="en-US" altLang="ko-KR" dirty="0"/>
              <a:t>, </a:t>
            </a:r>
            <a:r>
              <a:rPr lang="ko-KR" altLang="en-US" dirty="0"/>
              <a:t>네임서버 주소 조사</a:t>
            </a:r>
            <a:endParaRPr lang="ko-KR" altLang="en-US" dirty="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06800" y="2636912"/>
            <a:ext cx="1944216" cy="28803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3515678"/>
            <a:ext cx="2232248" cy="28803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1760" y="5344032"/>
            <a:ext cx="1656184" cy="288033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596262"/>
            <a:ext cx="91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IP </a:t>
            </a:r>
            <a:r>
              <a:rPr lang="ko-KR" altLang="en-US" b="1" dirty="0" smtClean="0">
                <a:solidFill>
                  <a:schemeClr val="accent1"/>
                </a:solidFill>
              </a:rPr>
              <a:t>주소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6792" y="530886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accent6"/>
                </a:solidFill>
              </a:rPr>
              <a:t>네임서버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ko-KR" altLang="en-US" b="1" dirty="0" smtClean="0">
                <a:solidFill>
                  <a:schemeClr val="accent6"/>
                </a:solidFill>
              </a:rPr>
              <a:t>주소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3978" y="347728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smtClean="0">
                <a:solidFill>
                  <a:srgbClr val="00B050"/>
                </a:solidFill>
              </a:rPr>
              <a:t>게이트웨이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0" y="1077705"/>
            <a:ext cx="8440544" cy="4641865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323" y="260648"/>
            <a:ext cx="7211144" cy="68760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nslookup</a:t>
            </a:r>
            <a:r>
              <a:rPr lang="en-US" altLang="ko-KR" dirty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2470" y="1790818"/>
            <a:ext cx="3373425" cy="77408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2470" y="2833480"/>
            <a:ext cx="3445433" cy="830997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2469" y="3931686"/>
            <a:ext cx="3373425" cy="180157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99519" y="3241428"/>
            <a:ext cx="359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C00000"/>
                </a:solidFill>
              </a:rPr>
              <a:t>Cs2.sookmyung.ac.kr</a:t>
            </a:r>
            <a:r>
              <a:rPr lang="ko-KR" altLang="en-US" b="1" dirty="0">
                <a:solidFill>
                  <a:srgbClr val="C00000"/>
                </a:solidFill>
              </a:rPr>
              <a:t>의 </a:t>
            </a:r>
            <a:r>
              <a:rPr lang="en-US" altLang="ko-KR" b="1" dirty="0">
                <a:solidFill>
                  <a:srgbClr val="C00000"/>
                </a:solidFill>
              </a:rPr>
              <a:t>IP </a:t>
            </a:r>
            <a:r>
              <a:rPr lang="ko-KR" altLang="en-US" b="1" dirty="0">
                <a:solidFill>
                  <a:srgbClr val="C00000"/>
                </a:solidFill>
              </a:rPr>
              <a:t>주소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0438" y="2132856"/>
            <a:ext cx="34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accent1"/>
                </a:solidFill>
              </a:rPr>
              <a:t>Cs.sookmyung.ac.kr</a:t>
            </a:r>
            <a:r>
              <a:rPr lang="ko-KR" altLang="en-US" b="1" dirty="0" smtClean="0">
                <a:solidFill>
                  <a:schemeClr val="accent1"/>
                </a:solidFill>
              </a:rPr>
              <a:t>의 </a:t>
            </a:r>
            <a:r>
              <a:rPr lang="en-US" altLang="ko-KR" b="1" dirty="0" smtClean="0">
                <a:solidFill>
                  <a:schemeClr val="accent1"/>
                </a:solidFill>
              </a:rPr>
              <a:t>IP </a:t>
            </a:r>
            <a:r>
              <a:rPr lang="ko-KR" altLang="en-US" b="1" dirty="0" smtClean="0">
                <a:solidFill>
                  <a:schemeClr val="accent1"/>
                </a:solidFill>
              </a:rPr>
              <a:t>주소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23029" y="4558910"/>
            <a:ext cx="237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accent6"/>
                </a:solidFill>
              </a:rPr>
              <a:t>Naver.com</a:t>
            </a:r>
            <a:r>
              <a:rPr lang="ko-KR" altLang="en-US" b="1" dirty="0" smtClean="0">
                <a:solidFill>
                  <a:schemeClr val="accent6"/>
                </a:solidFill>
              </a:rPr>
              <a:t>의 </a:t>
            </a:r>
            <a:r>
              <a:rPr lang="en-US" altLang="ko-KR" b="1" dirty="0">
                <a:solidFill>
                  <a:schemeClr val="accent6"/>
                </a:solidFill>
              </a:rPr>
              <a:t>IP </a:t>
            </a:r>
            <a:r>
              <a:rPr lang="ko-KR" altLang="en-US" b="1" dirty="0">
                <a:solidFill>
                  <a:schemeClr val="accent6"/>
                </a:solidFill>
              </a:rPr>
              <a:t>주소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471" y="5951021"/>
            <a:ext cx="850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Nslookup</a:t>
            </a:r>
            <a:r>
              <a:rPr lang="en-US" altLang="ko-KR" b="1" dirty="0" smtClean="0"/>
              <a:t>(name server lookup) : </a:t>
            </a:r>
            <a:r>
              <a:rPr lang="ko-KR" altLang="en-US" dirty="0" smtClean="0"/>
              <a:t>도메인 이름 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dns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호스트명에</a:t>
            </a:r>
            <a:r>
              <a:rPr lang="ko-KR" altLang="en-US" dirty="0" smtClean="0"/>
              <a:t> 대해 질의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호스트명에</a:t>
            </a:r>
            <a:r>
              <a:rPr lang="ko-KR" altLang="en-US" dirty="0" smtClean="0">
                <a:sym typeface="Wingdings" panose="05000000000000000000" pitchFamily="2" charset="2"/>
              </a:rPr>
              <a:t> 대응되는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IP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주소 </a:t>
            </a:r>
            <a:r>
              <a:rPr lang="ko-KR" altLang="en-US" dirty="0" smtClean="0">
                <a:sym typeface="Wingdings" panose="05000000000000000000" pitchFamily="2" charset="2"/>
              </a:rPr>
              <a:t>알려줌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56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" y="1052736"/>
            <a:ext cx="8668277" cy="482453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323" y="260648"/>
            <a:ext cx="7211144" cy="68760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nslookup</a:t>
            </a:r>
            <a:r>
              <a:rPr lang="en-US" altLang="ko-KR" dirty="0"/>
              <a:t> </a:t>
            </a:r>
            <a:r>
              <a:rPr lang="ko-KR" altLang="en-US" dirty="0" smtClean="0"/>
              <a:t>명령어 </a:t>
            </a:r>
            <a:r>
              <a:rPr lang="ko-KR" altLang="en-US" dirty="0"/>
              <a:t>사용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9511" y="2180443"/>
            <a:ext cx="3373425" cy="204064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3507" y="4509120"/>
            <a:ext cx="3409430" cy="108012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31723" y="5015028"/>
            <a:ext cx="26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C00000"/>
                </a:solidFill>
              </a:rPr>
              <a:t>Youtube.com</a:t>
            </a:r>
            <a:r>
              <a:rPr lang="ko-KR" altLang="en-US" b="1" dirty="0" smtClean="0">
                <a:solidFill>
                  <a:srgbClr val="C00000"/>
                </a:solidFill>
              </a:rPr>
              <a:t>의 </a:t>
            </a:r>
            <a:r>
              <a:rPr lang="en-US" altLang="ko-KR" b="1" dirty="0">
                <a:solidFill>
                  <a:srgbClr val="C00000"/>
                </a:solidFill>
              </a:rPr>
              <a:t>IP </a:t>
            </a:r>
            <a:r>
              <a:rPr lang="ko-KR" altLang="en-US" b="1" dirty="0">
                <a:solidFill>
                  <a:srgbClr val="C00000"/>
                </a:solidFill>
              </a:rPr>
              <a:t>주소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2250" y="2862063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accent1"/>
                </a:solidFill>
              </a:rPr>
              <a:t>Daum.net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의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IP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주소</a:t>
            </a:r>
            <a:endParaRPr lang="en-US" altLang="ko-KR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2471" y="5951021"/>
            <a:ext cx="850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Nslookup</a:t>
            </a:r>
            <a:r>
              <a:rPr lang="en-US" altLang="ko-KR" b="1" dirty="0" smtClean="0"/>
              <a:t>(name server lookup) : </a:t>
            </a:r>
            <a:r>
              <a:rPr lang="ko-KR" altLang="en-US" dirty="0" smtClean="0"/>
              <a:t>도메인 이름 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dns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호스트명에</a:t>
            </a:r>
            <a:r>
              <a:rPr lang="ko-KR" altLang="en-US" dirty="0" smtClean="0"/>
              <a:t> 대해 질의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호스트명에</a:t>
            </a:r>
            <a:r>
              <a:rPr lang="ko-KR" altLang="en-US" dirty="0" smtClean="0">
                <a:sym typeface="Wingdings" panose="05000000000000000000" pitchFamily="2" charset="2"/>
              </a:rPr>
              <a:t> 대응되는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IP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주소 </a:t>
            </a:r>
            <a:r>
              <a:rPr lang="ko-KR" altLang="en-US" dirty="0" smtClean="0">
                <a:sym typeface="Wingdings" panose="05000000000000000000" pitchFamily="2" charset="2"/>
              </a:rPr>
              <a:t>알려줌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89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47754"/>
            <a:ext cx="8424936" cy="5633574"/>
          </a:xfrm>
        </p:spPr>
      </p:pic>
      <p:sp>
        <p:nvSpPr>
          <p:cNvPr id="6" name="TextBox 5"/>
          <p:cNvSpPr txBox="1"/>
          <p:nvPr/>
        </p:nvSpPr>
        <p:spPr>
          <a:xfrm>
            <a:off x="4788024" y="1879957"/>
            <a:ext cx="2497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accent1"/>
                </a:solidFill>
              </a:rPr>
              <a:t>Grep </a:t>
            </a:r>
            <a:r>
              <a:rPr lang="ko-KR" altLang="en-US" b="1" dirty="0" smtClean="0">
                <a:solidFill>
                  <a:schemeClr val="accent1"/>
                </a:solidFill>
              </a:rPr>
              <a:t>명령어 사용 위해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accent1"/>
                </a:solidFill>
              </a:rPr>
              <a:t>텍스트 파일 생성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3. grep </a:t>
            </a:r>
            <a:r>
              <a:rPr lang="ko-KR" altLang="en-US" dirty="0"/>
              <a:t>명령어 사용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1248" y="2222313"/>
            <a:ext cx="4032448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47863" y="4365102"/>
            <a:ext cx="4701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Grep </a:t>
            </a:r>
            <a:r>
              <a:rPr lang="ko-KR" altLang="en-US" b="1" dirty="0" smtClean="0"/>
              <a:t>명령어</a:t>
            </a:r>
            <a:endParaRPr lang="en-US" altLang="ko-KR" b="1" dirty="0" smtClean="0"/>
          </a:p>
          <a:p>
            <a:r>
              <a:rPr lang="ko-KR" altLang="en-US" b="1" dirty="0" smtClean="0"/>
              <a:t>대상 파일들을 읽어서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해당 패턴을 검색하고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smtClean="0"/>
              <a:t>패턴을 포함하는 줄의 내용을 출력</a:t>
            </a:r>
            <a:endParaRPr lang="en-US" altLang="ko-KR" b="1" dirty="0" smtClean="0"/>
          </a:p>
          <a:p>
            <a:pPr algn="r"/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268494" y="3929976"/>
            <a:ext cx="4659549" cy="1984443"/>
          </a:xfrm>
          <a:custGeom>
            <a:avLst/>
            <a:gdLst>
              <a:gd name="connsiteX0" fmla="*/ 4601183 w 4659549"/>
              <a:gd name="connsiteY0" fmla="*/ 1673158 h 1984443"/>
              <a:gd name="connsiteX1" fmla="*/ 4513634 w 4659549"/>
              <a:gd name="connsiteY1" fmla="*/ 1682885 h 1984443"/>
              <a:gd name="connsiteX2" fmla="*/ 4455268 w 4659549"/>
              <a:gd name="connsiteY2" fmla="*/ 1702341 h 1984443"/>
              <a:gd name="connsiteX3" fmla="*/ 4377447 w 4659549"/>
              <a:gd name="connsiteY3" fmla="*/ 1712068 h 1984443"/>
              <a:gd name="connsiteX4" fmla="*/ 4348264 w 4659549"/>
              <a:gd name="connsiteY4" fmla="*/ 1731524 h 1984443"/>
              <a:gd name="connsiteX5" fmla="*/ 4289898 w 4659549"/>
              <a:gd name="connsiteY5" fmla="*/ 1741251 h 1984443"/>
              <a:gd name="connsiteX6" fmla="*/ 4143983 w 4659549"/>
              <a:gd name="connsiteY6" fmla="*/ 1760707 h 1984443"/>
              <a:gd name="connsiteX7" fmla="*/ 4075890 w 4659549"/>
              <a:gd name="connsiteY7" fmla="*/ 1780162 h 1984443"/>
              <a:gd name="connsiteX8" fmla="*/ 3949430 w 4659549"/>
              <a:gd name="connsiteY8" fmla="*/ 1799617 h 1984443"/>
              <a:gd name="connsiteX9" fmla="*/ 3910519 w 4659549"/>
              <a:gd name="connsiteY9" fmla="*/ 1809345 h 1984443"/>
              <a:gd name="connsiteX10" fmla="*/ 3803515 w 4659549"/>
              <a:gd name="connsiteY10" fmla="*/ 1828800 h 1984443"/>
              <a:gd name="connsiteX11" fmla="*/ 3618690 w 4659549"/>
              <a:gd name="connsiteY11" fmla="*/ 1848255 h 1984443"/>
              <a:gd name="connsiteX12" fmla="*/ 3570051 w 4659549"/>
              <a:gd name="connsiteY12" fmla="*/ 1857983 h 1984443"/>
              <a:gd name="connsiteX13" fmla="*/ 3482502 w 4659549"/>
              <a:gd name="connsiteY13" fmla="*/ 1887166 h 1984443"/>
              <a:gd name="connsiteX14" fmla="*/ 3336588 w 4659549"/>
              <a:gd name="connsiteY14" fmla="*/ 1906621 h 1984443"/>
              <a:gd name="connsiteX15" fmla="*/ 3268494 w 4659549"/>
              <a:gd name="connsiteY15" fmla="*/ 1926077 h 1984443"/>
              <a:gd name="connsiteX16" fmla="*/ 3025302 w 4659549"/>
              <a:gd name="connsiteY16" fmla="*/ 1945532 h 1984443"/>
              <a:gd name="connsiteX17" fmla="*/ 2743200 w 4659549"/>
              <a:gd name="connsiteY17" fmla="*/ 1974715 h 1984443"/>
              <a:gd name="connsiteX18" fmla="*/ 2616741 w 4659549"/>
              <a:gd name="connsiteY18" fmla="*/ 1984443 h 1984443"/>
              <a:gd name="connsiteX19" fmla="*/ 1916349 w 4659549"/>
              <a:gd name="connsiteY19" fmla="*/ 1964987 h 1984443"/>
              <a:gd name="connsiteX20" fmla="*/ 1546698 w 4659549"/>
              <a:gd name="connsiteY20" fmla="*/ 1945532 h 1984443"/>
              <a:gd name="connsiteX21" fmla="*/ 1371600 w 4659549"/>
              <a:gd name="connsiteY21" fmla="*/ 1916349 h 1984443"/>
              <a:gd name="connsiteX22" fmla="*/ 1342417 w 4659549"/>
              <a:gd name="connsiteY22" fmla="*/ 1906621 h 1984443"/>
              <a:gd name="connsiteX23" fmla="*/ 1293779 w 4659549"/>
              <a:gd name="connsiteY23" fmla="*/ 1896894 h 1984443"/>
              <a:gd name="connsiteX24" fmla="*/ 1206230 w 4659549"/>
              <a:gd name="connsiteY24" fmla="*/ 1877438 h 1984443"/>
              <a:gd name="connsiteX25" fmla="*/ 1099226 w 4659549"/>
              <a:gd name="connsiteY25" fmla="*/ 1867711 h 1984443"/>
              <a:gd name="connsiteX26" fmla="*/ 1040860 w 4659549"/>
              <a:gd name="connsiteY26" fmla="*/ 1838528 h 1984443"/>
              <a:gd name="connsiteX27" fmla="*/ 972766 w 4659549"/>
              <a:gd name="connsiteY27" fmla="*/ 1828800 h 1984443"/>
              <a:gd name="connsiteX28" fmla="*/ 856034 w 4659549"/>
              <a:gd name="connsiteY28" fmla="*/ 1809345 h 1984443"/>
              <a:gd name="connsiteX29" fmla="*/ 787941 w 4659549"/>
              <a:gd name="connsiteY29" fmla="*/ 1799617 h 1984443"/>
              <a:gd name="connsiteX30" fmla="*/ 642026 w 4659549"/>
              <a:gd name="connsiteY30" fmla="*/ 1760707 h 1984443"/>
              <a:gd name="connsiteX31" fmla="*/ 603115 w 4659549"/>
              <a:gd name="connsiteY31" fmla="*/ 1741251 h 1984443"/>
              <a:gd name="connsiteX32" fmla="*/ 554477 w 4659549"/>
              <a:gd name="connsiteY32" fmla="*/ 1731524 h 1984443"/>
              <a:gd name="connsiteX33" fmla="*/ 525294 w 4659549"/>
              <a:gd name="connsiteY33" fmla="*/ 1721796 h 1984443"/>
              <a:gd name="connsiteX34" fmla="*/ 486383 w 4659549"/>
              <a:gd name="connsiteY34" fmla="*/ 1712068 h 1984443"/>
              <a:gd name="connsiteX35" fmla="*/ 437745 w 4659549"/>
              <a:gd name="connsiteY35" fmla="*/ 1682885 h 1984443"/>
              <a:gd name="connsiteX36" fmla="*/ 340468 w 4659549"/>
              <a:gd name="connsiteY36" fmla="*/ 1614792 h 1984443"/>
              <a:gd name="connsiteX37" fmla="*/ 311285 w 4659549"/>
              <a:gd name="connsiteY37" fmla="*/ 1605064 h 1984443"/>
              <a:gd name="connsiteX38" fmla="*/ 223736 w 4659549"/>
              <a:gd name="connsiteY38" fmla="*/ 1556426 h 1984443"/>
              <a:gd name="connsiteX39" fmla="*/ 184826 w 4659549"/>
              <a:gd name="connsiteY39" fmla="*/ 1507787 h 1984443"/>
              <a:gd name="connsiteX40" fmla="*/ 107005 w 4659549"/>
              <a:gd name="connsiteY40" fmla="*/ 1449421 h 1984443"/>
              <a:gd name="connsiteX41" fmla="*/ 38911 w 4659549"/>
              <a:gd name="connsiteY41" fmla="*/ 1322962 h 1984443"/>
              <a:gd name="connsiteX42" fmla="*/ 19456 w 4659549"/>
              <a:gd name="connsiteY42" fmla="*/ 1274324 h 1984443"/>
              <a:gd name="connsiteX43" fmla="*/ 0 w 4659549"/>
              <a:gd name="connsiteY43" fmla="*/ 1177047 h 1984443"/>
              <a:gd name="connsiteX44" fmla="*/ 9728 w 4659549"/>
              <a:gd name="connsiteY44" fmla="*/ 807396 h 1984443"/>
              <a:gd name="connsiteX45" fmla="*/ 19456 w 4659549"/>
              <a:gd name="connsiteY45" fmla="*/ 778213 h 1984443"/>
              <a:gd name="connsiteX46" fmla="*/ 48639 w 4659549"/>
              <a:gd name="connsiteY46" fmla="*/ 700392 h 1984443"/>
              <a:gd name="connsiteX47" fmla="*/ 77822 w 4659549"/>
              <a:gd name="connsiteY47" fmla="*/ 651753 h 1984443"/>
              <a:gd name="connsiteX48" fmla="*/ 87549 w 4659549"/>
              <a:gd name="connsiteY48" fmla="*/ 612843 h 1984443"/>
              <a:gd name="connsiteX49" fmla="*/ 136188 w 4659549"/>
              <a:gd name="connsiteY49" fmla="*/ 564204 h 1984443"/>
              <a:gd name="connsiteX50" fmla="*/ 155643 w 4659549"/>
              <a:gd name="connsiteY50" fmla="*/ 535021 h 1984443"/>
              <a:gd name="connsiteX51" fmla="*/ 194553 w 4659549"/>
              <a:gd name="connsiteY51" fmla="*/ 515566 h 1984443"/>
              <a:gd name="connsiteX52" fmla="*/ 223736 w 4659549"/>
              <a:gd name="connsiteY52" fmla="*/ 496111 h 1984443"/>
              <a:gd name="connsiteX53" fmla="*/ 243192 w 4659549"/>
              <a:gd name="connsiteY53" fmla="*/ 476655 h 1984443"/>
              <a:gd name="connsiteX54" fmla="*/ 291830 w 4659549"/>
              <a:gd name="connsiteY54" fmla="*/ 457200 h 1984443"/>
              <a:gd name="connsiteX55" fmla="*/ 330741 w 4659549"/>
              <a:gd name="connsiteY55" fmla="*/ 437745 h 1984443"/>
              <a:gd name="connsiteX56" fmla="*/ 379379 w 4659549"/>
              <a:gd name="connsiteY56" fmla="*/ 418290 h 1984443"/>
              <a:gd name="connsiteX57" fmla="*/ 428017 w 4659549"/>
              <a:gd name="connsiteY57" fmla="*/ 389107 h 1984443"/>
              <a:gd name="connsiteX58" fmla="*/ 476656 w 4659549"/>
              <a:gd name="connsiteY58" fmla="*/ 379379 h 1984443"/>
              <a:gd name="connsiteX59" fmla="*/ 515566 w 4659549"/>
              <a:gd name="connsiteY59" fmla="*/ 369651 h 1984443"/>
              <a:gd name="connsiteX60" fmla="*/ 671209 w 4659549"/>
              <a:gd name="connsiteY60" fmla="*/ 321013 h 1984443"/>
              <a:gd name="connsiteX61" fmla="*/ 758758 w 4659549"/>
              <a:gd name="connsiteY61" fmla="*/ 282102 h 1984443"/>
              <a:gd name="connsiteX62" fmla="*/ 885217 w 4659549"/>
              <a:gd name="connsiteY62" fmla="*/ 252919 h 1984443"/>
              <a:gd name="connsiteX63" fmla="*/ 1070043 w 4659549"/>
              <a:gd name="connsiteY63" fmla="*/ 194553 h 1984443"/>
              <a:gd name="connsiteX64" fmla="*/ 1186775 w 4659549"/>
              <a:gd name="connsiteY64" fmla="*/ 175098 h 1984443"/>
              <a:gd name="connsiteX65" fmla="*/ 1313234 w 4659549"/>
              <a:gd name="connsiteY65" fmla="*/ 145915 h 1984443"/>
              <a:gd name="connsiteX66" fmla="*/ 1410511 w 4659549"/>
              <a:gd name="connsiteY66" fmla="*/ 116732 h 1984443"/>
              <a:gd name="connsiteX67" fmla="*/ 1673158 w 4659549"/>
              <a:gd name="connsiteY67" fmla="*/ 97277 h 1984443"/>
              <a:gd name="connsiteX68" fmla="*/ 1760707 w 4659549"/>
              <a:gd name="connsiteY68" fmla="*/ 77821 h 1984443"/>
              <a:gd name="connsiteX69" fmla="*/ 1819073 w 4659549"/>
              <a:gd name="connsiteY69" fmla="*/ 68094 h 1984443"/>
              <a:gd name="connsiteX70" fmla="*/ 1887166 w 4659549"/>
              <a:gd name="connsiteY70" fmla="*/ 58366 h 1984443"/>
              <a:gd name="connsiteX71" fmla="*/ 2071992 w 4659549"/>
              <a:gd name="connsiteY71" fmla="*/ 29183 h 1984443"/>
              <a:gd name="connsiteX72" fmla="*/ 2315183 w 4659549"/>
              <a:gd name="connsiteY72" fmla="*/ 9728 h 1984443"/>
              <a:gd name="connsiteX73" fmla="*/ 2422188 w 4659549"/>
              <a:gd name="connsiteY73" fmla="*/ 0 h 1984443"/>
              <a:gd name="connsiteX74" fmla="*/ 3453319 w 4659549"/>
              <a:gd name="connsiteY74" fmla="*/ 9728 h 1984443"/>
              <a:gd name="connsiteX75" fmla="*/ 3754877 w 4659549"/>
              <a:gd name="connsiteY75" fmla="*/ 29183 h 1984443"/>
              <a:gd name="connsiteX76" fmla="*/ 3803515 w 4659549"/>
              <a:gd name="connsiteY76" fmla="*/ 38911 h 1984443"/>
              <a:gd name="connsiteX77" fmla="*/ 3881336 w 4659549"/>
              <a:gd name="connsiteY77" fmla="*/ 58366 h 1984443"/>
              <a:gd name="connsiteX78" fmla="*/ 3929975 w 4659549"/>
              <a:gd name="connsiteY78" fmla="*/ 68094 h 1984443"/>
              <a:gd name="connsiteX79" fmla="*/ 4007796 w 4659549"/>
              <a:gd name="connsiteY79" fmla="*/ 107004 h 1984443"/>
              <a:gd name="connsiteX80" fmla="*/ 4036979 w 4659549"/>
              <a:gd name="connsiteY80" fmla="*/ 126460 h 1984443"/>
              <a:gd name="connsiteX81" fmla="*/ 4114800 w 4659549"/>
              <a:gd name="connsiteY81" fmla="*/ 165370 h 1984443"/>
              <a:gd name="connsiteX82" fmla="*/ 4173166 w 4659549"/>
              <a:gd name="connsiteY82" fmla="*/ 214009 h 1984443"/>
              <a:gd name="connsiteX83" fmla="*/ 4231532 w 4659549"/>
              <a:gd name="connsiteY83" fmla="*/ 233464 h 1984443"/>
              <a:gd name="connsiteX84" fmla="*/ 4260715 w 4659549"/>
              <a:gd name="connsiteY84" fmla="*/ 262647 h 1984443"/>
              <a:gd name="connsiteX85" fmla="*/ 4289898 w 4659549"/>
              <a:gd name="connsiteY85" fmla="*/ 282102 h 1984443"/>
              <a:gd name="connsiteX86" fmla="*/ 4309353 w 4659549"/>
              <a:gd name="connsiteY86" fmla="*/ 311285 h 1984443"/>
              <a:gd name="connsiteX87" fmla="*/ 4348264 w 4659549"/>
              <a:gd name="connsiteY87" fmla="*/ 340468 h 1984443"/>
              <a:gd name="connsiteX88" fmla="*/ 4416358 w 4659549"/>
              <a:gd name="connsiteY88" fmla="*/ 418290 h 1984443"/>
              <a:gd name="connsiteX89" fmla="*/ 4474724 w 4659549"/>
              <a:gd name="connsiteY89" fmla="*/ 476655 h 1984443"/>
              <a:gd name="connsiteX90" fmla="*/ 4503907 w 4659549"/>
              <a:gd name="connsiteY90" fmla="*/ 544749 h 1984443"/>
              <a:gd name="connsiteX91" fmla="*/ 4523362 w 4659549"/>
              <a:gd name="connsiteY91" fmla="*/ 583660 h 1984443"/>
              <a:gd name="connsiteX92" fmla="*/ 4533090 w 4659549"/>
              <a:gd name="connsiteY92" fmla="*/ 612843 h 1984443"/>
              <a:gd name="connsiteX93" fmla="*/ 4552545 w 4659549"/>
              <a:gd name="connsiteY93" fmla="*/ 642026 h 1984443"/>
              <a:gd name="connsiteX94" fmla="*/ 4562273 w 4659549"/>
              <a:gd name="connsiteY94" fmla="*/ 671209 h 1984443"/>
              <a:gd name="connsiteX95" fmla="*/ 4620639 w 4659549"/>
              <a:gd name="connsiteY95" fmla="*/ 768485 h 1984443"/>
              <a:gd name="connsiteX96" fmla="*/ 4640094 w 4659549"/>
              <a:gd name="connsiteY96" fmla="*/ 894945 h 1984443"/>
              <a:gd name="connsiteX97" fmla="*/ 4649822 w 4659549"/>
              <a:gd name="connsiteY97" fmla="*/ 924128 h 1984443"/>
              <a:gd name="connsiteX98" fmla="*/ 4659549 w 4659549"/>
              <a:gd name="connsiteY98" fmla="*/ 972766 h 1984443"/>
              <a:gd name="connsiteX99" fmla="*/ 4649822 w 4659549"/>
              <a:gd name="connsiteY99" fmla="*/ 1352145 h 1984443"/>
              <a:gd name="connsiteX100" fmla="*/ 4640094 w 4659549"/>
              <a:gd name="connsiteY100" fmla="*/ 1381328 h 1984443"/>
              <a:gd name="connsiteX101" fmla="*/ 4610911 w 4659549"/>
              <a:gd name="connsiteY101" fmla="*/ 1459149 h 1984443"/>
              <a:gd name="connsiteX102" fmla="*/ 4591456 w 4659549"/>
              <a:gd name="connsiteY102" fmla="*/ 1517515 h 1984443"/>
              <a:gd name="connsiteX103" fmla="*/ 4523362 w 4659549"/>
              <a:gd name="connsiteY103" fmla="*/ 1614792 h 1984443"/>
              <a:gd name="connsiteX104" fmla="*/ 4494179 w 4659549"/>
              <a:gd name="connsiteY104" fmla="*/ 1682885 h 1984443"/>
              <a:gd name="connsiteX105" fmla="*/ 4484451 w 4659549"/>
              <a:gd name="connsiteY105" fmla="*/ 1712068 h 1984443"/>
              <a:gd name="connsiteX106" fmla="*/ 4455268 w 4659549"/>
              <a:gd name="connsiteY106" fmla="*/ 1731524 h 1984443"/>
              <a:gd name="connsiteX107" fmla="*/ 4435813 w 4659549"/>
              <a:gd name="connsiteY107" fmla="*/ 1760707 h 1984443"/>
              <a:gd name="connsiteX108" fmla="*/ 4377447 w 4659549"/>
              <a:gd name="connsiteY108" fmla="*/ 1789890 h 1984443"/>
              <a:gd name="connsiteX109" fmla="*/ 4357992 w 4659549"/>
              <a:gd name="connsiteY109" fmla="*/ 1809345 h 198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659549" h="1984443">
                <a:moveTo>
                  <a:pt x="4601183" y="1673158"/>
                </a:moveTo>
                <a:cubicBezTo>
                  <a:pt x="4572000" y="1676400"/>
                  <a:pt x="4542426" y="1677127"/>
                  <a:pt x="4513634" y="1682885"/>
                </a:cubicBezTo>
                <a:cubicBezTo>
                  <a:pt x="4493524" y="1686907"/>
                  <a:pt x="4475617" y="1699797"/>
                  <a:pt x="4455268" y="1702341"/>
                </a:cubicBezTo>
                <a:lnTo>
                  <a:pt x="4377447" y="1712068"/>
                </a:lnTo>
                <a:cubicBezTo>
                  <a:pt x="4367719" y="1718553"/>
                  <a:pt x="4359355" y="1727827"/>
                  <a:pt x="4348264" y="1731524"/>
                </a:cubicBezTo>
                <a:cubicBezTo>
                  <a:pt x="4329552" y="1737761"/>
                  <a:pt x="4309304" y="1737723"/>
                  <a:pt x="4289898" y="1741251"/>
                </a:cubicBezTo>
                <a:cubicBezTo>
                  <a:pt x="4191384" y="1759162"/>
                  <a:pt x="4293034" y="1745801"/>
                  <a:pt x="4143983" y="1760707"/>
                </a:cubicBezTo>
                <a:cubicBezTo>
                  <a:pt x="4121285" y="1767192"/>
                  <a:pt x="4098891" y="1774854"/>
                  <a:pt x="4075890" y="1780162"/>
                </a:cubicBezTo>
                <a:cubicBezTo>
                  <a:pt x="4040943" y="1788227"/>
                  <a:pt x="3983534" y="1793416"/>
                  <a:pt x="3949430" y="1799617"/>
                </a:cubicBezTo>
                <a:cubicBezTo>
                  <a:pt x="3936276" y="1802009"/>
                  <a:pt x="3923629" y="1806723"/>
                  <a:pt x="3910519" y="1809345"/>
                </a:cubicBezTo>
                <a:cubicBezTo>
                  <a:pt x="3874970" y="1816455"/>
                  <a:pt x="3839367" y="1823422"/>
                  <a:pt x="3803515" y="1828800"/>
                </a:cubicBezTo>
                <a:cubicBezTo>
                  <a:pt x="3776842" y="1832801"/>
                  <a:pt x="3641678" y="1845956"/>
                  <a:pt x="3618690" y="1848255"/>
                </a:cubicBezTo>
                <a:cubicBezTo>
                  <a:pt x="3602477" y="1851498"/>
                  <a:pt x="3585888" y="1853232"/>
                  <a:pt x="3570051" y="1857983"/>
                </a:cubicBezTo>
                <a:cubicBezTo>
                  <a:pt x="3499426" y="1879171"/>
                  <a:pt x="3545684" y="1875678"/>
                  <a:pt x="3482502" y="1887166"/>
                </a:cubicBezTo>
                <a:cubicBezTo>
                  <a:pt x="3452952" y="1892539"/>
                  <a:pt x="3363707" y="1903231"/>
                  <a:pt x="3336588" y="1906621"/>
                </a:cubicBezTo>
                <a:cubicBezTo>
                  <a:pt x="3313890" y="1913106"/>
                  <a:pt x="3291741" y="1921975"/>
                  <a:pt x="3268494" y="1926077"/>
                </a:cubicBezTo>
                <a:cubicBezTo>
                  <a:pt x="3222422" y="1934207"/>
                  <a:pt x="3054580" y="1943280"/>
                  <a:pt x="3025302" y="1945532"/>
                </a:cubicBezTo>
                <a:cubicBezTo>
                  <a:pt x="2883626" y="1956431"/>
                  <a:pt x="2914849" y="1958104"/>
                  <a:pt x="2743200" y="1974715"/>
                </a:cubicBezTo>
                <a:cubicBezTo>
                  <a:pt x="2701119" y="1978787"/>
                  <a:pt x="2658894" y="1981200"/>
                  <a:pt x="2616741" y="1984443"/>
                </a:cubicBezTo>
                <a:lnTo>
                  <a:pt x="1916349" y="1964987"/>
                </a:lnTo>
                <a:cubicBezTo>
                  <a:pt x="1708711" y="1958695"/>
                  <a:pt x="1703832" y="1961246"/>
                  <a:pt x="1546698" y="1945532"/>
                </a:cubicBezTo>
                <a:cubicBezTo>
                  <a:pt x="1459264" y="1936788"/>
                  <a:pt x="1457444" y="1937810"/>
                  <a:pt x="1371600" y="1916349"/>
                </a:cubicBezTo>
                <a:cubicBezTo>
                  <a:pt x="1361652" y="1913862"/>
                  <a:pt x="1352365" y="1909108"/>
                  <a:pt x="1342417" y="1906621"/>
                </a:cubicBezTo>
                <a:cubicBezTo>
                  <a:pt x="1326377" y="1902611"/>
                  <a:pt x="1309919" y="1900481"/>
                  <a:pt x="1293779" y="1896894"/>
                </a:cubicBezTo>
                <a:cubicBezTo>
                  <a:pt x="1261645" y="1889753"/>
                  <a:pt x="1239760" y="1881629"/>
                  <a:pt x="1206230" y="1877438"/>
                </a:cubicBezTo>
                <a:cubicBezTo>
                  <a:pt x="1170691" y="1872996"/>
                  <a:pt x="1134894" y="1870953"/>
                  <a:pt x="1099226" y="1867711"/>
                </a:cubicBezTo>
                <a:cubicBezTo>
                  <a:pt x="1079771" y="1857983"/>
                  <a:pt x="1061650" y="1844925"/>
                  <a:pt x="1040860" y="1838528"/>
                </a:cubicBezTo>
                <a:cubicBezTo>
                  <a:pt x="1018945" y="1831785"/>
                  <a:pt x="995414" y="1832376"/>
                  <a:pt x="972766" y="1828800"/>
                </a:cubicBezTo>
                <a:lnTo>
                  <a:pt x="856034" y="1809345"/>
                </a:lnTo>
                <a:cubicBezTo>
                  <a:pt x="833386" y="1805769"/>
                  <a:pt x="810424" y="1804114"/>
                  <a:pt x="787941" y="1799617"/>
                </a:cubicBezTo>
                <a:cubicBezTo>
                  <a:pt x="768589" y="1795747"/>
                  <a:pt x="663992" y="1768695"/>
                  <a:pt x="642026" y="1760707"/>
                </a:cubicBezTo>
                <a:cubicBezTo>
                  <a:pt x="628398" y="1755751"/>
                  <a:pt x="616872" y="1745837"/>
                  <a:pt x="603115" y="1741251"/>
                </a:cubicBezTo>
                <a:cubicBezTo>
                  <a:pt x="587430" y="1736023"/>
                  <a:pt x="570517" y="1735534"/>
                  <a:pt x="554477" y="1731524"/>
                </a:cubicBezTo>
                <a:cubicBezTo>
                  <a:pt x="544529" y="1729037"/>
                  <a:pt x="535153" y="1724613"/>
                  <a:pt x="525294" y="1721796"/>
                </a:cubicBezTo>
                <a:cubicBezTo>
                  <a:pt x="512439" y="1718123"/>
                  <a:pt x="499353" y="1715311"/>
                  <a:pt x="486383" y="1712068"/>
                </a:cubicBezTo>
                <a:cubicBezTo>
                  <a:pt x="470170" y="1702340"/>
                  <a:pt x="453477" y="1693373"/>
                  <a:pt x="437745" y="1682885"/>
                </a:cubicBezTo>
                <a:cubicBezTo>
                  <a:pt x="386739" y="1648881"/>
                  <a:pt x="402790" y="1649415"/>
                  <a:pt x="340468" y="1614792"/>
                </a:cubicBezTo>
                <a:cubicBezTo>
                  <a:pt x="331504" y="1609812"/>
                  <a:pt x="320248" y="1610044"/>
                  <a:pt x="311285" y="1605064"/>
                </a:cubicBezTo>
                <a:cubicBezTo>
                  <a:pt x="210944" y="1549318"/>
                  <a:pt x="289768" y="1578435"/>
                  <a:pt x="223736" y="1556426"/>
                </a:cubicBezTo>
                <a:cubicBezTo>
                  <a:pt x="210766" y="1540213"/>
                  <a:pt x="200131" y="1521817"/>
                  <a:pt x="184826" y="1507787"/>
                </a:cubicBezTo>
                <a:cubicBezTo>
                  <a:pt x="160924" y="1485876"/>
                  <a:pt x="124992" y="1476400"/>
                  <a:pt x="107005" y="1449421"/>
                </a:cubicBezTo>
                <a:cubicBezTo>
                  <a:pt x="76125" y="1403102"/>
                  <a:pt x="65845" y="1390298"/>
                  <a:pt x="38911" y="1322962"/>
                </a:cubicBezTo>
                <a:cubicBezTo>
                  <a:pt x="32426" y="1306749"/>
                  <a:pt x="23955" y="1291196"/>
                  <a:pt x="19456" y="1274324"/>
                </a:cubicBezTo>
                <a:cubicBezTo>
                  <a:pt x="10936" y="1242373"/>
                  <a:pt x="0" y="1177047"/>
                  <a:pt x="0" y="1177047"/>
                </a:cubicBezTo>
                <a:cubicBezTo>
                  <a:pt x="3243" y="1053830"/>
                  <a:pt x="3722" y="930509"/>
                  <a:pt x="9728" y="807396"/>
                </a:cubicBezTo>
                <a:cubicBezTo>
                  <a:pt x="10228" y="797154"/>
                  <a:pt x="17232" y="788223"/>
                  <a:pt x="19456" y="778213"/>
                </a:cubicBezTo>
                <a:cubicBezTo>
                  <a:pt x="35506" y="705985"/>
                  <a:pt x="12997" y="736033"/>
                  <a:pt x="48639" y="700392"/>
                </a:cubicBezTo>
                <a:cubicBezTo>
                  <a:pt x="91118" y="572948"/>
                  <a:pt x="24414" y="758568"/>
                  <a:pt x="77822" y="651753"/>
                </a:cubicBezTo>
                <a:cubicBezTo>
                  <a:pt x="83801" y="639795"/>
                  <a:pt x="80133" y="623967"/>
                  <a:pt x="87549" y="612843"/>
                </a:cubicBezTo>
                <a:cubicBezTo>
                  <a:pt x="100268" y="593765"/>
                  <a:pt x="123470" y="583282"/>
                  <a:pt x="136188" y="564204"/>
                </a:cubicBezTo>
                <a:cubicBezTo>
                  <a:pt x="142673" y="554476"/>
                  <a:pt x="146662" y="542506"/>
                  <a:pt x="155643" y="535021"/>
                </a:cubicBezTo>
                <a:cubicBezTo>
                  <a:pt x="166783" y="525738"/>
                  <a:pt x="181963" y="522760"/>
                  <a:pt x="194553" y="515566"/>
                </a:cubicBezTo>
                <a:cubicBezTo>
                  <a:pt x="204704" y="509766"/>
                  <a:pt x="214607" y="503414"/>
                  <a:pt x="223736" y="496111"/>
                </a:cubicBezTo>
                <a:cubicBezTo>
                  <a:pt x="230898" y="490382"/>
                  <a:pt x="235229" y="481205"/>
                  <a:pt x="243192" y="476655"/>
                </a:cubicBezTo>
                <a:cubicBezTo>
                  <a:pt x="258353" y="467992"/>
                  <a:pt x="275873" y="464292"/>
                  <a:pt x="291830" y="457200"/>
                </a:cubicBezTo>
                <a:cubicBezTo>
                  <a:pt x="305081" y="451311"/>
                  <a:pt x="317490" y="443634"/>
                  <a:pt x="330741" y="437745"/>
                </a:cubicBezTo>
                <a:cubicBezTo>
                  <a:pt x="346698" y="430653"/>
                  <a:pt x="363761" y="426099"/>
                  <a:pt x="379379" y="418290"/>
                </a:cubicBezTo>
                <a:cubicBezTo>
                  <a:pt x="396290" y="409834"/>
                  <a:pt x="410462" y="396129"/>
                  <a:pt x="428017" y="389107"/>
                </a:cubicBezTo>
                <a:cubicBezTo>
                  <a:pt x="443369" y="382966"/>
                  <a:pt x="460516" y="382966"/>
                  <a:pt x="476656" y="379379"/>
                </a:cubicBezTo>
                <a:cubicBezTo>
                  <a:pt x="489707" y="376479"/>
                  <a:pt x="502976" y="374148"/>
                  <a:pt x="515566" y="369651"/>
                </a:cubicBezTo>
                <a:cubicBezTo>
                  <a:pt x="657161" y="319082"/>
                  <a:pt x="563708" y="338930"/>
                  <a:pt x="671209" y="321013"/>
                </a:cubicBezTo>
                <a:cubicBezTo>
                  <a:pt x="700392" y="308043"/>
                  <a:pt x="728856" y="293315"/>
                  <a:pt x="758758" y="282102"/>
                </a:cubicBezTo>
                <a:cubicBezTo>
                  <a:pt x="864264" y="242537"/>
                  <a:pt x="788152" y="278803"/>
                  <a:pt x="885217" y="252919"/>
                </a:cubicBezTo>
                <a:cubicBezTo>
                  <a:pt x="1021619" y="216545"/>
                  <a:pt x="924882" y="228708"/>
                  <a:pt x="1070043" y="194553"/>
                </a:cubicBezTo>
                <a:cubicBezTo>
                  <a:pt x="1171480" y="170686"/>
                  <a:pt x="1103411" y="197834"/>
                  <a:pt x="1186775" y="175098"/>
                </a:cubicBezTo>
                <a:cubicBezTo>
                  <a:pt x="1304281" y="143051"/>
                  <a:pt x="1183039" y="164515"/>
                  <a:pt x="1313234" y="145915"/>
                </a:cubicBezTo>
                <a:cubicBezTo>
                  <a:pt x="1345660" y="136187"/>
                  <a:pt x="1376963" y="121266"/>
                  <a:pt x="1410511" y="116732"/>
                </a:cubicBezTo>
                <a:cubicBezTo>
                  <a:pt x="1497509" y="104976"/>
                  <a:pt x="1673158" y="97277"/>
                  <a:pt x="1673158" y="97277"/>
                </a:cubicBezTo>
                <a:cubicBezTo>
                  <a:pt x="1702341" y="90792"/>
                  <a:pt x="1731393" y="83684"/>
                  <a:pt x="1760707" y="77821"/>
                </a:cubicBezTo>
                <a:cubicBezTo>
                  <a:pt x="1780048" y="73953"/>
                  <a:pt x="1799579" y="71093"/>
                  <a:pt x="1819073" y="68094"/>
                </a:cubicBezTo>
                <a:cubicBezTo>
                  <a:pt x="1841735" y="64608"/>
                  <a:pt x="1864683" y="62863"/>
                  <a:pt x="1887166" y="58366"/>
                </a:cubicBezTo>
                <a:cubicBezTo>
                  <a:pt x="2051322" y="25535"/>
                  <a:pt x="1869259" y="47614"/>
                  <a:pt x="2071992" y="29183"/>
                </a:cubicBezTo>
                <a:cubicBezTo>
                  <a:pt x="2190060" y="5568"/>
                  <a:pt x="2081501" y="24804"/>
                  <a:pt x="2315183" y="9728"/>
                </a:cubicBezTo>
                <a:cubicBezTo>
                  <a:pt x="2350924" y="7422"/>
                  <a:pt x="2386520" y="3243"/>
                  <a:pt x="2422188" y="0"/>
                </a:cubicBezTo>
                <a:lnTo>
                  <a:pt x="3453319" y="9728"/>
                </a:lnTo>
                <a:cubicBezTo>
                  <a:pt x="3529717" y="10960"/>
                  <a:pt x="3672047" y="22811"/>
                  <a:pt x="3754877" y="29183"/>
                </a:cubicBezTo>
                <a:cubicBezTo>
                  <a:pt x="3771090" y="32426"/>
                  <a:pt x="3787405" y="35193"/>
                  <a:pt x="3803515" y="38911"/>
                </a:cubicBezTo>
                <a:cubicBezTo>
                  <a:pt x="3829569" y="44923"/>
                  <a:pt x="3855117" y="53122"/>
                  <a:pt x="3881336" y="58366"/>
                </a:cubicBezTo>
                <a:lnTo>
                  <a:pt x="3929975" y="68094"/>
                </a:lnTo>
                <a:cubicBezTo>
                  <a:pt x="3955915" y="81064"/>
                  <a:pt x="3983665" y="90916"/>
                  <a:pt x="4007796" y="107004"/>
                </a:cubicBezTo>
                <a:cubicBezTo>
                  <a:pt x="4017524" y="113489"/>
                  <a:pt x="4026715" y="120862"/>
                  <a:pt x="4036979" y="126460"/>
                </a:cubicBezTo>
                <a:cubicBezTo>
                  <a:pt x="4062440" y="140348"/>
                  <a:pt x="4094292" y="144862"/>
                  <a:pt x="4114800" y="165370"/>
                </a:cubicBezTo>
                <a:cubicBezTo>
                  <a:pt x="4132638" y="183208"/>
                  <a:pt x="4150044" y="202448"/>
                  <a:pt x="4173166" y="214009"/>
                </a:cubicBezTo>
                <a:cubicBezTo>
                  <a:pt x="4191509" y="223180"/>
                  <a:pt x="4212077" y="226979"/>
                  <a:pt x="4231532" y="233464"/>
                </a:cubicBezTo>
                <a:cubicBezTo>
                  <a:pt x="4241260" y="243192"/>
                  <a:pt x="4250147" y="253840"/>
                  <a:pt x="4260715" y="262647"/>
                </a:cubicBezTo>
                <a:cubicBezTo>
                  <a:pt x="4269696" y="270131"/>
                  <a:pt x="4281631" y="273835"/>
                  <a:pt x="4289898" y="282102"/>
                </a:cubicBezTo>
                <a:cubicBezTo>
                  <a:pt x="4298165" y="290369"/>
                  <a:pt x="4301086" y="303018"/>
                  <a:pt x="4309353" y="311285"/>
                </a:cubicBezTo>
                <a:cubicBezTo>
                  <a:pt x="4320817" y="322749"/>
                  <a:pt x="4335294" y="330740"/>
                  <a:pt x="4348264" y="340468"/>
                </a:cubicBezTo>
                <a:cubicBezTo>
                  <a:pt x="4370766" y="374222"/>
                  <a:pt x="4378419" y="389836"/>
                  <a:pt x="4416358" y="418290"/>
                </a:cubicBezTo>
                <a:cubicBezTo>
                  <a:pt x="4454754" y="447088"/>
                  <a:pt x="4453389" y="439320"/>
                  <a:pt x="4474724" y="476655"/>
                </a:cubicBezTo>
                <a:cubicBezTo>
                  <a:pt x="4511588" y="541165"/>
                  <a:pt x="4480526" y="490193"/>
                  <a:pt x="4503907" y="544749"/>
                </a:cubicBezTo>
                <a:cubicBezTo>
                  <a:pt x="4509619" y="558078"/>
                  <a:pt x="4517650" y="570331"/>
                  <a:pt x="4523362" y="583660"/>
                </a:cubicBezTo>
                <a:cubicBezTo>
                  <a:pt x="4527401" y="593085"/>
                  <a:pt x="4528504" y="603672"/>
                  <a:pt x="4533090" y="612843"/>
                </a:cubicBezTo>
                <a:cubicBezTo>
                  <a:pt x="4538318" y="623300"/>
                  <a:pt x="4547317" y="631569"/>
                  <a:pt x="4552545" y="642026"/>
                </a:cubicBezTo>
                <a:cubicBezTo>
                  <a:pt x="4557131" y="651197"/>
                  <a:pt x="4558030" y="661874"/>
                  <a:pt x="4562273" y="671209"/>
                </a:cubicBezTo>
                <a:cubicBezTo>
                  <a:pt x="4598117" y="750066"/>
                  <a:pt x="4582942" y="730789"/>
                  <a:pt x="4620639" y="768485"/>
                </a:cubicBezTo>
                <a:cubicBezTo>
                  <a:pt x="4627124" y="810638"/>
                  <a:pt x="4632234" y="853026"/>
                  <a:pt x="4640094" y="894945"/>
                </a:cubicBezTo>
                <a:cubicBezTo>
                  <a:pt x="4641984" y="905023"/>
                  <a:pt x="4647335" y="914180"/>
                  <a:pt x="4649822" y="924128"/>
                </a:cubicBezTo>
                <a:cubicBezTo>
                  <a:pt x="4653832" y="940168"/>
                  <a:pt x="4656307" y="956553"/>
                  <a:pt x="4659549" y="972766"/>
                </a:cubicBezTo>
                <a:cubicBezTo>
                  <a:pt x="4656307" y="1099226"/>
                  <a:pt x="4655839" y="1225787"/>
                  <a:pt x="4649822" y="1352145"/>
                </a:cubicBezTo>
                <a:cubicBezTo>
                  <a:pt x="4649334" y="1362387"/>
                  <a:pt x="4642911" y="1371469"/>
                  <a:pt x="4640094" y="1381328"/>
                </a:cubicBezTo>
                <a:cubicBezTo>
                  <a:pt x="4608499" y="1491906"/>
                  <a:pt x="4656248" y="1345803"/>
                  <a:pt x="4610911" y="1459149"/>
                </a:cubicBezTo>
                <a:cubicBezTo>
                  <a:pt x="4603295" y="1478190"/>
                  <a:pt x="4602832" y="1500452"/>
                  <a:pt x="4591456" y="1517515"/>
                </a:cubicBezTo>
                <a:cubicBezTo>
                  <a:pt x="4543552" y="1589371"/>
                  <a:pt x="4566574" y="1557175"/>
                  <a:pt x="4523362" y="1614792"/>
                </a:cubicBezTo>
                <a:cubicBezTo>
                  <a:pt x="4500548" y="1683232"/>
                  <a:pt x="4530241" y="1598742"/>
                  <a:pt x="4494179" y="1682885"/>
                </a:cubicBezTo>
                <a:cubicBezTo>
                  <a:pt x="4490140" y="1692310"/>
                  <a:pt x="4490857" y="1704061"/>
                  <a:pt x="4484451" y="1712068"/>
                </a:cubicBezTo>
                <a:cubicBezTo>
                  <a:pt x="4477148" y="1721197"/>
                  <a:pt x="4464996" y="1725039"/>
                  <a:pt x="4455268" y="1731524"/>
                </a:cubicBezTo>
                <a:cubicBezTo>
                  <a:pt x="4448783" y="1741252"/>
                  <a:pt x="4444080" y="1752440"/>
                  <a:pt x="4435813" y="1760707"/>
                </a:cubicBezTo>
                <a:cubicBezTo>
                  <a:pt x="4398916" y="1797604"/>
                  <a:pt x="4417004" y="1766156"/>
                  <a:pt x="4377447" y="1789890"/>
                </a:cubicBezTo>
                <a:cubicBezTo>
                  <a:pt x="4369583" y="1794609"/>
                  <a:pt x="4364477" y="1802860"/>
                  <a:pt x="4357992" y="1809345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8" y="766398"/>
            <a:ext cx="8487216" cy="5250978"/>
          </a:xfrm>
        </p:spPr>
      </p:pic>
      <p:sp>
        <p:nvSpPr>
          <p:cNvPr id="6" name="TextBox 5"/>
          <p:cNvSpPr txBox="1"/>
          <p:nvPr/>
        </p:nvSpPr>
        <p:spPr>
          <a:xfrm>
            <a:off x="4139952" y="2060848"/>
            <a:ext cx="2824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$ grep </a:t>
            </a:r>
            <a:r>
              <a:rPr lang="ko-KR" altLang="en-US" b="1" dirty="0" smtClean="0">
                <a:solidFill>
                  <a:schemeClr val="accent1"/>
                </a:solidFill>
              </a:rPr>
              <a:t>패턴 파일</a:t>
            </a:r>
            <a:r>
              <a:rPr lang="en-US" altLang="ko-KR" b="1" dirty="0" smtClean="0">
                <a:solidFill>
                  <a:schemeClr val="accent1"/>
                </a:solidFill>
              </a:rPr>
              <a:t>*</a:t>
            </a:r>
          </a:p>
          <a:p>
            <a:r>
              <a:rPr lang="ko-KR" altLang="en-US" dirty="0" smtClean="0"/>
              <a:t>패턴을 포함하는</a:t>
            </a:r>
            <a:endParaRPr lang="en-US" altLang="ko-KR" dirty="0" smtClean="0"/>
          </a:p>
          <a:p>
            <a:r>
              <a:rPr lang="ko-KR" altLang="en-US" dirty="0" smtClean="0"/>
              <a:t>줄의 내용을 출력한다</a:t>
            </a:r>
            <a:endParaRPr lang="en-US" altLang="ko-KR" dirty="0" smtClean="0"/>
          </a:p>
          <a:p>
            <a:pPr algn="r"/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3. grep </a:t>
            </a:r>
            <a:r>
              <a:rPr lang="ko-KR" altLang="en-US" dirty="0"/>
              <a:t>명령어 사용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39427" y="5686266"/>
            <a:ext cx="3180445" cy="33502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31500" y="553061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Hope </a:t>
            </a:r>
            <a:r>
              <a:rPr lang="ko-KR" altLang="en-US" b="1" dirty="0" smtClean="0"/>
              <a:t>가 들어가는 줄을 출력 </a:t>
            </a:r>
            <a:endParaRPr lang="en-US" altLang="ko-KR" b="1" dirty="0" smtClean="0"/>
          </a:p>
          <a:p>
            <a:pPr algn="r"/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28017" y="5617654"/>
            <a:ext cx="4717915" cy="744235"/>
          </a:xfrm>
          <a:custGeom>
            <a:avLst/>
            <a:gdLst>
              <a:gd name="connsiteX0" fmla="*/ 515566 w 4717915"/>
              <a:gd name="connsiteY0" fmla="*/ 501044 h 744235"/>
              <a:gd name="connsiteX1" fmla="*/ 466928 w 4717915"/>
              <a:gd name="connsiteY1" fmla="*/ 491316 h 744235"/>
              <a:gd name="connsiteX2" fmla="*/ 165370 w 4717915"/>
              <a:gd name="connsiteY2" fmla="*/ 471861 h 744235"/>
              <a:gd name="connsiteX3" fmla="*/ 136187 w 4717915"/>
              <a:gd name="connsiteY3" fmla="*/ 462133 h 744235"/>
              <a:gd name="connsiteX4" fmla="*/ 38911 w 4717915"/>
              <a:gd name="connsiteY4" fmla="*/ 374584 h 744235"/>
              <a:gd name="connsiteX5" fmla="*/ 29183 w 4717915"/>
              <a:gd name="connsiteY5" fmla="*/ 345401 h 744235"/>
              <a:gd name="connsiteX6" fmla="*/ 19455 w 4717915"/>
              <a:gd name="connsiteY6" fmla="*/ 296763 h 744235"/>
              <a:gd name="connsiteX7" fmla="*/ 0 w 4717915"/>
              <a:gd name="connsiteY7" fmla="*/ 238397 h 744235"/>
              <a:gd name="connsiteX8" fmla="*/ 9728 w 4717915"/>
              <a:gd name="connsiteY8" fmla="*/ 82755 h 744235"/>
              <a:gd name="connsiteX9" fmla="*/ 97277 w 4717915"/>
              <a:gd name="connsiteY9" fmla="*/ 14661 h 744235"/>
              <a:gd name="connsiteX10" fmla="*/ 165370 w 4717915"/>
              <a:gd name="connsiteY10" fmla="*/ 4933 h 744235"/>
              <a:gd name="connsiteX11" fmla="*/ 486383 w 4717915"/>
              <a:gd name="connsiteY11" fmla="*/ 43844 h 744235"/>
              <a:gd name="connsiteX12" fmla="*/ 515566 w 4717915"/>
              <a:gd name="connsiteY12" fmla="*/ 73027 h 744235"/>
              <a:gd name="connsiteX13" fmla="*/ 554477 w 4717915"/>
              <a:gd name="connsiteY13" fmla="*/ 111937 h 744235"/>
              <a:gd name="connsiteX14" fmla="*/ 564204 w 4717915"/>
              <a:gd name="connsiteY14" fmla="*/ 141120 h 744235"/>
              <a:gd name="connsiteX15" fmla="*/ 583660 w 4717915"/>
              <a:gd name="connsiteY15" fmla="*/ 180031 h 744235"/>
              <a:gd name="connsiteX16" fmla="*/ 603115 w 4717915"/>
              <a:gd name="connsiteY16" fmla="*/ 238397 h 744235"/>
              <a:gd name="connsiteX17" fmla="*/ 593387 w 4717915"/>
              <a:gd name="connsiteY17" fmla="*/ 384312 h 744235"/>
              <a:gd name="connsiteX18" fmla="*/ 583660 w 4717915"/>
              <a:gd name="connsiteY18" fmla="*/ 413495 h 744235"/>
              <a:gd name="connsiteX19" fmla="*/ 564204 w 4717915"/>
              <a:gd name="connsiteY19" fmla="*/ 432950 h 744235"/>
              <a:gd name="connsiteX20" fmla="*/ 525294 w 4717915"/>
              <a:gd name="connsiteY20" fmla="*/ 520499 h 744235"/>
              <a:gd name="connsiteX21" fmla="*/ 554477 w 4717915"/>
              <a:gd name="connsiteY21" fmla="*/ 588593 h 744235"/>
              <a:gd name="connsiteX22" fmla="*/ 564204 w 4717915"/>
              <a:gd name="connsiteY22" fmla="*/ 617776 h 744235"/>
              <a:gd name="connsiteX23" fmla="*/ 612843 w 4717915"/>
              <a:gd name="connsiteY23" fmla="*/ 627503 h 744235"/>
              <a:gd name="connsiteX24" fmla="*/ 710119 w 4717915"/>
              <a:gd name="connsiteY24" fmla="*/ 666414 h 744235"/>
              <a:gd name="connsiteX25" fmla="*/ 739302 w 4717915"/>
              <a:gd name="connsiteY25" fmla="*/ 676142 h 744235"/>
              <a:gd name="connsiteX26" fmla="*/ 787940 w 4717915"/>
              <a:gd name="connsiteY26" fmla="*/ 685869 h 744235"/>
              <a:gd name="connsiteX27" fmla="*/ 865762 w 4717915"/>
              <a:gd name="connsiteY27" fmla="*/ 705325 h 744235"/>
              <a:gd name="connsiteX28" fmla="*/ 1001949 w 4717915"/>
              <a:gd name="connsiteY28" fmla="*/ 734508 h 744235"/>
              <a:gd name="connsiteX29" fmla="*/ 1663430 w 4717915"/>
              <a:gd name="connsiteY29" fmla="*/ 744235 h 744235"/>
              <a:gd name="connsiteX30" fmla="*/ 2577830 w 4717915"/>
              <a:gd name="connsiteY30" fmla="*/ 724780 h 744235"/>
              <a:gd name="connsiteX31" fmla="*/ 2743200 w 4717915"/>
              <a:gd name="connsiteY31" fmla="*/ 715052 h 744235"/>
              <a:gd name="connsiteX32" fmla="*/ 3151762 w 4717915"/>
              <a:gd name="connsiteY32" fmla="*/ 646959 h 744235"/>
              <a:gd name="connsiteX33" fmla="*/ 3375498 w 4717915"/>
              <a:gd name="connsiteY33" fmla="*/ 627503 h 744235"/>
              <a:gd name="connsiteX34" fmla="*/ 3463047 w 4717915"/>
              <a:gd name="connsiteY34" fmla="*/ 608048 h 744235"/>
              <a:gd name="connsiteX35" fmla="*/ 3560323 w 4717915"/>
              <a:gd name="connsiteY35" fmla="*/ 588593 h 744235"/>
              <a:gd name="connsiteX36" fmla="*/ 3589506 w 4717915"/>
              <a:gd name="connsiteY36" fmla="*/ 578865 h 744235"/>
              <a:gd name="connsiteX37" fmla="*/ 3628417 w 4717915"/>
              <a:gd name="connsiteY37" fmla="*/ 569137 h 744235"/>
              <a:gd name="connsiteX38" fmla="*/ 3696511 w 4717915"/>
              <a:gd name="connsiteY38" fmla="*/ 539955 h 744235"/>
              <a:gd name="connsiteX39" fmla="*/ 3793787 w 4717915"/>
              <a:gd name="connsiteY39" fmla="*/ 520499 h 744235"/>
              <a:gd name="connsiteX40" fmla="*/ 3910519 w 4717915"/>
              <a:gd name="connsiteY40" fmla="*/ 501044 h 744235"/>
              <a:gd name="connsiteX41" fmla="*/ 3988340 w 4717915"/>
              <a:gd name="connsiteY41" fmla="*/ 481589 h 744235"/>
              <a:gd name="connsiteX42" fmla="*/ 4027251 w 4717915"/>
              <a:gd name="connsiteY42" fmla="*/ 471861 h 744235"/>
              <a:gd name="connsiteX43" fmla="*/ 4085617 w 4717915"/>
              <a:gd name="connsiteY43" fmla="*/ 442678 h 744235"/>
              <a:gd name="connsiteX44" fmla="*/ 4221804 w 4717915"/>
              <a:gd name="connsiteY44" fmla="*/ 394040 h 744235"/>
              <a:gd name="connsiteX45" fmla="*/ 4299626 w 4717915"/>
              <a:gd name="connsiteY45" fmla="*/ 364857 h 744235"/>
              <a:gd name="connsiteX46" fmla="*/ 4338536 w 4717915"/>
              <a:gd name="connsiteY46" fmla="*/ 355129 h 744235"/>
              <a:gd name="connsiteX47" fmla="*/ 4396902 w 4717915"/>
              <a:gd name="connsiteY47" fmla="*/ 325946 h 744235"/>
              <a:gd name="connsiteX48" fmla="*/ 4435813 w 4717915"/>
              <a:gd name="connsiteY48" fmla="*/ 296763 h 744235"/>
              <a:gd name="connsiteX49" fmla="*/ 4572000 w 4717915"/>
              <a:gd name="connsiteY49" fmla="*/ 277308 h 744235"/>
              <a:gd name="connsiteX50" fmla="*/ 4649821 w 4717915"/>
              <a:gd name="connsiteY50" fmla="*/ 257852 h 744235"/>
              <a:gd name="connsiteX51" fmla="*/ 4717915 w 4717915"/>
              <a:gd name="connsiteY51" fmla="*/ 238397 h 744235"/>
              <a:gd name="connsiteX52" fmla="*/ 4669277 w 4717915"/>
              <a:gd name="connsiteY52" fmla="*/ 199486 h 744235"/>
              <a:gd name="connsiteX53" fmla="*/ 4649821 w 4717915"/>
              <a:gd name="connsiteY53" fmla="*/ 180031 h 744235"/>
              <a:gd name="connsiteX54" fmla="*/ 4591455 w 4717915"/>
              <a:gd name="connsiteY54" fmla="*/ 160576 h 744235"/>
              <a:gd name="connsiteX55" fmla="*/ 4562272 w 4717915"/>
              <a:gd name="connsiteY55" fmla="*/ 150848 h 744235"/>
              <a:gd name="connsiteX56" fmla="*/ 4494179 w 4717915"/>
              <a:gd name="connsiteY56" fmla="*/ 131393 h 744235"/>
              <a:gd name="connsiteX57" fmla="*/ 4513634 w 4717915"/>
              <a:gd name="connsiteY57" fmla="*/ 160576 h 744235"/>
              <a:gd name="connsiteX58" fmla="*/ 4523362 w 4717915"/>
              <a:gd name="connsiteY58" fmla="*/ 218942 h 744235"/>
              <a:gd name="connsiteX59" fmla="*/ 4552545 w 4717915"/>
              <a:gd name="connsiteY59" fmla="*/ 238397 h 744235"/>
              <a:gd name="connsiteX60" fmla="*/ 4572000 w 4717915"/>
              <a:gd name="connsiteY60" fmla="*/ 296763 h 744235"/>
              <a:gd name="connsiteX61" fmla="*/ 4581728 w 4717915"/>
              <a:gd name="connsiteY61" fmla="*/ 345401 h 744235"/>
              <a:gd name="connsiteX62" fmla="*/ 4620638 w 4717915"/>
              <a:gd name="connsiteY62" fmla="*/ 413495 h 744235"/>
              <a:gd name="connsiteX63" fmla="*/ 4659549 w 4717915"/>
              <a:gd name="connsiteY63" fmla="*/ 462133 h 744235"/>
              <a:gd name="connsiteX64" fmla="*/ 4669277 w 4717915"/>
              <a:gd name="connsiteY64" fmla="*/ 432950 h 744235"/>
              <a:gd name="connsiteX65" fmla="*/ 4688732 w 4717915"/>
              <a:gd name="connsiteY65" fmla="*/ 394040 h 744235"/>
              <a:gd name="connsiteX66" fmla="*/ 4698460 w 4717915"/>
              <a:gd name="connsiteY66" fmla="*/ 355129 h 744235"/>
              <a:gd name="connsiteX67" fmla="*/ 4708187 w 4717915"/>
              <a:gd name="connsiteY67" fmla="*/ 296763 h 7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717915" h="744235">
                <a:moveTo>
                  <a:pt x="515566" y="501044"/>
                </a:moveTo>
                <a:cubicBezTo>
                  <a:pt x="499353" y="497801"/>
                  <a:pt x="483405" y="492689"/>
                  <a:pt x="466928" y="491316"/>
                </a:cubicBezTo>
                <a:cubicBezTo>
                  <a:pt x="366548" y="482951"/>
                  <a:pt x="165370" y="471861"/>
                  <a:pt x="165370" y="471861"/>
                </a:cubicBezTo>
                <a:cubicBezTo>
                  <a:pt x="155642" y="468618"/>
                  <a:pt x="145151" y="467113"/>
                  <a:pt x="136187" y="462133"/>
                </a:cubicBezTo>
                <a:cubicBezTo>
                  <a:pt x="97588" y="440689"/>
                  <a:pt x="59258" y="415279"/>
                  <a:pt x="38911" y="374584"/>
                </a:cubicBezTo>
                <a:cubicBezTo>
                  <a:pt x="34325" y="365413"/>
                  <a:pt x="31670" y="355349"/>
                  <a:pt x="29183" y="345401"/>
                </a:cubicBezTo>
                <a:cubicBezTo>
                  <a:pt x="25173" y="329361"/>
                  <a:pt x="23805" y="312714"/>
                  <a:pt x="19455" y="296763"/>
                </a:cubicBezTo>
                <a:cubicBezTo>
                  <a:pt x="14059" y="276978"/>
                  <a:pt x="0" y="238397"/>
                  <a:pt x="0" y="238397"/>
                </a:cubicBezTo>
                <a:cubicBezTo>
                  <a:pt x="3243" y="186516"/>
                  <a:pt x="-4553" y="132737"/>
                  <a:pt x="9728" y="82755"/>
                </a:cubicBezTo>
                <a:cubicBezTo>
                  <a:pt x="16384" y="59459"/>
                  <a:pt x="70895" y="21856"/>
                  <a:pt x="97277" y="14661"/>
                </a:cubicBezTo>
                <a:cubicBezTo>
                  <a:pt x="119397" y="8628"/>
                  <a:pt x="142672" y="8176"/>
                  <a:pt x="165370" y="4933"/>
                </a:cubicBezTo>
                <a:cubicBezTo>
                  <a:pt x="268897" y="11835"/>
                  <a:pt x="400061" y="-28091"/>
                  <a:pt x="486383" y="43844"/>
                </a:cubicBezTo>
                <a:cubicBezTo>
                  <a:pt x="496951" y="52651"/>
                  <a:pt x="505838" y="63299"/>
                  <a:pt x="515566" y="73027"/>
                </a:cubicBezTo>
                <a:cubicBezTo>
                  <a:pt x="541508" y="150851"/>
                  <a:pt x="502595" y="60055"/>
                  <a:pt x="554477" y="111937"/>
                </a:cubicBezTo>
                <a:cubicBezTo>
                  <a:pt x="561728" y="119188"/>
                  <a:pt x="560165" y="131695"/>
                  <a:pt x="564204" y="141120"/>
                </a:cubicBezTo>
                <a:cubicBezTo>
                  <a:pt x="569916" y="154449"/>
                  <a:pt x="578274" y="166567"/>
                  <a:pt x="583660" y="180031"/>
                </a:cubicBezTo>
                <a:cubicBezTo>
                  <a:pt x="591276" y="199072"/>
                  <a:pt x="603115" y="238397"/>
                  <a:pt x="603115" y="238397"/>
                </a:cubicBezTo>
                <a:cubicBezTo>
                  <a:pt x="599872" y="287035"/>
                  <a:pt x="598770" y="335864"/>
                  <a:pt x="593387" y="384312"/>
                </a:cubicBezTo>
                <a:cubicBezTo>
                  <a:pt x="592255" y="394503"/>
                  <a:pt x="588936" y="404702"/>
                  <a:pt x="583660" y="413495"/>
                </a:cubicBezTo>
                <a:cubicBezTo>
                  <a:pt x="578941" y="421359"/>
                  <a:pt x="570689" y="426465"/>
                  <a:pt x="564204" y="432950"/>
                </a:cubicBezTo>
                <a:cubicBezTo>
                  <a:pt x="541052" y="502407"/>
                  <a:pt x="556124" y="474252"/>
                  <a:pt x="525294" y="520499"/>
                </a:cubicBezTo>
                <a:cubicBezTo>
                  <a:pt x="548049" y="634280"/>
                  <a:pt x="517101" y="526298"/>
                  <a:pt x="554477" y="588593"/>
                </a:cubicBezTo>
                <a:cubicBezTo>
                  <a:pt x="559752" y="597386"/>
                  <a:pt x="555672" y="612088"/>
                  <a:pt x="564204" y="617776"/>
                </a:cubicBezTo>
                <a:cubicBezTo>
                  <a:pt x="577961" y="626947"/>
                  <a:pt x="596630" y="624261"/>
                  <a:pt x="612843" y="627503"/>
                </a:cubicBezTo>
                <a:cubicBezTo>
                  <a:pt x="645268" y="640473"/>
                  <a:pt x="676988" y="655370"/>
                  <a:pt x="710119" y="666414"/>
                </a:cubicBezTo>
                <a:cubicBezTo>
                  <a:pt x="719847" y="669657"/>
                  <a:pt x="729354" y="673655"/>
                  <a:pt x="739302" y="676142"/>
                </a:cubicBezTo>
                <a:cubicBezTo>
                  <a:pt x="755342" y="680152"/>
                  <a:pt x="771830" y="682151"/>
                  <a:pt x="787940" y="685869"/>
                </a:cubicBezTo>
                <a:cubicBezTo>
                  <a:pt x="813994" y="691882"/>
                  <a:pt x="839821" y="698840"/>
                  <a:pt x="865762" y="705325"/>
                </a:cubicBezTo>
                <a:cubicBezTo>
                  <a:pt x="902667" y="714551"/>
                  <a:pt x="975872" y="733505"/>
                  <a:pt x="1001949" y="734508"/>
                </a:cubicBezTo>
                <a:cubicBezTo>
                  <a:pt x="1222304" y="742983"/>
                  <a:pt x="1442936" y="740993"/>
                  <a:pt x="1663430" y="744235"/>
                </a:cubicBezTo>
                <a:lnTo>
                  <a:pt x="2577830" y="724780"/>
                </a:lnTo>
                <a:cubicBezTo>
                  <a:pt x="2633028" y="723288"/>
                  <a:pt x="2688270" y="720686"/>
                  <a:pt x="2743200" y="715052"/>
                </a:cubicBezTo>
                <a:cubicBezTo>
                  <a:pt x="3239248" y="664175"/>
                  <a:pt x="2687727" y="711708"/>
                  <a:pt x="3151762" y="646959"/>
                </a:cubicBezTo>
                <a:cubicBezTo>
                  <a:pt x="3225904" y="636614"/>
                  <a:pt x="3375498" y="627503"/>
                  <a:pt x="3375498" y="627503"/>
                </a:cubicBezTo>
                <a:cubicBezTo>
                  <a:pt x="3404681" y="621018"/>
                  <a:pt x="3433733" y="613911"/>
                  <a:pt x="3463047" y="608048"/>
                </a:cubicBezTo>
                <a:cubicBezTo>
                  <a:pt x="3526730" y="595311"/>
                  <a:pt x="3507613" y="603653"/>
                  <a:pt x="3560323" y="588593"/>
                </a:cubicBezTo>
                <a:cubicBezTo>
                  <a:pt x="3570182" y="585776"/>
                  <a:pt x="3579647" y="581682"/>
                  <a:pt x="3589506" y="578865"/>
                </a:cubicBezTo>
                <a:cubicBezTo>
                  <a:pt x="3602361" y="575192"/>
                  <a:pt x="3615852" y="573706"/>
                  <a:pt x="3628417" y="569137"/>
                </a:cubicBezTo>
                <a:cubicBezTo>
                  <a:pt x="3651625" y="560698"/>
                  <a:pt x="3672820" y="546923"/>
                  <a:pt x="3696511" y="539955"/>
                </a:cubicBezTo>
                <a:cubicBezTo>
                  <a:pt x="3728235" y="530624"/>
                  <a:pt x="3761169" y="525935"/>
                  <a:pt x="3793787" y="520499"/>
                </a:cubicBezTo>
                <a:cubicBezTo>
                  <a:pt x="3832698" y="514014"/>
                  <a:pt x="3871838" y="508780"/>
                  <a:pt x="3910519" y="501044"/>
                </a:cubicBezTo>
                <a:cubicBezTo>
                  <a:pt x="3936738" y="495800"/>
                  <a:pt x="3962400" y="488074"/>
                  <a:pt x="3988340" y="481589"/>
                </a:cubicBezTo>
                <a:lnTo>
                  <a:pt x="4027251" y="471861"/>
                </a:lnTo>
                <a:cubicBezTo>
                  <a:pt x="4073314" y="441153"/>
                  <a:pt x="4038021" y="460984"/>
                  <a:pt x="4085617" y="442678"/>
                </a:cubicBezTo>
                <a:cubicBezTo>
                  <a:pt x="4281047" y="367512"/>
                  <a:pt x="4116191" y="424215"/>
                  <a:pt x="4221804" y="394040"/>
                </a:cubicBezTo>
                <a:cubicBezTo>
                  <a:pt x="4269595" y="380385"/>
                  <a:pt x="4237988" y="385403"/>
                  <a:pt x="4299626" y="364857"/>
                </a:cubicBezTo>
                <a:cubicBezTo>
                  <a:pt x="4312309" y="360629"/>
                  <a:pt x="4325566" y="358372"/>
                  <a:pt x="4338536" y="355129"/>
                </a:cubicBezTo>
                <a:cubicBezTo>
                  <a:pt x="4383845" y="309822"/>
                  <a:pt x="4325189" y="361803"/>
                  <a:pt x="4396902" y="325946"/>
                </a:cubicBezTo>
                <a:cubicBezTo>
                  <a:pt x="4411403" y="318695"/>
                  <a:pt x="4420192" y="301102"/>
                  <a:pt x="4435813" y="296763"/>
                </a:cubicBezTo>
                <a:cubicBezTo>
                  <a:pt x="4479997" y="284490"/>
                  <a:pt x="4572000" y="277308"/>
                  <a:pt x="4572000" y="277308"/>
                </a:cubicBezTo>
                <a:cubicBezTo>
                  <a:pt x="4624143" y="259926"/>
                  <a:pt x="4579398" y="273501"/>
                  <a:pt x="4649821" y="257852"/>
                </a:cubicBezTo>
                <a:cubicBezTo>
                  <a:pt x="4686474" y="249707"/>
                  <a:pt x="4685410" y="249232"/>
                  <a:pt x="4717915" y="238397"/>
                </a:cubicBezTo>
                <a:cubicBezTo>
                  <a:pt x="4679168" y="180276"/>
                  <a:pt x="4721483" y="230809"/>
                  <a:pt x="4669277" y="199486"/>
                </a:cubicBezTo>
                <a:cubicBezTo>
                  <a:pt x="4661413" y="194767"/>
                  <a:pt x="4658024" y="184132"/>
                  <a:pt x="4649821" y="180031"/>
                </a:cubicBezTo>
                <a:cubicBezTo>
                  <a:pt x="4631478" y="170860"/>
                  <a:pt x="4610910" y="167061"/>
                  <a:pt x="4591455" y="160576"/>
                </a:cubicBezTo>
                <a:cubicBezTo>
                  <a:pt x="4581727" y="157333"/>
                  <a:pt x="4572220" y="153335"/>
                  <a:pt x="4562272" y="150848"/>
                </a:cubicBezTo>
                <a:cubicBezTo>
                  <a:pt x="4513414" y="138633"/>
                  <a:pt x="4536045" y="145347"/>
                  <a:pt x="4494179" y="131393"/>
                </a:cubicBezTo>
                <a:cubicBezTo>
                  <a:pt x="4500664" y="141121"/>
                  <a:pt x="4509937" y="149485"/>
                  <a:pt x="4513634" y="160576"/>
                </a:cubicBezTo>
                <a:cubicBezTo>
                  <a:pt x="4519871" y="179288"/>
                  <a:pt x="4514541" y="201301"/>
                  <a:pt x="4523362" y="218942"/>
                </a:cubicBezTo>
                <a:cubicBezTo>
                  <a:pt x="4528590" y="229399"/>
                  <a:pt x="4542817" y="231912"/>
                  <a:pt x="4552545" y="238397"/>
                </a:cubicBezTo>
                <a:cubicBezTo>
                  <a:pt x="4559030" y="257852"/>
                  <a:pt x="4566604" y="276978"/>
                  <a:pt x="4572000" y="296763"/>
                </a:cubicBezTo>
                <a:cubicBezTo>
                  <a:pt x="4576350" y="312714"/>
                  <a:pt x="4576500" y="329716"/>
                  <a:pt x="4581728" y="345401"/>
                </a:cubicBezTo>
                <a:cubicBezTo>
                  <a:pt x="4598783" y="396565"/>
                  <a:pt x="4599290" y="370799"/>
                  <a:pt x="4620638" y="413495"/>
                </a:cubicBezTo>
                <a:cubicBezTo>
                  <a:pt x="4644131" y="460481"/>
                  <a:pt x="4610355" y="429338"/>
                  <a:pt x="4659549" y="462133"/>
                </a:cubicBezTo>
                <a:cubicBezTo>
                  <a:pt x="4662792" y="452405"/>
                  <a:pt x="4665238" y="442375"/>
                  <a:pt x="4669277" y="432950"/>
                </a:cubicBezTo>
                <a:cubicBezTo>
                  <a:pt x="4674989" y="419622"/>
                  <a:pt x="4683640" y="407618"/>
                  <a:pt x="4688732" y="394040"/>
                </a:cubicBezTo>
                <a:cubicBezTo>
                  <a:pt x="4693426" y="381522"/>
                  <a:pt x="4695838" y="368239"/>
                  <a:pt x="4698460" y="355129"/>
                </a:cubicBezTo>
                <a:cubicBezTo>
                  <a:pt x="4702328" y="335788"/>
                  <a:pt x="4708187" y="296763"/>
                  <a:pt x="4708187" y="296763"/>
                </a:cubicBezTo>
              </a:path>
            </a:pathLst>
          </a:custGeom>
          <a:noFill/>
          <a:ln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836712"/>
            <a:ext cx="8424937" cy="5040560"/>
          </a:xfrm>
        </p:spPr>
      </p:pic>
      <p:sp>
        <p:nvSpPr>
          <p:cNvPr id="6" name="TextBox 5"/>
          <p:cNvSpPr txBox="1"/>
          <p:nvPr/>
        </p:nvSpPr>
        <p:spPr>
          <a:xfrm>
            <a:off x="5652120" y="1916832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$grep –w</a:t>
            </a:r>
          </a:p>
          <a:p>
            <a:r>
              <a:rPr lang="ko-KR" altLang="en-US" b="1" dirty="0" smtClean="0"/>
              <a:t>단어</a:t>
            </a:r>
            <a:r>
              <a:rPr lang="en-US" altLang="ko-KR" b="1" dirty="0" smtClean="0"/>
              <a:t>(word) </a:t>
            </a:r>
            <a:r>
              <a:rPr lang="ko-KR" altLang="en-US" b="1" dirty="0" smtClean="0"/>
              <a:t>옵션</a:t>
            </a:r>
            <a:endParaRPr lang="en-US" altLang="ko-KR" b="1" dirty="0"/>
          </a:p>
          <a:p>
            <a:r>
              <a:rPr lang="ko-KR" altLang="en-US" dirty="0" smtClean="0"/>
              <a:t>독립적인 한 단어가</a:t>
            </a:r>
            <a:endParaRPr lang="en-US" altLang="ko-KR" dirty="0" smtClean="0"/>
          </a:p>
          <a:p>
            <a:r>
              <a:rPr lang="ko-KR" altLang="en-US" dirty="0" smtClean="0"/>
              <a:t>들어있는 줄만 출력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3. grep </a:t>
            </a:r>
            <a:r>
              <a:rPr lang="ko-KR" altLang="en-US" dirty="0"/>
              <a:t>명령어 사용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9240" y="1648255"/>
            <a:ext cx="7191072" cy="195989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2571" y="4437112"/>
            <a:ext cx="3227301" cy="144016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84776" y="4557026"/>
            <a:ext cx="4315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$grep –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/>
              <a:t>대소문자 무시</a:t>
            </a:r>
            <a:r>
              <a:rPr lang="en-US" altLang="ko-KR" b="1" dirty="0" smtClean="0"/>
              <a:t>(ignore) </a:t>
            </a:r>
            <a:r>
              <a:rPr lang="ko-KR" altLang="en-US" b="1" dirty="0" smtClean="0"/>
              <a:t>옵션</a:t>
            </a:r>
            <a:endParaRPr lang="en-US" altLang="ko-KR" b="1" dirty="0" smtClean="0"/>
          </a:p>
          <a:p>
            <a:r>
              <a:rPr lang="ko-KR" altLang="en-US" dirty="0" smtClean="0"/>
              <a:t>대소문자 사용 여부와 관계없이</a:t>
            </a:r>
            <a:endParaRPr lang="en-US" altLang="ko-KR" dirty="0" smtClean="0"/>
          </a:p>
          <a:p>
            <a:r>
              <a:rPr lang="ko-KR" altLang="en-US" dirty="0" smtClean="0"/>
              <a:t>해당 단어 검색하여 들어있는 줄 출력</a:t>
            </a:r>
            <a:endParaRPr lang="en-US" altLang="ko-KR" dirty="0" smtClean="0"/>
          </a:p>
          <a:p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240" y="5927150"/>
            <a:ext cx="84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$grep –w </a:t>
            </a:r>
            <a:r>
              <a:rPr lang="en-US" altLang="ko-KR" dirty="0" smtClean="0"/>
              <a:t>Imagine</a:t>
            </a:r>
            <a:r>
              <a:rPr lang="ko-KR" altLang="en-US" dirty="0" smtClean="0"/>
              <a:t>이 들어있는 줄 출력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$grep –I </a:t>
            </a:r>
            <a:r>
              <a:rPr lang="en-US" altLang="ko-KR" dirty="0" smtClean="0"/>
              <a:t>You(</a:t>
            </a:r>
            <a:r>
              <a:rPr lang="ko-KR" altLang="en-US" dirty="0" smtClean="0"/>
              <a:t>대소문자 여부</a:t>
            </a:r>
            <a:r>
              <a:rPr lang="en-US" altLang="ko-KR" dirty="0" smtClean="0"/>
              <a:t>x)</a:t>
            </a:r>
            <a:r>
              <a:rPr lang="ko-KR" altLang="en-US" dirty="0" smtClean="0"/>
              <a:t>가 포함된 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56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1" y="692696"/>
            <a:ext cx="8555893" cy="5550136"/>
          </a:xfrm>
        </p:spPr>
      </p:pic>
      <p:sp>
        <p:nvSpPr>
          <p:cNvPr id="6" name="TextBox 5"/>
          <p:cNvSpPr txBox="1"/>
          <p:nvPr/>
        </p:nvSpPr>
        <p:spPr>
          <a:xfrm>
            <a:off x="4069570" y="3717032"/>
            <a:ext cx="4278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$grep –v</a:t>
            </a:r>
          </a:p>
          <a:p>
            <a:r>
              <a:rPr lang="ko-KR" altLang="en-US" b="1" dirty="0" smtClean="0"/>
              <a:t>역</a:t>
            </a:r>
            <a:r>
              <a:rPr lang="en-US" altLang="ko-KR" b="1" dirty="0" smtClean="0"/>
              <a:t>(reverse) </a:t>
            </a:r>
            <a:r>
              <a:rPr lang="ko-KR" altLang="en-US" b="1" dirty="0" smtClean="0"/>
              <a:t>옵션</a:t>
            </a:r>
            <a:endParaRPr lang="en-US" altLang="ko-KR" b="1" dirty="0"/>
          </a:p>
          <a:p>
            <a:r>
              <a:rPr lang="ko-KR" altLang="en-US" dirty="0" smtClean="0"/>
              <a:t>해당 패턴을 포함하지 않는 줄들 출력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189240" y="1196753"/>
            <a:ext cx="7263080" cy="48965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3. grep </a:t>
            </a:r>
            <a:r>
              <a:rPr lang="ko-KR" altLang="en-US" dirty="0"/>
              <a:t>명령어 사용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956" y="6242832"/>
            <a:ext cx="589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$grep –v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를 포함하지 않는 줄들을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13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1009</TotalTime>
  <Words>972</Words>
  <Application>Microsoft Office PowerPoint</Application>
  <PresentationFormat>화면 슬라이드 쇼(4:3)</PresentationFormat>
  <Paragraphs>145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필수</vt:lpstr>
      <vt:lpstr>Lab03</vt:lpstr>
      <vt:lpstr>1. IP 주소, 게이트웨이, 네임서버 주소 조사</vt:lpstr>
      <vt:lpstr>1. IP 주소, 게이트웨이, 네임서버 주소 조사</vt:lpstr>
      <vt:lpstr>2. nslookup 명령어 사용</vt:lpstr>
      <vt:lpstr>2. nslookup 명령어 사용</vt:lpstr>
      <vt:lpstr>3. grep 명령어 사용</vt:lpstr>
      <vt:lpstr>3. grep 명령어 사용</vt:lpstr>
      <vt:lpstr>3. grep 명령어 사용</vt:lpstr>
      <vt:lpstr>3. grep 명령어 사용</vt:lpstr>
      <vt:lpstr>4. sort 명령어 사용</vt:lpstr>
      <vt:lpstr>4. sort 명령어 사용</vt:lpstr>
      <vt:lpstr>4. sort 명령어 사용</vt:lpstr>
      <vt:lpstr>4. sort 명령어 사용</vt:lpstr>
      <vt:lpstr>4. sort 명령어 사용</vt:lpstr>
      <vt:lpstr>5. History of the Internet</vt:lpstr>
      <vt:lpstr>5. History of the Internet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소희</cp:lastModifiedBy>
  <cp:revision>122</cp:revision>
  <dcterms:created xsi:type="dcterms:W3CDTF">2016-09-12T15:25:21Z</dcterms:created>
  <dcterms:modified xsi:type="dcterms:W3CDTF">2016-10-03T17:54:19Z</dcterms:modified>
</cp:coreProperties>
</file>