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72" r:id="rId4"/>
    <p:sldId id="286" r:id="rId5"/>
    <p:sldId id="287" r:id="rId6"/>
    <p:sldId id="260" r:id="rId7"/>
    <p:sldId id="289" r:id="rId8"/>
    <p:sldId id="288" r:id="rId9"/>
    <p:sldId id="279" r:id="rId10"/>
    <p:sldId id="280" r:id="rId11"/>
    <p:sldId id="281" r:id="rId12"/>
    <p:sldId id="282" r:id="rId13"/>
    <p:sldId id="283" r:id="rId14"/>
    <p:sldId id="284" r:id="rId15"/>
    <p:sldId id="29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57"/>
            <p14:sldId id="272"/>
            <p14:sldId id="286"/>
            <p14:sldId id="287"/>
            <p14:sldId id="260"/>
            <p14:sldId id="289"/>
            <p14:sldId id="288"/>
            <p14:sldId id="279"/>
            <p14:sldId id="280"/>
            <p14:sldId id="281"/>
            <p14:sldId id="282"/>
            <p14:sldId id="283"/>
            <p14:sldId id="284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8" autoAdjust="0"/>
    <p:restoredTop sz="96592" autoAdjust="0"/>
  </p:normalViewPr>
  <p:slideViewPr>
    <p:cSldViewPr>
      <p:cViewPr varScale="1">
        <p:scale>
          <a:sx n="65" d="100"/>
          <a:sy n="65" d="100"/>
        </p:scale>
        <p:origin x="-126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서울남산체 EB" panose="02020603020101020101" pitchFamily="18" charset="-127"/>
              </a:rPr>
              <a:t>Lab04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>
                <a:ea typeface="서울남산체 EB" panose="02020603020101020101" pitchFamily="18" charset="-127"/>
              </a:rPr>
              <a:t>리눅스시스템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 </a:t>
            </a:r>
            <a:r>
              <a:rPr lang="en-US" altLang="ko-KR" sz="2800" dirty="0" smtClean="0">
                <a:ea typeface="서울남산체 EB" panose="02020603020101020101" pitchFamily="18" charset="-127"/>
              </a:rPr>
              <a:t>01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분반</a:t>
            </a:r>
            <a:endParaRPr lang="en-US" altLang="ko-KR" sz="2800" dirty="0" smtClean="0">
              <a:ea typeface="서울남산체 EB" panose="02020603020101020101" pitchFamily="18" charset="-127"/>
            </a:endParaRPr>
          </a:p>
          <a:p>
            <a:r>
              <a:rPr lang="en-US" altLang="ko-KR" sz="2800" dirty="0" smtClean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 err="1" smtClean="0">
                <a:ea typeface="서울남산체 EB" panose="02020603020101020101" pitchFamily="18" charset="-127"/>
              </a:rPr>
              <a:t>컴퓨터과학부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 임소희</a:t>
            </a:r>
            <a:endParaRPr lang="ko-KR" altLang="en-US" sz="2800" dirty="0"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0" y="908720"/>
            <a:ext cx="7890848" cy="3891541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프로그램을 작성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5013176"/>
            <a:ext cx="575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가장 많은 급여를 받은 직원의 이름과 급여 출력</a:t>
            </a:r>
            <a:r>
              <a:rPr lang="en-US" altLang="ko-KR" sz="2000" b="1" dirty="0" smtClean="0"/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054" y="5413285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out2.awk</a:t>
            </a:r>
            <a:r>
              <a:rPr lang="ko-KR" altLang="en-US" b="1" dirty="0" smtClean="0">
                <a:solidFill>
                  <a:schemeClr val="accent1"/>
                </a:solidFill>
              </a:rPr>
              <a:t>  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en-US" altLang="ko-KR" dirty="0"/>
              <a:t>m</a:t>
            </a:r>
            <a:r>
              <a:rPr lang="en-US" altLang="ko-KR" dirty="0" smtClean="0"/>
              <a:t>ax</a:t>
            </a:r>
            <a:r>
              <a:rPr lang="ko-KR" altLang="en-US" dirty="0" smtClean="0"/>
              <a:t>에 초기값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$5(=BEGIN</a:t>
            </a:r>
            <a:r>
              <a:rPr lang="ko-KR" altLang="en-US" dirty="0" smtClean="0"/>
              <a:t>에 적음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줄의 급여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할당</a:t>
            </a:r>
            <a:endParaRPr lang="en-US" altLang="ko-KR" dirty="0" smtClean="0"/>
          </a:p>
          <a:p>
            <a:r>
              <a:rPr lang="ko-KR" altLang="en-US" dirty="0" smtClean="0"/>
              <a:t>이 후 끝 줄까지 </a:t>
            </a:r>
            <a:r>
              <a:rPr lang="en-US" altLang="ko-KR" dirty="0" smtClean="0"/>
              <a:t>$5</a:t>
            </a:r>
            <a:r>
              <a:rPr lang="ko-KR" altLang="en-US" dirty="0" smtClean="0"/>
              <a:t>와 비교하여 더 큰 값을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로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 이름도 저장함</a:t>
            </a:r>
            <a:endParaRPr lang="en-US" altLang="ko-KR" dirty="0" smtClean="0"/>
          </a:p>
          <a:p>
            <a:r>
              <a:rPr lang="ko-KR" altLang="en-US" dirty="0" smtClean="0"/>
              <a:t>끝난 후 출력하면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급여와 그 급여를 받는 직원이 나온다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6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프로그램을 작성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2" y="764704"/>
            <a:ext cx="8496944" cy="4176464"/>
          </a:xfrm>
        </p:spPr>
      </p:pic>
      <p:sp>
        <p:nvSpPr>
          <p:cNvPr id="9" name="TextBox 8"/>
          <p:cNvSpPr txBox="1"/>
          <p:nvPr/>
        </p:nvSpPr>
        <p:spPr>
          <a:xfrm>
            <a:off x="214170" y="5157192"/>
            <a:ext cx="5474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각 부처별 급여액</a:t>
            </a:r>
            <a:r>
              <a:rPr lang="en-US" altLang="ko-KR" sz="2000" b="1" dirty="0" smtClean="0"/>
              <a:t> + </a:t>
            </a:r>
            <a:r>
              <a:rPr lang="ko-KR" altLang="en-US" sz="2000" b="1" dirty="0" smtClean="0"/>
              <a:t>전체 급여액 계산 후 출력</a:t>
            </a:r>
            <a:r>
              <a:rPr lang="en-US" altLang="ko-KR" sz="2000" b="1" dirty="0" smtClean="0"/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170" y="5521570"/>
            <a:ext cx="867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out3.awk</a:t>
            </a:r>
          </a:p>
          <a:p>
            <a:r>
              <a:rPr lang="en-US" altLang="ko-KR" dirty="0" smtClean="0"/>
              <a:t>$4(</a:t>
            </a:r>
            <a:r>
              <a:rPr lang="ko-KR" altLang="en-US" dirty="0" smtClean="0"/>
              <a:t>부처</a:t>
            </a:r>
            <a:r>
              <a:rPr lang="en-US" altLang="ko-KR" dirty="0" smtClean="0"/>
              <a:t>)==“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일치하면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부처의 급여를 담당할 변수를 만들어 </a:t>
            </a:r>
            <a:endParaRPr lang="en-US" altLang="ko-KR" dirty="0" smtClean="0"/>
          </a:p>
          <a:p>
            <a:r>
              <a:rPr lang="en-US" altLang="ko-KR" dirty="0" smtClean="0"/>
              <a:t>$5(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할당한다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 때마다 </a:t>
            </a:r>
            <a:r>
              <a:rPr lang="en-US" altLang="ko-KR" dirty="0" smtClean="0"/>
              <a:t>sum(</a:t>
            </a:r>
            <a:r>
              <a:rPr lang="ko-KR" altLang="en-US" dirty="0" smtClean="0"/>
              <a:t>총합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에도 급여를 더한다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 한번 </a:t>
            </a:r>
            <a:r>
              <a:rPr lang="ko-KR" altLang="en-US" dirty="0" err="1" smtClean="0"/>
              <a:t>돌때마다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END </a:t>
            </a:r>
            <a:r>
              <a:rPr lang="ko-KR" altLang="en-US" dirty="0" smtClean="0"/>
              <a:t>구문에서 결과를 프린트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171290" cy="6001373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프로그램을 작성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4077072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급여 </a:t>
            </a:r>
            <a:r>
              <a:rPr lang="en-US" altLang="ko-KR" sz="2000" b="1" dirty="0" smtClean="0"/>
              <a:t>6000</a:t>
            </a:r>
            <a:r>
              <a:rPr lang="ko-KR" altLang="en-US" sz="2000" b="1" dirty="0" smtClean="0"/>
              <a:t>이상인 직원들 이름과 급여 출력</a:t>
            </a:r>
            <a:r>
              <a:rPr lang="en-US" altLang="ko-KR" sz="2000" b="1" dirty="0" smtClean="0"/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79715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out4.awk</a:t>
            </a:r>
            <a:r>
              <a:rPr lang="ko-KR" altLang="en-US" b="1" dirty="0" smtClean="0">
                <a:solidFill>
                  <a:schemeClr val="accent1"/>
                </a:solidFill>
              </a:rPr>
              <a:t> 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번째 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6000</a:t>
            </a:r>
            <a:r>
              <a:rPr lang="ko-KR" altLang="en-US" dirty="0" smtClean="0"/>
              <a:t>이상이면 그 때의 이름</a:t>
            </a:r>
            <a:r>
              <a:rPr lang="en-US" altLang="ko-KR" dirty="0" smtClean="0"/>
              <a:t>($2)</a:t>
            </a:r>
            <a:r>
              <a:rPr lang="ko-KR" altLang="en-US" dirty="0" smtClean="0"/>
              <a:t>과 급여</a:t>
            </a:r>
            <a:r>
              <a:rPr lang="en-US" altLang="ko-KR" dirty="0" smtClean="0"/>
              <a:t>($5)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r>
              <a:rPr lang="ko-KR" altLang="en-US" dirty="0" smtClean="0"/>
              <a:t>한 줄당 이 함수가 수행되므로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결국 모든 줄에서</a:t>
            </a:r>
            <a:endParaRPr lang="en-US" altLang="ko-KR" dirty="0" smtClean="0"/>
          </a:p>
          <a:p>
            <a:r>
              <a:rPr lang="en-US" altLang="ko-KR" dirty="0" smtClean="0"/>
              <a:t>6000</a:t>
            </a:r>
            <a:r>
              <a:rPr lang="ko-KR" altLang="en-US" dirty="0" smtClean="0"/>
              <a:t>이상 급여를 받는 직원의 이름과 급여가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1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8" y="764704"/>
            <a:ext cx="7968886" cy="5976664"/>
          </a:xfr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프로그램을 작성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2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각 줄을 역순 출력</a:t>
            </a:r>
            <a:r>
              <a:rPr lang="en-US" altLang="ko-KR" sz="2000" b="1" dirty="0" smtClean="0"/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7384" y="2708920"/>
            <a:ext cx="5472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out5.awk</a:t>
            </a:r>
          </a:p>
          <a:p>
            <a:r>
              <a:rPr lang="ko-KR" altLang="en-US" dirty="0" smtClean="0"/>
              <a:t>각 줄을 역순으로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줄당</a:t>
            </a:r>
            <a:r>
              <a:rPr lang="en-US" altLang="ko-KR" dirty="0" smtClean="0"/>
              <a:t>$6</a:t>
            </a:r>
            <a:r>
              <a:rPr lang="en-US" altLang="ko-KR" dirty="0" smtClean="0">
                <a:sym typeface="Wingdings" panose="05000000000000000000" pitchFamily="2" charset="2"/>
              </a:rPr>
              <a:t>$1 </a:t>
            </a:r>
            <a:r>
              <a:rPr lang="ko-KR" altLang="en-US" dirty="0" smtClean="0">
                <a:sym typeface="Wingdings" panose="05000000000000000000" pitchFamily="2" charset="2"/>
              </a:rPr>
              <a:t>순으로 출력되도록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기본적으로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For</a:t>
            </a:r>
            <a:r>
              <a:rPr lang="ko-KR" altLang="en-US" dirty="0" smtClean="0">
                <a:sym typeface="Wingdings" panose="05000000000000000000" pitchFamily="2" charset="2"/>
              </a:rPr>
              <a:t>문을 돌려 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=NF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- -</a:t>
            </a:r>
            <a:r>
              <a:rPr lang="ko-KR" altLang="en-US" dirty="0" smtClean="0">
                <a:sym typeface="Wingdings" panose="05000000000000000000" pitchFamily="2" charset="2"/>
              </a:rPr>
              <a:t>되면서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=1</a:t>
            </a:r>
            <a:r>
              <a:rPr lang="ko-KR" altLang="en-US" dirty="0" smtClean="0">
                <a:sym typeface="Wingdings" panose="05000000000000000000" pitchFamily="2" charset="2"/>
              </a:rPr>
              <a:t>까지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프린트하면 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깔끔한 모양으로 출력하려면 </a:t>
            </a:r>
            <a:r>
              <a:rPr lang="en-US" altLang="ko-KR" dirty="0" smtClean="0">
                <a:sym typeface="Wingdings" panose="05000000000000000000" pitchFamily="2" charset="2"/>
              </a:rPr>
              <a:t>tab</a:t>
            </a:r>
            <a:r>
              <a:rPr lang="ko-KR" altLang="en-US" dirty="0" smtClean="0">
                <a:sym typeface="Wingdings" panose="05000000000000000000" pitchFamily="2" charset="2"/>
              </a:rPr>
              <a:t>키를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이용하는 것을 베이스로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이상하게 </a:t>
            </a:r>
            <a:r>
              <a:rPr lang="en-US" altLang="ko-KR" dirty="0" smtClean="0">
                <a:sym typeface="Wingdings" panose="05000000000000000000" pitchFamily="2" charset="2"/>
              </a:rPr>
              <a:t>tab</a:t>
            </a:r>
            <a:r>
              <a:rPr lang="ko-KR" altLang="en-US" dirty="0" smtClean="0">
                <a:sym typeface="Wingdings" panose="05000000000000000000" pitchFamily="2" charset="2"/>
              </a:rPr>
              <a:t>된 부분은 각 줄마다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필드마다 </a:t>
            </a:r>
            <a:r>
              <a:rPr lang="en-US" altLang="ko-KR" dirty="0" smtClean="0">
                <a:sym typeface="Wingdings" panose="05000000000000000000" pitchFamily="2" charset="2"/>
              </a:rPr>
              <a:t>tab</a:t>
            </a:r>
            <a:r>
              <a:rPr lang="ko-KR" altLang="en-US" dirty="0" smtClean="0">
                <a:sym typeface="Wingdings" panose="05000000000000000000" pitchFamily="2" charset="2"/>
              </a:rPr>
              <a:t>키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공백을 프린트하며 조절한다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프로그램을 작성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6" y="2276872"/>
            <a:ext cx="8609162" cy="2952328"/>
          </a:xfrm>
        </p:spPr>
      </p:pic>
      <p:sp>
        <p:nvSpPr>
          <p:cNvPr id="9" name="TextBox 8"/>
          <p:cNvSpPr txBox="1"/>
          <p:nvPr/>
        </p:nvSpPr>
        <p:spPr>
          <a:xfrm>
            <a:off x="5872997" y="1628800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출력 결과</a:t>
            </a:r>
            <a:r>
              <a:rPr lang="en-US" altLang="ko-KR" sz="2000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75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4373563"/>
          </a:xfrm>
        </p:spPr>
        <p:txBody>
          <a:bodyPr/>
          <a:lstStyle/>
          <a:p>
            <a:r>
              <a:rPr lang="en-US" altLang="ko-KR" b="0" dirty="0" smtClean="0"/>
              <a:t>AMK </a:t>
            </a:r>
            <a:r>
              <a:rPr lang="ko-KR" altLang="en-US" b="0" dirty="0" smtClean="0"/>
              <a:t>프로그램에 관해 처음에는 감이 안 와서 헤맸지만</a:t>
            </a:r>
            <a:r>
              <a:rPr lang="en-US" altLang="ko-KR" b="0" dirty="0" smtClean="0"/>
              <a:t>,</a:t>
            </a:r>
          </a:p>
          <a:p>
            <a:r>
              <a:rPr lang="en-US" altLang="ko-KR" b="0" dirty="0" smtClean="0"/>
              <a:t>1~5</a:t>
            </a:r>
            <a:r>
              <a:rPr lang="ko-KR" altLang="en-US" b="0" dirty="0" smtClean="0"/>
              <a:t>번을 두 번 반복해서 푸니 이전보다 자신감이 생겼다</a:t>
            </a:r>
            <a:r>
              <a:rPr lang="en-US" altLang="ko-KR" b="0" dirty="0" smtClean="0"/>
              <a:t>.</a:t>
            </a:r>
          </a:p>
          <a:p>
            <a:endParaRPr lang="en-US" altLang="ko-KR" b="0" dirty="0"/>
          </a:p>
          <a:p>
            <a:r>
              <a:rPr lang="ko-KR" altLang="en-US" b="0" dirty="0" smtClean="0"/>
              <a:t>다음 실습인 </a:t>
            </a:r>
            <a:r>
              <a:rPr lang="ko-KR" altLang="en-US" b="0" dirty="0" err="1" smtClean="0"/>
              <a:t>쉘은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어떤건지</a:t>
            </a:r>
            <a:r>
              <a:rPr lang="ko-KR" altLang="en-US" b="0" dirty="0" smtClean="0"/>
              <a:t> 궁금하다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0293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7128792" cy="534659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848" y="260648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TAR GZIP </a:t>
            </a:r>
            <a:r>
              <a:rPr lang="ko-KR" altLang="en-US" dirty="0" smtClean="0"/>
              <a:t>이용</a:t>
            </a:r>
            <a:endParaRPr lang="ko-KR" altLang="en-US" dirty="0">
              <a:latin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0" y="2492896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b="1" dirty="0" smtClean="0"/>
              <a:t>홈 </a:t>
            </a:r>
            <a:r>
              <a:rPr lang="ko-KR" altLang="en-US" b="1" dirty="0"/>
              <a:t>디렉터리 아래에 있는 모든 </a:t>
            </a:r>
            <a:r>
              <a:rPr lang="ko-KR" altLang="en-US" b="1" dirty="0" smtClean="0"/>
              <a:t>파일들을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 </a:t>
            </a:r>
            <a:r>
              <a:rPr lang="en-US" altLang="ko-KR" b="1" dirty="0"/>
              <a:t>tar </a:t>
            </a:r>
            <a:r>
              <a:rPr lang="ko-KR" altLang="en-US" b="1" dirty="0"/>
              <a:t>파일로 묶는다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1812329" y="2109489"/>
            <a:ext cx="1686712" cy="21602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21454" y="4653136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$ tar –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cvf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ko-KR" altLang="en-US" b="1" dirty="0" smtClean="0">
                <a:solidFill>
                  <a:schemeClr val="accent1"/>
                </a:solidFill>
              </a:rPr>
              <a:t>타르파일 파일</a:t>
            </a:r>
            <a:r>
              <a:rPr lang="en-US" altLang="ko-KR" b="1" dirty="0" smtClean="0">
                <a:solidFill>
                  <a:schemeClr val="accent1"/>
                </a:solidFill>
              </a:rPr>
              <a:t>+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dirty="0" smtClean="0"/>
              <a:t>여러 파일들을 하나의 타르파일로 묶을 수 있음</a:t>
            </a:r>
            <a:endParaRPr lang="en-US" altLang="ko-KR" dirty="0" smtClean="0"/>
          </a:p>
          <a:p>
            <a:r>
              <a:rPr lang="ko-KR" altLang="en-US" dirty="0" smtClean="0"/>
              <a:t>위의 경우 </a:t>
            </a:r>
            <a:r>
              <a:rPr lang="en-US" altLang="ko-KR" dirty="0" smtClean="0"/>
              <a:t>home </a:t>
            </a:r>
            <a:r>
              <a:rPr lang="ko-KR" altLang="en-US" dirty="0" smtClean="0"/>
              <a:t>디렉터리 내의 파일들을</a:t>
            </a:r>
            <a:endParaRPr lang="en-US" altLang="ko-KR" dirty="0" smtClean="0"/>
          </a:p>
          <a:p>
            <a:r>
              <a:rPr lang="en-US" altLang="ko-KR" dirty="0" smtClean="0"/>
              <a:t>Home.tar</a:t>
            </a:r>
            <a:r>
              <a:rPr lang="ko-KR" altLang="en-US" dirty="0" smtClean="0"/>
              <a:t>로 묶는다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9666" y="342900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</a:t>
            </a:r>
            <a:r>
              <a:rPr lang="en-US" altLang="ko-KR" dirty="0" smtClean="0"/>
              <a:t>(create), v(verbose), x(extract), t(table of contents), f(file)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848" y="260648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TAR GZIP </a:t>
            </a:r>
            <a:r>
              <a:rPr lang="ko-KR" altLang="en-US" dirty="0"/>
              <a:t>이용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272808" cy="5454606"/>
          </a:xfrm>
        </p:spPr>
      </p:pic>
      <p:sp>
        <p:nvSpPr>
          <p:cNvPr id="16" name="직사각형 15"/>
          <p:cNvSpPr/>
          <p:nvPr/>
        </p:nvSpPr>
        <p:spPr>
          <a:xfrm>
            <a:off x="2051721" y="4437113"/>
            <a:ext cx="1224136" cy="21602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99792" y="3068961"/>
            <a:ext cx="576065" cy="14401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99792" y="4941168"/>
            <a:ext cx="576065" cy="14401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0608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/>
              <a:t>(2) </a:t>
            </a:r>
            <a:r>
              <a:rPr lang="ko-KR" altLang="en-US" b="1" dirty="0"/>
              <a:t>이 </a:t>
            </a:r>
            <a:r>
              <a:rPr lang="en-US" altLang="ko-KR" b="1" dirty="0"/>
              <a:t>tar </a:t>
            </a:r>
            <a:r>
              <a:rPr lang="ko-KR" altLang="en-US" b="1" dirty="0"/>
              <a:t>파일을 </a:t>
            </a:r>
            <a:r>
              <a:rPr lang="en-US" altLang="ko-KR" b="1" dirty="0" err="1"/>
              <a:t>gzip</a:t>
            </a:r>
            <a:r>
              <a:rPr lang="ko-KR" altLang="en-US" b="1" dirty="0"/>
              <a:t>으로 압축한다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압축 </a:t>
            </a:r>
            <a:r>
              <a:rPr lang="ko-KR" altLang="en-US" b="1" dirty="0"/>
              <a:t>전후에 파일 크기를 비교한다</a:t>
            </a:r>
            <a:r>
              <a:rPr lang="en-US" altLang="ko-KR" b="1" dirty="0"/>
              <a:t>.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26438" y="3212977"/>
            <a:ext cx="3622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$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gzip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ko-KR" altLang="en-US" b="1" dirty="0" smtClean="0">
                <a:solidFill>
                  <a:schemeClr val="accent1"/>
                </a:solidFill>
              </a:rPr>
              <a:t>파일</a:t>
            </a:r>
            <a:r>
              <a:rPr lang="en-US" altLang="ko-KR" b="1" dirty="0" smtClean="0">
                <a:solidFill>
                  <a:schemeClr val="accent1"/>
                </a:solidFill>
              </a:rPr>
              <a:t>*</a:t>
            </a:r>
          </a:p>
          <a:p>
            <a:r>
              <a:rPr lang="ko-KR" altLang="en-US" dirty="0" smtClean="0"/>
              <a:t>윈도우의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프로그램과 비슷함</a:t>
            </a:r>
            <a:endParaRPr lang="en-US" altLang="ko-KR" dirty="0" smtClean="0"/>
          </a:p>
          <a:p>
            <a:r>
              <a:rPr lang="ko-KR" altLang="en-US" dirty="0" smtClean="0"/>
              <a:t>압축률과 속도 면에서 보다 우수</a:t>
            </a:r>
            <a:endParaRPr lang="en-US" altLang="ko-KR" dirty="0" smtClean="0"/>
          </a:p>
          <a:p>
            <a:r>
              <a:rPr lang="en-US" altLang="ko-KR" dirty="0" smtClean="0"/>
              <a:t>Home.tar </a:t>
            </a:r>
            <a:r>
              <a:rPr lang="ko-KR" altLang="en-US" dirty="0" smtClean="0"/>
              <a:t>파일을 압축한다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3365770" y="3151762"/>
            <a:ext cx="2205476" cy="2023613"/>
          </a:xfrm>
          <a:custGeom>
            <a:avLst/>
            <a:gdLst>
              <a:gd name="connsiteX0" fmla="*/ 0 w 2205476"/>
              <a:gd name="connsiteY0" fmla="*/ 0 h 2023613"/>
              <a:gd name="connsiteX1" fmla="*/ 38911 w 2205476"/>
              <a:gd name="connsiteY1" fmla="*/ 48638 h 2023613"/>
              <a:gd name="connsiteX2" fmla="*/ 68094 w 2205476"/>
              <a:gd name="connsiteY2" fmla="*/ 68093 h 2023613"/>
              <a:gd name="connsiteX3" fmla="*/ 87549 w 2205476"/>
              <a:gd name="connsiteY3" fmla="*/ 97276 h 2023613"/>
              <a:gd name="connsiteX4" fmla="*/ 126460 w 2205476"/>
              <a:gd name="connsiteY4" fmla="*/ 136187 h 2023613"/>
              <a:gd name="connsiteX5" fmla="*/ 194553 w 2205476"/>
              <a:gd name="connsiteY5" fmla="*/ 184825 h 2023613"/>
              <a:gd name="connsiteX6" fmla="*/ 223736 w 2205476"/>
              <a:gd name="connsiteY6" fmla="*/ 223736 h 2023613"/>
              <a:gd name="connsiteX7" fmla="*/ 243192 w 2205476"/>
              <a:gd name="connsiteY7" fmla="*/ 252919 h 2023613"/>
              <a:gd name="connsiteX8" fmla="*/ 282102 w 2205476"/>
              <a:gd name="connsiteY8" fmla="*/ 272374 h 2023613"/>
              <a:gd name="connsiteX9" fmla="*/ 330741 w 2205476"/>
              <a:gd name="connsiteY9" fmla="*/ 330740 h 2023613"/>
              <a:gd name="connsiteX10" fmla="*/ 408562 w 2205476"/>
              <a:gd name="connsiteY10" fmla="*/ 389106 h 2023613"/>
              <a:gd name="connsiteX11" fmla="*/ 428017 w 2205476"/>
              <a:gd name="connsiteY11" fmla="*/ 418289 h 2023613"/>
              <a:gd name="connsiteX12" fmla="*/ 466928 w 2205476"/>
              <a:gd name="connsiteY12" fmla="*/ 457200 h 2023613"/>
              <a:gd name="connsiteX13" fmla="*/ 496111 w 2205476"/>
              <a:gd name="connsiteY13" fmla="*/ 505838 h 2023613"/>
              <a:gd name="connsiteX14" fmla="*/ 554477 w 2205476"/>
              <a:gd name="connsiteY14" fmla="*/ 564204 h 2023613"/>
              <a:gd name="connsiteX15" fmla="*/ 622570 w 2205476"/>
              <a:gd name="connsiteY15" fmla="*/ 622570 h 2023613"/>
              <a:gd name="connsiteX16" fmla="*/ 642026 w 2205476"/>
              <a:gd name="connsiteY16" fmla="*/ 651753 h 2023613"/>
              <a:gd name="connsiteX17" fmla="*/ 739302 w 2205476"/>
              <a:gd name="connsiteY17" fmla="*/ 739302 h 2023613"/>
              <a:gd name="connsiteX18" fmla="*/ 797668 w 2205476"/>
              <a:gd name="connsiteY18" fmla="*/ 787940 h 2023613"/>
              <a:gd name="connsiteX19" fmla="*/ 865762 w 2205476"/>
              <a:gd name="connsiteY19" fmla="*/ 865761 h 2023613"/>
              <a:gd name="connsiteX20" fmla="*/ 953311 w 2205476"/>
              <a:gd name="connsiteY20" fmla="*/ 943583 h 2023613"/>
              <a:gd name="connsiteX21" fmla="*/ 1050587 w 2205476"/>
              <a:gd name="connsiteY21" fmla="*/ 1050587 h 2023613"/>
              <a:gd name="connsiteX22" fmla="*/ 1079770 w 2205476"/>
              <a:gd name="connsiteY22" fmla="*/ 1070042 h 2023613"/>
              <a:gd name="connsiteX23" fmla="*/ 1177047 w 2205476"/>
              <a:gd name="connsiteY23" fmla="*/ 1157591 h 2023613"/>
              <a:gd name="connsiteX24" fmla="*/ 1206230 w 2205476"/>
              <a:gd name="connsiteY24" fmla="*/ 1177047 h 2023613"/>
              <a:gd name="connsiteX25" fmla="*/ 1254868 w 2205476"/>
              <a:gd name="connsiteY25" fmla="*/ 1215957 h 2023613"/>
              <a:gd name="connsiteX26" fmla="*/ 1284051 w 2205476"/>
              <a:gd name="connsiteY26" fmla="*/ 1235412 h 2023613"/>
              <a:gd name="connsiteX27" fmla="*/ 1332690 w 2205476"/>
              <a:gd name="connsiteY27" fmla="*/ 1284051 h 2023613"/>
              <a:gd name="connsiteX28" fmla="*/ 1371600 w 2205476"/>
              <a:gd name="connsiteY28" fmla="*/ 1303506 h 2023613"/>
              <a:gd name="connsiteX29" fmla="*/ 1420239 w 2205476"/>
              <a:gd name="connsiteY29" fmla="*/ 1352144 h 2023613"/>
              <a:gd name="connsiteX30" fmla="*/ 1468877 w 2205476"/>
              <a:gd name="connsiteY30" fmla="*/ 1391055 h 2023613"/>
              <a:gd name="connsiteX31" fmla="*/ 1507787 w 2205476"/>
              <a:gd name="connsiteY31" fmla="*/ 1420238 h 2023613"/>
              <a:gd name="connsiteX32" fmla="*/ 1527243 w 2205476"/>
              <a:gd name="connsiteY32" fmla="*/ 1449421 h 2023613"/>
              <a:gd name="connsiteX33" fmla="*/ 1556426 w 2205476"/>
              <a:gd name="connsiteY33" fmla="*/ 1468876 h 2023613"/>
              <a:gd name="connsiteX34" fmla="*/ 1575881 w 2205476"/>
              <a:gd name="connsiteY34" fmla="*/ 1488332 h 2023613"/>
              <a:gd name="connsiteX35" fmla="*/ 1624519 w 2205476"/>
              <a:gd name="connsiteY35" fmla="*/ 1517515 h 2023613"/>
              <a:gd name="connsiteX36" fmla="*/ 1643975 w 2205476"/>
              <a:gd name="connsiteY36" fmla="*/ 1536970 h 2023613"/>
              <a:gd name="connsiteX37" fmla="*/ 1721796 w 2205476"/>
              <a:gd name="connsiteY37" fmla="*/ 1595336 h 2023613"/>
              <a:gd name="connsiteX38" fmla="*/ 1760707 w 2205476"/>
              <a:gd name="connsiteY38" fmla="*/ 1624519 h 2023613"/>
              <a:gd name="connsiteX39" fmla="*/ 1789890 w 2205476"/>
              <a:gd name="connsiteY39" fmla="*/ 1643974 h 2023613"/>
              <a:gd name="connsiteX40" fmla="*/ 1828800 w 2205476"/>
              <a:gd name="connsiteY40" fmla="*/ 1663429 h 2023613"/>
              <a:gd name="connsiteX41" fmla="*/ 1877439 w 2205476"/>
              <a:gd name="connsiteY41" fmla="*/ 1712068 h 2023613"/>
              <a:gd name="connsiteX42" fmla="*/ 1974715 w 2205476"/>
              <a:gd name="connsiteY42" fmla="*/ 1780161 h 2023613"/>
              <a:gd name="connsiteX43" fmla="*/ 2003898 w 2205476"/>
              <a:gd name="connsiteY43" fmla="*/ 1799617 h 2023613"/>
              <a:gd name="connsiteX44" fmla="*/ 2052536 w 2205476"/>
              <a:gd name="connsiteY44" fmla="*/ 1848255 h 2023613"/>
              <a:gd name="connsiteX45" fmla="*/ 2071992 w 2205476"/>
              <a:gd name="connsiteY45" fmla="*/ 1877438 h 2023613"/>
              <a:gd name="connsiteX46" fmla="*/ 2101175 w 2205476"/>
              <a:gd name="connsiteY46" fmla="*/ 1896893 h 2023613"/>
              <a:gd name="connsiteX47" fmla="*/ 2140085 w 2205476"/>
              <a:gd name="connsiteY47" fmla="*/ 1945532 h 2023613"/>
              <a:gd name="connsiteX48" fmla="*/ 2198451 w 2205476"/>
              <a:gd name="connsiteY48" fmla="*/ 2023353 h 2023613"/>
              <a:gd name="connsiteX49" fmla="*/ 2140085 w 2205476"/>
              <a:gd name="connsiteY49" fmla="*/ 2013625 h 2023613"/>
              <a:gd name="connsiteX50" fmla="*/ 1410511 w 2205476"/>
              <a:gd name="connsiteY50" fmla="*/ 2003898 h 2023613"/>
              <a:gd name="connsiteX51" fmla="*/ 1147864 w 2205476"/>
              <a:gd name="connsiteY51" fmla="*/ 1994170 h 2023613"/>
              <a:gd name="connsiteX52" fmla="*/ 778213 w 2205476"/>
              <a:gd name="connsiteY52" fmla="*/ 1974715 h 2023613"/>
              <a:gd name="connsiteX53" fmla="*/ 642026 w 2205476"/>
              <a:gd name="connsiteY53" fmla="*/ 1955259 h 2023613"/>
              <a:gd name="connsiteX54" fmla="*/ 564204 w 2205476"/>
              <a:gd name="connsiteY54" fmla="*/ 1945532 h 2023613"/>
              <a:gd name="connsiteX55" fmla="*/ 466928 w 2205476"/>
              <a:gd name="connsiteY55" fmla="*/ 1926076 h 2023613"/>
              <a:gd name="connsiteX56" fmla="*/ 418290 w 2205476"/>
              <a:gd name="connsiteY56" fmla="*/ 1916349 h 2023613"/>
              <a:gd name="connsiteX57" fmla="*/ 282102 w 2205476"/>
              <a:gd name="connsiteY57" fmla="*/ 1887166 h 2023613"/>
              <a:gd name="connsiteX58" fmla="*/ 19456 w 2205476"/>
              <a:gd name="connsiteY58" fmla="*/ 1877438 h 202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05476" h="2023613">
                <a:moveTo>
                  <a:pt x="0" y="0"/>
                </a:moveTo>
                <a:cubicBezTo>
                  <a:pt x="12970" y="16213"/>
                  <a:pt x="24230" y="33957"/>
                  <a:pt x="38911" y="48638"/>
                </a:cubicBezTo>
                <a:cubicBezTo>
                  <a:pt x="47178" y="56905"/>
                  <a:pt x="59827" y="59826"/>
                  <a:pt x="68094" y="68093"/>
                </a:cubicBezTo>
                <a:cubicBezTo>
                  <a:pt x="76361" y="76360"/>
                  <a:pt x="79941" y="88399"/>
                  <a:pt x="87549" y="97276"/>
                </a:cubicBezTo>
                <a:cubicBezTo>
                  <a:pt x="99486" y="111203"/>
                  <a:pt x="112533" y="124250"/>
                  <a:pt x="126460" y="136187"/>
                </a:cubicBezTo>
                <a:cubicBezTo>
                  <a:pt x="165127" y="169330"/>
                  <a:pt x="151846" y="142117"/>
                  <a:pt x="194553" y="184825"/>
                </a:cubicBezTo>
                <a:cubicBezTo>
                  <a:pt x="206017" y="196289"/>
                  <a:pt x="214312" y="210543"/>
                  <a:pt x="223736" y="223736"/>
                </a:cubicBezTo>
                <a:cubicBezTo>
                  <a:pt x="230531" y="233250"/>
                  <a:pt x="234210" y="245434"/>
                  <a:pt x="243192" y="252919"/>
                </a:cubicBezTo>
                <a:cubicBezTo>
                  <a:pt x="254332" y="262202"/>
                  <a:pt x="270036" y="264330"/>
                  <a:pt x="282102" y="272374"/>
                </a:cubicBezTo>
                <a:cubicBezTo>
                  <a:pt x="301728" y="285458"/>
                  <a:pt x="316022" y="316020"/>
                  <a:pt x="330741" y="330740"/>
                </a:cubicBezTo>
                <a:cubicBezTo>
                  <a:pt x="353850" y="353850"/>
                  <a:pt x="381619" y="371144"/>
                  <a:pt x="408562" y="389106"/>
                </a:cubicBezTo>
                <a:cubicBezTo>
                  <a:pt x="415047" y="398834"/>
                  <a:pt x="420409" y="409412"/>
                  <a:pt x="428017" y="418289"/>
                </a:cubicBezTo>
                <a:cubicBezTo>
                  <a:pt x="439954" y="432216"/>
                  <a:pt x="457491" y="441471"/>
                  <a:pt x="466928" y="457200"/>
                </a:cubicBezTo>
                <a:cubicBezTo>
                  <a:pt x="476656" y="473413"/>
                  <a:pt x="484138" y="491205"/>
                  <a:pt x="496111" y="505838"/>
                </a:cubicBezTo>
                <a:cubicBezTo>
                  <a:pt x="513534" y="527133"/>
                  <a:pt x="535022" y="544749"/>
                  <a:pt x="554477" y="564204"/>
                </a:cubicBezTo>
                <a:cubicBezTo>
                  <a:pt x="601656" y="611383"/>
                  <a:pt x="578124" y="592940"/>
                  <a:pt x="622570" y="622570"/>
                </a:cubicBezTo>
                <a:cubicBezTo>
                  <a:pt x="629055" y="632298"/>
                  <a:pt x="634541" y="642772"/>
                  <a:pt x="642026" y="651753"/>
                </a:cubicBezTo>
                <a:cubicBezTo>
                  <a:pt x="667842" y="682732"/>
                  <a:pt x="714016" y="714016"/>
                  <a:pt x="739302" y="739302"/>
                </a:cubicBezTo>
                <a:cubicBezTo>
                  <a:pt x="794299" y="794299"/>
                  <a:pt x="714196" y="746204"/>
                  <a:pt x="797668" y="787940"/>
                </a:cubicBezTo>
                <a:cubicBezTo>
                  <a:pt x="824039" y="827495"/>
                  <a:pt x="820238" y="825927"/>
                  <a:pt x="865762" y="865761"/>
                </a:cubicBezTo>
                <a:cubicBezTo>
                  <a:pt x="933793" y="925288"/>
                  <a:pt x="849130" y="818565"/>
                  <a:pt x="953311" y="943583"/>
                </a:cubicBezTo>
                <a:cubicBezTo>
                  <a:pt x="988357" y="985639"/>
                  <a:pt x="1009636" y="1014755"/>
                  <a:pt x="1050587" y="1050587"/>
                </a:cubicBezTo>
                <a:cubicBezTo>
                  <a:pt x="1059385" y="1058286"/>
                  <a:pt x="1070972" y="1062343"/>
                  <a:pt x="1079770" y="1070042"/>
                </a:cubicBezTo>
                <a:cubicBezTo>
                  <a:pt x="1177026" y="1155141"/>
                  <a:pt x="1079775" y="1084637"/>
                  <a:pt x="1177047" y="1157591"/>
                </a:cubicBezTo>
                <a:cubicBezTo>
                  <a:pt x="1186400" y="1164606"/>
                  <a:pt x="1196877" y="1170032"/>
                  <a:pt x="1206230" y="1177047"/>
                </a:cubicBezTo>
                <a:cubicBezTo>
                  <a:pt x="1222840" y="1189504"/>
                  <a:pt x="1238258" y="1203500"/>
                  <a:pt x="1254868" y="1215957"/>
                </a:cubicBezTo>
                <a:cubicBezTo>
                  <a:pt x="1264221" y="1222972"/>
                  <a:pt x="1275253" y="1227713"/>
                  <a:pt x="1284051" y="1235412"/>
                </a:cubicBezTo>
                <a:cubicBezTo>
                  <a:pt x="1301307" y="1250511"/>
                  <a:pt x="1314591" y="1269974"/>
                  <a:pt x="1332690" y="1284051"/>
                </a:cubicBezTo>
                <a:cubicBezTo>
                  <a:pt x="1344136" y="1292954"/>
                  <a:pt x="1360154" y="1294603"/>
                  <a:pt x="1371600" y="1303506"/>
                </a:cubicBezTo>
                <a:cubicBezTo>
                  <a:pt x="1389699" y="1317583"/>
                  <a:pt x="1401162" y="1339425"/>
                  <a:pt x="1420239" y="1352144"/>
                </a:cubicBezTo>
                <a:cubicBezTo>
                  <a:pt x="1492392" y="1400250"/>
                  <a:pt x="1413430" y="1344849"/>
                  <a:pt x="1468877" y="1391055"/>
                </a:cubicBezTo>
                <a:cubicBezTo>
                  <a:pt x="1481332" y="1401434"/>
                  <a:pt x="1496323" y="1408774"/>
                  <a:pt x="1507787" y="1420238"/>
                </a:cubicBezTo>
                <a:cubicBezTo>
                  <a:pt x="1516054" y="1428505"/>
                  <a:pt x="1518976" y="1441154"/>
                  <a:pt x="1527243" y="1449421"/>
                </a:cubicBezTo>
                <a:cubicBezTo>
                  <a:pt x="1535510" y="1457688"/>
                  <a:pt x="1547297" y="1461573"/>
                  <a:pt x="1556426" y="1468876"/>
                </a:cubicBezTo>
                <a:cubicBezTo>
                  <a:pt x="1563588" y="1474605"/>
                  <a:pt x="1568418" y="1483001"/>
                  <a:pt x="1575881" y="1488332"/>
                </a:cubicBezTo>
                <a:cubicBezTo>
                  <a:pt x="1591266" y="1499322"/>
                  <a:pt x="1609134" y="1506526"/>
                  <a:pt x="1624519" y="1517515"/>
                </a:cubicBezTo>
                <a:cubicBezTo>
                  <a:pt x="1631982" y="1522846"/>
                  <a:pt x="1636813" y="1531241"/>
                  <a:pt x="1643975" y="1536970"/>
                </a:cubicBezTo>
                <a:cubicBezTo>
                  <a:pt x="1669295" y="1557226"/>
                  <a:pt x="1695856" y="1575881"/>
                  <a:pt x="1721796" y="1595336"/>
                </a:cubicBezTo>
                <a:cubicBezTo>
                  <a:pt x="1734766" y="1605064"/>
                  <a:pt x="1747217" y="1615526"/>
                  <a:pt x="1760707" y="1624519"/>
                </a:cubicBezTo>
                <a:cubicBezTo>
                  <a:pt x="1770435" y="1631004"/>
                  <a:pt x="1779739" y="1638174"/>
                  <a:pt x="1789890" y="1643974"/>
                </a:cubicBezTo>
                <a:cubicBezTo>
                  <a:pt x="1802480" y="1651168"/>
                  <a:pt x="1817354" y="1654526"/>
                  <a:pt x="1828800" y="1663429"/>
                </a:cubicBezTo>
                <a:cubicBezTo>
                  <a:pt x="1846899" y="1677506"/>
                  <a:pt x="1859096" y="1698311"/>
                  <a:pt x="1877439" y="1712068"/>
                </a:cubicBezTo>
                <a:cubicBezTo>
                  <a:pt x="1935062" y="1755286"/>
                  <a:pt x="1902849" y="1732251"/>
                  <a:pt x="1974715" y="1780161"/>
                </a:cubicBezTo>
                <a:lnTo>
                  <a:pt x="2003898" y="1799617"/>
                </a:lnTo>
                <a:cubicBezTo>
                  <a:pt x="2055775" y="1877434"/>
                  <a:pt x="1987688" y="1783408"/>
                  <a:pt x="2052536" y="1848255"/>
                </a:cubicBezTo>
                <a:cubicBezTo>
                  <a:pt x="2060803" y="1856522"/>
                  <a:pt x="2063725" y="1869171"/>
                  <a:pt x="2071992" y="1877438"/>
                </a:cubicBezTo>
                <a:cubicBezTo>
                  <a:pt x="2080259" y="1885705"/>
                  <a:pt x="2092046" y="1889590"/>
                  <a:pt x="2101175" y="1896893"/>
                </a:cubicBezTo>
                <a:cubicBezTo>
                  <a:pt x="2127271" y="1917770"/>
                  <a:pt x="2117615" y="1917444"/>
                  <a:pt x="2140085" y="1945532"/>
                </a:cubicBezTo>
                <a:cubicBezTo>
                  <a:pt x="2146528" y="1953585"/>
                  <a:pt x="2229784" y="2028575"/>
                  <a:pt x="2198451" y="2023353"/>
                </a:cubicBezTo>
                <a:cubicBezTo>
                  <a:pt x="2178996" y="2020110"/>
                  <a:pt x="2159803" y="2014112"/>
                  <a:pt x="2140085" y="2013625"/>
                </a:cubicBezTo>
                <a:cubicBezTo>
                  <a:pt x="1896946" y="2007622"/>
                  <a:pt x="1653702" y="2007140"/>
                  <a:pt x="1410511" y="2003898"/>
                </a:cubicBezTo>
                <a:lnTo>
                  <a:pt x="1147864" y="1994170"/>
                </a:lnTo>
                <a:cubicBezTo>
                  <a:pt x="1039856" y="1989574"/>
                  <a:pt x="887669" y="1980795"/>
                  <a:pt x="778213" y="1974715"/>
                </a:cubicBezTo>
                <a:lnTo>
                  <a:pt x="642026" y="1955259"/>
                </a:lnTo>
                <a:cubicBezTo>
                  <a:pt x="616085" y="1952017"/>
                  <a:pt x="589991" y="1949830"/>
                  <a:pt x="564204" y="1945532"/>
                </a:cubicBezTo>
                <a:cubicBezTo>
                  <a:pt x="531586" y="1940096"/>
                  <a:pt x="499353" y="1932561"/>
                  <a:pt x="466928" y="1926076"/>
                </a:cubicBezTo>
                <a:cubicBezTo>
                  <a:pt x="450715" y="1922833"/>
                  <a:pt x="434330" y="1920359"/>
                  <a:pt x="418290" y="1916349"/>
                </a:cubicBezTo>
                <a:cubicBezTo>
                  <a:pt x="378765" y="1906467"/>
                  <a:pt x="324480" y="1890697"/>
                  <a:pt x="282102" y="1887166"/>
                </a:cubicBezTo>
                <a:cubicBezTo>
                  <a:pt x="145938" y="1875819"/>
                  <a:pt x="131477" y="1877438"/>
                  <a:pt x="19456" y="1877438"/>
                </a:cubicBezTo>
              </a:path>
            </a:pathLst>
          </a:custGeom>
          <a:noFill/>
          <a:ln>
            <a:solidFill>
              <a:schemeClr val="accent2"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04795" y="4987334"/>
            <a:ext cx="362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 후</a:t>
            </a:r>
            <a:endParaRPr lang="en-US" altLang="ko-KR" dirty="0" smtClean="0"/>
          </a:p>
          <a:p>
            <a:r>
              <a:rPr lang="ko-KR" altLang="en-US" dirty="0" smtClean="0"/>
              <a:t>파일 크기가 </a:t>
            </a:r>
            <a:r>
              <a:rPr lang="ko-KR" altLang="en-US" b="1" dirty="0" smtClean="0"/>
              <a:t>줄었다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48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848" y="260648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TAR GZIP </a:t>
            </a:r>
            <a:r>
              <a:rPr lang="ko-KR" altLang="en-US" dirty="0"/>
              <a:t>이용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7344816" cy="5508612"/>
          </a:xfrm>
        </p:spPr>
      </p:pic>
      <p:sp>
        <p:nvSpPr>
          <p:cNvPr id="9" name="직사각형 8"/>
          <p:cNvSpPr/>
          <p:nvPr/>
        </p:nvSpPr>
        <p:spPr>
          <a:xfrm>
            <a:off x="2061449" y="2057062"/>
            <a:ext cx="1584176" cy="17395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67744" y="2708920"/>
            <a:ext cx="1656183" cy="17426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77123" y="3789040"/>
            <a:ext cx="1430782" cy="17426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5936" y="2782768"/>
            <a:ext cx="3725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/>
              <a:t>(4) </a:t>
            </a:r>
            <a:r>
              <a:rPr lang="ko-KR" altLang="en-US" b="1" dirty="0"/>
              <a:t>다른 </a:t>
            </a:r>
            <a:r>
              <a:rPr lang="ko-KR" altLang="en-US" b="1" dirty="0" err="1"/>
              <a:t>폴터에서</a:t>
            </a:r>
            <a:r>
              <a:rPr lang="ko-KR" altLang="en-US" b="1" dirty="0"/>
              <a:t> 압축 파일을 </a:t>
            </a:r>
            <a:r>
              <a:rPr lang="ko-KR" altLang="en-US" b="1" dirty="0" smtClean="0"/>
              <a:t>풀고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 </a:t>
            </a:r>
            <a:r>
              <a:rPr lang="en-US" altLang="ko-KR" b="1" dirty="0"/>
              <a:t>tar </a:t>
            </a:r>
            <a:r>
              <a:rPr lang="ko-KR" altLang="en-US" b="1" dirty="0"/>
              <a:t>파일을 만든다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347864" y="2256601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/>
              <a:t>(3) </a:t>
            </a:r>
            <a:r>
              <a:rPr lang="ko-KR" altLang="en-US" b="1" dirty="0"/>
              <a:t>이 압축 파일을 다른 폴더로 이동한다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699791" y="399577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(5) tar </a:t>
            </a:r>
            <a:r>
              <a:rPr lang="ko-KR" altLang="en-US" b="1" dirty="0"/>
              <a:t>파일을 풀어서 원래 파일들을 회복한다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51846" y="4509120"/>
            <a:ext cx="651264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>
                <a:solidFill>
                  <a:schemeClr val="accent1"/>
                </a:solidFill>
              </a:rPr>
              <a:t>$ mv home.tar.gz </a:t>
            </a:r>
            <a:r>
              <a:rPr lang="ko-KR" altLang="en-US" sz="1700" b="1" dirty="0" smtClean="0">
                <a:solidFill>
                  <a:schemeClr val="accent1"/>
                </a:solidFill>
              </a:rPr>
              <a:t>문서  </a:t>
            </a:r>
            <a:r>
              <a:rPr lang="en-US" altLang="ko-KR" sz="1700" dirty="0" smtClean="0"/>
              <a:t>home.tar </a:t>
            </a:r>
            <a:r>
              <a:rPr lang="ko-KR" altLang="en-US" sz="1700" dirty="0" smtClean="0"/>
              <a:t>파일을 문서 디렉터리로 </a:t>
            </a:r>
            <a:r>
              <a:rPr lang="ko-KR" altLang="en-US" sz="1700" b="1" dirty="0" smtClean="0"/>
              <a:t>이동</a:t>
            </a:r>
            <a:endParaRPr lang="en-US" altLang="ko-KR" sz="1700" b="1" dirty="0" smtClean="0"/>
          </a:p>
          <a:p>
            <a:r>
              <a:rPr lang="en-US" altLang="ko-KR" sz="1700" b="1" dirty="0">
                <a:solidFill>
                  <a:schemeClr val="accent2"/>
                </a:solidFill>
              </a:rPr>
              <a:t>$ </a:t>
            </a:r>
            <a:r>
              <a:rPr lang="en-US" altLang="ko-KR" sz="1700" b="1" dirty="0" err="1" smtClean="0">
                <a:solidFill>
                  <a:schemeClr val="accent2"/>
                </a:solidFill>
              </a:rPr>
              <a:t>gzip</a:t>
            </a:r>
            <a:r>
              <a:rPr lang="en-US" altLang="ko-KR" sz="1700" b="1" dirty="0" smtClean="0">
                <a:solidFill>
                  <a:schemeClr val="accent2"/>
                </a:solidFill>
              </a:rPr>
              <a:t> –d home.tar.gz</a:t>
            </a:r>
            <a:r>
              <a:rPr lang="en-US" altLang="ko-KR" sz="17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-d </a:t>
            </a:r>
            <a:r>
              <a:rPr lang="ko-KR" altLang="en-US" sz="1700" dirty="0" smtClean="0"/>
              <a:t>옵션은 </a:t>
            </a:r>
            <a:r>
              <a:rPr lang="ko-KR" altLang="en-US" sz="1700" b="1" dirty="0" smtClean="0"/>
              <a:t>압축 해제</a:t>
            </a:r>
            <a:r>
              <a:rPr lang="ko-KR" altLang="en-US" sz="1700" dirty="0" smtClean="0"/>
              <a:t> 할 때 사용</a:t>
            </a:r>
            <a:endParaRPr lang="en-US" altLang="ko-KR" sz="1700" dirty="0" smtClean="0"/>
          </a:p>
          <a:p>
            <a:r>
              <a:rPr lang="en-US" altLang="ko-KR" sz="1700" dirty="0" smtClean="0"/>
              <a:t>Home.tar.gz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의 압축을 품</a:t>
            </a:r>
            <a:endParaRPr lang="en-US" altLang="ko-KR" sz="1700" dirty="0" smtClean="0"/>
          </a:p>
          <a:p>
            <a:r>
              <a:rPr lang="en-US" altLang="ko-KR" sz="1700" b="1" dirty="0">
                <a:solidFill>
                  <a:srgbClr val="00B050"/>
                </a:solidFill>
              </a:rPr>
              <a:t>$ 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tar –</a:t>
            </a:r>
            <a:r>
              <a:rPr lang="en-US" altLang="ko-KR" sz="1700" b="1" dirty="0" err="1" smtClean="0">
                <a:solidFill>
                  <a:srgbClr val="00B050"/>
                </a:solidFill>
              </a:rPr>
              <a:t>xvf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 home.tar</a:t>
            </a:r>
            <a:r>
              <a:rPr lang="en-US" altLang="ko-KR" sz="17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700" b="1" dirty="0">
                <a:solidFill>
                  <a:schemeClr val="accent1"/>
                </a:solidFill>
              </a:rPr>
              <a:t> </a:t>
            </a:r>
            <a:r>
              <a:rPr lang="en-US" altLang="ko-KR" sz="1700" dirty="0" err="1" smtClean="0"/>
              <a:t>xvf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옵션 </a:t>
            </a:r>
            <a:r>
              <a:rPr lang="en-US" altLang="ko-KR" sz="1700" dirty="0" smtClean="0"/>
              <a:t>: </a:t>
            </a:r>
            <a:r>
              <a:rPr lang="ko-KR" altLang="en-US" sz="1700" b="1" dirty="0" smtClean="0"/>
              <a:t>타르파일 풀어서 원래 파일로 복원</a:t>
            </a:r>
            <a:endParaRPr lang="en-US" altLang="ko-KR" sz="1700" b="1" dirty="0" smtClean="0"/>
          </a:p>
          <a:p>
            <a:r>
              <a:rPr lang="en-US" altLang="ko-KR" sz="1700" dirty="0" smtClean="0"/>
              <a:t>Home.tar</a:t>
            </a:r>
            <a:r>
              <a:rPr lang="ko-KR" altLang="en-US" sz="1700" dirty="0" smtClean="0"/>
              <a:t>를 풀어 현재 디렉터리에 원래 파일들을 품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33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848" y="260648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TAR GZIP </a:t>
            </a:r>
            <a:r>
              <a:rPr lang="ko-KR" altLang="en-US" dirty="0"/>
              <a:t>이용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366663" cy="4968552"/>
          </a:xfrm>
        </p:spPr>
      </p:pic>
      <p:sp>
        <p:nvSpPr>
          <p:cNvPr id="13" name="직사각형 12"/>
          <p:cNvSpPr/>
          <p:nvPr/>
        </p:nvSpPr>
        <p:spPr>
          <a:xfrm>
            <a:off x="1331640" y="5353761"/>
            <a:ext cx="7272808" cy="28803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06150" y="3130174"/>
            <a:ext cx="49937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/>
              <a:t>t</a:t>
            </a:r>
            <a:r>
              <a:rPr lang="en-US" altLang="ko-KR" dirty="0" smtClean="0"/>
              <a:t>ar</a:t>
            </a:r>
            <a:r>
              <a:rPr lang="ko-KR" altLang="en-US" dirty="0" smtClean="0"/>
              <a:t>파일을  풀면 원본파일들 리스트가 나열된다</a:t>
            </a:r>
            <a:r>
              <a:rPr lang="en-US" altLang="ko-KR" dirty="0" smtClean="0"/>
              <a:t>.</a:t>
            </a:r>
          </a:p>
          <a:p>
            <a:pPr algn="r"/>
            <a:endParaRPr lang="en-US" altLang="ko-KR" dirty="0" smtClean="0"/>
          </a:p>
          <a:p>
            <a:r>
              <a:rPr lang="en-US" altLang="ko-KR" dirty="0" smtClean="0"/>
              <a:t>Ls</a:t>
            </a:r>
            <a:r>
              <a:rPr lang="ko-KR" altLang="en-US" dirty="0" smtClean="0"/>
              <a:t>로 확인한 결과</a:t>
            </a:r>
            <a:r>
              <a:rPr lang="en-US" altLang="ko-KR" dirty="0" smtClean="0"/>
              <a:t>, tar</a:t>
            </a:r>
            <a:r>
              <a:rPr lang="ko-KR" altLang="en-US" dirty="0" smtClean="0"/>
              <a:t>파일로 묶여있던</a:t>
            </a:r>
            <a:endParaRPr lang="en-US" altLang="ko-KR" dirty="0" smtClean="0"/>
          </a:p>
          <a:p>
            <a:r>
              <a:rPr lang="ko-KR" altLang="en-US" dirty="0" smtClean="0"/>
              <a:t>원본파일들이</a:t>
            </a:r>
            <a:r>
              <a:rPr lang="en-US" altLang="ko-KR" dirty="0"/>
              <a:t> </a:t>
            </a:r>
            <a:r>
              <a:rPr lang="ko-KR" altLang="en-US" dirty="0" smtClean="0"/>
              <a:t>풀렸음을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9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323" y="260648"/>
            <a:ext cx="7211144" cy="68760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명령어 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8908642" cy="3024336"/>
          </a:xfrm>
        </p:spPr>
      </p:pic>
      <p:sp>
        <p:nvSpPr>
          <p:cNvPr id="15" name="TextBox 14"/>
          <p:cNvSpPr txBox="1"/>
          <p:nvPr/>
        </p:nvSpPr>
        <p:spPr>
          <a:xfrm>
            <a:off x="1979712" y="454785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Sort </a:t>
            </a:r>
            <a:r>
              <a:rPr lang="ko-KR" altLang="en-US" b="1" dirty="0" smtClean="0"/>
              <a:t>전 원본 </a:t>
            </a:r>
            <a:r>
              <a:rPr lang="en-US" altLang="ko-KR" b="1" dirty="0" smtClean="0"/>
              <a:t>list.txt </a:t>
            </a:r>
            <a:r>
              <a:rPr lang="ko-KR" altLang="en-US" b="1" dirty="0" smtClean="0"/>
              <a:t>파일 작성</a:t>
            </a:r>
            <a:r>
              <a:rPr lang="en-US" altLang="ko-KR" b="1" dirty="0" smtClean="0"/>
              <a:t>(vi </a:t>
            </a:r>
            <a:r>
              <a:rPr lang="ko-KR" altLang="en-US" b="1" dirty="0" smtClean="0"/>
              <a:t>이용</a:t>
            </a:r>
            <a:r>
              <a:rPr lang="en-US" altLang="ko-KR" b="1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56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8" y="1052736"/>
            <a:ext cx="8682993" cy="3247937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323" y="260648"/>
            <a:ext cx="7211144" cy="68760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명령어 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0947" y="2603214"/>
            <a:ext cx="792087" cy="144016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2471" y="5157192"/>
            <a:ext cx="7898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 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기준으로 정렬해야 한다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+n –m (n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m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옵션을 사용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옵션 사용시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 필드부분 번호가 </a:t>
            </a:r>
            <a:r>
              <a:rPr lang="en-US" altLang="ko-KR" dirty="0" smtClean="0"/>
              <a:t>0)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+1 -2 </a:t>
            </a:r>
            <a:r>
              <a:rPr lang="ko-KR" altLang="en-US" dirty="0" smtClean="0"/>
              <a:t>로 범위를 잡으면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필드를 기준으로 정렬할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573" y="4617519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accent1"/>
                </a:solidFill>
              </a:rPr>
              <a:t>$ sort +1 -2 list.txt &gt; sort1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064896" cy="369130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323" y="260648"/>
            <a:ext cx="7211144" cy="68760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명령어 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700808"/>
            <a:ext cx="720080" cy="187220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2471" y="4984962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accent1"/>
                </a:solidFill>
              </a:rPr>
              <a:t>$ sort –k 5 –n list.txt &gt; sort2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5445224"/>
            <a:ext cx="8836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번째 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기준으로 정렬해야 함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en-US" altLang="ko-KR" dirty="0" smtClean="0"/>
              <a:t>(key), n(numeric-sort) </a:t>
            </a:r>
            <a:r>
              <a:rPr lang="ko-KR" altLang="en-US" dirty="0" smtClean="0"/>
              <a:t>옵션을 사용한다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-k 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num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번째 필드를 기준으로 정렬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-n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텍스트를 숫자로 간주하여 정렬한다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번째 필드를 기준으로 정렬하되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텍스트를 숫자로 간주하여 정렬한다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98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980728"/>
            <a:ext cx="7823126" cy="2921747"/>
          </a:xfrm>
        </p:spPr>
      </p:pic>
      <p:sp>
        <p:nvSpPr>
          <p:cNvPr id="6" name="TextBox 5"/>
          <p:cNvSpPr txBox="1"/>
          <p:nvPr/>
        </p:nvSpPr>
        <p:spPr>
          <a:xfrm>
            <a:off x="251520" y="4591833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$ 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awk</a:t>
            </a:r>
            <a:r>
              <a:rPr lang="en-US" altLang="ko-KR" b="1" dirty="0" smtClean="0">
                <a:solidFill>
                  <a:schemeClr val="accent6"/>
                </a:solidFill>
              </a:rPr>
              <a:t> –f 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awk</a:t>
            </a:r>
            <a:r>
              <a:rPr lang="ko-KR" altLang="en-US" b="1" dirty="0" smtClean="0">
                <a:solidFill>
                  <a:schemeClr val="accent6"/>
                </a:solidFill>
              </a:rPr>
              <a:t>파일 적용할 파일</a:t>
            </a:r>
            <a:r>
              <a:rPr lang="en-US" altLang="ko-KR" b="1" dirty="0" smtClean="0">
                <a:solidFill>
                  <a:schemeClr val="accent6"/>
                </a:solidFill>
              </a:rPr>
              <a:t>  </a:t>
            </a:r>
            <a:r>
              <a:rPr lang="ko-KR" altLang="en-US" dirty="0" smtClean="0"/>
              <a:t>패턴을 </a:t>
            </a:r>
            <a:r>
              <a:rPr lang="ko-KR" altLang="en-US" dirty="0" err="1" smtClean="0"/>
              <a:t>포함하는줄의</a:t>
            </a:r>
            <a:r>
              <a:rPr lang="ko-KR" altLang="en-US" dirty="0" smtClean="0"/>
              <a:t> 내용을 출력한다</a:t>
            </a:r>
            <a:endParaRPr lang="en-US" altLang="ko-KR" dirty="0" smtClean="0"/>
          </a:p>
          <a:p>
            <a:pPr algn="r"/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프로그램을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8017" y="1988841"/>
            <a:ext cx="1407679" cy="2880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017" y="4077072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이름 </a:t>
            </a:r>
            <a:r>
              <a:rPr lang="ko-KR" altLang="en-US" sz="2000" b="1" dirty="0" err="1" smtClean="0"/>
              <a:t>이메일</a:t>
            </a:r>
            <a:r>
              <a:rPr lang="ko-KR" altLang="en-US" sz="2000" b="1" dirty="0" smtClean="0"/>
              <a:t> 출력</a:t>
            </a:r>
            <a:r>
              <a:rPr lang="en-US" altLang="ko-KR" sz="2000" b="1" dirty="0" smtClean="0"/>
              <a:t>&gt;</a:t>
            </a:r>
            <a:endParaRPr lang="en-US" altLang="ko-KR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635" y="5186653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o</a:t>
            </a:r>
            <a:r>
              <a:rPr lang="en-US" altLang="ko-KR" b="1" dirty="0" smtClean="0">
                <a:solidFill>
                  <a:schemeClr val="accent1"/>
                </a:solidFill>
              </a:rPr>
              <a:t>ut1.awk</a:t>
            </a:r>
            <a:r>
              <a:rPr lang="ko-KR" altLang="en-US" b="1" dirty="0" smtClean="0">
                <a:solidFill>
                  <a:schemeClr val="accent1"/>
                </a:solidFill>
              </a:rPr>
              <a:t> 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dirty="0" smtClean="0"/>
              <a:t>이름과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이메일이</a:t>
            </a:r>
            <a:r>
              <a:rPr lang="ko-KR" altLang="en-US" dirty="0" smtClean="0"/>
              <a:t> 각 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, 6</a:t>
            </a:r>
            <a:r>
              <a:rPr lang="ko-KR" altLang="en-US" dirty="0" smtClean="0"/>
              <a:t>번째 필드에 위치하므로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이를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하는 함수를 작성한다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$n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필드를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줄 마다 이 함수를 적용하므로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줄의 </a:t>
            </a:r>
            <a:r>
              <a:rPr lang="en-US" altLang="ko-KR" dirty="0" smtClean="0"/>
              <a:t>2,6</a:t>
            </a:r>
            <a:r>
              <a:rPr lang="ko-KR" altLang="en-US" dirty="0" smtClean="0"/>
              <a:t>번째 필드를 프린트함을 의미한다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13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1562</TotalTime>
  <Words>715</Words>
  <Application>Microsoft Office PowerPoint</Application>
  <PresentationFormat>화면 슬라이드 쇼(4:3)</PresentationFormat>
  <Paragraphs>94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필수</vt:lpstr>
      <vt:lpstr>Lab04</vt:lpstr>
      <vt:lpstr>1. TAR GZIP 이용</vt:lpstr>
      <vt:lpstr>1. TAR GZIP 이용</vt:lpstr>
      <vt:lpstr>1. TAR GZIP 이용</vt:lpstr>
      <vt:lpstr>1. TAR GZIP 이용</vt:lpstr>
      <vt:lpstr>2. SORT 명령어 이용 (원본)</vt:lpstr>
      <vt:lpstr>2. SORT 명령어 이용 (이름)</vt:lpstr>
      <vt:lpstr>2. SORT 명령어 이용 (급여)</vt:lpstr>
      <vt:lpstr>3. awk 프로그램을 작성</vt:lpstr>
      <vt:lpstr>3. awk 프로그램을 작성</vt:lpstr>
      <vt:lpstr>3. awk 프로그램을 작성</vt:lpstr>
      <vt:lpstr>3. awk 프로그램을 작성</vt:lpstr>
      <vt:lpstr>3. awk 프로그램을 작성</vt:lpstr>
      <vt:lpstr>3. awk 프로그램을 작성</vt:lpstr>
      <vt:lpstr>3. 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소희</cp:lastModifiedBy>
  <cp:revision>144</cp:revision>
  <dcterms:created xsi:type="dcterms:W3CDTF">2016-09-12T15:25:21Z</dcterms:created>
  <dcterms:modified xsi:type="dcterms:W3CDTF">2016-10-09T17:42:53Z</dcterms:modified>
</cp:coreProperties>
</file>