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94" r:id="rId3"/>
    <p:sldId id="257" r:id="rId4"/>
    <p:sldId id="295" r:id="rId5"/>
    <p:sldId id="260" r:id="rId6"/>
    <p:sldId id="279" r:id="rId7"/>
    <p:sldId id="280" r:id="rId8"/>
    <p:sldId id="296" r:id="rId9"/>
    <p:sldId id="291" r:id="rId10"/>
    <p:sldId id="29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257"/>
            <p14:sldId id="295"/>
            <p14:sldId id="260"/>
            <p14:sldId id="279"/>
            <p14:sldId id="280"/>
            <p14:sldId id="296"/>
            <p14:sldId id="291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8" autoAdjust="0"/>
    <p:restoredTop sz="96592" autoAdjust="0"/>
  </p:normalViewPr>
  <p:slideViewPr>
    <p:cSldViewPr>
      <p:cViewPr varScale="1">
        <p:scale>
          <a:sx n="65" d="100"/>
          <a:sy n="65" d="100"/>
        </p:scale>
        <p:origin x="-126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서울남산체 EB" panose="02020603020101020101" pitchFamily="18" charset="-127"/>
              </a:rPr>
              <a:t>Lab05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>
                <a:ea typeface="서울남산체 EB" panose="02020603020101020101" pitchFamily="18" charset="-127"/>
              </a:rPr>
              <a:t>리눅스시스템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 </a:t>
            </a:r>
            <a:r>
              <a:rPr lang="en-US" altLang="ko-KR" sz="2800" dirty="0" smtClean="0">
                <a:ea typeface="서울남산체 EB" panose="02020603020101020101" pitchFamily="18" charset="-127"/>
              </a:rPr>
              <a:t>01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분반</a:t>
            </a:r>
            <a:endParaRPr lang="en-US" altLang="ko-KR" sz="2800" dirty="0" smtClean="0">
              <a:ea typeface="서울남산체 EB" panose="02020603020101020101" pitchFamily="18" charset="-127"/>
            </a:endParaRPr>
          </a:p>
          <a:p>
            <a:r>
              <a:rPr lang="en-US" altLang="ko-KR" sz="2800" dirty="0" smtClean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 err="1" smtClean="0">
                <a:ea typeface="서울남산체 EB" panose="02020603020101020101" pitchFamily="18" charset="-127"/>
              </a:rPr>
              <a:t>컴퓨터과학부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 임소희</a:t>
            </a:r>
            <a:endParaRPr lang="ko-KR" altLang="en-US" sz="2800" dirty="0"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4373563"/>
          </a:xfrm>
        </p:spPr>
        <p:txBody>
          <a:bodyPr/>
          <a:lstStyle/>
          <a:p>
            <a:r>
              <a:rPr lang="ko-KR" altLang="en-US" b="0" dirty="0" err="1" smtClean="0"/>
              <a:t>쉘</a:t>
            </a:r>
            <a:r>
              <a:rPr lang="ko-KR" altLang="en-US" b="0" dirty="0" smtClean="0"/>
              <a:t> 스크립트 작성에 대해 공부하였다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smtClean="0"/>
              <a:t>중간고사 시험 범위에 들어가서 실습을 미리 했는데</a:t>
            </a:r>
            <a:r>
              <a:rPr lang="en-US" altLang="ko-KR" b="0" dirty="0" smtClean="0"/>
              <a:t>,</a:t>
            </a:r>
          </a:p>
          <a:p>
            <a:r>
              <a:rPr lang="ko-KR" altLang="en-US" b="0" dirty="0" smtClean="0"/>
              <a:t>시험 때 도움이 되었음 좋겠다</a:t>
            </a:r>
            <a:r>
              <a:rPr lang="en-US" altLang="ko-KR" b="0" dirty="0" smtClean="0"/>
              <a:t>!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0293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8" y="835841"/>
            <a:ext cx="8748972" cy="583264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환경설</a:t>
            </a:r>
            <a:r>
              <a:rPr lang="ko-KR" altLang="en-US" dirty="0"/>
              <a:t>정</a:t>
            </a:r>
            <a:endParaRPr lang="ko-KR" altLang="en-US" dirty="0">
              <a:latin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4199" y="1762555"/>
            <a:ext cx="371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디렉터리에 있는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.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bash_profile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vi</a:t>
            </a:r>
            <a:r>
              <a:rPr lang="ko-KR" altLang="en-US" dirty="0" smtClean="0"/>
              <a:t>를 이용해 수정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177102" y="2377062"/>
            <a:ext cx="1503522" cy="17853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83968" y="4074698"/>
            <a:ext cx="50405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err="1" smtClean="0"/>
              <a:t>쉘</a:t>
            </a:r>
            <a:r>
              <a:rPr lang="ko-KR" altLang="en-US" b="1" dirty="0" smtClean="0"/>
              <a:t> 변수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환경변수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지역변수</a:t>
            </a:r>
            <a:r>
              <a:rPr lang="en-US" altLang="ko-KR" b="1" dirty="0" smtClean="0"/>
              <a:t>)</a:t>
            </a:r>
          </a:p>
          <a:p>
            <a:r>
              <a:rPr lang="ko-KR" altLang="en-US" sz="1600" b="1" dirty="0" smtClean="0"/>
              <a:t>  환경변수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자식 </a:t>
            </a:r>
            <a:r>
              <a:rPr lang="ko-KR" altLang="en-US" sz="1600" dirty="0" err="1" smtClean="0"/>
              <a:t>쉘</a:t>
            </a:r>
            <a:r>
              <a:rPr lang="ko-KR" altLang="en-US" sz="1600" dirty="0" smtClean="0"/>
              <a:t> 생성 시</a:t>
            </a:r>
            <a:endParaRPr lang="en-US" altLang="ko-KR" sz="1600" dirty="0" smtClean="0"/>
          </a:p>
          <a:p>
            <a:r>
              <a:rPr lang="ko-KR" altLang="en-US" sz="1600" dirty="0" smtClean="0"/>
              <a:t>  부모의 환경변수 값 그대로 상속받음</a:t>
            </a:r>
            <a:endParaRPr lang="en-US" altLang="ko-KR" sz="1600" dirty="0" smtClean="0"/>
          </a:p>
          <a:p>
            <a:r>
              <a:rPr lang="ko-KR" altLang="en-US" sz="1600" b="1" dirty="0" smtClean="0"/>
              <a:t>  지역변수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쉘이</a:t>
            </a:r>
            <a:r>
              <a:rPr lang="ko-KR" altLang="en-US" sz="1600" dirty="0" smtClean="0"/>
              <a:t> 생성될 때 그 값 상속되지 않고</a:t>
            </a:r>
            <a:endParaRPr lang="en-US" altLang="ko-KR" sz="1600" dirty="0" smtClean="0"/>
          </a:p>
          <a:p>
            <a:r>
              <a:rPr lang="ko-KR" altLang="en-US" sz="1600" dirty="0" smtClean="0"/>
              <a:t>  빈 </a:t>
            </a:r>
            <a:r>
              <a:rPr lang="ko-KR" altLang="en-US" sz="1600" dirty="0" err="1" smtClean="0"/>
              <a:t>스트링으로</a:t>
            </a:r>
            <a:r>
              <a:rPr lang="ko-KR" altLang="en-US" sz="1600" dirty="0" smtClean="0"/>
              <a:t> 초기화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36096" y="2708920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Hello Shell !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PATH </a:t>
            </a:r>
            <a:r>
              <a:rPr lang="ko-KR" altLang="en-US" sz="1600" dirty="0" smtClean="0"/>
              <a:t>경로 정의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TERM </a:t>
            </a:r>
            <a:r>
              <a:rPr lang="ko-KR" altLang="en-US" sz="1600" dirty="0" smtClean="0"/>
              <a:t>변수 선언 및 정의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PATH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TERM </a:t>
            </a:r>
            <a:r>
              <a:rPr lang="ko-KR" altLang="en-US" sz="1600" dirty="0" smtClean="0"/>
              <a:t>환경변수 선언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Done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79512" y="4252449"/>
            <a:ext cx="2880320" cy="72450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315183" y="2246887"/>
            <a:ext cx="2480553" cy="1931991"/>
          </a:xfrm>
          <a:custGeom>
            <a:avLst/>
            <a:gdLst>
              <a:gd name="connsiteX0" fmla="*/ 2480553 w 2480553"/>
              <a:gd name="connsiteY0" fmla="*/ 19658 h 1931991"/>
              <a:gd name="connsiteX1" fmla="*/ 2422187 w 2480553"/>
              <a:gd name="connsiteY1" fmla="*/ 202 h 1931991"/>
              <a:gd name="connsiteX2" fmla="*/ 2363821 w 2480553"/>
              <a:gd name="connsiteY2" fmla="*/ 9930 h 1931991"/>
              <a:gd name="connsiteX3" fmla="*/ 2276272 w 2480553"/>
              <a:gd name="connsiteY3" fmla="*/ 19658 h 1931991"/>
              <a:gd name="connsiteX4" fmla="*/ 2140085 w 2480553"/>
              <a:gd name="connsiteY4" fmla="*/ 58568 h 1931991"/>
              <a:gd name="connsiteX5" fmla="*/ 2042808 w 2480553"/>
              <a:gd name="connsiteY5" fmla="*/ 87751 h 1931991"/>
              <a:gd name="connsiteX6" fmla="*/ 1935804 w 2480553"/>
              <a:gd name="connsiteY6" fmla="*/ 116934 h 1931991"/>
              <a:gd name="connsiteX7" fmla="*/ 1887166 w 2480553"/>
              <a:gd name="connsiteY7" fmla="*/ 136390 h 1931991"/>
              <a:gd name="connsiteX8" fmla="*/ 1819072 w 2480553"/>
              <a:gd name="connsiteY8" fmla="*/ 185028 h 1931991"/>
              <a:gd name="connsiteX9" fmla="*/ 1750979 w 2480553"/>
              <a:gd name="connsiteY9" fmla="*/ 204483 h 1931991"/>
              <a:gd name="connsiteX10" fmla="*/ 1673157 w 2480553"/>
              <a:gd name="connsiteY10" fmla="*/ 253122 h 1931991"/>
              <a:gd name="connsiteX11" fmla="*/ 1585608 w 2480553"/>
              <a:gd name="connsiteY11" fmla="*/ 311487 h 1931991"/>
              <a:gd name="connsiteX12" fmla="*/ 1536970 w 2480553"/>
              <a:gd name="connsiteY12" fmla="*/ 330943 h 1931991"/>
              <a:gd name="connsiteX13" fmla="*/ 1468877 w 2480553"/>
              <a:gd name="connsiteY13" fmla="*/ 379581 h 1931991"/>
              <a:gd name="connsiteX14" fmla="*/ 1342417 w 2480553"/>
              <a:gd name="connsiteY14" fmla="*/ 447675 h 1931991"/>
              <a:gd name="connsiteX15" fmla="*/ 1284051 w 2480553"/>
              <a:gd name="connsiteY15" fmla="*/ 506041 h 1931991"/>
              <a:gd name="connsiteX16" fmla="*/ 1186774 w 2480553"/>
              <a:gd name="connsiteY16" fmla="*/ 583862 h 1931991"/>
              <a:gd name="connsiteX17" fmla="*/ 1079770 w 2480553"/>
              <a:gd name="connsiteY17" fmla="*/ 661683 h 1931991"/>
              <a:gd name="connsiteX18" fmla="*/ 1031132 w 2480553"/>
              <a:gd name="connsiteY18" fmla="*/ 690866 h 1931991"/>
              <a:gd name="connsiteX19" fmla="*/ 963038 w 2480553"/>
              <a:gd name="connsiteY19" fmla="*/ 749232 h 1931991"/>
              <a:gd name="connsiteX20" fmla="*/ 904672 w 2480553"/>
              <a:gd name="connsiteY20" fmla="*/ 788143 h 1931991"/>
              <a:gd name="connsiteX21" fmla="*/ 768485 w 2480553"/>
              <a:gd name="connsiteY21" fmla="*/ 904875 h 1931991"/>
              <a:gd name="connsiteX22" fmla="*/ 700391 w 2480553"/>
              <a:gd name="connsiteY22" fmla="*/ 953513 h 1931991"/>
              <a:gd name="connsiteX23" fmla="*/ 593387 w 2480553"/>
              <a:gd name="connsiteY23" fmla="*/ 1050790 h 1931991"/>
              <a:gd name="connsiteX24" fmla="*/ 573932 w 2480553"/>
              <a:gd name="connsiteY24" fmla="*/ 1079973 h 1931991"/>
              <a:gd name="connsiteX25" fmla="*/ 505838 w 2480553"/>
              <a:gd name="connsiteY25" fmla="*/ 1148066 h 1931991"/>
              <a:gd name="connsiteX26" fmla="*/ 457200 w 2480553"/>
              <a:gd name="connsiteY26" fmla="*/ 1196704 h 1931991"/>
              <a:gd name="connsiteX27" fmla="*/ 389106 w 2480553"/>
              <a:gd name="connsiteY27" fmla="*/ 1303709 h 1931991"/>
              <a:gd name="connsiteX28" fmla="*/ 340468 w 2480553"/>
              <a:gd name="connsiteY28" fmla="*/ 1352347 h 1931991"/>
              <a:gd name="connsiteX29" fmla="*/ 311285 w 2480553"/>
              <a:gd name="connsiteY29" fmla="*/ 1391258 h 1931991"/>
              <a:gd name="connsiteX30" fmla="*/ 282102 w 2480553"/>
              <a:gd name="connsiteY30" fmla="*/ 1449624 h 1931991"/>
              <a:gd name="connsiteX31" fmla="*/ 272374 w 2480553"/>
              <a:gd name="connsiteY31" fmla="*/ 1478807 h 1931991"/>
              <a:gd name="connsiteX32" fmla="*/ 233464 w 2480553"/>
              <a:gd name="connsiteY32" fmla="*/ 1556628 h 1931991"/>
              <a:gd name="connsiteX33" fmla="*/ 223736 w 2480553"/>
              <a:gd name="connsiteY33" fmla="*/ 1585811 h 1931991"/>
              <a:gd name="connsiteX34" fmla="*/ 175098 w 2480553"/>
              <a:gd name="connsiteY34" fmla="*/ 1663632 h 1931991"/>
              <a:gd name="connsiteX35" fmla="*/ 145915 w 2480553"/>
              <a:gd name="connsiteY35" fmla="*/ 1751181 h 1931991"/>
              <a:gd name="connsiteX36" fmla="*/ 136187 w 2480553"/>
              <a:gd name="connsiteY36" fmla="*/ 1780364 h 1931991"/>
              <a:gd name="connsiteX37" fmla="*/ 126460 w 2480553"/>
              <a:gd name="connsiteY37" fmla="*/ 1809547 h 1931991"/>
              <a:gd name="connsiteX38" fmla="*/ 136187 w 2480553"/>
              <a:gd name="connsiteY38" fmla="*/ 1926279 h 1931991"/>
              <a:gd name="connsiteX39" fmla="*/ 184826 w 2480553"/>
              <a:gd name="connsiteY39" fmla="*/ 1916551 h 1931991"/>
              <a:gd name="connsiteX40" fmla="*/ 214008 w 2480553"/>
              <a:gd name="connsiteY40" fmla="*/ 1887368 h 1931991"/>
              <a:gd name="connsiteX41" fmla="*/ 243191 w 2480553"/>
              <a:gd name="connsiteY41" fmla="*/ 1867913 h 1931991"/>
              <a:gd name="connsiteX42" fmla="*/ 252919 w 2480553"/>
              <a:gd name="connsiteY42" fmla="*/ 1838730 h 1931991"/>
              <a:gd name="connsiteX43" fmla="*/ 272374 w 2480553"/>
              <a:gd name="connsiteY43" fmla="*/ 1809547 h 1931991"/>
              <a:gd name="connsiteX44" fmla="*/ 243191 w 2480553"/>
              <a:gd name="connsiteY44" fmla="*/ 1799819 h 1931991"/>
              <a:gd name="connsiteX45" fmla="*/ 194553 w 2480553"/>
              <a:gd name="connsiteY45" fmla="*/ 1790092 h 1931991"/>
              <a:gd name="connsiteX46" fmla="*/ 116732 w 2480553"/>
              <a:gd name="connsiteY46" fmla="*/ 1770636 h 1931991"/>
              <a:gd name="connsiteX47" fmla="*/ 87549 w 2480553"/>
              <a:gd name="connsiteY47" fmla="*/ 1751181 h 1931991"/>
              <a:gd name="connsiteX48" fmla="*/ 58366 w 2480553"/>
              <a:gd name="connsiteY48" fmla="*/ 1741453 h 1931991"/>
              <a:gd name="connsiteX49" fmla="*/ 0 w 2480553"/>
              <a:gd name="connsiteY49" fmla="*/ 1702543 h 1931991"/>
              <a:gd name="connsiteX50" fmla="*/ 38911 w 2480553"/>
              <a:gd name="connsiteY50" fmla="*/ 1760909 h 1931991"/>
              <a:gd name="connsiteX51" fmla="*/ 58366 w 2480553"/>
              <a:gd name="connsiteY51" fmla="*/ 1790092 h 1931991"/>
              <a:gd name="connsiteX52" fmla="*/ 68094 w 2480553"/>
              <a:gd name="connsiteY52" fmla="*/ 1829002 h 1931991"/>
              <a:gd name="connsiteX53" fmla="*/ 126460 w 2480553"/>
              <a:gd name="connsiteY53" fmla="*/ 1897096 h 1931991"/>
              <a:gd name="connsiteX54" fmla="*/ 155643 w 2480553"/>
              <a:gd name="connsiteY54" fmla="*/ 1916551 h 193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80553" h="1931991">
                <a:moveTo>
                  <a:pt x="2480553" y="19658"/>
                </a:moveTo>
                <a:cubicBezTo>
                  <a:pt x="2461098" y="13173"/>
                  <a:pt x="2442624" y="1905"/>
                  <a:pt x="2422187" y="202"/>
                </a:cubicBezTo>
                <a:cubicBezTo>
                  <a:pt x="2402531" y="-1436"/>
                  <a:pt x="2383372" y="7323"/>
                  <a:pt x="2363821" y="9930"/>
                </a:cubicBezTo>
                <a:cubicBezTo>
                  <a:pt x="2334716" y="13811"/>
                  <a:pt x="2305455" y="16415"/>
                  <a:pt x="2276272" y="19658"/>
                </a:cubicBezTo>
                <a:lnTo>
                  <a:pt x="2140085" y="58568"/>
                </a:lnTo>
                <a:cubicBezTo>
                  <a:pt x="2107586" y="68047"/>
                  <a:pt x="2074240" y="75178"/>
                  <a:pt x="2042808" y="87751"/>
                </a:cubicBezTo>
                <a:cubicBezTo>
                  <a:pt x="1975857" y="114532"/>
                  <a:pt x="2011394" y="104337"/>
                  <a:pt x="1935804" y="116934"/>
                </a:cubicBezTo>
                <a:cubicBezTo>
                  <a:pt x="1919591" y="123419"/>
                  <a:pt x="1902249" y="127592"/>
                  <a:pt x="1887166" y="136390"/>
                </a:cubicBezTo>
                <a:cubicBezTo>
                  <a:pt x="1863072" y="150445"/>
                  <a:pt x="1844021" y="172554"/>
                  <a:pt x="1819072" y="185028"/>
                </a:cubicBezTo>
                <a:cubicBezTo>
                  <a:pt x="1797958" y="195585"/>
                  <a:pt x="1773677" y="197998"/>
                  <a:pt x="1750979" y="204483"/>
                </a:cubicBezTo>
                <a:cubicBezTo>
                  <a:pt x="1690097" y="265365"/>
                  <a:pt x="1759132" y="203994"/>
                  <a:pt x="1673157" y="253122"/>
                </a:cubicBezTo>
                <a:cubicBezTo>
                  <a:pt x="1642705" y="270523"/>
                  <a:pt x="1616060" y="294086"/>
                  <a:pt x="1585608" y="311487"/>
                </a:cubicBezTo>
                <a:cubicBezTo>
                  <a:pt x="1570447" y="320150"/>
                  <a:pt x="1552053" y="322144"/>
                  <a:pt x="1536970" y="330943"/>
                </a:cubicBezTo>
                <a:cubicBezTo>
                  <a:pt x="1512876" y="344998"/>
                  <a:pt x="1492410" y="364606"/>
                  <a:pt x="1468877" y="379581"/>
                </a:cubicBezTo>
                <a:cubicBezTo>
                  <a:pt x="1383205" y="434099"/>
                  <a:pt x="1481551" y="345643"/>
                  <a:pt x="1342417" y="447675"/>
                </a:cubicBezTo>
                <a:cubicBezTo>
                  <a:pt x="1320230" y="463946"/>
                  <a:pt x="1304757" y="487923"/>
                  <a:pt x="1284051" y="506041"/>
                </a:cubicBezTo>
                <a:cubicBezTo>
                  <a:pt x="1252800" y="533385"/>
                  <a:pt x="1219804" y="558696"/>
                  <a:pt x="1186774" y="583862"/>
                </a:cubicBezTo>
                <a:cubicBezTo>
                  <a:pt x="1151693" y="610590"/>
                  <a:pt x="1117588" y="638992"/>
                  <a:pt x="1079770" y="661683"/>
                </a:cubicBezTo>
                <a:cubicBezTo>
                  <a:pt x="1063557" y="671411"/>
                  <a:pt x="1046258" y="679522"/>
                  <a:pt x="1031132" y="690866"/>
                </a:cubicBezTo>
                <a:cubicBezTo>
                  <a:pt x="1007216" y="708803"/>
                  <a:pt x="986733" y="731005"/>
                  <a:pt x="963038" y="749232"/>
                </a:cubicBezTo>
                <a:cubicBezTo>
                  <a:pt x="944505" y="763489"/>
                  <a:pt x="922931" y="773536"/>
                  <a:pt x="904672" y="788143"/>
                </a:cubicBezTo>
                <a:cubicBezTo>
                  <a:pt x="857984" y="825493"/>
                  <a:pt x="818233" y="871710"/>
                  <a:pt x="768485" y="904875"/>
                </a:cubicBezTo>
                <a:cubicBezTo>
                  <a:pt x="741474" y="922882"/>
                  <a:pt x="726935" y="931795"/>
                  <a:pt x="700391" y="953513"/>
                </a:cubicBezTo>
                <a:cubicBezTo>
                  <a:pt x="674350" y="974819"/>
                  <a:pt x="619089" y="1020804"/>
                  <a:pt x="593387" y="1050790"/>
                </a:cubicBezTo>
                <a:cubicBezTo>
                  <a:pt x="585779" y="1059667"/>
                  <a:pt x="581753" y="1071283"/>
                  <a:pt x="573932" y="1079973"/>
                </a:cubicBezTo>
                <a:cubicBezTo>
                  <a:pt x="552458" y="1103832"/>
                  <a:pt x="523643" y="1121357"/>
                  <a:pt x="505838" y="1148066"/>
                </a:cubicBezTo>
                <a:cubicBezTo>
                  <a:pt x="479898" y="1186977"/>
                  <a:pt x="496111" y="1170764"/>
                  <a:pt x="457200" y="1196704"/>
                </a:cubicBezTo>
                <a:cubicBezTo>
                  <a:pt x="440950" y="1223788"/>
                  <a:pt x="407633" y="1281064"/>
                  <a:pt x="389106" y="1303709"/>
                </a:cubicBezTo>
                <a:cubicBezTo>
                  <a:pt x="374587" y="1321454"/>
                  <a:pt x="355701" y="1335210"/>
                  <a:pt x="340468" y="1352347"/>
                </a:cubicBezTo>
                <a:cubicBezTo>
                  <a:pt x="329697" y="1364465"/>
                  <a:pt x="321013" y="1378288"/>
                  <a:pt x="311285" y="1391258"/>
                </a:cubicBezTo>
                <a:cubicBezTo>
                  <a:pt x="286833" y="1464611"/>
                  <a:pt x="319817" y="1374194"/>
                  <a:pt x="282102" y="1449624"/>
                </a:cubicBezTo>
                <a:cubicBezTo>
                  <a:pt x="277516" y="1458795"/>
                  <a:pt x="276617" y="1469472"/>
                  <a:pt x="272374" y="1478807"/>
                </a:cubicBezTo>
                <a:cubicBezTo>
                  <a:pt x="260373" y="1505210"/>
                  <a:pt x="242636" y="1529114"/>
                  <a:pt x="233464" y="1556628"/>
                </a:cubicBezTo>
                <a:cubicBezTo>
                  <a:pt x="230221" y="1566356"/>
                  <a:pt x="228646" y="1576809"/>
                  <a:pt x="223736" y="1585811"/>
                </a:cubicBezTo>
                <a:cubicBezTo>
                  <a:pt x="209088" y="1612666"/>
                  <a:pt x="184771" y="1634612"/>
                  <a:pt x="175098" y="1663632"/>
                </a:cubicBezTo>
                <a:lnTo>
                  <a:pt x="145915" y="1751181"/>
                </a:lnTo>
                <a:lnTo>
                  <a:pt x="136187" y="1780364"/>
                </a:lnTo>
                <a:lnTo>
                  <a:pt x="126460" y="1809547"/>
                </a:lnTo>
                <a:cubicBezTo>
                  <a:pt x="129702" y="1848458"/>
                  <a:pt x="117490" y="1892001"/>
                  <a:pt x="136187" y="1926279"/>
                </a:cubicBezTo>
                <a:cubicBezTo>
                  <a:pt x="144104" y="1940794"/>
                  <a:pt x="170037" y="1923945"/>
                  <a:pt x="184826" y="1916551"/>
                </a:cubicBezTo>
                <a:cubicBezTo>
                  <a:pt x="197130" y="1910399"/>
                  <a:pt x="203440" y="1896175"/>
                  <a:pt x="214008" y="1887368"/>
                </a:cubicBezTo>
                <a:cubicBezTo>
                  <a:pt x="222989" y="1879883"/>
                  <a:pt x="233463" y="1874398"/>
                  <a:pt x="243191" y="1867913"/>
                </a:cubicBezTo>
                <a:cubicBezTo>
                  <a:pt x="246434" y="1858185"/>
                  <a:pt x="248333" y="1847901"/>
                  <a:pt x="252919" y="1838730"/>
                </a:cubicBezTo>
                <a:cubicBezTo>
                  <a:pt x="258147" y="1828273"/>
                  <a:pt x="275210" y="1820889"/>
                  <a:pt x="272374" y="1809547"/>
                </a:cubicBezTo>
                <a:cubicBezTo>
                  <a:pt x="269887" y="1799599"/>
                  <a:pt x="253139" y="1802306"/>
                  <a:pt x="243191" y="1799819"/>
                </a:cubicBezTo>
                <a:cubicBezTo>
                  <a:pt x="227151" y="1795809"/>
                  <a:pt x="210663" y="1793810"/>
                  <a:pt x="194553" y="1790092"/>
                </a:cubicBezTo>
                <a:cubicBezTo>
                  <a:pt x="168499" y="1784080"/>
                  <a:pt x="116732" y="1770636"/>
                  <a:pt x="116732" y="1770636"/>
                </a:cubicBezTo>
                <a:cubicBezTo>
                  <a:pt x="107004" y="1764151"/>
                  <a:pt x="98006" y="1756409"/>
                  <a:pt x="87549" y="1751181"/>
                </a:cubicBezTo>
                <a:cubicBezTo>
                  <a:pt x="78378" y="1746595"/>
                  <a:pt x="67330" y="1746433"/>
                  <a:pt x="58366" y="1741453"/>
                </a:cubicBezTo>
                <a:cubicBezTo>
                  <a:pt x="37926" y="1730098"/>
                  <a:pt x="0" y="1702543"/>
                  <a:pt x="0" y="1702543"/>
                </a:cubicBezTo>
                <a:lnTo>
                  <a:pt x="38911" y="1760909"/>
                </a:lnTo>
                <a:lnTo>
                  <a:pt x="58366" y="1790092"/>
                </a:lnTo>
                <a:cubicBezTo>
                  <a:pt x="61609" y="1803062"/>
                  <a:pt x="62828" y="1816714"/>
                  <a:pt x="68094" y="1829002"/>
                </a:cubicBezTo>
                <a:cubicBezTo>
                  <a:pt x="76895" y="1849538"/>
                  <a:pt x="111961" y="1887430"/>
                  <a:pt x="126460" y="1897096"/>
                </a:cubicBezTo>
                <a:lnTo>
                  <a:pt x="155643" y="1916551"/>
                </a:lnTo>
              </a:path>
            </a:pathLst>
          </a:custGeom>
          <a:noFill/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8" y="835841"/>
            <a:ext cx="8748972" cy="583264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환경설</a:t>
            </a:r>
            <a:r>
              <a:rPr lang="ko-KR" altLang="en-US" dirty="0"/>
              <a:t>정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4742" y="4957137"/>
            <a:ext cx="4099226" cy="43589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742" y="6237311"/>
            <a:ext cx="3595170" cy="30925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79912" y="6237311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자식 </a:t>
            </a:r>
            <a:r>
              <a:rPr lang="ko-KR" altLang="en-US" sz="1600" b="1" dirty="0" err="1" smtClean="0"/>
              <a:t>쉘</a:t>
            </a:r>
            <a:r>
              <a:rPr lang="ko-KR" altLang="en-US" sz="1600" b="1" dirty="0" smtClean="0"/>
              <a:t> 끝나고 부모 </a:t>
            </a:r>
            <a:r>
              <a:rPr lang="ko-KR" altLang="en-US" sz="1600" b="1" dirty="0" err="1" smtClean="0"/>
              <a:t>쉘로</a:t>
            </a:r>
            <a:r>
              <a:rPr lang="ko-KR" altLang="en-US" sz="1600" b="1" dirty="0" smtClean="0"/>
              <a:t> 돌아와도 변수 원래 값 유지</a:t>
            </a:r>
            <a:endParaRPr lang="en-US" altLang="ko-KR" sz="16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64088" y="1317400"/>
            <a:ext cx="3377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en-US" altLang="ko-KR" sz="1600" dirty="0" smtClean="0"/>
              <a:t>Hello Shell !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 algn="r">
              <a:buAutoNum type="arabicPeriod"/>
            </a:pPr>
            <a:r>
              <a:rPr lang="en-US" altLang="ko-KR" sz="1600" dirty="0" smtClean="0"/>
              <a:t>PATH </a:t>
            </a:r>
            <a:r>
              <a:rPr lang="ko-KR" altLang="en-US" sz="1600" dirty="0" smtClean="0"/>
              <a:t>경로 정의</a:t>
            </a:r>
            <a:endParaRPr lang="en-US" altLang="ko-KR" sz="1600" dirty="0" smtClean="0"/>
          </a:p>
          <a:p>
            <a:pPr marL="342900" indent="-342900" algn="r">
              <a:buAutoNum type="arabicPeriod"/>
            </a:pPr>
            <a:r>
              <a:rPr lang="en-US" altLang="ko-KR" sz="1600" dirty="0" smtClean="0"/>
              <a:t>TERM </a:t>
            </a:r>
            <a:r>
              <a:rPr lang="ko-KR" altLang="en-US" sz="1600" dirty="0" smtClean="0"/>
              <a:t>변수 선언 및 정의</a:t>
            </a:r>
            <a:endParaRPr lang="en-US" altLang="ko-KR" sz="1600" dirty="0"/>
          </a:p>
          <a:p>
            <a:pPr marL="342900" indent="-342900" algn="r">
              <a:buAutoNum type="arabicPeriod"/>
            </a:pPr>
            <a:r>
              <a:rPr lang="en-US" altLang="ko-KR" sz="1600" dirty="0" smtClean="0"/>
              <a:t>PATH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TERM </a:t>
            </a:r>
            <a:r>
              <a:rPr lang="ko-KR" altLang="en-US" sz="1600" dirty="0" smtClean="0"/>
              <a:t>환경변수 선언</a:t>
            </a:r>
            <a:endParaRPr lang="en-US" altLang="ko-KR" sz="1600" dirty="0" smtClean="0"/>
          </a:p>
          <a:p>
            <a:pPr marL="342900" indent="-342900" algn="r">
              <a:buAutoNum type="arabicPeriod"/>
            </a:pPr>
            <a:r>
              <a:rPr lang="en-US" altLang="ko-KR" sz="1600" dirty="0" smtClean="0"/>
              <a:t>Done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707904" y="2852936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$ . .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bash_profile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dirty="0" err="1" smtClean="0"/>
              <a:t>Bash_profile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겉으로 </a:t>
            </a:r>
            <a:r>
              <a:rPr lang="en-US" altLang="ko-KR" dirty="0" smtClean="0"/>
              <a:t>Hello Shell !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Done</a:t>
            </a:r>
            <a:r>
              <a:rPr lang="ko-KR" altLang="en-US" dirty="0" smtClean="0"/>
              <a:t>이 출력됨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7002" y="4077072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$ echo $PATH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/local/bin:.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아까 정의한대로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추적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$ echo $TERM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아까 정의한대로</a:t>
            </a:r>
            <a:r>
              <a:rPr lang="en-US" altLang="ko-KR" dirty="0" smtClean="0"/>
              <a:t>) vt100 </a:t>
            </a:r>
            <a:r>
              <a:rPr lang="ko-KR" altLang="en-US" dirty="0" smtClean="0"/>
              <a:t>값 나옴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9512" y="5365866"/>
            <a:ext cx="3528392" cy="147692"/>
          </a:xfrm>
          <a:prstGeom prst="rect">
            <a:avLst/>
          </a:prstGeom>
          <a:solidFill>
            <a:srgbClr val="7030A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8152" y="5512266"/>
            <a:ext cx="1667544" cy="147691"/>
          </a:xfrm>
          <a:prstGeom prst="rect">
            <a:avLst/>
          </a:prstGeom>
          <a:solidFill>
            <a:srgbClr val="7030A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8" y="835841"/>
            <a:ext cx="8748972" cy="583264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환경설</a:t>
            </a:r>
            <a:r>
              <a:rPr lang="ko-KR" altLang="en-US" dirty="0"/>
              <a:t>정</a:t>
            </a:r>
            <a:endParaRPr lang="ko-KR" altLang="en-US" dirty="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5365866"/>
            <a:ext cx="3528392" cy="147692"/>
          </a:xfrm>
          <a:prstGeom prst="rect">
            <a:avLst/>
          </a:prstGeom>
          <a:solidFill>
            <a:srgbClr val="7030A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4742" y="6237311"/>
            <a:ext cx="3595170" cy="30925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35264" y="4077072"/>
            <a:ext cx="4168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TERM</a:t>
            </a:r>
            <a:r>
              <a:rPr lang="ko-KR" altLang="en-US" sz="1600" dirty="0" smtClean="0"/>
              <a:t>은 </a:t>
            </a:r>
            <a:r>
              <a:rPr lang="ko-KR" altLang="en-US" sz="1600" b="1" dirty="0" smtClean="0"/>
              <a:t>환경변수</a:t>
            </a:r>
            <a:r>
              <a:rPr lang="ko-KR" altLang="en-US" sz="1600" dirty="0" smtClean="0"/>
              <a:t>이므로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부모쉘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원래 </a:t>
            </a:r>
            <a:r>
              <a:rPr lang="ko-KR" altLang="en-US" sz="1600" dirty="0" err="1" smtClean="0"/>
              <a:t>쉘</a:t>
            </a:r>
            <a:r>
              <a:rPr lang="en-US" altLang="ko-KR" sz="1600" dirty="0" smtClean="0"/>
              <a:t>)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자식쉘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쉘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ym typeface="Wingdings" panose="05000000000000000000" pitchFamily="2" charset="2"/>
              </a:rPr>
              <a:t>로 가도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b="1" dirty="0" smtClean="0"/>
              <a:t>원래 값 그대로를 상속</a:t>
            </a:r>
            <a:r>
              <a:rPr lang="ko-KR" altLang="en-US" sz="1600" dirty="0" smtClean="0"/>
              <a:t>받기 때문에</a:t>
            </a:r>
            <a:endParaRPr lang="en-US" altLang="ko-KR" sz="1600" dirty="0" smtClean="0"/>
          </a:p>
          <a:p>
            <a:r>
              <a:rPr lang="ko-KR" altLang="en-US" sz="1600" dirty="0" smtClean="0"/>
              <a:t>변하지 않고 값을 유지한다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ym typeface="Wingdings" panose="05000000000000000000" pitchFamily="2" charset="2"/>
              </a:rPr>
              <a:t> </a:t>
            </a:r>
            <a:r>
              <a:rPr lang="ko-KR" altLang="en-US" sz="1600" dirty="0" smtClean="0">
                <a:sym typeface="Wingdings" panose="05000000000000000000" pitchFamily="2" charset="2"/>
              </a:rPr>
              <a:t>지역변수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endParaRPr lang="en-US" altLang="ko-KR" sz="16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68152" y="5512266"/>
            <a:ext cx="1667544" cy="147691"/>
          </a:xfrm>
          <a:prstGeom prst="rect">
            <a:avLst/>
          </a:prstGeom>
          <a:solidFill>
            <a:srgbClr val="7030A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712968" cy="54006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80920" cy="10922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다른 </a:t>
            </a:r>
            <a:r>
              <a:rPr lang="ko-KR" altLang="en-US" dirty="0" err="1"/>
              <a:t>쉘</a:t>
            </a:r>
            <a:r>
              <a:rPr lang="ko-KR" altLang="en-US" dirty="0"/>
              <a:t> 사용 및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(bash </a:t>
            </a:r>
            <a:r>
              <a:rPr lang="en-US" altLang="ko-KR" dirty="0" err="1" smtClean="0"/>
              <a:t>shell</a:t>
            </a:r>
            <a:r>
              <a:rPr lang="en-US" altLang="ko-KR" dirty="0" err="1" smtClean="0">
                <a:sym typeface="Wingdings" panose="05000000000000000000" pitchFamily="2" charset="2"/>
              </a:rPr>
              <a:t>c</a:t>
            </a:r>
            <a:r>
              <a:rPr lang="en-US" altLang="ko-KR" dirty="0" smtClean="0">
                <a:sym typeface="Wingdings" panose="05000000000000000000" pitchFamily="2" charset="2"/>
              </a:rPr>
              <a:t> shell)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00560" y="164251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셀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chemeClr val="accent1"/>
                </a:solidFill>
              </a:rPr>
              <a:t>bash </a:t>
            </a:r>
            <a:r>
              <a:rPr lang="ko-KR" altLang="en-US" b="1" dirty="0" err="1" smtClean="0">
                <a:solidFill>
                  <a:schemeClr val="accent1"/>
                </a:solidFill>
              </a:rPr>
              <a:t>쉘</a:t>
            </a:r>
            <a:endParaRPr lang="en-US" altLang="ko-KR" b="1" dirty="0" smtClean="0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757836"/>
            <a:ext cx="1008112" cy="15813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4742" y="4660516"/>
            <a:ext cx="2947098" cy="25557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4742" y="6420691"/>
            <a:ext cx="2803082" cy="135327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3140969"/>
            <a:ext cx="2808312" cy="144016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9872" y="278917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bash </a:t>
            </a:r>
            <a:r>
              <a:rPr lang="ko-KR" altLang="en-US" b="1" dirty="0" err="1" smtClean="0">
                <a:solidFill>
                  <a:schemeClr val="accent1"/>
                </a:solidFill>
              </a:rPr>
              <a:t>쉘</a:t>
            </a:r>
            <a:r>
              <a:rPr lang="ko-KR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–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/>
              <a:t>현재 </a:t>
            </a:r>
            <a:r>
              <a:rPr lang="en-US" altLang="ko-KR" b="1" dirty="0" err="1" smtClean="0"/>
              <a:t>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커맨드 사용 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5399014"/>
            <a:ext cx="502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bash </a:t>
            </a:r>
            <a:r>
              <a:rPr lang="ko-KR" altLang="en-US" b="1" dirty="0" err="1" smtClean="0">
                <a:solidFill>
                  <a:schemeClr val="accent1"/>
                </a:solidFill>
              </a:rPr>
              <a:t>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사용이 </a:t>
            </a:r>
            <a:r>
              <a:rPr lang="en-US" altLang="ko-KR" dirty="0" smtClean="0"/>
              <a:t>exit</a:t>
            </a:r>
            <a:r>
              <a:rPr lang="ko-KR" altLang="en-US" dirty="0" smtClean="0"/>
              <a:t>를 통해 중단되고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bash </a:t>
            </a:r>
            <a:r>
              <a:rPr lang="ko-KR" altLang="en-US" dirty="0" err="1" smtClean="0"/>
              <a:t>쉘로</a:t>
            </a:r>
            <a:r>
              <a:rPr lang="ko-KR" altLang="en-US" dirty="0" smtClean="0"/>
              <a:t> 돌아옴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현재 </a:t>
            </a:r>
            <a:r>
              <a:rPr lang="en-US" altLang="ko-KR" b="1" dirty="0" err="1" smtClean="0"/>
              <a:t>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 중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새 </a:t>
            </a:r>
            <a:r>
              <a:rPr lang="en-US" altLang="ko-KR" dirty="0" smtClean="0"/>
              <a:t>PID</a:t>
            </a:r>
            <a:r>
              <a:rPr lang="ko-KR" altLang="en-US" dirty="0" smtClean="0"/>
              <a:t> </a:t>
            </a:r>
            <a:r>
              <a:rPr lang="ko-KR" altLang="en-US" dirty="0"/>
              <a:t>받음</a:t>
            </a:r>
            <a:r>
              <a:rPr lang="en-US" altLang="ko-KR" dirty="0"/>
              <a:t>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9560" y="3737186"/>
            <a:ext cx="516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c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쉘</a:t>
            </a:r>
            <a:r>
              <a:rPr lang="ko-KR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–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c</a:t>
            </a:r>
            <a:r>
              <a:rPr lang="ko-KR" altLang="en-US" dirty="0" err="1" smtClean="0"/>
              <a:t>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csh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사용으로 바뀌고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커맨드 사용 중</a:t>
            </a:r>
            <a:endParaRPr lang="en-US" altLang="ko-KR" dirty="0" smtClean="0"/>
          </a:p>
          <a:p>
            <a:r>
              <a:rPr lang="en-US" altLang="ko-KR" dirty="0" smtClean="0"/>
              <a:t>           (</a:t>
            </a:r>
            <a:r>
              <a:rPr lang="ko-KR" altLang="en-US" dirty="0" smtClean="0"/>
              <a:t>둘 다 새로운 명령이므로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새 프로세스 아이디</a:t>
            </a:r>
            <a:r>
              <a:rPr lang="en-US" altLang="ko-KR" dirty="0" smtClean="0"/>
              <a:t>(PID)</a:t>
            </a:r>
            <a:r>
              <a:rPr lang="ko-KR" altLang="en-US" dirty="0"/>
              <a:t> </a:t>
            </a:r>
            <a:r>
              <a:rPr lang="ko-KR" altLang="en-US" dirty="0" smtClean="0"/>
              <a:t>받음</a:t>
            </a:r>
            <a:r>
              <a:rPr lang="en-US" altLang="ko-KR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456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2" y="1345364"/>
            <a:ext cx="8182871" cy="3242060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4479" y="188640"/>
            <a:ext cx="8147248" cy="102513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작성 후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파일에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스크립트 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832" y="480148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</a:t>
            </a:r>
            <a:r>
              <a:rPr lang="ko-KR" altLang="en-US" dirty="0"/>
              <a:t>파일 이름을 </a:t>
            </a:r>
            <a:r>
              <a:rPr lang="ko-KR" altLang="en-US" dirty="0" err="1"/>
              <a:t>명령줄</a:t>
            </a:r>
            <a:r>
              <a:rPr lang="ko-KR" altLang="en-US" dirty="0"/>
              <a:t> 인수</a:t>
            </a:r>
            <a:r>
              <a:rPr lang="en-US" altLang="ko-KR" dirty="0"/>
              <a:t>($1)</a:t>
            </a:r>
            <a:r>
              <a:rPr lang="ko-KR" altLang="en-US" dirty="0"/>
              <a:t>로 받는다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48807" y="242088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시간과 날짜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당신의 로그인 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로그인해 있는 모든 사용자들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시스템업타임을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보여주는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976" y="1921474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45915" y="1498060"/>
            <a:ext cx="498689" cy="3691278"/>
          </a:xfrm>
          <a:custGeom>
            <a:avLst/>
            <a:gdLst>
              <a:gd name="connsiteX0" fmla="*/ 204281 w 498689"/>
              <a:gd name="connsiteY0" fmla="*/ 0 h 3691278"/>
              <a:gd name="connsiteX1" fmla="*/ 155642 w 498689"/>
              <a:gd name="connsiteY1" fmla="*/ 29183 h 3691278"/>
              <a:gd name="connsiteX2" fmla="*/ 136187 w 498689"/>
              <a:gd name="connsiteY2" fmla="*/ 58366 h 3691278"/>
              <a:gd name="connsiteX3" fmla="*/ 107004 w 498689"/>
              <a:gd name="connsiteY3" fmla="*/ 97276 h 3691278"/>
              <a:gd name="connsiteX4" fmla="*/ 87549 w 498689"/>
              <a:gd name="connsiteY4" fmla="*/ 165370 h 3691278"/>
              <a:gd name="connsiteX5" fmla="*/ 68094 w 498689"/>
              <a:gd name="connsiteY5" fmla="*/ 223736 h 3691278"/>
              <a:gd name="connsiteX6" fmla="*/ 48638 w 498689"/>
              <a:gd name="connsiteY6" fmla="*/ 252919 h 3691278"/>
              <a:gd name="connsiteX7" fmla="*/ 29183 w 498689"/>
              <a:gd name="connsiteY7" fmla="*/ 330740 h 3691278"/>
              <a:gd name="connsiteX8" fmla="*/ 19455 w 498689"/>
              <a:gd name="connsiteY8" fmla="*/ 369651 h 3691278"/>
              <a:gd name="connsiteX9" fmla="*/ 0 w 498689"/>
              <a:gd name="connsiteY9" fmla="*/ 486383 h 3691278"/>
              <a:gd name="connsiteX10" fmla="*/ 9728 w 498689"/>
              <a:gd name="connsiteY10" fmla="*/ 1517514 h 3691278"/>
              <a:gd name="connsiteX11" fmla="*/ 19455 w 498689"/>
              <a:gd name="connsiteY11" fmla="*/ 1575880 h 3691278"/>
              <a:gd name="connsiteX12" fmla="*/ 29183 w 498689"/>
              <a:gd name="connsiteY12" fmla="*/ 1702340 h 3691278"/>
              <a:gd name="connsiteX13" fmla="*/ 38911 w 498689"/>
              <a:gd name="connsiteY13" fmla="*/ 2052536 h 3691278"/>
              <a:gd name="connsiteX14" fmla="*/ 48638 w 498689"/>
              <a:gd name="connsiteY14" fmla="*/ 2091446 h 3691278"/>
              <a:gd name="connsiteX15" fmla="*/ 68094 w 498689"/>
              <a:gd name="connsiteY15" fmla="*/ 2208178 h 3691278"/>
              <a:gd name="connsiteX16" fmla="*/ 77821 w 498689"/>
              <a:gd name="connsiteY16" fmla="*/ 2295727 h 3691278"/>
              <a:gd name="connsiteX17" fmla="*/ 97276 w 498689"/>
              <a:gd name="connsiteY17" fmla="*/ 2422187 h 3691278"/>
              <a:gd name="connsiteX18" fmla="*/ 116732 w 498689"/>
              <a:gd name="connsiteY18" fmla="*/ 2568102 h 3691278"/>
              <a:gd name="connsiteX19" fmla="*/ 126459 w 498689"/>
              <a:gd name="connsiteY19" fmla="*/ 2607012 h 3691278"/>
              <a:gd name="connsiteX20" fmla="*/ 136187 w 498689"/>
              <a:gd name="connsiteY20" fmla="*/ 2684834 h 3691278"/>
              <a:gd name="connsiteX21" fmla="*/ 155642 w 498689"/>
              <a:gd name="connsiteY21" fmla="*/ 2743200 h 3691278"/>
              <a:gd name="connsiteX22" fmla="*/ 165370 w 498689"/>
              <a:gd name="connsiteY22" fmla="*/ 2772383 h 3691278"/>
              <a:gd name="connsiteX23" fmla="*/ 184825 w 498689"/>
              <a:gd name="connsiteY23" fmla="*/ 2869659 h 3691278"/>
              <a:gd name="connsiteX24" fmla="*/ 204281 w 498689"/>
              <a:gd name="connsiteY24" fmla="*/ 2889114 h 3691278"/>
              <a:gd name="connsiteX25" fmla="*/ 214008 w 498689"/>
              <a:gd name="connsiteY25" fmla="*/ 2928025 h 3691278"/>
              <a:gd name="connsiteX26" fmla="*/ 165370 w 498689"/>
              <a:gd name="connsiteY26" fmla="*/ 2937753 h 3691278"/>
              <a:gd name="connsiteX27" fmla="*/ 136187 w 498689"/>
              <a:gd name="connsiteY27" fmla="*/ 2957208 h 3691278"/>
              <a:gd name="connsiteX28" fmla="*/ 107004 w 498689"/>
              <a:gd name="connsiteY28" fmla="*/ 3064212 h 3691278"/>
              <a:gd name="connsiteX29" fmla="*/ 87549 w 498689"/>
              <a:gd name="connsiteY29" fmla="*/ 3142034 h 3691278"/>
              <a:gd name="connsiteX30" fmla="*/ 77821 w 498689"/>
              <a:gd name="connsiteY30" fmla="*/ 3190672 h 3691278"/>
              <a:gd name="connsiteX31" fmla="*/ 87549 w 498689"/>
              <a:gd name="connsiteY31" fmla="*/ 3424136 h 3691278"/>
              <a:gd name="connsiteX32" fmla="*/ 175098 w 498689"/>
              <a:gd name="connsiteY32" fmla="*/ 3472774 h 3691278"/>
              <a:gd name="connsiteX33" fmla="*/ 204281 w 498689"/>
              <a:gd name="connsiteY33" fmla="*/ 3482502 h 3691278"/>
              <a:gd name="connsiteX34" fmla="*/ 447472 w 498689"/>
              <a:gd name="connsiteY34" fmla="*/ 3472774 h 3691278"/>
              <a:gd name="connsiteX35" fmla="*/ 437745 w 498689"/>
              <a:gd name="connsiteY35" fmla="*/ 3443591 h 3691278"/>
              <a:gd name="connsiteX36" fmla="*/ 398834 w 498689"/>
              <a:gd name="connsiteY36" fmla="*/ 3404680 h 3691278"/>
              <a:gd name="connsiteX37" fmla="*/ 340468 w 498689"/>
              <a:gd name="connsiteY37" fmla="*/ 3365770 h 3691278"/>
              <a:gd name="connsiteX38" fmla="*/ 340468 w 498689"/>
              <a:gd name="connsiteY38" fmla="*/ 3686783 h 3691278"/>
              <a:gd name="connsiteX39" fmla="*/ 379379 w 498689"/>
              <a:gd name="connsiteY39" fmla="*/ 3677055 h 3691278"/>
              <a:gd name="connsiteX40" fmla="*/ 398834 w 498689"/>
              <a:gd name="connsiteY40" fmla="*/ 3647872 h 3691278"/>
              <a:gd name="connsiteX41" fmla="*/ 447472 w 498689"/>
              <a:gd name="connsiteY41" fmla="*/ 3618689 h 3691278"/>
              <a:gd name="connsiteX42" fmla="*/ 466928 w 498689"/>
              <a:gd name="connsiteY42" fmla="*/ 3560323 h 3691278"/>
              <a:gd name="connsiteX43" fmla="*/ 496111 w 498689"/>
              <a:gd name="connsiteY43" fmla="*/ 3540868 h 3691278"/>
              <a:gd name="connsiteX44" fmla="*/ 496111 w 498689"/>
              <a:gd name="connsiteY44" fmla="*/ 3501957 h 369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98689" h="3691278">
                <a:moveTo>
                  <a:pt x="204281" y="0"/>
                </a:moveTo>
                <a:cubicBezTo>
                  <a:pt x="188068" y="9728"/>
                  <a:pt x="169998" y="16878"/>
                  <a:pt x="155642" y="29183"/>
                </a:cubicBezTo>
                <a:cubicBezTo>
                  <a:pt x="146765" y="36791"/>
                  <a:pt x="142982" y="48853"/>
                  <a:pt x="136187" y="58366"/>
                </a:cubicBezTo>
                <a:cubicBezTo>
                  <a:pt x="126764" y="71559"/>
                  <a:pt x="116732" y="84306"/>
                  <a:pt x="107004" y="97276"/>
                </a:cubicBezTo>
                <a:cubicBezTo>
                  <a:pt x="74321" y="195322"/>
                  <a:pt x="124180" y="43261"/>
                  <a:pt x="87549" y="165370"/>
                </a:cubicBezTo>
                <a:cubicBezTo>
                  <a:pt x="81656" y="185013"/>
                  <a:pt x="79470" y="206673"/>
                  <a:pt x="68094" y="223736"/>
                </a:cubicBezTo>
                <a:lnTo>
                  <a:pt x="48638" y="252919"/>
                </a:lnTo>
                <a:lnTo>
                  <a:pt x="29183" y="330740"/>
                </a:lnTo>
                <a:cubicBezTo>
                  <a:pt x="25940" y="343710"/>
                  <a:pt x="21346" y="356416"/>
                  <a:pt x="19455" y="369651"/>
                </a:cubicBezTo>
                <a:cubicBezTo>
                  <a:pt x="7390" y="454112"/>
                  <a:pt x="14225" y="415261"/>
                  <a:pt x="0" y="486383"/>
                </a:cubicBezTo>
                <a:cubicBezTo>
                  <a:pt x="3243" y="830093"/>
                  <a:pt x="3591" y="1173843"/>
                  <a:pt x="9728" y="1517514"/>
                </a:cubicBezTo>
                <a:cubicBezTo>
                  <a:pt x="10080" y="1537235"/>
                  <a:pt x="17390" y="1556265"/>
                  <a:pt x="19455" y="1575880"/>
                </a:cubicBezTo>
                <a:cubicBezTo>
                  <a:pt x="23881" y="1617926"/>
                  <a:pt x="25940" y="1660187"/>
                  <a:pt x="29183" y="1702340"/>
                </a:cubicBezTo>
                <a:cubicBezTo>
                  <a:pt x="32426" y="1819072"/>
                  <a:pt x="33080" y="1935905"/>
                  <a:pt x="38911" y="2052536"/>
                </a:cubicBezTo>
                <a:cubicBezTo>
                  <a:pt x="39579" y="2065888"/>
                  <a:pt x="46440" y="2078259"/>
                  <a:pt x="48638" y="2091446"/>
                </a:cubicBezTo>
                <a:cubicBezTo>
                  <a:pt x="71407" y="2228063"/>
                  <a:pt x="46204" y="2120623"/>
                  <a:pt x="68094" y="2208178"/>
                </a:cubicBezTo>
                <a:cubicBezTo>
                  <a:pt x="71336" y="2237361"/>
                  <a:pt x="74179" y="2266591"/>
                  <a:pt x="77821" y="2295727"/>
                </a:cubicBezTo>
                <a:cubicBezTo>
                  <a:pt x="93501" y="2421166"/>
                  <a:pt x="81060" y="2308671"/>
                  <a:pt x="97276" y="2422187"/>
                </a:cubicBezTo>
                <a:cubicBezTo>
                  <a:pt x="102922" y="2461710"/>
                  <a:pt x="109381" y="2527673"/>
                  <a:pt x="116732" y="2568102"/>
                </a:cubicBezTo>
                <a:cubicBezTo>
                  <a:pt x="119124" y="2581255"/>
                  <a:pt x="124261" y="2593825"/>
                  <a:pt x="126459" y="2607012"/>
                </a:cubicBezTo>
                <a:cubicBezTo>
                  <a:pt x="130757" y="2632799"/>
                  <a:pt x="130709" y="2659272"/>
                  <a:pt x="136187" y="2684834"/>
                </a:cubicBezTo>
                <a:cubicBezTo>
                  <a:pt x="140484" y="2704886"/>
                  <a:pt x="149157" y="2723745"/>
                  <a:pt x="155642" y="2743200"/>
                </a:cubicBezTo>
                <a:lnTo>
                  <a:pt x="165370" y="2772383"/>
                </a:lnTo>
                <a:cubicBezTo>
                  <a:pt x="167056" y="2784182"/>
                  <a:pt x="172093" y="2848439"/>
                  <a:pt x="184825" y="2869659"/>
                </a:cubicBezTo>
                <a:cubicBezTo>
                  <a:pt x="189544" y="2877523"/>
                  <a:pt x="197796" y="2882629"/>
                  <a:pt x="204281" y="2889114"/>
                </a:cubicBezTo>
                <a:cubicBezTo>
                  <a:pt x="207523" y="2902084"/>
                  <a:pt x="222360" y="2917585"/>
                  <a:pt x="214008" y="2928025"/>
                </a:cubicBezTo>
                <a:cubicBezTo>
                  <a:pt x="203679" y="2940936"/>
                  <a:pt x="180851" y="2931948"/>
                  <a:pt x="165370" y="2937753"/>
                </a:cubicBezTo>
                <a:cubicBezTo>
                  <a:pt x="154423" y="2941858"/>
                  <a:pt x="145915" y="2950723"/>
                  <a:pt x="136187" y="2957208"/>
                </a:cubicBezTo>
                <a:cubicBezTo>
                  <a:pt x="118003" y="3011759"/>
                  <a:pt x="128947" y="2976440"/>
                  <a:pt x="107004" y="3064212"/>
                </a:cubicBezTo>
                <a:cubicBezTo>
                  <a:pt x="106997" y="3064238"/>
                  <a:pt x="87554" y="3142007"/>
                  <a:pt x="87549" y="3142034"/>
                </a:cubicBezTo>
                <a:lnTo>
                  <a:pt x="77821" y="3190672"/>
                </a:lnTo>
                <a:cubicBezTo>
                  <a:pt x="81064" y="3268493"/>
                  <a:pt x="76134" y="3347088"/>
                  <a:pt x="87549" y="3424136"/>
                </a:cubicBezTo>
                <a:cubicBezTo>
                  <a:pt x="92088" y="3454772"/>
                  <a:pt x="162035" y="3468420"/>
                  <a:pt x="175098" y="3472774"/>
                </a:cubicBezTo>
                <a:lnTo>
                  <a:pt x="204281" y="3482502"/>
                </a:lnTo>
                <a:cubicBezTo>
                  <a:pt x="285345" y="3479259"/>
                  <a:pt x="367447" y="3486112"/>
                  <a:pt x="447472" y="3472774"/>
                </a:cubicBezTo>
                <a:cubicBezTo>
                  <a:pt x="457586" y="3471088"/>
                  <a:pt x="443705" y="3451935"/>
                  <a:pt x="437745" y="3443591"/>
                </a:cubicBezTo>
                <a:cubicBezTo>
                  <a:pt x="427084" y="3428665"/>
                  <a:pt x="411804" y="3417650"/>
                  <a:pt x="398834" y="3404680"/>
                </a:cubicBezTo>
                <a:cubicBezTo>
                  <a:pt x="362400" y="3368246"/>
                  <a:pt x="382702" y="3379847"/>
                  <a:pt x="340468" y="3365770"/>
                </a:cubicBezTo>
                <a:cubicBezTo>
                  <a:pt x="302878" y="3478537"/>
                  <a:pt x="302707" y="3467775"/>
                  <a:pt x="340468" y="3686783"/>
                </a:cubicBezTo>
                <a:cubicBezTo>
                  <a:pt x="342740" y="3699958"/>
                  <a:pt x="366409" y="3680298"/>
                  <a:pt x="379379" y="3677055"/>
                </a:cubicBezTo>
                <a:cubicBezTo>
                  <a:pt x="385864" y="3667327"/>
                  <a:pt x="389957" y="3655481"/>
                  <a:pt x="398834" y="3647872"/>
                </a:cubicBezTo>
                <a:cubicBezTo>
                  <a:pt x="413189" y="3635567"/>
                  <a:pt x="435864" y="3633613"/>
                  <a:pt x="447472" y="3618689"/>
                </a:cubicBezTo>
                <a:cubicBezTo>
                  <a:pt x="460063" y="3602501"/>
                  <a:pt x="449864" y="3571699"/>
                  <a:pt x="466928" y="3560323"/>
                </a:cubicBezTo>
                <a:cubicBezTo>
                  <a:pt x="476656" y="3553838"/>
                  <a:pt x="490883" y="3551325"/>
                  <a:pt x="496111" y="3540868"/>
                </a:cubicBezTo>
                <a:cubicBezTo>
                  <a:pt x="501912" y="3529267"/>
                  <a:pt x="496111" y="3514927"/>
                  <a:pt x="496111" y="35019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4604" y="5364311"/>
            <a:ext cx="7671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$1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명령줄</a:t>
            </a:r>
            <a:r>
              <a:rPr lang="ko-KR" altLang="en-US" dirty="0" smtClean="0"/>
              <a:t> 인수 중 첫 번째이다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줄을 </a:t>
            </a:r>
            <a:r>
              <a:rPr lang="en-US" altLang="ko-KR" dirty="0" smtClean="0"/>
              <a:t>&gt;&gt; $1 ($1</a:t>
            </a:r>
            <a:r>
              <a:rPr lang="ko-KR" altLang="en-US" dirty="0" smtClean="0"/>
              <a:t>로 출력 추가</a:t>
            </a:r>
            <a:r>
              <a:rPr lang="en-US" altLang="ko-KR" dirty="0" smtClean="0"/>
              <a:t>(append)) </a:t>
            </a:r>
            <a:r>
              <a:rPr lang="ko-KR" altLang="en-US" dirty="0" smtClean="0"/>
              <a:t>함으로써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첫 번째 인수에 파일 내용 전체가 담기게 하려는 의도이다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append</a:t>
            </a:r>
            <a:r>
              <a:rPr lang="ko-KR" altLang="en-US" dirty="0" smtClean="0"/>
              <a:t>이므로 반복 수행해도 </a:t>
            </a:r>
            <a:r>
              <a:rPr lang="en-US" altLang="ko-KR" dirty="0" smtClean="0"/>
              <a:t>rewrite </a:t>
            </a:r>
            <a:r>
              <a:rPr lang="ko-KR" altLang="en-US" dirty="0" smtClean="0"/>
              <a:t>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추가된다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3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0" y="1213772"/>
            <a:ext cx="8628860" cy="5557684"/>
          </a:xfrm>
        </p:spPr>
      </p:pic>
      <p:sp>
        <p:nvSpPr>
          <p:cNvPr id="13" name="TextBox 12"/>
          <p:cNvSpPr txBox="1"/>
          <p:nvPr/>
        </p:nvSpPr>
        <p:spPr>
          <a:xfrm>
            <a:off x="3750963" y="5643560"/>
            <a:ext cx="5025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rewrite</a:t>
            </a:r>
            <a:r>
              <a:rPr lang="ko-KR" altLang="en-US" sz="2000" dirty="0" smtClean="0"/>
              <a:t>되지 않고 </a:t>
            </a:r>
            <a:r>
              <a:rPr lang="en-US" altLang="ko-KR" sz="2000" dirty="0" smtClean="0"/>
              <a:t>append! ( &gt;&gt; [</a:t>
            </a:r>
            <a:r>
              <a:rPr lang="ko-KR" altLang="en-US" sz="2000" dirty="0" smtClean="0"/>
              <a:t>출력추가</a:t>
            </a:r>
            <a:r>
              <a:rPr lang="en-US" altLang="ko-KR" sz="2000" dirty="0" smtClean="0"/>
              <a:t>])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5263" y="296776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$ ./3log.sh log</a:t>
            </a:r>
            <a:r>
              <a:rPr lang="ko-KR" altLang="en-US" b="1" dirty="0" smtClean="0">
                <a:solidFill>
                  <a:srgbClr val="C00000"/>
                </a:solidFill>
              </a:rPr>
              <a:t> 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dirty="0" smtClean="0"/>
              <a:t>./3log.sh</a:t>
            </a:r>
            <a:r>
              <a:rPr lang="ko-KR" altLang="en-US" dirty="0" smtClean="0"/>
              <a:t>에서 수행한 내용을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출력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34479" y="188640"/>
            <a:ext cx="8147248" cy="10251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작성 후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파일에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(LOG</a:t>
            </a:r>
            <a:r>
              <a:rPr lang="ko-KR" altLang="en-US" dirty="0" smtClean="0"/>
              <a:t>파일에 저장 </a:t>
            </a:r>
            <a:r>
              <a:rPr lang="en-US" altLang="ko-KR" dirty="0" smtClean="0"/>
              <a:t>&lt;APPEND&gt;)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3528" y="1975030"/>
            <a:ext cx="1206879" cy="15813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78096" y="1574798"/>
            <a:ext cx="2025952" cy="15813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8096" y="2823752"/>
            <a:ext cx="1691722" cy="144016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75098" y="3151762"/>
            <a:ext cx="136187" cy="1021404"/>
          </a:xfrm>
          <a:custGeom>
            <a:avLst/>
            <a:gdLst>
              <a:gd name="connsiteX0" fmla="*/ 136187 w 136187"/>
              <a:gd name="connsiteY0" fmla="*/ 1021404 h 1021404"/>
              <a:gd name="connsiteX1" fmla="*/ 87549 w 136187"/>
              <a:gd name="connsiteY1" fmla="*/ 982493 h 1021404"/>
              <a:gd name="connsiteX2" fmla="*/ 68093 w 136187"/>
              <a:gd name="connsiteY2" fmla="*/ 904672 h 1021404"/>
              <a:gd name="connsiteX3" fmla="*/ 38911 w 136187"/>
              <a:gd name="connsiteY3" fmla="*/ 846306 h 1021404"/>
              <a:gd name="connsiteX4" fmla="*/ 19455 w 136187"/>
              <a:gd name="connsiteY4" fmla="*/ 787940 h 1021404"/>
              <a:gd name="connsiteX5" fmla="*/ 9728 w 136187"/>
              <a:gd name="connsiteY5" fmla="*/ 758757 h 1021404"/>
              <a:gd name="connsiteX6" fmla="*/ 0 w 136187"/>
              <a:gd name="connsiteY6" fmla="*/ 369651 h 1021404"/>
              <a:gd name="connsiteX7" fmla="*/ 9728 w 136187"/>
              <a:gd name="connsiteY7" fmla="*/ 116732 h 1021404"/>
              <a:gd name="connsiteX8" fmla="*/ 19455 w 136187"/>
              <a:gd name="connsiteY8" fmla="*/ 87549 h 1021404"/>
              <a:gd name="connsiteX9" fmla="*/ 38911 w 136187"/>
              <a:gd name="connsiteY9" fmla="*/ 58366 h 1021404"/>
              <a:gd name="connsiteX10" fmla="*/ 58366 w 136187"/>
              <a:gd name="connsiteY10" fmla="*/ 38910 h 1021404"/>
              <a:gd name="connsiteX11" fmla="*/ 87549 w 136187"/>
              <a:gd name="connsiteY11" fmla="*/ 29183 h 1021404"/>
              <a:gd name="connsiteX12" fmla="*/ 107004 w 136187"/>
              <a:gd name="connsiteY12" fmla="*/ 0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87" h="1021404">
                <a:moveTo>
                  <a:pt x="136187" y="1021404"/>
                </a:moveTo>
                <a:cubicBezTo>
                  <a:pt x="119974" y="1008434"/>
                  <a:pt x="101061" y="998257"/>
                  <a:pt x="87549" y="982493"/>
                </a:cubicBezTo>
                <a:cubicBezTo>
                  <a:pt x="79701" y="973337"/>
                  <a:pt x="68370" y="905782"/>
                  <a:pt x="68093" y="904672"/>
                </a:cubicBezTo>
                <a:cubicBezTo>
                  <a:pt x="52889" y="843854"/>
                  <a:pt x="66084" y="907444"/>
                  <a:pt x="38911" y="846306"/>
                </a:cubicBezTo>
                <a:cubicBezTo>
                  <a:pt x="30582" y="827566"/>
                  <a:pt x="25940" y="807395"/>
                  <a:pt x="19455" y="787940"/>
                </a:cubicBezTo>
                <a:lnTo>
                  <a:pt x="9728" y="758757"/>
                </a:lnTo>
                <a:cubicBezTo>
                  <a:pt x="6485" y="629055"/>
                  <a:pt x="0" y="499394"/>
                  <a:pt x="0" y="369651"/>
                </a:cubicBezTo>
                <a:cubicBezTo>
                  <a:pt x="0" y="285282"/>
                  <a:pt x="3923" y="200901"/>
                  <a:pt x="9728" y="116732"/>
                </a:cubicBezTo>
                <a:cubicBezTo>
                  <a:pt x="10433" y="106503"/>
                  <a:pt x="14869" y="96720"/>
                  <a:pt x="19455" y="87549"/>
                </a:cubicBezTo>
                <a:cubicBezTo>
                  <a:pt x="24684" y="77092"/>
                  <a:pt x="31608" y="67495"/>
                  <a:pt x="38911" y="58366"/>
                </a:cubicBezTo>
                <a:cubicBezTo>
                  <a:pt x="44640" y="51204"/>
                  <a:pt x="50502" y="43629"/>
                  <a:pt x="58366" y="38910"/>
                </a:cubicBezTo>
                <a:cubicBezTo>
                  <a:pt x="67159" y="33634"/>
                  <a:pt x="77821" y="32425"/>
                  <a:pt x="87549" y="29183"/>
                </a:cubicBezTo>
                <a:lnTo>
                  <a:pt x="107004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187341" y="4428725"/>
            <a:ext cx="136187" cy="1021404"/>
          </a:xfrm>
          <a:custGeom>
            <a:avLst/>
            <a:gdLst>
              <a:gd name="connsiteX0" fmla="*/ 136187 w 136187"/>
              <a:gd name="connsiteY0" fmla="*/ 1021404 h 1021404"/>
              <a:gd name="connsiteX1" fmla="*/ 87549 w 136187"/>
              <a:gd name="connsiteY1" fmla="*/ 982493 h 1021404"/>
              <a:gd name="connsiteX2" fmla="*/ 68093 w 136187"/>
              <a:gd name="connsiteY2" fmla="*/ 904672 h 1021404"/>
              <a:gd name="connsiteX3" fmla="*/ 38911 w 136187"/>
              <a:gd name="connsiteY3" fmla="*/ 846306 h 1021404"/>
              <a:gd name="connsiteX4" fmla="*/ 19455 w 136187"/>
              <a:gd name="connsiteY4" fmla="*/ 787940 h 1021404"/>
              <a:gd name="connsiteX5" fmla="*/ 9728 w 136187"/>
              <a:gd name="connsiteY5" fmla="*/ 758757 h 1021404"/>
              <a:gd name="connsiteX6" fmla="*/ 0 w 136187"/>
              <a:gd name="connsiteY6" fmla="*/ 369651 h 1021404"/>
              <a:gd name="connsiteX7" fmla="*/ 9728 w 136187"/>
              <a:gd name="connsiteY7" fmla="*/ 116732 h 1021404"/>
              <a:gd name="connsiteX8" fmla="*/ 19455 w 136187"/>
              <a:gd name="connsiteY8" fmla="*/ 87549 h 1021404"/>
              <a:gd name="connsiteX9" fmla="*/ 38911 w 136187"/>
              <a:gd name="connsiteY9" fmla="*/ 58366 h 1021404"/>
              <a:gd name="connsiteX10" fmla="*/ 58366 w 136187"/>
              <a:gd name="connsiteY10" fmla="*/ 38910 h 1021404"/>
              <a:gd name="connsiteX11" fmla="*/ 87549 w 136187"/>
              <a:gd name="connsiteY11" fmla="*/ 29183 h 1021404"/>
              <a:gd name="connsiteX12" fmla="*/ 107004 w 136187"/>
              <a:gd name="connsiteY12" fmla="*/ 0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87" h="1021404">
                <a:moveTo>
                  <a:pt x="136187" y="1021404"/>
                </a:moveTo>
                <a:cubicBezTo>
                  <a:pt x="119974" y="1008434"/>
                  <a:pt x="101061" y="998257"/>
                  <a:pt x="87549" y="982493"/>
                </a:cubicBezTo>
                <a:cubicBezTo>
                  <a:pt x="79701" y="973337"/>
                  <a:pt x="68370" y="905782"/>
                  <a:pt x="68093" y="904672"/>
                </a:cubicBezTo>
                <a:cubicBezTo>
                  <a:pt x="52889" y="843854"/>
                  <a:pt x="66084" y="907444"/>
                  <a:pt x="38911" y="846306"/>
                </a:cubicBezTo>
                <a:cubicBezTo>
                  <a:pt x="30582" y="827566"/>
                  <a:pt x="25940" y="807395"/>
                  <a:pt x="19455" y="787940"/>
                </a:cubicBezTo>
                <a:lnTo>
                  <a:pt x="9728" y="758757"/>
                </a:lnTo>
                <a:cubicBezTo>
                  <a:pt x="6485" y="629055"/>
                  <a:pt x="0" y="499394"/>
                  <a:pt x="0" y="369651"/>
                </a:cubicBezTo>
                <a:cubicBezTo>
                  <a:pt x="0" y="285282"/>
                  <a:pt x="3923" y="200901"/>
                  <a:pt x="9728" y="116732"/>
                </a:cubicBezTo>
                <a:cubicBezTo>
                  <a:pt x="10433" y="106503"/>
                  <a:pt x="14869" y="96720"/>
                  <a:pt x="19455" y="87549"/>
                </a:cubicBezTo>
                <a:cubicBezTo>
                  <a:pt x="24684" y="77092"/>
                  <a:pt x="31608" y="67495"/>
                  <a:pt x="38911" y="58366"/>
                </a:cubicBezTo>
                <a:cubicBezTo>
                  <a:pt x="44640" y="51204"/>
                  <a:pt x="50502" y="43629"/>
                  <a:pt x="58366" y="38910"/>
                </a:cubicBezTo>
                <a:cubicBezTo>
                  <a:pt x="67159" y="33634"/>
                  <a:pt x="77821" y="32425"/>
                  <a:pt x="87549" y="29183"/>
                </a:cubicBezTo>
                <a:lnTo>
                  <a:pt x="107004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203554" y="5546801"/>
            <a:ext cx="136187" cy="1021404"/>
          </a:xfrm>
          <a:custGeom>
            <a:avLst/>
            <a:gdLst>
              <a:gd name="connsiteX0" fmla="*/ 136187 w 136187"/>
              <a:gd name="connsiteY0" fmla="*/ 1021404 h 1021404"/>
              <a:gd name="connsiteX1" fmla="*/ 87549 w 136187"/>
              <a:gd name="connsiteY1" fmla="*/ 982493 h 1021404"/>
              <a:gd name="connsiteX2" fmla="*/ 68093 w 136187"/>
              <a:gd name="connsiteY2" fmla="*/ 904672 h 1021404"/>
              <a:gd name="connsiteX3" fmla="*/ 38911 w 136187"/>
              <a:gd name="connsiteY3" fmla="*/ 846306 h 1021404"/>
              <a:gd name="connsiteX4" fmla="*/ 19455 w 136187"/>
              <a:gd name="connsiteY4" fmla="*/ 787940 h 1021404"/>
              <a:gd name="connsiteX5" fmla="*/ 9728 w 136187"/>
              <a:gd name="connsiteY5" fmla="*/ 758757 h 1021404"/>
              <a:gd name="connsiteX6" fmla="*/ 0 w 136187"/>
              <a:gd name="connsiteY6" fmla="*/ 369651 h 1021404"/>
              <a:gd name="connsiteX7" fmla="*/ 9728 w 136187"/>
              <a:gd name="connsiteY7" fmla="*/ 116732 h 1021404"/>
              <a:gd name="connsiteX8" fmla="*/ 19455 w 136187"/>
              <a:gd name="connsiteY8" fmla="*/ 87549 h 1021404"/>
              <a:gd name="connsiteX9" fmla="*/ 38911 w 136187"/>
              <a:gd name="connsiteY9" fmla="*/ 58366 h 1021404"/>
              <a:gd name="connsiteX10" fmla="*/ 58366 w 136187"/>
              <a:gd name="connsiteY10" fmla="*/ 38910 h 1021404"/>
              <a:gd name="connsiteX11" fmla="*/ 87549 w 136187"/>
              <a:gd name="connsiteY11" fmla="*/ 29183 h 1021404"/>
              <a:gd name="connsiteX12" fmla="*/ 107004 w 136187"/>
              <a:gd name="connsiteY12" fmla="*/ 0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87" h="1021404">
                <a:moveTo>
                  <a:pt x="136187" y="1021404"/>
                </a:moveTo>
                <a:cubicBezTo>
                  <a:pt x="119974" y="1008434"/>
                  <a:pt x="101061" y="998257"/>
                  <a:pt x="87549" y="982493"/>
                </a:cubicBezTo>
                <a:cubicBezTo>
                  <a:pt x="79701" y="973337"/>
                  <a:pt x="68370" y="905782"/>
                  <a:pt x="68093" y="904672"/>
                </a:cubicBezTo>
                <a:cubicBezTo>
                  <a:pt x="52889" y="843854"/>
                  <a:pt x="66084" y="907444"/>
                  <a:pt x="38911" y="846306"/>
                </a:cubicBezTo>
                <a:cubicBezTo>
                  <a:pt x="30582" y="827566"/>
                  <a:pt x="25940" y="807395"/>
                  <a:pt x="19455" y="787940"/>
                </a:cubicBezTo>
                <a:lnTo>
                  <a:pt x="9728" y="758757"/>
                </a:lnTo>
                <a:cubicBezTo>
                  <a:pt x="6485" y="629055"/>
                  <a:pt x="0" y="499394"/>
                  <a:pt x="0" y="369651"/>
                </a:cubicBezTo>
                <a:cubicBezTo>
                  <a:pt x="0" y="285282"/>
                  <a:pt x="3923" y="200901"/>
                  <a:pt x="9728" y="116732"/>
                </a:cubicBezTo>
                <a:cubicBezTo>
                  <a:pt x="10433" y="106503"/>
                  <a:pt x="14869" y="96720"/>
                  <a:pt x="19455" y="87549"/>
                </a:cubicBezTo>
                <a:cubicBezTo>
                  <a:pt x="24684" y="77092"/>
                  <a:pt x="31608" y="67495"/>
                  <a:pt x="38911" y="58366"/>
                </a:cubicBezTo>
                <a:cubicBezTo>
                  <a:pt x="44640" y="51204"/>
                  <a:pt x="50502" y="43629"/>
                  <a:pt x="58366" y="38910"/>
                </a:cubicBezTo>
                <a:cubicBezTo>
                  <a:pt x="67159" y="33634"/>
                  <a:pt x="77821" y="32425"/>
                  <a:pt x="87549" y="29183"/>
                </a:cubicBezTo>
                <a:lnTo>
                  <a:pt x="107004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87549" y="4426085"/>
            <a:ext cx="233464" cy="2169268"/>
          </a:xfrm>
          <a:custGeom>
            <a:avLst/>
            <a:gdLst>
              <a:gd name="connsiteX0" fmla="*/ 233464 w 233464"/>
              <a:gd name="connsiteY0" fmla="*/ 0 h 2169268"/>
              <a:gd name="connsiteX1" fmla="*/ 155642 w 233464"/>
              <a:gd name="connsiteY1" fmla="*/ 19455 h 2169268"/>
              <a:gd name="connsiteX2" fmla="*/ 116732 w 233464"/>
              <a:gd name="connsiteY2" fmla="*/ 68094 h 2169268"/>
              <a:gd name="connsiteX3" fmla="*/ 107004 w 233464"/>
              <a:gd name="connsiteY3" fmla="*/ 97277 h 2169268"/>
              <a:gd name="connsiteX4" fmla="*/ 87549 w 233464"/>
              <a:gd name="connsiteY4" fmla="*/ 126460 h 2169268"/>
              <a:gd name="connsiteX5" fmla="*/ 68094 w 233464"/>
              <a:gd name="connsiteY5" fmla="*/ 184826 h 2169268"/>
              <a:gd name="connsiteX6" fmla="*/ 48638 w 233464"/>
              <a:gd name="connsiteY6" fmla="*/ 243192 h 2169268"/>
              <a:gd name="connsiteX7" fmla="*/ 38911 w 233464"/>
              <a:gd name="connsiteY7" fmla="*/ 272375 h 2169268"/>
              <a:gd name="connsiteX8" fmla="*/ 29183 w 233464"/>
              <a:gd name="connsiteY8" fmla="*/ 466928 h 2169268"/>
              <a:gd name="connsiteX9" fmla="*/ 19455 w 233464"/>
              <a:gd name="connsiteY9" fmla="*/ 564204 h 2169268"/>
              <a:gd name="connsiteX10" fmla="*/ 9728 w 233464"/>
              <a:gd name="connsiteY10" fmla="*/ 904672 h 2169268"/>
              <a:gd name="connsiteX11" fmla="*/ 0 w 233464"/>
              <a:gd name="connsiteY11" fmla="*/ 1099226 h 2169268"/>
              <a:gd name="connsiteX12" fmla="*/ 9728 w 233464"/>
              <a:gd name="connsiteY12" fmla="*/ 1517515 h 2169268"/>
              <a:gd name="connsiteX13" fmla="*/ 19455 w 233464"/>
              <a:gd name="connsiteY13" fmla="*/ 1760706 h 2169268"/>
              <a:gd name="connsiteX14" fmla="*/ 38911 w 233464"/>
              <a:gd name="connsiteY14" fmla="*/ 1877438 h 2169268"/>
              <a:gd name="connsiteX15" fmla="*/ 48638 w 233464"/>
              <a:gd name="connsiteY15" fmla="*/ 1935804 h 2169268"/>
              <a:gd name="connsiteX16" fmla="*/ 68094 w 233464"/>
              <a:gd name="connsiteY16" fmla="*/ 1994170 h 2169268"/>
              <a:gd name="connsiteX17" fmla="*/ 77821 w 233464"/>
              <a:gd name="connsiteY17" fmla="*/ 2023353 h 2169268"/>
              <a:gd name="connsiteX18" fmla="*/ 97277 w 233464"/>
              <a:gd name="connsiteY18" fmla="*/ 2091447 h 2169268"/>
              <a:gd name="connsiteX19" fmla="*/ 126460 w 233464"/>
              <a:gd name="connsiteY19" fmla="*/ 2120630 h 2169268"/>
              <a:gd name="connsiteX20" fmla="*/ 145915 w 233464"/>
              <a:gd name="connsiteY20" fmla="*/ 2149813 h 2169268"/>
              <a:gd name="connsiteX21" fmla="*/ 175098 w 233464"/>
              <a:gd name="connsiteY21" fmla="*/ 2159541 h 2169268"/>
              <a:gd name="connsiteX22" fmla="*/ 194553 w 233464"/>
              <a:gd name="connsiteY22" fmla="*/ 2169268 h 216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3464" h="2169268">
                <a:moveTo>
                  <a:pt x="233464" y="0"/>
                </a:moveTo>
                <a:cubicBezTo>
                  <a:pt x="223009" y="2091"/>
                  <a:pt x="170595" y="10483"/>
                  <a:pt x="155642" y="19455"/>
                </a:cubicBezTo>
                <a:cubicBezTo>
                  <a:pt x="142717" y="27210"/>
                  <a:pt x="122412" y="56734"/>
                  <a:pt x="116732" y="68094"/>
                </a:cubicBezTo>
                <a:cubicBezTo>
                  <a:pt x="112146" y="77265"/>
                  <a:pt x="111590" y="88106"/>
                  <a:pt x="107004" y="97277"/>
                </a:cubicBezTo>
                <a:cubicBezTo>
                  <a:pt x="101776" y="107734"/>
                  <a:pt x="92297" y="115776"/>
                  <a:pt x="87549" y="126460"/>
                </a:cubicBezTo>
                <a:cubicBezTo>
                  <a:pt x="79220" y="145200"/>
                  <a:pt x="74579" y="165371"/>
                  <a:pt x="68094" y="184826"/>
                </a:cubicBezTo>
                <a:lnTo>
                  <a:pt x="48638" y="243192"/>
                </a:lnTo>
                <a:lnTo>
                  <a:pt x="38911" y="272375"/>
                </a:lnTo>
                <a:cubicBezTo>
                  <a:pt x="35668" y="337226"/>
                  <a:pt x="33502" y="402140"/>
                  <a:pt x="29183" y="466928"/>
                </a:cubicBezTo>
                <a:cubicBezTo>
                  <a:pt x="27015" y="499443"/>
                  <a:pt x="20902" y="531649"/>
                  <a:pt x="19455" y="564204"/>
                </a:cubicBezTo>
                <a:cubicBezTo>
                  <a:pt x="14414" y="677628"/>
                  <a:pt x="13854" y="791211"/>
                  <a:pt x="9728" y="904672"/>
                </a:cubicBezTo>
                <a:cubicBezTo>
                  <a:pt x="7368" y="969561"/>
                  <a:pt x="3243" y="1034375"/>
                  <a:pt x="0" y="1099226"/>
                </a:cubicBezTo>
                <a:cubicBezTo>
                  <a:pt x="3243" y="1238656"/>
                  <a:pt x="5628" y="1378108"/>
                  <a:pt x="9728" y="1517515"/>
                </a:cubicBezTo>
                <a:cubicBezTo>
                  <a:pt x="12113" y="1598608"/>
                  <a:pt x="14394" y="1679736"/>
                  <a:pt x="19455" y="1760706"/>
                </a:cubicBezTo>
                <a:cubicBezTo>
                  <a:pt x="22118" y="1803319"/>
                  <a:pt x="31467" y="1836494"/>
                  <a:pt x="38911" y="1877438"/>
                </a:cubicBezTo>
                <a:cubicBezTo>
                  <a:pt x="42439" y="1896844"/>
                  <a:pt x="43854" y="1916669"/>
                  <a:pt x="48638" y="1935804"/>
                </a:cubicBezTo>
                <a:cubicBezTo>
                  <a:pt x="53612" y="1955699"/>
                  <a:pt x="61609" y="1974715"/>
                  <a:pt x="68094" y="1994170"/>
                </a:cubicBezTo>
                <a:cubicBezTo>
                  <a:pt x="71337" y="2003898"/>
                  <a:pt x="75334" y="2013405"/>
                  <a:pt x="77821" y="2023353"/>
                </a:cubicBezTo>
                <a:cubicBezTo>
                  <a:pt x="79118" y="2028542"/>
                  <a:pt x="91694" y="2083073"/>
                  <a:pt x="97277" y="2091447"/>
                </a:cubicBezTo>
                <a:cubicBezTo>
                  <a:pt x="104908" y="2102893"/>
                  <a:pt x="117653" y="2110062"/>
                  <a:pt x="126460" y="2120630"/>
                </a:cubicBezTo>
                <a:cubicBezTo>
                  <a:pt x="133944" y="2129611"/>
                  <a:pt x="136786" y="2142510"/>
                  <a:pt x="145915" y="2149813"/>
                </a:cubicBezTo>
                <a:cubicBezTo>
                  <a:pt x="153922" y="2156219"/>
                  <a:pt x="165577" y="2155733"/>
                  <a:pt x="175098" y="2159541"/>
                </a:cubicBezTo>
                <a:cubicBezTo>
                  <a:pt x="181830" y="2162234"/>
                  <a:pt x="188068" y="2166026"/>
                  <a:pt x="194553" y="2169268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87707" y="4171938"/>
            <a:ext cx="1691722" cy="144016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52162" y="4428725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$ ./3log.sh log</a:t>
            </a:r>
            <a:r>
              <a:rPr lang="ko-KR" altLang="en-US" b="1" dirty="0" smtClean="0">
                <a:solidFill>
                  <a:schemeClr val="accent1"/>
                </a:solidFill>
              </a:rPr>
              <a:t>  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./3log.sh</a:t>
            </a:r>
            <a:r>
              <a:rPr lang="ko-KR" altLang="en-US" dirty="0" smtClean="0"/>
              <a:t>에서 수행한 내용을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출력</a:t>
            </a:r>
            <a:r>
              <a:rPr lang="en-US" altLang="ko-KR" dirty="0" smtClean="0"/>
              <a:t>(append)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86309" y="164305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$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chmod</a:t>
            </a:r>
            <a:r>
              <a:rPr lang="en-US" altLang="ko-KR" b="1" dirty="0" smtClean="0">
                <a:solidFill>
                  <a:srgbClr val="00B050"/>
                </a:solidFill>
              </a:rPr>
              <a:t> +x 3log.sh</a:t>
            </a:r>
          </a:p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스크립트 수행 전</a:t>
            </a:r>
            <a:endParaRPr lang="en-US" altLang="ko-KR" dirty="0"/>
          </a:p>
          <a:p>
            <a:r>
              <a:rPr lang="ko-KR" altLang="en-US" dirty="0" smtClean="0"/>
              <a:t>실행모드로 바꿔준다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6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" y="1268760"/>
            <a:ext cx="8551114" cy="5333215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4479" y="188640"/>
            <a:ext cx="8147248" cy="102513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작성 후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파일에 </a:t>
            </a:r>
            <a:r>
              <a:rPr lang="ko-KR" altLang="en-US" dirty="0" smtClean="0"/>
              <a:t>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명령줄</a:t>
            </a:r>
            <a:r>
              <a:rPr lang="ko-KR" altLang="en-US" dirty="0" smtClean="0"/>
              <a:t> 인수 </a:t>
            </a:r>
            <a:r>
              <a:rPr lang="en-US" altLang="ko-KR" dirty="0" smtClean="0"/>
              <a:t>$1,…$n 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5936" y="5079531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데이터를 종류별로 따로 저장하고 싶을 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생성해야 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맞지 않으면 에러 발생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7824" y="27809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$1~$4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인수 지정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752" y="366303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인수를 각 각 파일이라 생각하며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55488" y="4077072"/>
            <a:ext cx="2776552" cy="144016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03848" y="4365104"/>
            <a:ext cx="399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것은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인수에 할당한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저장되어 있음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0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7992888" cy="5533538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파일 이름 대치란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1532954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$ ls *.c</a:t>
            </a:r>
          </a:p>
          <a:p>
            <a:r>
              <a:rPr lang="en-US" altLang="ko-KR" sz="2000" dirty="0" smtClean="0"/>
              <a:t>.c</a:t>
            </a:r>
            <a:r>
              <a:rPr lang="ko-KR" altLang="en-US" sz="2000" dirty="0" smtClean="0"/>
              <a:t>로 끝나는 모든 파일 리스트 출력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915816" y="1401352"/>
            <a:ext cx="845861" cy="131602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1632340"/>
            <a:ext cx="1152128" cy="144016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952" y="5491843"/>
            <a:ext cx="894453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&lt;</a:t>
            </a:r>
            <a:r>
              <a:rPr lang="ko-KR" altLang="en-US" sz="1700" b="1" dirty="0" smtClean="0"/>
              <a:t>파일 이름 대치</a:t>
            </a:r>
            <a:r>
              <a:rPr lang="en-US" altLang="ko-KR" sz="1700" b="1" dirty="0" smtClean="0"/>
              <a:t>&gt;</a:t>
            </a:r>
          </a:p>
          <a:p>
            <a:r>
              <a:rPr lang="ko-KR" altLang="en-US" sz="1700" b="1" dirty="0" smtClean="0"/>
              <a:t>대표문자</a:t>
            </a:r>
            <a:r>
              <a:rPr lang="en-US" altLang="ko-KR" sz="1700" b="1" dirty="0" smtClean="0"/>
              <a:t>(wildcard character)</a:t>
            </a:r>
            <a:r>
              <a:rPr lang="ko-KR" altLang="en-US" sz="1700" b="1" dirty="0" smtClean="0"/>
              <a:t>를 이용하여 한 번에 여러 파일들을 나타내는 것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*	</a:t>
            </a:r>
            <a:r>
              <a:rPr lang="ko-KR" altLang="en-US" sz="1700" b="1" dirty="0" smtClean="0"/>
              <a:t>빈 </a:t>
            </a:r>
            <a:r>
              <a:rPr lang="ko-KR" altLang="en-US" sz="1700" b="1" dirty="0" err="1" smtClean="0"/>
              <a:t>스트링을</a:t>
            </a:r>
            <a:r>
              <a:rPr lang="ko-KR" altLang="en-US" sz="1700" b="1" dirty="0" smtClean="0"/>
              <a:t> 포함하여 임의의 </a:t>
            </a:r>
            <a:r>
              <a:rPr lang="ko-KR" altLang="en-US" sz="1700" b="1" dirty="0" err="1" smtClean="0"/>
              <a:t>스트링을</a:t>
            </a:r>
            <a:r>
              <a:rPr lang="ko-KR" altLang="en-US" sz="1700" b="1" dirty="0" smtClean="0"/>
              <a:t> 나타냄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?	</a:t>
            </a:r>
            <a:r>
              <a:rPr lang="ko-KR" altLang="en-US" sz="1700" b="1" dirty="0" smtClean="0"/>
              <a:t>임의의 한 문자를 나타냄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[..]	</a:t>
            </a:r>
            <a:r>
              <a:rPr lang="ko-KR" altLang="en-US" sz="1700" b="1" dirty="0" smtClean="0"/>
              <a:t>대괄호 사이의 문자 중 하나를 나타내며 부분범위 사용 가능함</a:t>
            </a:r>
            <a:endParaRPr lang="en-US" altLang="ko-KR" sz="17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39952" y="2564904"/>
            <a:ext cx="411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$ cat [hl]*</a:t>
            </a:r>
          </a:p>
          <a:p>
            <a:r>
              <a:rPr lang="en-US" altLang="ko-KR" sz="2000" dirty="0" smtClean="0"/>
              <a:t>H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l</a:t>
            </a:r>
            <a:r>
              <a:rPr lang="ko-KR" altLang="en-US" sz="2000" dirty="0" smtClean="0"/>
              <a:t>로 시작하는 파일들 내용 출력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hello.c</a:t>
            </a:r>
            <a:r>
              <a:rPr lang="en-US" altLang="ko-KR" sz="2000" dirty="0" smtClean="0"/>
              <a:t>, log)</a:t>
            </a:r>
          </a:p>
        </p:txBody>
      </p:sp>
      <p:sp>
        <p:nvSpPr>
          <p:cNvPr id="4" name="자유형 3"/>
          <p:cNvSpPr/>
          <p:nvPr/>
        </p:nvSpPr>
        <p:spPr>
          <a:xfrm>
            <a:off x="271987" y="1828800"/>
            <a:ext cx="194941" cy="1361872"/>
          </a:xfrm>
          <a:custGeom>
            <a:avLst/>
            <a:gdLst>
              <a:gd name="connsiteX0" fmla="*/ 194941 w 194941"/>
              <a:gd name="connsiteY0" fmla="*/ 0 h 1361872"/>
              <a:gd name="connsiteX1" fmla="*/ 175485 w 194941"/>
              <a:gd name="connsiteY1" fmla="*/ 48638 h 1361872"/>
              <a:gd name="connsiteX2" fmla="*/ 136575 w 194941"/>
              <a:gd name="connsiteY2" fmla="*/ 107004 h 1361872"/>
              <a:gd name="connsiteX3" fmla="*/ 97664 w 194941"/>
              <a:gd name="connsiteY3" fmla="*/ 194553 h 1361872"/>
              <a:gd name="connsiteX4" fmla="*/ 58753 w 194941"/>
              <a:gd name="connsiteY4" fmla="*/ 252919 h 1361872"/>
              <a:gd name="connsiteX5" fmla="*/ 49026 w 194941"/>
              <a:gd name="connsiteY5" fmla="*/ 291830 h 1361872"/>
              <a:gd name="connsiteX6" fmla="*/ 19843 w 194941"/>
              <a:gd name="connsiteY6" fmla="*/ 418289 h 1361872"/>
              <a:gd name="connsiteX7" fmla="*/ 10115 w 194941"/>
              <a:gd name="connsiteY7" fmla="*/ 447472 h 1361872"/>
              <a:gd name="connsiteX8" fmla="*/ 10115 w 194941"/>
              <a:gd name="connsiteY8" fmla="*/ 836579 h 1361872"/>
              <a:gd name="connsiteX9" fmla="*/ 19843 w 194941"/>
              <a:gd name="connsiteY9" fmla="*/ 875489 h 1361872"/>
              <a:gd name="connsiteX10" fmla="*/ 29570 w 194941"/>
              <a:gd name="connsiteY10" fmla="*/ 924128 h 1361872"/>
              <a:gd name="connsiteX11" fmla="*/ 49026 w 194941"/>
              <a:gd name="connsiteY11" fmla="*/ 982494 h 1361872"/>
              <a:gd name="connsiteX12" fmla="*/ 58753 w 194941"/>
              <a:gd name="connsiteY12" fmla="*/ 1021404 h 1361872"/>
              <a:gd name="connsiteX13" fmla="*/ 78209 w 194941"/>
              <a:gd name="connsiteY13" fmla="*/ 1040860 h 1361872"/>
              <a:gd name="connsiteX14" fmla="*/ 97664 w 194941"/>
              <a:gd name="connsiteY14" fmla="*/ 1099226 h 1361872"/>
              <a:gd name="connsiteX15" fmla="*/ 126847 w 194941"/>
              <a:gd name="connsiteY15" fmla="*/ 1215957 h 1361872"/>
              <a:gd name="connsiteX16" fmla="*/ 146302 w 194941"/>
              <a:gd name="connsiteY16" fmla="*/ 1274323 h 1361872"/>
              <a:gd name="connsiteX17" fmla="*/ 165758 w 194941"/>
              <a:gd name="connsiteY17" fmla="*/ 1361872 h 136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4941" h="1361872">
                <a:moveTo>
                  <a:pt x="194941" y="0"/>
                </a:moveTo>
                <a:cubicBezTo>
                  <a:pt x="188456" y="16213"/>
                  <a:pt x="183847" y="33308"/>
                  <a:pt x="175485" y="48638"/>
                </a:cubicBezTo>
                <a:cubicBezTo>
                  <a:pt x="164288" y="69165"/>
                  <a:pt x="143969" y="84822"/>
                  <a:pt x="136575" y="107004"/>
                </a:cubicBezTo>
                <a:cubicBezTo>
                  <a:pt x="102604" y="208914"/>
                  <a:pt x="134662" y="129806"/>
                  <a:pt x="97664" y="194553"/>
                </a:cubicBezTo>
                <a:cubicBezTo>
                  <a:pt x="66256" y="249518"/>
                  <a:pt x="93429" y="218245"/>
                  <a:pt x="58753" y="252919"/>
                </a:cubicBezTo>
                <a:cubicBezTo>
                  <a:pt x="55511" y="265889"/>
                  <a:pt x="51926" y="278779"/>
                  <a:pt x="49026" y="291830"/>
                </a:cubicBezTo>
                <a:cubicBezTo>
                  <a:pt x="38740" y="338118"/>
                  <a:pt x="35730" y="370631"/>
                  <a:pt x="19843" y="418289"/>
                </a:cubicBezTo>
                <a:lnTo>
                  <a:pt x="10115" y="447472"/>
                </a:lnTo>
                <a:cubicBezTo>
                  <a:pt x="-631" y="640902"/>
                  <a:pt x="-5862" y="628881"/>
                  <a:pt x="10115" y="836579"/>
                </a:cubicBezTo>
                <a:cubicBezTo>
                  <a:pt x="11140" y="849909"/>
                  <a:pt x="16943" y="862438"/>
                  <a:pt x="19843" y="875489"/>
                </a:cubicBezTo>
                <a:cubicBezTo>
                  <a:pt x="23430" y="891629"/>
                  <a:pt x="25220" y="908177"/>
                  <a:pt x="29570" y="924128"/>
                </a:cubicBezTo>
                <a:cubicBezTo>
                  <a:pt x="34966" y="943913"/>
                  <a:pt x="44052" y="962598"/>
                  <a:pt x="49026" y="982494"/>
                </a:cubicBezTo>
                <a:cubicBezTo>
                  <a:pt x="52268" y="995464"/>
                  <a:pt x="52774" y="1009446"/>
                  <a:pt x="58753" y="1021404"/>
                </a:cubicBezTo>
                <a:cubicBezTo>
                  <a:pt x="62855" y="1029607"/>
                  <a:pt x="71724" y="1034375"/>
                  <a:pt x="78209" y="1040860"/>
                </a:cubicBezTo>
                <a:cubicBezTo>
                  <a:pt x="84694" y="1060315"/>
                  <a:pt x="94292" y="1078997"/>
                  <a:pt x="97664" y="1099226"/>
                </a:cubicBezTo>
                <a:cubicBezTo>
                  <a:pt x="110763" y="1177817"/>
                  <a:pt x="101155" y="1138882"/>
                  <a:pt x="126847" y="1215957"/>
                </a:cubicBezTo>
                <a:lnTo>
                  <a:pt x="146302" y="1274323"/>
                </a:lnTo>
                <a:cubicBezTo>
                  <a:pt x="166544" y="1355291"/>
                  <a:pt x="165758" y="1325406"/>
                  <a:pt x="165758" y="1361872"/>
                </a:cubicBezTo>
              </a:path>
            </a:pathLst>
          </a:custGeom>
          <a:noFill/>
          <a:ln>
            <a:solidFill>
              <a:schemeClr val="accent2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29446" y="3233878"/>
            <a:ext cx="237482" cy="2139338"/>
          </a:xfrm>
          <a:custGeom>
            <a:avLst/>
            <a:gdLst>
              <a:gd name="connsiteX0" fmla="*/ 194941 w 194941"/>
              <a:gd name="connsiteY0" fmla="*/ 0 h 1361872"/>
              <a:gd name="connsiteX1" fmla="*/ 175485 w 194941"/>
              <a:gd name="connsiteY1" fmla="*/ 48638 h 1361872"/>
              <a:gd name="connsiteX2" fmla="*/ 136575 w 194941"/>
              <a:gd name="connsiteY2" fmla="*/ 107004 h 1361872"/>
              <a:gd name="connsiteX3" fmla="*/ 97664 w 194941"/>
              <a:gd name="connsiteY3" fmla="*/ 194553 h 1361872"/>
              <a:gd name="connsiteX4" fmla="*/ 58753 w 194941"/>
              <a:gd name="connsiteY4" fmla="*/ 252919 h 1361872"/>
              <a:gd name="connsiteX5" fmla="*/ 49026 w 194941"/>
              <a:gd name="connsiteY5" fmla="*/ 291830 h 1361872"/>
              <a:gd name="connsiteX6" fmla="*/ 19843 w 194941"/>
              <a:gd name="connsiteY6" fmla="*/ 418289 h 1361872"/>
              <a:gd name="connsiteX7" fmla="*/ 10115 w 194941"/>
              <a:gd name="connsiteY7" fmla="*/ 447472 h 1361872"/>
              <a:gd name="connsiteX8" fmla="*/ 10115 w 194941"/>
              <a:gd name="connsiteY8" fmla="*/ 836579 h 1361872"/>
              <a:gd name="connsiteX9" fmla="*/ 19843 w 194941"/>
              <a:gd name="connsiteY9" fmla="*/ 875489 h 1361872"/>
              <a:gd name="connsiteX10" fmla="*/ 29570 w 194941"/>
              <a:gd name="connsiteY10" fmla="*/ 924128 h 1361872"/>
              <a:gd name="connsiteX11" fmla="*/ 49026 w 194941"/>
              <a:gd name="connsiteY11" fmla="*/ 982494 h 1361872"/>
              <a:gd name="connsiteX12" fmla="*/ 58753 w 194941"/>
              <a:gd name="connsiteY12" fmla="*/ 1021404 h 1361872"/>
              <a:gd name="connsiteX13" fmla="*/ 78209 w 194941"/>
              <a:gd name="connsiteY13" fmla="*/ 1040860 h 1361872"/>
              <a:gd name="connsiteX14" fmla="*/ 97664 w 194941"/>
              <a:gd name="connsiteY14" fmla="*/ 1099226 h 1361872"/>
              <a:gd name="connsiteX15" fmla="*/ 126847 w 194941"/>
              <a:gd name="connsiteY15" fmla="*/ 1215957 h 1361872"/>
              <a:gd name="connsiteX16" fmla="*/ 146302 w 194941"/>
              <a:gd name="connsiteY16" fmla="*/ 1274323 h 1361872"/>
              <a:gd name="connsiteX17" fmla="*/ 165758 w 194941"/>
              <a:gd name="connsiteY17" fmla="*/ 1361872 h 136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4941" h="1361872">
                <a:moveTo>
                  <a:pt x="194941" y="0"/>
                </a:moveTo>
                <a:cubicBezTo>
                  <a:pt x="188456" y="16213"/>
                  <a:pt x="183847" y="33308"/>
                  <a:pt x="175485" y="48638"/>
                </a:cubicBezTo>
                <a:cubicBezTo>
                  <a:pt x="164288" y="69165"/>
                  <a:pt x="143969" y="84822"/>
                  <a:pt x="136575" y="107004"/>
                </a:cubicBezTo>
                <a:cubicBezTo>
                  <a:pt x="102604" y="208914"/>
                  <a:pt x="134662" y="129806"/>
                  <a:pt x="97664" y="194553"/>
                </a:cubicBezTo>
                <a:cubicBezTo>
                  <a:pt x="66256" y="249518"/>
                  <a:pt x="93429" y="218245"/>
                  <a:pt x="58753" y="252919"/>
                </a:cubicBezTo>
                <a:cubicBezTo>
                  <a:pt x="55511" y="265889"/>
                  <a:pt x="51926" y="278779"/>
                  <a:pt x="49026" y="291830"/>
                </a:cubicBezTo>
                <a:cubicBezTo>
                  <a:pt x="38740" y="338118"/>
                  <a:pt x="35730" y="370631"/>
                  <a:pt x="19843" y="418289"/>
                </a:cubicBezTo>
                <a:lnTo>
                  <a:pt x="10115" y="447472"/>
                </a:lnTo>
                <a:cubicBezTo>
                  <a:pt x="-631" y="640902"/>
                  <a:pt x="-5862" y="628881"/>
                  <a:pt x="10115" y="836579"/>
                </a:cubicBezTo>
                <a:cubicBezTo>
                  <a:pt x="11140" y="849909"/>
                  <a:pt x="16943" y="862438"/>
                  <a:pt x="19843" y="875489"/>
                </a:cubicBezTo>
                <a:cubicBezTo>
                  <a:pt x="23430" y="891629"/>
                  <a:pt x="25220" y="908177"/>
                  <a:pt x="29570" y="924128"/>
                </a:cubicBezTo>
                <a:cubicBezTo>
                  <a:pt x="34966" y="943913"/>
                  <a:pt x="44052" y="962598"/>
                  <a:pt x="49026" y="982494"/>
                </a:cubicBezTo>
                <a:cubicBezTo>
                  <a:pt x="52268" y="995464"/>
                  <a:pt x="52774" y="1009446"/>
                  <a:pt x="58753" y="1021404"/>
                </a:cubicBezTo>
                <a:cubicBezTo>
                  <a:pt x="62855" y="1029607"/>
                  <a:pt x="71724" y="1034375"/>
                  <a:pt x="78209" y="1040860"/>
                </a:cubicBezTo>
                <a:cubicBezTo>
                  <a:pt x="84694" y="1060315"/>
                  <a:pt x="94292" y="1078997"/>
                  <a:pt x="97664" y="1099226"/>
                </a:cubicBezTo>
                <a:cubicBezTo>
                  <a:pt x="110763" y="1177817"/>
                  <a:pt x="101155" y="1138882"/>
                  <a:pt x="126847" y="1215957"/>
                </a:cubicBezTo>
                <a:lnTo>
                  <a:pt x="146302" y="1274323"/>
                </a:lnTo>
                <a:cubicBezTo>
                  <a:pt x="166544" y="1355291"/>
                  <a:pt x="165758" y="1325406"/>
                  <a:pt x="165758" y="1361872"/>
                </a:cubicBezTo>
              </a:path>
            </a:pathLst>
          </a:custGeom>
          <a:noFill/>
          <a:ln>
            <a:solidFill>
              <a:schemeClr val="accent2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1834</TotalTime>
  <Words>546</Words>
  <Application>Microsoft Office PowerPoint</Application>
  <PresentationFormat>화면 슬라이드 쇼(4:3)</PresentationFormat>
  <Paragraphs>87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필수</vt:lpstr>
      <vt:lpstr>Lab05</vt:lpstr>
      <vt:lpstr>1. 환경설정</vt:lpstr>
      <vt:lpstr>1. 환경설정</vt:lpstr>
      <vt:lpstr>1. 환경설정</vt:lpstr>
      <vt:lpstr>2. 다른 쉘 사용 및 확인하기 (bash shellc shell)</vt:lpstr>
      <vt:lpstr>3. 쉘 스크립트 작성 후 log파일에 저장 (스크립트 작성)</vt:lpstr>
      <vt:lpstr>PowerPoint 프레젠테이션</vt:lpstr>
      <vt:lpstr>3. 쉘 스크립트 작성 후 log파일에 저장 (명령줄 인수 $1,…$n 인 경우)</vt:lpstr>
      <vt:lpstr>4. 파일 이름 대치란 무엇인가?</vt:lpstr>
      <vt:lpstr>5. 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소희</cp:lastModifiedBy>
  <cp:revision>178</cp:revision>
  <dcterms:created xsi:type="dcterms:W3CDTF">2016-09-12T15:25:21Z</dcterms:created>
  <dcterms:modified xsi:type="dcterms:W3CDTF">2016-10-12T18:16:36Z</dcterms:modified>
</cp:coreProperties>
</file>