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94" r:id="rId3"/>
    <p:sldId id="257" r:id="rId4"/>
    <p:sldId id="295" r:id="rId5"/>
    <p:sldId id="260" r:id="rId6"/>
    <p:sldId id="296" r:id="rId7"/>
    <p:sldId id="297" r:id="rId8"/>
    <p:sldId id="298" r:id="rId9"/>
    <p:sldId id="299" r:id="rId10"/>
    <p:sldId id="29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73FA24-37F2-4C43-BA59-EC2B49AFD7B1}">
          <p14:sldIdLst>
            <p14:sldId id="256"/>
            <p14:sldId id="294"/>
            <p14:sldId id="257"/>
            <p14:sldId id="295"/>
            <p14:sldId id="260"/>
            <p14:sldId id="296"/>
            <p14:sldId id="297"/>
            <p14:sldId id="298"/>
            <p14:sldId id="29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8" autoAdjust="0"/>
    <p:restoredTop sz="96592" autoAdjust="0"/>
  </p:normalViewPr>
  <p:slideViewPr>
    <p:cSldViewPr>
      <p:cViewPr varScale="1">
        <p:scale>
          <a:sx n="64" d="100"/>
          <a:sy n="64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78D5C-CF6B-4FC4-B642-5D42A712476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12EC-CB55-4EFF-BCBA-EDF5A6552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12EC-CB55-4EFF-BCBA-EDF5A6552F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2DECE1-A8E3-4C05-99B4-EB1B7403955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서울남산체 EB" panose="02020603020101020101" pitchFamily="18" charset="-127"/>
              </a:rPr>
              <a:t>Lab06</a:t>
            </a:r>
            <a:endParaRPr lang="ko-KR" altLang="en-US" dirty="0">
              <a:ea typeface="서울남산체 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>
                <a:ea typeface="서울남산체 EB" panose="02020603020101020101" pitchFamily="18" charset="-127"/>
              </a:rPr>
              <a:t>리눅스시스템</a:t>
            </a:r>
            <a:r>
              <a:rPr lang="ko-KR" altLang="en-US" sz="2800" dirty="0">
                <a:ea typeface="서울남산체 EB" panose="02020603020101020101" pitchFamily="18" charset="-127"/>
              </a:rPr>
              <a:t> </a:t>
            </a:r>
            <a:r>
              <a:rPr lang="en-US" altLang="ko-KR" sz="2800" dirty="0">
                <a:ea typeface="서울남산체 EB" panose="02020603020101020101" pitchFamily="18" charset="-127"/>
              </a:rPr>
              <a:t>01</a:t>
            </a:r>
            <a:r>
              <a:rPr lang="ko-KR" altLang="en-US" sz="2800" dirty="0">
                <a:ea typeface="서울남산체 EB" panose="02020603020101020101" pitchFamily="18" charset="-127"/>
              </a:rPr>
              <a:t>분반</a:t>
            </a:r>
            <a:endParaRPr lang="en-US" altLang="ko-KR" sz="2800" dirty="0">
              <a:ea typeface="서울남산체 EB" panose="02020603020101020101" pitchFamily="18" charset="-127"/>
            </a:endParaRPr>
          </a:p>
          <a:p>
            <a:r>
              <a:rPr lang="en-US" altLang="ko-KR" sz="2800" dirty="0">
                <a:ea typeface="서울남산체 EB" panose="02020603020101020101" pitchFamily="18" charset="-127"/>
              </a:rPr>
              <a:t>1515655 </a:t>
            </a:r>
            <a:r>
              <a:rPr lang="ko-KR" altLang="en-US" sz="2800" dirty="0" err="1">
                <a:ea typeface="서울남산체 EB" panose="02020603020101020101" pitchFamily="18" charset="-127"/>
              </a:rPr>
              <a:t>컴퓨터과학부</a:t>
            </a:r>
            <a:r>
              <a:rPr lang="ko-KR" altLang="en-US" sz="2800" dirty="0">
                <a:ea typeface="서울남산체 EB" panose="02020603020101020101" pitchFamily="18" charset="-127"/>
              </a:rPr>
              <a:t> 임소희</a:t>
            </a:r>
          </a:p>
        </p:txBody>
      </p:sp>
    </p:spTree>
    <p:extLst>
      <p:ext uri="{BB962C8B-B14F-4D97-AF65-F5344CB8AC3E}">
        <p14:creationId xmlns:p14="http://schemas.microsoft.com/office/powerpoint/2010/main" val="182503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268760"/>
            <a:ext cx="7620000" cy="4373563"/>
          </a:xfrm>
        </p:spPr>
        <p:txBody>
          <a:bodyPr/>
          <a:lstStyle/>
          <a:p>
            <a:r>
              <a:rPr lang="ko-KR" altLang="en-US" b="0" dirty="0"/>
              <a:t>휴지통 만들기에서 조금 난관이 있었지만</a:t>
            </a:r>
            <a:endParaRPr lang="en-US" altLang="ko-KR" b="0" dirty="0"/>
          </a:p>
          <a:p>
            <a:r>
              <a:rPr lang="en-US" altLang="ko-KR" b="0" dirty="0"/>
              <a:t>Case</a:t>
            </a:r>
            <a:r>
              <a:rPr lang="ko-KR" altLang="en-US" b="0" dirty="0"/>
              <a:t>로 바꾸어 코드를 다시 짜니 잘 돌아갔다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다음과제는 덜 어려우면 좋겠다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30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8576123" cy="561662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휴지통 관리 프로그램 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9586" y="1916832"/>
            <a:ext cx="4608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case </a:t>
            </a:r>
            <a:r>
              <a:rPr lang="ko-KR" altLang="en-US" b="1" dirty="0">
                <a:solidFill>
                  <a:schemeClr val="accent1"/>
                </a:solidFill>
              </a:rPr>
              <a:t>문 이용</a:t>
            </a:r>
            <a:r>
              <a:rPr lang="ko-KR" altLang="en-US" dirty="0"/>
              <a:t>하여</a:t>
            </a:r>
            <a:r>
              <a:rPr lang="en-US" altLang="ko-KR" dirty="0"/>
              <a:t> </a:t>
            </a:r>
            <a:r>
              <a:rPr lang="ko-KR" altLang="en-US" dirty="0"/>
              <a:t>첫번째 </a:t>
            </a:r>
            <a:r>
              <a:rPr lang="ko-KR" altLang="en-US" dirty="0" err="1"/>
              <a:t>명령줄</a:t>
            </a:r>
            <a:r>
              <a:rPr lang="ko-KR" altLang="en-US" dirty="0"/>
              <a:t> 인수가</a:t>
            </a:r>
            <a:endParaRPr lang="en-US" altLang="ko-KR" dirty="0"/>
          </a:p>
          <a:p>
            <a:r>
              <a:rPr lang="en-US" altLang="ko-KR" dirty="0"/>
              <a:t>–p, -l </a:t>
            </a:r>
            <a:r>
              <a:rPr lang="ko-KR" altLang="en-US" dirty="0"/>
              <a:t>옵션일 때와</a:t>
            </a:r>
            <a:r>
              <a:rPr lang="en-US" altLang="ko-KR" dirty="0"/>
              <a:t> default(</a:t>
            </a:r>
            <a:r>
              <a:rPr lang="ko-KR" altLang="en-US" dirty="0"/>
              <a:t>이외의 값</a:t>
            </a:r>
            <a:r>
              <a:rPr lang="en-US" altLang="ko-KR" dirty="0"/>
              <a:t>==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 경우를 </a:t>
            </a:r>
            <a:r>
              <a:rPr lang="en-US" altLang="ko-KR" dirty="0"/>
              <a:t>case</a:t>
            </a:r>
            <a:r>
              <a:rPr lang="ko-KR" altLang="en-US" dirty="0"/>
              <a:t>로 나누어 작성한다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9912" y="3323761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/>
                </a:solidFill>
              </a:rPr>
              <a:t>-p </a:t>
            </a:r>
            <a:r>
              <a:rPr lang="en-US" altLang="ko-KR" dirty="0" err="1"/>
              <a:t>rm</a:t>
            </a:r>
            <a:r>
              <a:rPr lang="en-US" altLang="ko-KR" dirty="0"/>
              <a:t> *</a:t>
            </a:r>
            <a:r>
              <a:rPr lang="ko-KR" altLang="en-US" dirty="0"/>
              <a:t>로 </a:t>
            </a:r>
            <a:r>
              <a:rPr lang="en-US" altLang="ko-KR" dirty="0"/>
              <a:t>garbage </a:t>
            </a:r>
            <a:r>
              <a:rPr lang="ko-KR" altLang="en-US" dirty="0"/>
              <a:t>내 모든 파일 삭제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804071" y="4161963"/>
            <a:ext cx="403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/>
                </a:solidFill>
              </a:rPr>
              <a:t>-l </a:t>
            </a:r>
            <a:r>
              <a:rPr lang="en-US" altLang="ko-KR" dirty="0"/>
              <a:t>ls</a:t>
            </a:r>
            <a:r>
              <a:rPr lang="ko-KR" altLang="en-US" dirty="0"/>
              <a:t>로 </a:t>
            </a:r>
            <a:r>
              <a:rPr lang="en-US" altLang="ko-KR" dirty="0"/>
              <a:t>garbage </a:t>
            </a:r>
            <a:r>
              <a:rPr lang="ko-KR" altLang="en-US" dirty="0"/>
              <a:t>내 파일 리스트 보이기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4318854" y="5111187"/>
            <a:ext cx="445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for</a:t>
            </a:r>
            <a:r>
              <a:rPr lang="ko-KR" altLang="en-US" b="1" dirty="0">
                <a:solidFill>
                  <a:schemeClr val="accent1"/>
                </a:solidFill>
              </a:rPr>
              <a:t>문 이용</a:t>
            </a:r>
            <a:r>
              <a:rPr lang="ko-KR" altLang="en-US" dirty="0"/>
              <a:t>하여 모든 </a:t>
            </a:r>
            <a:r>
              <a:rPr lang="ko-KR" altLang="en-US" dirty="0" err="1"/>
              <a:t>명령줄</a:t>
            </a:r>
            <a:r>
              <a:rPr lang="ko-KR" altLang="en-US" dirty="0"/>
              <a:t> 인수들에</a:t>
            </a:r>
            <a:endParaRPr lang="en-US" altLang="ko-KR" dirty="0"/>
          </a:p>
          <a:p>
            <a:r>
              <a:rPr lang="ko-KR" altLang="en-US" dirty="0"/>
              <a:t>해당하는 파일들을 </a:t>
            </a:r>
            <a:r>
              <a:rPr lang="en-US" altLang="ko-KR" dirty="0"/>
              <a:t>garbage</a:t>
            </a:r>
            <a:r>
              <a:rPr lang="ko-KR" altLang="en-US" dirty="0"/>
              <a:t>로 이동시킨다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792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9" y="908720"/>
            <a:ext cx="8477115" cy="5637841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휴지통 관리 프로그램 </a:t>
            </a:r>
            <a:r>
              <a:rPr lang="en-US" altLang="ko-KR" dirty="0"/>
              <a:t>(</a:t>
            </a:r>
            <a:r>
              <a:rPr lang="ko-KR" altLang="en-US" dirty="0"/>
              <a:t>수행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86363" y="2341316"/>
            <a:ext cx="3025797" cy="295596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57965" y="3848891"/>
            <a:ext cx="2046083" cy="213523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63888" y="4856574"/>
            <a:ext cx="4495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$ . . / </a:t>
            </a:r>
            <a:r>
              <a:rPr lang="en-US" altLang="ko-KR" b="1" dirty="0" err="1">
                <a:solidFill>
                  <a:srgbClr val="00B050"/>
                </a:solidFill>
              </a:rPr>
              <a:t>trash.bash</a:t>
            </a:r>
            <a:r>
              <a:rPr lang="en-US" altLang="ko-KR" b="1" dirty="0">
                <a:solidFill>
                  <a:srgbClr val="00B050"/>
                </a:solidFill>
              </a:rPr>
              <a:t> –p</a:t>
            </a:r>
          </a:p>
          <a:p>
            <a:r>
              <a:rPr lang="en-US" altLang="ko-KR" dirty="0"/>
              <a:t>garbage </a:t>
            </a:r>
            <a:r>
              <a:rPr lang="ko-KR" altLang="en-US" dirty="0"/>
              <a:t>내 모든 파일 삭제</a:t>
            </a:r>
            <a:r>
              <a:rPr lang="en-US" altLang="ko-KR" dirty="0"/>
              <a:t>(</a:t>
            </a:r>
            <a:r>
              <a:rPr lang="ko-KR" altLang="en-US" dirty="0"/>
              <a:t>휴지통 비우기</a:t>
            </a:r>
            <a:r>
              <a:rPr lang="en-US" altLang="ko-KR" dirty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986363" y="3100855"/>
            <a:ext cx="2305717" cy="184129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363" y="4313534"/>
            <a:ext cx="2046083" cy="213523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12282" y="3747613"/>
            <a:ext cx="245451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$ . . / </a:t>
            </a:r>
            <a:r>
              <a:rPr lang="en-US" altLang="ko-KR" b="1" dirty="0" err="1">
                <a:solidFill>
                  <a:schemeClr val="accent2"/>
                </a:solidFill>
              </a:rPr>
              <a:t>trash.bash</a:t>
            </a:r>
            <a:r>
              <a:rPr lang="en-US" altLang="ko-KR" b="1" dirty="0">
                <a:solidFill>
                  <a:schemeClr val="accent2"/>
                </a:solidFill>
              </a:rPr>
              <a:t> –l</a:t>
            </a:r>
          </a:p>
          <a:p>
            <a:r>
              <a:rPr lang="ko-KR" altLang="en-US" dirty="0"/>
              <a:t>휴지통 내 파일 리스트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5508104" y="2703957"/>
            <a:ext cx="276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$ . . / </a:t>
            </a:r>
            <a:r>
              <a:rPr lang="en-US" altLang="ko-KR" b="1" dirty="0" err="1">
                <a:solidFill>
                  <a:schemeClr val="accent1"/>
                </a:solidFill>
              </a:rPr>
              <a:t>trash.bash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파일명</a:t>
            </a:r>
            <a:r>
              <a:rPr lang="en-US" altLang="ko-KR" b="1" dirty="0">
                <a:solidFill>
                  <a:schemeClr val="accent1"/>
                </a:solidFill>
              </a:rPr>
              <a:t>*</a:t>
            </a:r>
          </a:p>
          <a:p>
            <a:r>
              <a:rPr lang="ko-KR" altLang="en-US" dirty="0"/>
              <a:t>파일을 휴지통으로 이동</a:t>
            </a:r>
            <a:endParaRPr lang="en-US" altLang="ko-KR" dirty="0"/>
          </a:p>
        </p:txBody>
      </p:sp>
      <p:sp>
        <p:nvSpPr>
          <p:cNvPr id="6" name="자유형: 도형 5"/>
          <p:cNvSpPr/>
          <p:nvPr/>
        </p:nvSpPr>
        <p:spPr>
          <a:xfrm rot="400646">
            <a:off x="407505" y="1759226"/>
            <a:ext cx="1272208" cy="417444"/>
          </a:xfrm>
          <a:custGeom>
            <a:avLst/>
            <a:gdLst>
              <a:gd name="connsiteX0" fmla="*/ 1272208 w 1272208"/>
              <a:gd name="connsiteY0" fmla="*/ 0 h 417444"/>
              <a:gd name="connsiteX1" fmla="*/ 1222513 w 1272208"/>
              <a:gd name="connsiteY1" fmla="*/ 9940 h 417444"/>
              <a:gd name="connsiteX2" fmla="*/ 1162878 w 1272208"/>
              <a:gd name="connsiteY2" fmla="*/ 49696 h 417444"/>
              <a:gd name="connsiteX3" fmla="*/ 1103243 w 1272208"/>
              <a:gd name="connsiteY3" fmla="*/ 59635 h 417444"/>
              <a:gd name="connsiteX4" fmla="*/ 1033669 w 1272208"/>
              <a:gd name="connsiteY4" fmla="*/ 79514 h 417444"/>
              <a:gd name="connsiteX5" fmla="*/ 1003852 w 1272208"/>
              <a:gd name="connsiteY5" fmla="*/ 89453 h 417444"/>
              <a:gd name="connsiteX6" fmla="*/ 924339 w 1272208"/>
              <a:gd name="connsiteY6" fmla="*/ 109331 h 417444"/>
              <a:gd name="connsiteX7" fmla="*/ 864704 w 1272208"/>
              <a:gd name="connsiteY7" fmla="*/ 129209 h 417444"/>
              <a:gd name="connsiteX8" fmla="*/ 834887 w 1272208"/>
              <a:gd name="connsiteY8" fmla="*/ 139148 h 417444"/>
              <a:gd name="connsiteX9" fmla="*/ 755374 w 1272208"/>
              <a:gd name="connsiteY9" fmla="*/ 159027 h 417444"/>
              <a:gd name="connsiteX10" fmla="*/ 715617 w 1272208"/>
              <a:gd name="connsiteY10" fmla="*/ 168966 h 417444"/>
              <a:gd name="connsiteX11" fmla="*/ 616226 w 1272208"/>
              <a:gd name="connsiteY11" fmla="*/ 208722 h 417444"/>
              <a:gd name="connsiteX12" fmla="*/ 556591 w 1272208"/>
              <a:gd name="connsiteY12" fmla="*/ 228600 h 417444"/>
              <a:gd name="connsiteX13" fmla="*/ 526774 w 1272208"/>
              <a:gd name="connsiteY13" fmla="*/ 238540 h 417444"/>
              <a:gd name="connsiteX14" fmla="*/ 447261 w 1272208"/>
              <a:gd name="connsiteY14" fmla="*/ 258418 h 417444"/>
              <a:gd name="connsiteX15" fmla="*/ 357808 w 1272208"/>
              <a:gd name="connsiteY15" fmla="*/ 288235 h 417444"/>
              <a:gd name="connsiteX16" fmla="*/ 327991 w 1272208"/>
              <a:gd name="connsiteY16" fmla="*/ 308114 h 417444"/>
              <a:gd name="connsiteX17" fmla="*/ 248478 w 1272208"/>
              <a:gd name="connsiteY17" fmla="*/ 327992 h 417444"/>
              <a:gd name="connsiteX18" fmla="*/ 218661 w 1272208"/>
              <a:gd name="connsiteY18" fmla="*/ 347870 h 417444"/>
              <a:gd name="connsiteX19" fmla="*/ 188843 w 1272208"/>
              <a:gd name="connsiteY19" fmla="*/ 357809 h 417444"/>
              <a:gd name="connsiteX20" fmla="*/ 119269 w 1272208"/>
              <a:gd name="connsiteY20" fmla="*/ 387627 h 417444"/>
              <a:gd name="connsiteX21" fmla="*/ 19878 w 1272208"/>
              <a:gd name="connsiteY21" fmla="*/ 407505 h 417444"/>
              <a:gd name="connsiteX22" fmla="*/ 0 w 1272208"/>
              <a:gd name="connsiteY22" fmla="*/ 417444 h 4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2208" h="417444">
                <a:moveTo>
                  <a:pt x="1272208" y="0"/>
                </a:moveTo>
                <a:cubicBezTo>
                  <a:pt x="1255643" y="3313"/>
                  <a:pt x="1237892" y="2950"/>
                  <a:pt x="1222513" y="9940"/>
                </a:cubicBezTo>
                <a:cubicBezTo>
                  <a:pt x="1200764" y="19826"/>
                  <a:pt x="1186444" y="45768"/>
                  <a:pt x="1162878" y="49696"/>
                </a:cubicBezTo>
                <a:lnTo>
                  <a:pt x="1103243" y="59635"/>
                </a:lnTo>
                <a:cubicBezTo>
                  <a:pt x="1031753" y="83465"/>
                  <a:pt x="1121029" y="54553"/>
                  <a:pt x="1033669" y="79514"/>
                </a:cubicBezTo>
                <a:cubicBezTo>
                  <a:pt x="1023596" y="82392"/>
                  <a:pt x="1013959" y="86696"/>
                  <a:pt x="1003852" y="89453"/>
                </a:cubicBezTo>
                <a:cubicBezTo>
                  <a:pt x="977495" y="96641"/>
                  <a:pt x="950257" y="100692"/>
                  <a:pt x="924339" y="109331"/>
                </a:cubicBezTo>
                <a:lnTo>
                  <a:pt x="864704" y="129209"/>
                </a:lnTo>
                <a:cubicBezTo>
                  <a:pt x="854765" y="132522"/>
                  <a:pt x="845160" y="137093"/>
                  <a:pt x="834887" y="139148"/>
                </a:cubicBezTo>
                <a:cubicBezTo>
                  <a:pt x="733837" y="159358"/>
                  <a:pt x="826694" y="138649"/>
                  <a:pt x="755374" y="159027"/>
                </a:cubicBezTo>
                <a:cubicBezTo>
                  <a:pt x="742239" y="162780"/>
                  <a:pt x="728701" y="165041"/>
                  <a:pt x="715617" y="168966"/>
                </a:cubicBezTo>
                <a:cubicBezTo>
                  <a:pt x="583759" y="208523"/>
                  <a:pt x="715853" y="168871"/>
                  <a:pt x="616226" y="208722"/>
                </a:cubicBezTo>
                <a:cubicBezTo>
                  <a:pt x="596771" y="216504"/>
                  <a:pt x="576469" y="221974"/>
                  <a:pt x="556591" y="228600"/>
                </a:cubicBezTo>
                <a:cubicBezTo>
                  <a:pt x="546652" y="231913"/>
                  <a:pt x="536938" y="235999"/>
                  <a:pt x="526774" y="238540"/>
                </a:cubicBezTo>
                <a:cubicBezTo>
                  <a:pt x="500270" y="245166"/>
                  <a:pt x="471697" y="246200"/>
                  <a:pt x="447261" y="258418"/>
                </a:cubicBezTo>
                <a:cubicBezTo>
                  <a:pt x="392394" y="285851"/>
                  <a:pt x="422033" y="275390"/>
                  <a:pt x="357808" y="288235"/>
                </a:cubicBezTo>
                <a:cubicBezTo>
                  <a:pt x="347869" y="294861"/>
                  <a:pt x="339176" y="303920"/>
                  <a:pt x="327991" y="308114"/>
                </a:cubicBezTo>
                <a:cubicBezTo>
                  <a:pt x="282623" y="325128"/>
                  <a:pt x="285267" y="309598"/>
                  <a:pt x="248478" y="327992"/>
                </a:cubicBezTo>
                <a:cubicBezTo>
                  <a:pt x="237794" y="333334"/>
                  <a:pt x="229345" y="342528"/>
                  <a:pt x="218661" y="347870"/>
                </a:cubicBezTo>
                <a:cubicBezTo>
                  <a:pt x="209290" y="352555"/>
                  <a:pt x="198473" y="353682"/>
                  <a:pt x="188843" y="357809"/>
                </a:cubicBezTo>
                <a:cubicBezTo>
                  <a:pt x="156123" y="371832"/>
                  <a:pt x="151541" y="380455"/>
                  <a:pt x="119269" y="387627"/>
                </a:cubicBezTo>
                <a:cubicBezTo>
                  <a:pt x="75225" y="397415"/>
                  <a:pt x="59484" y="394303"/>
                  <a:pt x="19878" y="407505"/>
                </a:cubicBezTo>
                <a:cubicBezTo>
                  <a:pt x="12850" y="409848"/>
                  <a:pt x="6626" y="414131"/>
                  <a:pt x="0" y="4174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/>
          <p:cNvSpPr/>
          <p:nvPr/>
        </p:nvSpPr>
        <p:spPr>
          <a:xfrm rot="485275">
            <a:off x="1130673" y="2783964"/>
            <a:ext cx="502753" cy="249596"/>
          </a:xfrm>
          <a:custGeom>
            <a:avLst/>
            <a:gdLst>
              <a:gd name="connsiteX0" fmla="*/ 1272208 w 1272208"/>
              <a:gd name="connsiteY0" fmla="*/ 0 h 417444"/>
              <a:gd name="connsiteX1" fmla="*/ 1222513 w 1272208"/>
              <a:gd name="connsiteY1" fmla="*/ 9940 h 417444"/>
              <a:gd name="connsiteX2" fmla="*/ 1162878 w 1272208"/>
              <a:gd name="connsiteY2" fmla="*/ 49696 h 417444"/>
              <a:gd name="connsiteX3" fmla="*/ 1103243 w 1272208"/>
              <a:gd name="connsiteY3" fmla="*/ 59635 h 417444"/>
              <a:gd name="connsiteX4" fmla="*/ 1033669 w 1272208"/>
              <a:gd name="connsiteY4" fmla="*/ 79514 h 417444"/>
              <a:gd name="connsiteX5" fmla="*/ 1003852 w 1272208"/>
              <a:gd name="connsiteY5" fmla="*/ 89453 h 417444"/>
              <a:gd name="connsiteX6" fmla="*/ 924339 w 1272208"/>
              <a:gd name="connsiteY6" fmla="*/ 109331 h 417444"/>
              <a:gd name="connsiteX7" fmla="*/ 864704 w 1272208"/>
              <a:gd name="connsiteY7" fmla="*/ 129209 h 417444"/>
              <a:gd name="connsiteX8" fmla="*/ 834887 w 1272208"/>
              <a:gd name="connsiteY8" fmla="*/ 139148 h 417444"/>
              <a:gd name="connsiteX9" fmla="*/ 755374 w 1272208"/>
              <a:gd name="connsiteY9" fmla="*/ 159027 h 417444"/>
              <a:gd name="connsiteX10" fmla="*/ 715617 w 1272208"/>
              <a:gd name="connsiteY10" fmla="*/ 168966 h 417444"/>
              <a:gd name="connsiteX11" fmla="*/ 616226 w 1272208"/>
              <a:gd name="connsiteY11" fmla="*/ 208722 h 417444"/>
              <a:gd name="connsiteX12" fmla="*/ 556591 w 1272208"/>
              <a:gd name="connsiteY12" fmla="*/ 228600 h 417444"/>
              <a:gd name="connsiteX13" fmla="*/ 526774 w 1272208"/>
              <a:gd name="connsiteY13" fmla="*/ 238540 h 417444"/>
              <a:gd name="connsiteX14" fmla="*/ 447261 w 1272208"/>
              <a:gd name="connsiteY14" fmla="*/ 258418 h 417444"/>
              <a:gd name="connsiteX15" fmla="*/ 357808 w 1272208"/>
              <a:gd name="connsiteY15" fmla="*/ 288235 h 417444"/>
              <a:gd name="connsiteX16" fmla="*/ 327991 w 1272208"/>
              <a:gd name="connsiteY16" fmla="*/ 308114 h 417444"/>
              <a:gd name="connsiteX17" fmla="*/ 248478 w 1272208"/>
              <a:gd name="connsiteY17" fmla="*/ 327992 h 417444"/>
              <a:gd name="connsiteX18" fmla="*/ 218661 w 1272208"/>
              <a:gd name="connsiteY18" fmla="*/ 347870 h 417444"/>
              <a:gd name="connsiteX19" fmla="*/ 188843 w 1272208"/>
              <a:gd name="connsiteY19" fmla="*/ 357809 h 417444"/>
              <a:gd name="connsiteX20" fmla="*/ 119269 w 1272208"/>
              <a:gd name="connsiteY20" fmla="*/ 387627 h 417444"/>
              <a:gd name="connsiteX21" fmla="*/ 19878 w 1272208"/>
              <a:gd name="connsiteY21" fmla="*/ 407505 h 417444"/>
              <a:gd name="connsiteX22" fmla="*/ 0 w 1272208"/>
              <a:gd name="connsiteY22" fmla="*/ 417444 h 4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2208" h="417444">
                <a:moveTo>
                  <a:pt x="1272208" y="0"/>
                </a:moveTo>
                <a:cubicBezTo>
                  <a:pt x="1255643" y="3313"/>
                  <a:pt x="1237892" y="2950"/>
                  <a:pt x="1222513" y="9940"/>
                </a:cubicBezTo>
                <a:cubicBezTo>
                  <a:pt x="1200764" y="19826"/>
                  <a:pt x="1186444" y="45768"/>
                  <a:pt x="1162878" y="49696"/>
                </a:cubicBezTo>
                <a:lnTo>
                  <a:pt x="1103243" y="59635"/>
                </a:lnTo>
                <a:cubicBezTo>
                  <a:pt x="1031753" y="83465"/>
                  <a:pt x="1121029" y="54553"/>
                  <a:pt x="1033669" y="79514"/>
                </a:cubicBezTo>
                <a:cubicBezTo>
                  <a:pt x="1023596" y="82392"/>
                  <a:pt x="1013959" y="86696"/>
                  <a:pt x="1003852" y="89453"/>
                </a:cubicBezTo>
                <a:cubicBezTo>
                  <a:pt x="977495" y="96641"/>
                  <a:pt x="950257" y="100692"/>
                  <a:pt x="924339" y="109331"/>
                </a:cubicBezTo>
                <a:lnTo>
                  <a:pt x="864704" y="129209"/>
                </a:lnTo>
                <a:cubicBezTo>
                  <a:pt x="854765" y="132522"/>
                  <a:pt x="845160" y="137093"/>
                  <a:pt x="834887" y="139148"/>
                </a:cubicBezTo>
                <a:cubicBezTo>
                  <a:pt x="733837" y="159358"/>
                  <a:pt x="826694" y="138649"/>
                  <a:pt x="755374" y="159027"/>
                </a:cubicBezTo>
                <a:cubicBezTo>
                  <a:pt x="742239" y="162780"/>
                  <a:pt x="728701" y="165041"/>
                  <a:pt x="715617" y="168966"/>
                </a:cubicBezTo>
                <a:cubicBezTo>
                  <a:pt x="583759" y="208523"/>
                  <a:pt x="715853" y="168871"/>
                  <a:pt x="616226" y="208722"/>
                </a:cubicBezTo>
                <a:cubicBezTo>
                  <a:pt x="596771" y="216504"/>
                  <a:pt x="576469" y="221974"/>
                  <a:pt x="556591" y="228600"/>
                </a:cubicBezTo>
                <a:cubicBezTo>
                  <a:pt x="546652" y="231913"/>
                  <a:pt x="536938" y="235999"/>
                  <a:pt x="526774" y="238540"/>
                </a:cubicBezTo>
                <a:cubicBezTo>
                  <a:pt x="500270" y="245166"/>
                  <a:pt x="471697" y="246200"/>
                  <a:pt x="447261" y="258418"/>
                </a:cubicBezTo>
                <a:cubicBezTo>
                  <a:pt x="392394" y="285851"/>
                  <a:pt x="422033" y="275390"/>
                  <a:pt x="357808" y="288235"/>
                </a:cubicBezTo>
                <a:cubicBezTo>
                  <a:pt x="347869" y="294861"/>
                  <a:pt x="339176" y="303920"/>
                  <a:pt x="327991" y="308114"/>
                </a:cubicBezTo>
                <a:cubicBezTo>
                  <a:pt x="282623" y="325128"/>
                  <a:pt x="285267" y="309598"/>
                  <a:pt x="248478" y="327992"/>
                </a:cubicBezTo>
                <a:cubicBezTo>
                  <a:pt x="237794" y="333334"/>
                  <a:pt x="229345" y="342528"/>
                  <a:pt x="218661" y="347870"/>
                </a:cubicBezTo>
                <a:cubicBezTo>
                  <a:pt x="209290" y="352555"/>
                  <a:pt x="198473" y="353682"/>
                  <a:pt x="188843" y="357809"/>
                </a:cubicBezTo>
                <a:cubicBezTo>
                  <a:pt x="156123" y="371832"/>
                  <a:pt x="151541" y="380455"/>
                  <a:pt x="119269" y="387627"/>
                </a:cubicBezTo>
                <a:cubicBezTo>
                  <a:pt x="75225" y="397415"/>
                  <a:pt x="59484" y="394303"/>
                  <a:pt x="19878" y="407505"/>
                </a:cubicBezTo>
                <a:cubicBezTo>
                  <a:pt x="12850" y="409848"/>
                  <a:pt x="6626" y="414131"/>
                  <a:pt x="0" y="4174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/>
          <p:cNvSpPr/>
          <p:nvPr/>
        </p:nvSpPr>
        <p:spPr>
          <a:xfrm rot="688087">
            <a:off x="382492" y="3888686"/>
            <a:ext cx="1999116" cy="528502"/>
          </a:xfrm>
          <a:custGeom>
            <a:avLst/>
            <a:gdLst>
              <a:gd name="connsiteX0" fmla="*/ 1272208 w 1272208"/>
              <a:gd name="connsiteY0" fmla="*/ 0 h 417444"/>
              <a:gd name="connsiteX1" fmla="*/ 1222513 w 1272208"/>
              <a:gd name="connsiteY1" fmla="*/ 9940 h 417444"/>
              <a:gd name="connsiteX2" fmla="*/ 1162878 w 1272208"/>
              <a:gd name="connsiteY2" fmla="*/ 49696 h 417444"/>
              <a:gd name="connsiteX3" fmla="*/ 1103243 w 1272208"/>
              <a:gd name="connsiteY3" fmla="*/ 59635 h 417444"/>
              <a:gd name="connsiteX4" fmla="*/ 1033669 w 1272208"/>
              <a:gd name="connsiteY4" fmla="*/ 79514 h 417444"/>
              <a:gd name="connsiteX5" fmla="*/ 1003852 w 1272208"/>
              <a:gd name="connsiteY5" fmla="*/ 89453 h 417444"/>
              <a:gd name="connsiteX6" fmla="*/ 924339 w 1272208"/>
              <a:gd name="connsiteY6" fmla="*/ 109331 h 417444"/>
              <a:gd name="connsiteX7" fmla="*/ 864704 w 1272208"/>
              <a:gd name="connsiteY7" fmla="*/ 129209 h 417444"/>
              <a:gd name="connsiteX8" fmla="*/ 834887 w 1272208"/>
              <a:gd name="connsiteY8" fmla="*/ 139148 h 417444"/>
              <a:gd name="connsiteX9" fmla="*/ 755374 w 1272208"/>
              <a:gd name="connsiteY9" fmla="*/ 159027 h 417444"/>
              <a:gd name="connsiteX10" fmla="*/ 715617 w 1272208"/>
              <a:gd name="connsiteY10" fmla="*/ 168966 h 417444"/>
              <a:gd name="connsiteX11" fmla="*/ 616226 w 1272208"/>
              <a:gd name="connsiteY11" fmla="*/ 208722 h 417444"/>
              <a:gd name="connsiteX12" fmla="*/ 556591 w 1272208"/>
              <a:gd name="connsiteY12" fmla="*/ 228600 h 417444"/>
              <a:gd name="connsiteX13" fmla="*/ 526774 w 1272208"/>
              <a:gd name="connsiteY13" fmla="*/ 238540 h 417444"/>
              <a:gd name="connsiteX14" fmla="*/ 447261 w 1272208"/>
              <a:gd name="connsiteY14" fmla="*/ 258418 h 417444"/>
              <a:gd name="connsiteX15" fmla="*/ 357808 w 1272208"/>
              <a:gd name="connsiteY15" fmla="*/ 288235 h 417444"/>
              <a:gd name="connsiteX16" fmla="*/ 327991 w 1272208"/>
              <a:gd name="connsiteY16" fmla="*/ 308114 h 417444"/>
              <a:gd name="connsiteX17" fmla="*/ 248478 w 1272208"/>
              <a:gd name="connsiteY17" fmla="*/ 327992 h 417444"/>
              <a:gd name="connsiteX18" fmla="*/ 218661 w 1272208"/>
              <a:gd name="connsiteY18" fmla="*/ 347870 h 417444"/>
              <a:gd name="connsiteX19" fmla="*/ 188843 w 1272208"/>
              <a:gd name="connsiteY19" fmla="*/ 357809 h 417444"/>
              <a:gd name="connsiteX20" fmla="*/ 119269 w 1272208"/>
              <a:gd name="connsiteY20" fmla="*/ 387627 h 417444"/>
              <a:gd name="connsiteX21" fmla="*/ 19878 w 1272208"/>
              <a:gd name="connsiteY21" fmla="*/ 407505 h 417444"/>
              <a:gd name="connsiteX22" fmla="*/ 0 w 1272208"/>
              <a:gd name="connsiteY22" fmla="*/ 417444 h 4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2208" h="417444">
                <a:moveTo>
                  <a:pt x="1272208" y="0"/>
                </a:moveTo>
                <a:cubicBezTo>
                  <a:pt x="1255643" y="3313"/>
                  <a:pt x="1237892" y="2950"/>
                  <a:pt x="1222513" y="9940"/>
                </a:cubicBezTo>
                <a:cubicBezTo>
                  <a:pt x="1200764" y="19826"/>
                  <a:pt x="1186444" y="45768"/>
                  <a:pt x="1162878" y="49696"/>
                </a:cubicBezTo>
                <a:lnTo>
                  <a:pt x="1103243" y="59635"/>
                </a:lnTo>
                <a:cubicBezTo>
                  <a:pt x="1031753" y="83465"/>
                  <a:pt x="1121029" y="54553"/>
                  <a:pt x="1033669" y="79514"/>
                </a:cubicBezTo>
                <a:cubicBezTo>
                  <a:pt x="1023596" y="82392"/>
                  <a:pt x="1013959" y="86696"/>
                  <a:pt x="1003852" y="89453"/>
                </a:cubicBezTo>
                <a:cubicBezTo>
                  <a:pt x="977495" y="96641"/>
                  <a:pt x="950257" y="100692"/>
                  <a:pt x="924339" y="109331"/>
                </a:cubicBezTo>
                <a:lnTo>
                  <a:pt x="864704" y="129209"/>
                </a:lnTo>
                <a:cubicBezTo>
                  <a:pt x="854765" y="132522"/>
                  <a:pt x="845160" y="137093"/>
                  <a:pt x="834887" y="139148"/>
                </a:cubicBezTo>
                <a:cubicBezTo>
                  <a:pt x="733837" y="159358"/>
                  <a:pt x="826694" y="138649"/>
                  <a:pt x="755374" y="159027"/>
                </a:cubicBezTo>
                <a:cubicBezTo>
                  <a:pt x="742239" y="162780"/>
                  <a:pt x="728701" y="165041"/>
                  <a:pt x="715617" y="168966"/>
                </a:cubicBezTo>
                <a:cubicBezTo>
                  <a:pt x="583759" y="208523"/>
                  <a:pt x="715853" y="168871"/>
                  <a:pt x="616226" y="208722"/>
                </a:cubicBezTo>
                <a:cubicBezTo>
                  <a:pt x="596771" y="216504"/>
                  <a:pt x="576469" y="221974"/>
                  <a:pt x="556591" y="228600"/>
                </a:cubicBezTo>
                <a:cubicBezTo>
                  <a:pt x="546652" y="231913"/>
                  <a:pt x="536938" y="235999"/>
                  <a:pt x="526774" y="238540"/>
                </a:cubicBezTo>
                <a:cubicBezTo>
                  <a:pt x="500270" y="245166"/>
                  <a:pt x="471697" y="246200"/>
                  <a:pt x="447261" y="258418"/>
                </a:cubicBezTo>
                <a:cubicBezTo>
                  <a:pt x="392394" y="285851"/>
                  <a:pt x="422033" y="275390"/>
                  <a:pt x="357808" y="288235"/>
                </a:cubicBezTo>
                <a:cubicBezTo>
                  <a:pt x="347869" y="294861"/>
                  <a:pt x="339176" y="303920"/>
                  <a:pt x="327991" y="308114"/>
                </a:cubicBezTo>
                <a:cubicBezTo>
                  <a:pt x="282623" y="325128"/>
                  <a:pt x="285267" y="309598"/>
                  <a:pt x="248478" y="327992"/>
                </a:cubicBezTo>
                <a:cubicBezTo>
                  <a:pt x="237794" y="333334"/>
                  <a:pt x="229345" y="342528"/>
                  <a:pt x="218661" y="347870"/>
                </a:cubicBezTo>
                <a:cubicBezTo>
                  <a:pt x="209290" y="352555"/>
                  <a:pt x="198473" y="353682"/>
                  <a:pt x="188843" y="357809"/>
                </a:cubicBezTo>
                <a:cubicBezTo>
                  <a:pt x="156123" y="371832"/>
                  <a:pt x="151541" y="380455"/>
                  <a:pt x="119269" y="387627"/>
                </a:cubicBezTo>
                <a:cubicBezTo>
                  <a:pt x="75225" y="397415"/>
                  <a:pt x="59484" y="394303"/>
                  <a:pt x="19878" y="407505"/>
                </a:cubicBezTo>
                <a:cubicBezTo>
                  <a:pt x="12850" y="409848"/>
                  <a:pt x="6626" y="414131"/>
                  <a:pt x="0" y="4174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052736"/>
            <a:ext cx="8648132" cy="5544616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 시스템 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9592" y="4149080"/>
            <a:ext cx="1080120" cy="144016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16562" y="3726644"/>
            <a:ext cx="4168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</a:rPr>
              <a:t>while</a:t>
            </a:r>
            <a:r>
              <a:rPr lang="ko-KR" altLang="en-US" sz="1600" b="1" dirty="0">
                <a:solidFill>
                  <a:schemeClr val="accent2"/>
                </a:solidFill>
              </a:rPr>
              <a:t>문 이용</a:t>
            </a:r>
            <a:r>
              <a:rPr lang="ko-KR" altLang="en-US" sz="1600" dirty="0"/>
              <a:t>하여 </a:t>
            </a:r>
            <a:r>
              <a:rPr lang="en-US" altLang="ko-KR" sz="1600" dirty="0"/>
              <a:t>menu system </a:t>
            </a:r>
            <a:r>
              <a:rPr lang="ko-KR" altLang="en-US" sz="1600" dirty="0"/>
              <a:t>반복 이용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단</a:t>
            </a:r>
            <a:r>
              <a:rPr lang="en-US" altLang="ko-KR" sz="1600" dirty="0"/>
              <a:t>, 5 </a:t>
            </a:r>
            <a:r>
              <a:rPr lang="ko-KR" altLang="en-US" sz="1600" dirty="0" err="1"/>
              <a:t>입력받을</a:t>
            </a:r>
            <a:r>
              <a:rPr lang="ko-KR" altLang="en-US" sz="1600" dirty="0"/>
              <a:t> 시 종료</a:t>
            </a:r>
            <a:r>
              <a:rPr lang="en-US" altLang="ko-KR" sz="1600" dirty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83816" y="5229200"/>
            <a:ext cx="499752" cy="144016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07704" y="4431291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cat &lt;&lt; </a:t>
            </a:r>
            <a:r>
              <a:rPr lang="ko-KR" altLang="en-US" b="1" dirty="0">
                <a:solidFill>
                  <a:schemeClr val="accent1"/>
                </a:solidFill>
              </a:rPr>
              <a:t>단어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dirty="0"/>
              <a:t>단어가 나올 때까지 입력을 받음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251521" y="3816729"/>
            <a:ext cx="1728191" cy="185434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39479" y="5304859"/>
            <a:ext cx="402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read </a:t>
            </a:r>
            <a:r>
              <a:rPr lang="ko-KR" altLang="en-US" b="1" dirty="0">
                <a:solidFill>
                  <a:srgbClr val="00B050"/>
                </a:solidFill>
              </a:rPr>
              <a:t>단어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/>
              <a:t>단어를 사용자</a:t>
            </a:r>
            <a:r>
              <a:rPr lang="en-US" altLang="ko-KR" dirty="0"/>
              <a:t>(</a:t>
            </a:r>
            <a:r>
              <a:rPr lang="en-US" altLang="ko-KR" dirty="0" err="1"/>
              <a:t>stdin</a:t>
            </a:r>
            <a:r>
              <a:rPr lang="en-US" altLang="ko-KR" dirty="0"/>
              <a:t>)</a:t>
            </a:r>
            <a:r>
              <a:rPr lang="ko-KR" altLang="en-US" dirty="0"/>
              <a:t>로부터 읽어 들임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899592" y="5536138"/>
            <a:ext cx="1008112" cy="177240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6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7" y="1052736"/>
            <a:ext cx="8715836" cy="5503282"/>
          </a:xfrm>
        </p:spPr>
      </p:pic>
      <p:sp>
        <p:nvSpPr>
          <p:cNvPr id="9" name="직사각형 8"/>
          <p:cNvSpPr/>
          <p:nvPr/>
        </p:nvSpPr>
        <p:spPr>
          <a:xfrm>
            <a:off x="184742" y="6420691"/>
            <a:ext cx="2803082" cy="135327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5896" y="197594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“1”)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ko-KR" altLang="en-US" dirty="0"/>
              <a:t>인 경우 판단하여 </a:t>
            </a:r>
            <a:r>
              <a:rPr lang="en-US" altLang="ko-KR" dirty="0" err="1"/>
              <a:t>dir</a:t>
            </a:r>
            <a:r>
              <a:rPr lang="ko-KR" altLang="en-US" dirty="0"/>
              <a:t>의 파일을 </a:t>
            </a:r>
            <a:r>
              <a:rPr lang="en-US" altLang="ko-KR" dirty="0"/>
              <a:t>ls </a:t>
            </a:r>
            <a:r>
              <a:rPr lang="ko-KR" altLang="en-US" dirty="0" err="1"/>
              <a:t>해줌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779912" y="3531310"/>
            <a:ext cx="50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“3”) </a:t>
            </a:r>
            <a:r>
              <a:rPr lang="en-US" altLang="ko-KR" dirty="0"/>
              <a:t>read</a:t>
            </a:r>
            <a:r>
              <a:rPr lang="ko-KR" altLang="en-US" dirty="0"/>
              <a:t>로 </a:t>
            </a:r>
            <a:r>
              <a:rPr lang="en-US" altLang="ko-KR" dirty="0"/>
              <a:t>email </a:t>
            </a:r>
            <a:r>
              <a:rPr lang="ko-KR" altLang="en-US" dirty="0"/>
              <a:t>읽어 들여 </a:t>
            </a:r>
            <a:r>
              <a:rPr lang="en-US" altLang="ko-KR" dirty="0"/>
              <a:t>mail </a:t>
            </a:r>
            <a:r>
              <a:rPr lang="ko-KR" altLang="en-US" dirty="0"/>
              <a:t>명령어 사용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615614" y="2749971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“2”) </a:t>
            </a:r>
            <a:r>
              <a:rPr lang="ko-KR" altLang="en-US" dirty="0"/>
              <a:t>파일의 존재 여부를 판단</a:t>
            </a:r>
            <a:r>
              <a:rPr lang="en-US" altLang="ko-KR" dirty="0"/>
              <a:t>( -e </a:t>
            </a:r>
            <a:r>
              <a:rPr lang="ko-KR" altLang="en-US" dirty="0"/>
              <a:t>파일</a:t>
            </a:r>
            <a:r>
              <a:rPr lang="en-US" altLang="ko-KR" dirty="0"/>
              <a:t>) 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 err="1"/>
              <a:t>해줌</a:t>
            </a:r>
            <a:endParaRPr lang="en-US" altLang="ko-KR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 시스템 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1568" y="4191329"/>
            <a:ext cx="502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“4”) </a:t>
            </a:r>
            <a:r>
              <a:rPr lang="en-US" altLang="ko-KR" b="1" dirty="0"/>
              <a:t>uptime</a:t>
            </a:r>
            <a:r>
              <a:rPr lang="en-US" altLang="ko-KR" dirty="0"/>
              <a:t> - </a:t>
            </a:r>
            <a:r>
              <a:rPr lang="ko-KR" altLang="en-US" dirty="0"/>
              <a:t>현재 시간과 날짜 현재 로그인한 모든 사용자들</a:t>
            </a:r>
            <a:r>
              <a:rPr lang="en-US" altLang="ko-KR" dirty="0"/>
              <a:t>, </a:t>
            </a:r>
            <a:r>
              <a:rPr lang="ko-KR" altLang="en-US" dirty="0"/>
              <a:t>시스템 </a:t>
            </a:r>
            <a:r>
              <a:rPr lang="ko-KR" altLang="en-US" dirty="0" err="1"/>
              <a:t>업타임</a:t>
            </a:r>
            <a:r>
              <a:rPr lang="ko-KR" altLang="en-US" dirty="0"/>
              <a:t> 등을 보여 준다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3573732" y="5078885"/>
            <a:ext cx="50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“5”) </a:t>
            </a:r>
            <a:r>
              <a:rPr lang="en-US" altLang="ko-KR" dirty="0"/>
              <a:t>stop=1</a:t>
            </a:r>
            <a:r>
              <a:rPr lang="ko-KR" altLang="en-US" dirty="0"/>
              <a:t>로 바꾸어 </a:t>
            </a:r>
            <a:r>
              <a:rPr lang="en-US" altLang="ko-KR" dirty="0"/>
              <a:t>while</a:t>
            </a:r>
            <a:r>
              <a:rPr lang="ko-KR" altLang="en-US" dirty="0"/>
              <a:t>문 빠져나오며 종료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3606864" y="5628850"/>
            <a:ext cx="517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*) </a:t>
            </a:r>
            <a:r>
              <a:rPr lang="en-US" altLang="ko-KR" dirty="0"/>
              <a:t>1~5 </a:t>
            </a:r>
            <a:r>
              <a:rPr lang="ko-KR" altLang="en-US" dirty="0"/>
              <a:t>이외의 값 입력 시 잘못 입력했음을 알려줌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568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17" y="1299933"/>
            <a:ext cx="8434247" cy="5256085"/>
          </a:xfrm>
        </p:spPr>
      </p:pic>
      <p:sp>
        <p:nvSpPr>
          <p:cNvPr id="8" name="직사각형 7"/>
          <p:cNvSpPr/>
          <p:nvPr/>
        </p:nvSpPr>
        <p:spPr>
          <a:xfrm>
            <a:off x="1547664" y="4940675"/>
            <a:ext cx="1584176" cy="144509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547664" y="3593586"/>
            <a:ext cx="1224136" cy="195454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47864" y="400506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1515655 </a:t>
            </a:r>
            <a:r>
              <a:rPr lang="ko-KR" altLang="en-US" dirty="0"/>
              <a:t>폴더의 파일</a:t>
            </a:r>
            <a:r>
              <a:rPr lang="en-US" altLang="ko-KR" dirty="0"/>
              <a:t>(</a:t>
            </a:r>
            <a:r>
              <a:rPr lang="en-US" altLang="ko-KR" dirty="0" err="1"/>
              <a:t>dir</a:t>
            </a:r>
            <a:r>
              <a:rPr lang="ko-KR" altLang="en-US" dirty="0"/>
              <a:t>도 해당</a:t>
            </a:r>
            <a:r>
              <a:rPr lang="en-US" altLang="ko-KR" dirty="0"/>
              <a:t>) </a:t>
            </a:r>
            <a:r>
              <a:rPr lang="ko-KR" altLang="en-US" dirty="0"/>
              <a:t>리스트</a:t>
            </a:r>
            <a:endParaRPr lang="en-US" altLang="ko-KR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 시스템 </a:t>
            </a:r>
            <a:r>
              <a:rPr lang="en-US" altLang="ko-KR" dirty="0"/>
              <a:t>(1. </a:t>
            </a:r>
            <a:r>
              <a:rPr lang="ko-KR" altLang="en-US" dirty="0"/>
              <a:t>디렉터리 리스트 수행</a:t>
            </a:r>
            <a:r>
              <a:rPr lang="en-US" altLang="ko-KR" dirty="0"/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63889" y="528054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문서</a:t>
            </a:r>
            <a:r>
              <a:rPr lang="en-US" altLang="ko-KR" dirty="0"/>
              <a:t> </a:t>
            </a:r>
            <a:r>
              <a:rPr lang="ko-KR" altLang="en-US" dirty="0"/>
              <a:t>폴더의 파일</a:t>
            </a:r>
            <a:r>
              <a:rPr lang="en-US" altLang="ko-KR" dirty="0"/>
              <a:t>(</a:t>
            </a:r>
            <a:r>
              <a:rPr lang="en-US" altLang="ko-KR" dirty="0" err="1"/>
              <a:t>dir</a:t>
            </a:r>
            <a:r>
              <a:rPr lang="ko-KR" altLang="en-US" dirty="0"/>
              <a:t>도 해당</a:t>
            </a:r>
            <a:r>
              <a:rPr lang="en-US" altLang="ko-KR" dirty="0"/>
              <a:t>) </a:t>
            </a:r>
            <a:r>
              <a:rPr lang="ko-KR" altLang="en-US" dirty="0"/>
              <a:t>리스트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179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980728"/>
            <a:ext cx="8413450" cy="5688632"/>
          </a:xfrm>
        </p:spPr>
      </p:pic>
      <p:sp>
        <p:nvSpPr>
          <p:cNvPr id="15" name="TextBox 14"/>
          <p:cNvSpPr txBox="1"/>
          <p:nvPr/>
        </p:nvSpPr>
        <p:spPr>
          <a:xfrm>
            <a:off x="6846724" y="1772816"/>
            <a:ext cx="159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삭제 전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733422" y="4252350"/>
            <a:ext cx="606330" cy="184761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 시스템 </a:t>
            </a:r>
            <a:r>
              <a:rPr lang="en-US" altLang="ko-KR" dirty="0"/>
              <a:t>(2. </a:t>
            </a:r>
            <a:r>
              <a:rPr lang="ko-KR" altLang="en-US" dirty="0"/>
              <a:t>파일 삭제 수행</a:t>
            </a:r>
            <a:r>
              <a:rPr lang="en-US" altLang="ko-KR" dirty="0"/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0343" y="5013176"/>
            <a:ext cx="159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삭제 후</a:t>
            </a:r>
            <a:endParaRPr lang="en-US" altLang="ko-KR" dirty="0"/>
          </a:p>
          <a:p>
            <a:r>
              <a:rPr lang="en-US" altLang="ko-KR" dirty="0"/>
              <a:t>(a.txt </a:t>
            </a:r>
            <a:r>
              <a:rPr lang="ko-KR" altLang="en-US" dirty="0"/>
              <a:t>존재 </a:t>
            </a:r>
            <a:r>
              <a:rPr lang="en-US" altLang="ko-KR" dirty="0"/>
              <a:t>X)</a:t>
            </a:r>
          </a:p>
        </p:txBody>
      </p:sp>
      <p:sp>
        <p:nvSpPr>
          <p:cNvPr id="10" name="자유형: 도형 9"/>
          <p:cNvSpPr/>
          <p:nvPr/>
        </p:nvSpPr>
        <p:spPr>
          <a:xfrm>
            <a:off x="655983" y="1828800"/>
            <a:ext cx="705678" cy="243245"/>
          </a:xfrm>
          <a:custGeom>
            <a:avLst/>
            <a:gdLst>
              <a:gd name="connsiteX0" fmla="*/ 506895 w 705678"/>
              <a:gd name="connsiteY0" fmla="*/ 238539 h 243245"/>
              <a:gd name="connsiteX1" fmla="*/ 278295 w 705678"/>
              <a:gd name="connsiteY1" fmla="*/ 238539 h 243245"/>
              <a:gd name="connsiteX2" fmla="*/ 69574 w 705678"/>
              <a:gd name="connsiteY2" fmla="*/ 228600 h 243245"/>
              <a:gd name="connsiteX3" fmla="*/ 39756 w 705678"/>
              <a:gd name="connsiteY3" fmla="*/ 218661 h 243245"/>
              <a:gd name="connsiteX4" fmla="*/ 0 w 705678"/>
              <a:gd name="connsiteY4" fmla="*/ 159026 h 243245"/>
              <a:gd name="connsiteX5" fmla="*/ 9939 w 705678"/>
              <a:gd name="connsiteY5" fmla="*/ 89452 h 243245"/>
              <a:gd name="connsiteX6" fmla="*/ 89452 w 705678"/>
              <a:gd name="connsiteY6" fmla="*/ 49696 h 243245"/>
              <a:gd name="connsiteX7" fmla="*/ 119269 w 705678"/>
              <a:gd name="connsiteY7" fmla="*/ 39757 h 243245"/>
              <a:gd name="connsiteX8" fmla="*/ 198782 w 705678"/>
              <a:gd name="connsiteY8" fmla="*/ 19878 h 243245"/>
              <a:gd name="connsiteX9" fmla="*/ 258417 w 705678"/>
              <a:gd name="connsiteY9" fmla="*/ 0 h 243245"/>
              <a:gd name="connsiteX10" fmla="*/ 556591 w 705678"/>
              <a:gd name="connsiteY10" fmla="*/ 9939 h 243245"/>
              <a:gd name="connsiteX11" fmla="*/ 636104 w 705678"/>
              <a:gd name="connsiteY11" fmla="*/ 29817 h 243245"/>
              <a:gd name="connsiteX12" fmla="*/ 655982 w 705678"/>
              <a:gd name="connsiteY12" fmla="*/ 49696 h 243245"/>
              <a:gd name="connsiteX13" fmla="*/ 685800 w 705678"/>
              <a:gd name="connsiteY13" fmla="*/ 69574 h 243245"/>
              <a:gd name="connsiteX14" fmla="*/ 705678 w 705678"/>
              <a:gd name="connsiteY14" fmla="*/ 129209 h 243245"/>
              <a:gd name="connsiteX15" fmla="*/ 695739 w 705678"/>
              <a:gd name="connsiteY15" fmla="*/ 208722 h 243245"/>
              <a:gd name="connsiteX16" fmla="*/ 556591 w 705678"/>
              <a:gd name="connsiteY16" fmla="*/ 238539 h 243245"/>
              <a:gd name="connsiteX17" fmla="*/ 506895 w 705678"/>
              <a:gd name="connsiteY17" fmla="*/ 238539 h 24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5678" h="243245">
                <a:moveTo>
                  <a:pt x="506895" y="238539"/>
                </a:moveTo>
                <a:lnTo>
                  <a:pt x="278295" y="238539"/>
                </a:lnTo>
                <a:cubicBezTo>
                  <a:pt x="208642" y="238539"/>
                  <a:pt x="139148" y="231913"/>
                  <a:pt x="69574" y="228600"/>
                </a:cubicBezTo>
                <a:cubicBezTo>
                  <a:pt x="59635" y="225287"/>
                  <a:pt x="47164" y="226069"/>
                  <a:pt x="39756" y="218661"/>
                </a:cubicBezTo>
                <a:cubicBezTo>
                  <a:pt x="22863" y="201768"/>
                  <a:pt x="0" y="159026"/>
                  <a:pt x="0" y="159026"/>
                </a:cubicBezTo>
                <a:cubicBezTo>
                  <a:pt x="3313" y="135835"/>
                  <a:pt x="-538" y="110406"/>
                  <a:pt x="9939" y="89452"/>
                </a:cubicBezTo>
                <a:cubicBezTo>
                  <a:pt x="25076" y="59177"/>
                  <a:pt x="62938" y="57271"/>
                  <a:pt x="89452" y="49696"/>
                </a:cubicBezTo>
                <a:cubicBezTo>
                  <a:pt x="99526" y="46818"/>
                  <a:pt x="109162" y="42514"/>
                  <a:pt x="119269" y="39757"/>
                </a:cubicBezTo>
                <a:cubicBezTo>
                  <a:pt x="145626" y="32568"/>
                  <a:pt x="172864" y="28517"/>
                  <a:pt x="198782" y="19878"/>
                </a:cubicBezTo>
                <a:lnTo>
                  <a:pt x="258417" y="0"/>
                </a:lnTo>
                <a:cubicBezTo>
                  <a:pt x="357808" y="3313"/>
                  <a:pt x="457453" y="2112"/>
                  <a:pt x="556591" y="9939"/>
                </a:cubicBezTo>
                <a:cubicBezTo>
                  <a:pt x="583826" y="12089"/>
                  <a:pt x="636104" y="29817"/>
                  <a:pt x="636104" y="29817"/>
                </a:cubicBezTo>
                <a:cubicBezTo>
                  <a:pt x="642730" y="36443"/>
                  <a:pt x="648665" y="43842"/>
                  <a:pt x="655982" y="49696"/>
                </a:cubicBezTo>
                <a:cubicBezTo>
                  <a:pt x="665310" y="57158"/>
                  <a:pt x="679469" y="59444"/>
                  <a:pt x="685800" y="69574"/>
                </a:cubicBezTo>
                <a:cubicBezTo>
                  <a:pt x="696905" y="87343"/>
                  <a:pt x="705678" y="129209"/>
                  <a:pt x="705678" y="129209"/>
                </a:cubicBezTo>
                <a:cubicBezTo>
                  <a:pt x="702365" y="155713"/>
                  <a:pt x="711057" y="186840"/>
                  <a:pt x="695739" y="208722"/>
                </a:cubicBezTo>
                <a:cubicBezTo>
                  <a:pt x="681994" y="228358"/>
                  <a:pt x="566096" y="237077"/>
                  <a:pt x="556591" y="238539"/>
                </a:cubicBezTo>
                <a:cubicBezTo>
                  <a:pt x="487763" y="249128"/>
                  <a:pt x="553278" y="238539"/>
                  <a:pt x="506895" y="23853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/>
          <p:cNvSpPr/>
          <p:nvPr/>
        </p:nvSpPr>
        <p:spPr>
          <a:xfrm>
            <a:off x="4572000" y="5098774"/>
            <a:ext cx="1262270" cy="560733"/>
          </a:xfrm>
          <a:custGeom>
            <a:avLst/>
            <a:gdLst>
              <a:gd name="connsiteX0" fmla="*/ 1769166 w 1769166"/>
              <a:gd name="connsiteY0" fmla="*/ 59635 h 884583"/>
              <a:gd name="connsiteX1" fmla="*/ 1719470 w 1769166"/>
              <a:gd name="connsiteY1" fmla="*/ 29817 h 884583"/>
              <a:gd name="connsiteX2" fmla="*/ 1600200 w 1769166"/>
              <a:gd name="connsiteY2" fmla="*/ 0 h 884583"/>
              <a:gd name="connsiteX3" fmla="*/ 983974 w 1769166"/>
              <a:gd name="connsiteY3" fmla="*/ 19878 h 884583"/>
              <a:gd name="connsiteX4" fmla="*/ 954157 w 1769166"/>
              <a:gd name="connsiteY4" fmla="*/ 29817 h 884583"/>
              <a:gd name="connsiteX5" fmla="*/ 904461 w 1769166"/>
              <a:gd name="connsiteY5" fmla="*/ 39756 h 884583"/>
              <a:gd name="connsiteX6" fmla="*/ 874644 w 1769166"/>
              <a:gd name="connsiteY6" fmla="*/ 59635 h 884583"/>
              <a:gd name="connsiteX7" fmla="*/ 765313 w 1769166"/>
              <a:gd name="connsiteY7" fmla="*/ 99391 h 884583"/>
              <a:gd name="connsiteX8" fmla="*/ 695739 w 1769166"/>
              <a:gd name="connsiteY8" fmla="*/ 139148 h 884583"/>
              <a:gd name="connsiteX9" fmla="*/ 616226 w 1769166"/>
              <a:gd name="connsiteY9" fmla="*/ 188843 h 884583"/>
              <a:gd name="connsiteX10" fmla="*/ 526774 w 1769166"/>
              <a:gd name="connsiteY10" fmla="*/ 268356 h 884583"/>
              <a:gd name="connsiteX11" fmla="*/ 487018 w 1769166"/>
              <a:gd name="connsiteY11" fmla="*/ 288235 h 884583"/>
              <a:gd name="connsiteX12" fmla="*/ 437322 w 1769166"/>
              <a:gd name="connsiteY12" fmla="*/ 337930 h 884583"/>
              <a:gd name="connsiteX13" fmla="*/ 387626 w 1769166"/>
              <a:gd name="connsiteY13" fmla="*/ 387626 h 884583"/>
              <a:gd name="connsiteX14" fmla="*/ 327992 w 1769166"/>
              <a:gd name="connsiteY14" fmla="*/ 427383 h 884583"/>
              <a:gd name="connsiteX15" fmla="*/ 278296 w 1769166"/>
              <a:gd name="connsiteY15" fmla="*/ 496956 h 884583"/>
              <a:gd name="connsiteX16" fmla="*/ 238539 w 1769166"/>
              <a:gd name="connsiteY16" fmla="*/ 526774 h 884583"/>
              <a:gd name="connsiteX17" fmla="*/ 178905 w 1769166"/>
              <a:gd name="connsiteY17" fmla="*/ 586409 h 884583"/>
              <a:gd name="connsiteX18" fmla="*/ 149087 w 1769166"/>
              <a:gd name="connsiteY18" fmla="*/ 636104 h 884583"/>
              <a:gd name="connsiteX19" fmla="*/ 109331 w 1769166"/>
              <a:gd name="connsiteY19" fmla="*/ 715617 h 884583"/>
              <a:gd name="connsiteX20" fmla="*/ 49696 w 1769166"/>
              <a:gd name="connsiteY20" fmla="*/ 795130 h 884583"/>
              <a:gd name="connsiteX21" fmla="*/ 39757 w 1769166"/>
              <a:gd name="connsiteY21" fmla="*/ 824948 h 884583"/>
              <a:gd name="connsiteX22" fmla="*/ 109331 w 1769166"/>
              <a:gd name="connsiteY22" fmla="*/ 805069 h 884583"/>
              <a:gd name="connsiteX23" fmla="*/ 139148 w 1769166"/>
              <a:gd name="connsiteY23" fmla="*/ 795130 h 884583"/>
              <a:gd name="connsiteX24" fmla="*/ 168966 w 1769166"/>
              <a:gd name="connsiteY24" fmla="*/ 775252 h 884583"/>
              <a:gd name="connsiteX25" fmla="*/ 208722 w 1769166"/>
              <a:gd name="connsiteY25" fmla="*/ 765313 h 884583"/>
              <a:gd name="connsiteX26" fmla="*/ 238539 w 1769166"/>
              <a:gd name="connsiteY26" fmla="*/ 755374 h 884583"/>
              <a:gd name="connsiteX27" fmla="*/ 258418 w 1769166"/>
              <a:gd name="connsiteY27" fmla="*/ 735496 h 884583"/>
              <a:gd name="connsiteX28" fmla="*/ 198783 w 1769166"/>
              <a:gd name="connsiteY28" fmla="*/ 695739 h 884583"/>
              <a:gd name="connsiteX29" fmla="*/ 168966 w 1769166"/>
              <a:gd name="connsiteY29" fmla="*/ 675861 h 884583"/>
              <a:gd name="connsiteX30" fmla="*/ 129209 w 1769166"/>
              <a:gd name="connsiteY30" fmla="*/ 655983 h 884583"/>
              <a:gd name="connsiteX31" fmla="*/ 79513 w 1769166"/>
              <a:gd name="connsiteY31" fmla="*/ 606287 h 884583"/>
              <a:gd name="connsiteX32" fmla="*/ 49696 w 1769166"/>
              <a:gd name="connsiteY32" fmla="*/ 586409 h 884583"/>
              <a:gd name="connsiteX33" fmla="*/ 29818 w 1769166"/>
              <a:gd name="connsiteY33" fmla="*/ 566530 h 884583"/>
              <a:gd name="connsiteX34" fmla="*/ 0 w 1769166"/>
              <a:gd name="connsiteY34" fmla="*/ 556591 h 884583"/>
              <a:gd name="connsiteX35" fmla="*/ 29818 w 1769166"/>
              <a:gd name="connsiteY35" fmla="*/ 626165 h 884583"/>
              <a:gd name="connsiteX36" fmla="*/ 39757 w 1769166"/>
              <a:gd name="connsiteY36" fmla="*/ 685800 h 884583"/>
              <a:gd name="connsiteX37" fmla="*/ 49696 w 1769166"/>
              <a:gd name="connsiteY37" fmla="*/ 735496 h 884583"/>
              <a:gd name="connsiteX38" fmla="*/ 59635 w 1769166"/>
              <a:gd name="connsiteY38" fmla="*/ 795130 h 884583"/>
              <a:gd name="connsiteX39" fmla="*/ 69574 w 1769166"/>
              <a:gd name="connsiteY39" fmla="*/ 844826 h 884583"/>
              <a:gd name="connsiteX40" fmla="*/ 79513 w 1769166"/>
              <a:gd name="connsiteY40" fmla="*/ 884583 h 88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69166" h="884583">
                <a:moveTo>
                  <a:pt x="1769166" y="59635"/>
                </a:moveTo>
                <a:cubicBezTo>
                  <a:pt x="1752601" y="49696"/>
                  <a:pt x="1737687" y="36247"/>
                  <a:pt x="1719470" y="29817"/>
                </a:cubicBezTo>
                <a:cubicBezTo>
                  <a:pt x="1680826" y="16178"/>
                  <a:pt x="1600200" y="0"/>
                  <a:pt x="1600200" y="0"/>
                </a:cubicBezTo>
                <a:lnTo>
                  <a:pt x="983974" y="19878"/>
                </a:lnTo>
                <a:cubicBezTo>
                  <a:pt x="973509" y="20361"/>
                  <a:pt x="964321" y="27276"/>
                  <a:pt x="954157" y="29817"/>
                </a:cubicBezTo>
                <a:cubicBezTo>
                  <a:pt x="937768" y="33914"/>
                  <a:pt x="921026" y="36443"/>
                  <a:pt x="904461" y="39756"/>
                </a:cubicBezTo>
                <a:cubicBezTo>
                  <a:pt x="894522" y="46382"/>
                  <a:pt x="885328" y="54293"/>
                  <a:pt x="874644" y="59635"/>
                </a:cubicBezTo>
                <a:cubicBezTo>
                  <a:pt x="815983" y="88966"/>
                  <a:pt x="816842" y="86509"/>
                  <a:pt x="765313" y="99391"/>
                </a:cubicBezTo>
                <a:cubicBezTo>
                  <a:pt x="732295" y="115900"/>
                  <a:pt x="723838" y="118074"/>
                  <a:pt x="695739" y="139148"/>
                </a:cubicBezTo>
                <a:cubicBezTo>
                  <a:pt x="630918" y="187764"/>
                  <a:pt x="669599" y="171053"/>
                  <a:pt x="616226" y="188843"/>
                </a:cubicBezTo>
                <a:cubicBezTo>
                  <a:pt x="585951" y="219120"/>
                  <a:pt x="566955" y="239133"/>
                  <a:pt x="526774" y="268356"/>
                </a:cubicBezTo>
                <a:cubicBezTo>
                  <a:pt x="514792" y="277071"/>
                  <a:pt x="498713" y="279139"/>
                  <a:pt x="487018" y="288235"/>
                </a:cubicBezTo>
                <a:cubicBezTo>
                  <a:pt x="468526" y="302618"/>
                  <a:pt x="453887" y="321365"/>
                  <a:pt x="437322" y="337930"/>
                </a:cubicBezTo>
                <a:cubicBezTo>
                  <a:pt x="420757" y="354495"/>
                  <a:pt x="407118" y="374631"/>
                  <a:pt x="387626" y="387626"/>
                </a:cubicBezTo>
                <a:lnTo>
                  <a:pt x="327992" y="427383"/>
                </a:lnTo>
                <a:cubicBezTo>
                  <a:pt x="316707" y="444310"/>
                  <a:pt x="290620" y="484632"/>
                  <a:pt x="278296" y="496956"/>
                </a:cubicBezTo>
                <a:cubicBezTo>
                  <a:pt x="266582" y="508670"/>
                  <a:pt x="250852" y="515692"/>
                  <a:pt x="238539" y="526774"/>
                </a:cubicBezTo>
                <a:cubicBezTo>
                  <a:pt x="217644" y="545580"/>
                  <a:pt x="198783" y="566531"/>
                  <a:pt x="178905" y="586409"/>
                </a:cubicBezTo>
                <a:cubicBezTo>
                  <a:pt x="150748" y="670879"/>
                  <a:pt x="190019" y="567885"/>
                  <a:pt x="149087" y="636104"/>
                </a:cubicBezTo>
                <a:cubicBezTo>
                  <a:pt x="133841" y="661514"/>
                  <a:pt x="127111" y="691911"/>
                  <a:pt x="109331" y="715617"/>
                </a:cubicBezTo>
                <a:lnTo>
                  <a:pt x="49696" y="795130"/>
                </a:lnTo>
                <a:cubicBezTo>
                  <a:pt x="46383" y="805069"/>
                  <a:pt x="29423" y="823226"/>
                  <a:pt x="39757" y="824948"/>
                </a:cubicBezTo>
                <a:cubicBezTo>
                  <a:pt x="63548" y="828913"/>
                  <a:pt x="86229" y="812000"/>
                  <a:pt x="109331" y="805069"/>
                </a:cubicBezTo>
                <a:cubicBezTo>
                  <a:pt x="119366" y="802058"/>
                  <a:pt x="129777" y="799815"/>
                  <a:pt x="139148" y="795130"/>
                </a:cubicBezTo>
                <a:cubicBezTo>
                  <a:pt x="149832" y="789788"/>
                  <a:pt x="157986" y="779957"/>
                  <a:pt x="168966" y="775252"/>
                </a:cubicBezTo>
                <a:cubicBezTo>
                  <a:pt x="181521" y="769871"/>
                  <a:pt x="195588" y="769066"/>
                  <a:pt x="208722" y="765313"/>
                </a:cubicBezTo>
                <a:cubicBezTo>
                  <a:pt x="218796" y="762435"/>
                  <a:pt x="228600" y="758687"/>
                  <a:pt x="238539" y="755374"/>
                </a:cubicBezTo>
                <a:cubicBezTo>
                  <a:pt x="245165" y="748748"/>
                  <a:pt x="258418" y="744867"/>
                  <a:pt x="258418" y="735496"/>
                </a:cubicBezTo>
                <a:cubicBezTo>
                  <a:pt x="258418" y="701176"/>
                  <a:pt x="218732" y="700726"/>
                  <a:pt x="198783" y="695739"/>
                </a:cubicBezTo>
                <a:cubicBezTo>
                  <a:pt x="188844" y="689113"/>
                  <a:pt x="179337" y="681787"/>
                  <a:pt x="168966" y="675861"/>
                </a:cubicBezTo>
                <a:cubicBezTo>
                  <a:pt x="156102" y="668510"/>
                  <a:pt x="140904" y="665079"/>
                  <a:pt x="129209" y="655983"/>
                </a:cubicBezTo>
                <a:cubicBezTo>
                  <a:pt x="110717" y="641600"/>
                  <a:pt x="99005" y="619282"/>
                  <a:pt x="79513" y="606287"/>
                </a:cubicBezTo>
                <a:cubicBezTo>
                  <a:pt x="69574" y="599661"/>
                  <a:pt x="59024" y="593871"/>
                  <a:pt x="49696" y="586409"/>
                </a:cubicBezTo>
                <a:cubicBezTo>
                  <a:pt x="42379" y="580555"/>
                  <a:pt x="37853" y="571351"/>
                  <a:pt x="29818" y="566530"/>
                </a:cubicBezTo>
                <a:cubicBezTo>
                  <a:pt x="20834" y="561140"/>
                  <a:pt x="9939" y="559904"/>
                  <a:pt x="0" y="556591"/>
                </a:cubicBezTo>
                <a:cubicBezTo>
                  <a:pt x="31099" y="587688"/>
                  <a:pt x="19350" y="568589"/>
                  <a:pt x="29818" y="626165"/>
                </a:cubicBezTo>
                <a:cubicBezTo>
                  <a:pt x="33423" y="645992"/>
                  <a:pt x="36152" y="665973"/>
                  <a:pt x="39757" y="685800"/>
                </a:cubicBezTo>
                <a:cubicBezTo>
                  <a:pt x="42779" y="702421"/>
                  <a:pt x="46674" y="718875"/>
                  <a:pt x="49696" y="735496"/>
                </a:cubicBezTo>
                <a:cubicBezTo>
                  <a:pt x="53301" y="755323"/>
                  <a:pt x="56030" y="775303"/>
                  <a:pt x="59635" y="795130"/>
                </a:cubicBezTo>
                <a:cubicBezTo>
                  <a:pt x="62657" y="811751"/>
                  <a:pt x="65477" y="828437"/>
                  <a:pt x="69574" y="844826"/>
                </a:cubicBezTo>
                <a:cubicBezTo>
                  <a:pt x="80561" y="888774"/>
                  <a:pt x="79513" y="860692"/>
                  <a:pt x="79513" y="88458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68760"/>
            <a:ext cx="8640960" cy="5287258"/>
          </a:xfrm>
        </p:spPr>
      </p:pic>
      <p:sp>
        <p:nvSpPr>
          <p:cNvPr id="7" name="직사각형 6"/>
          <p:cNvSpPr/>
          <p:nvPr/>
        </p:nvSpPr>
        <p:spPr>
          <a:xfrm>
            <a:off x="203852" y="3540063"/>
            <a:ext cx="3062065" cy="537007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9795" y="5222597"/>
            <a:ext cx="5400599" cy="190904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4742" y="6420691"/>
            <a:ext cx="2803082" cy="135327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856" y="3623901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메일 보내기 </a:t>
            </a:r>
            <a:r>
              <a:rPr lang="ko-KR" altLang="en-US" dirty="0"/>
              <a:t>이메일 작성 후</a:t>
            </a:r>
            <a:r>
              <a:rPr lang="en-US" altLang="ko-KR" dirty="0"/>
              <a:t>, CTRL+D</a:t>
            </a:r>
            <a:r>
              <a:rPr lang="ko-KR" altLang="en-US" dirty="0"/>
              <a:t>로 작성 완료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915815" y="5483074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시스템 정보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현재 시간과 날짜 현재 로그인해 있는</a:t>
            </a:r>
            <a:endParaRPr lang="en-US" altLang="ko-KR" dirty="0"/>
          </a:p>
          <a:p>
            <a:r>
              <a:rPr lang="en-US" altLang="ko-KR" dirty="0"/>
              <a:t>                    </a:t>
            </a:r>
            <a:r>
              <a:rPr lang="ko-KR" altLang="en-US" dirty="0"/>
              <a:t>모든 사용자들</a:t>
            </a:r>
            <a:r>
              <a:rPr lang="en-US" altLang="ko-KR" dirty="0"/>
              <a:t>, </a:t>
            </a:r>
            <a:r>
              <a:rPr lang="ko-KR" altLang="en-US" dirty="0"/>
              <a:t>시스템 </a:t>
            </a:r>
            <a:r>
              <a:rPr lang="ko-KR" altLang="en-US" dirty="0" err="1"/>
              <a:t>업타임</a:t>
            </a:r>
            <a:r>
              <a:rPr lang="ko-KR" altLang="en-US" dirty="0"/>
              <a:t> 보여줌</a:t>
            </a:r>
            <a:endParaRPr lang="en-US" altLang="ko-KR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79512" y="325123"/>
            <a:ext cx="8715836" cy="79553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 시스템 </a:t>
            </a:r>
            <a:br>
              <a:rPr lang="en-US" altLang="ko-KR" dirty="0"/>
            </a:br>
            <a:r>
              <a:rPr lang="en-US" altLang="ko-KR" dirty="0"/>
              <a:t>(3. </a:t>
            </a:r>
            <a:r>
              <a:rPr lang="ko-KR" altLang="en-US" dirty="0"/>
              <a:t>메일</a:t>
            </a:r>
            <a:r>
              <a:rPr lang="en-US" altLang="ko-KR" dirty="0"/>
              <a:t> </a:t>
            </a:r>
            <a:r>
              <a:rPr lang="ko-KR" altLang="en-US" dirty="0"/>
              <a:t>보내기 </a:t>
            </a:r>
            <a:r>
              <a:rPr lang="en-US" altLang="ko-KR" dirty="0"/>
              <a:t>4. </a:t>
            </a:r>
            <a:r>
              <a:rPr lang="ko-KR" altLang="en-US" dirty="0"/>
              <a:t>시스템 정보 수행</a:t>
            </a:r>
            <a:r>
              <a:rPr lang="en-US" altLang="ko-KR" dirty="0"/>
              <a:t>)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465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0" y="1340768"/>
            <a:ext cx="8571982" cy="5079923"/>
          </a:xfrm>
        </p:spPr>
      </p:pic>
      <p:sp>
        <p:nvSpPr>
          <p:cNvPr id="8" name="직사각형 7"/>
          <p:cNvSpPr/>
          <p:nvPr/>
        </p:nvSpPr>
        <p:spPr>
          <a:xfrm>
            <a:off x="218468" y="5425383"/>
            <a:ext cx="4497547" cy="235865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4742" y="6420691"/>
            <a:ext cx="2803082" cy="135327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490" y="3284984"/>
            <a:ext cx="1155158" cy="216024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15715" y="3185225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1~5 </a:t>
            </a:r>
            <a:r>
              <a:rPr lang="ko-KR" altLang="en-US" dirty="0"/>
              <a:t>이외의 값 입력 시 잘못된 선택 메시지를 띄움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4211960" y="4752683"/>
            <a:ext cx="516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 </a:t>
            </a:r>
            <a:r>
              <a:rPr lang="ko-KR" altLang="en-US" dirty="0"/>
              <a:t>입력하면 종료됨</a:t>
            </a:r>
            <a:endParaRPr lang="en-US" altLang="ko-KR" dirty="0"/>
          </a:p>
          <a:p>
            <a:r>
              <a:rPr lang="ko-KR" altLang="en-US" dirty="0"/>
              <a:t>이전에 수행한 </a:t>
            </a:r>
            <a:r>
              <a:rPr lang="en-US" altLang="ko-KR" dirty="0"/>
              <a:t>3. </a:t>
            </a:r>
            <a:r>
              <a:rPr lang="ko-KR" altLang="en-US" dirty="0"/>
              <a:t>메일보내기의 결과도 알려줌</a:t>
            </a:r>
            <a:endParaRPr lang="en-US" altLang="ko-KR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79512" y="353661"/>
            <a:ext cx="8715836" cy="79553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 시스템</a:t>
            </a:r>
            <a:br>
              <a:rPr lang="en-US" altLang="ko-KR" dirty="0"/>
            </a:br>
            <a:r>
              <a:rPr lang="en-US" altLang="ko-KR" dirty="0"/>
              <a:t>(5. </a:t>
            </a:r>
            <a:r>
              <a:rPr lang="ko-KR" altLang="en-US" dirty="0"/>
              <a:t>종료 수행 및 번호 잘못 입력하는 경우</a:t>
            </a:r>
            <a:r>
              <a:rPr lang="en-US" altLang="ko-KR" dirty="0"/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0" name="자유형: 도형 9"/>
          <p:cNvSpPr/>
          <p:nvPr/>
        </p:nvSpPr>
        <p:spPr>
          <a:xfrm rot="428835">
            <a:off x="4790661" y="5466522"/>
            <a:ext cx="1033669" cy="549329"/>
          </a:xfrm>
          <a:custGeom>
            <a:avLst/>
            <a:gdLst>
              <a:gd name="connsiteX0" fmla="*/ 1033669 w 1033669"/>
              <a:gd name="connsiteY0" fmla="*/ 0 h 549329"/>
              <a:gd name="connsiteX1" fmla="*/ 983974 w 1033669"/>
              <a:gd name="connsiteY1" fmla="*/ 19878 h 549329"/>
              <a:gd name="connsiteX2" fmla="*/ 914400 w 1033669"/>
              <a:gd name="connsiteY2" fmla="*/ 49695 h 549329"/>
              <a:gd name="connsiteX3" fmla="*/ 884582 w 1033669"/>
              <a:gd name="connsiteY3" fmla="*/ 69574 h 549329"/>
              <a:gd name="connsiteX4" fmla="*/ 795130 w 1033669"/>
              <a:gd name="connsiteY4" fmla="*/ 109330 h 549329"/>
              <a:gd name="connsiteX5" fmla="*/ 755374 w 1033669"/>
              <a:gd name="connsiteY5" fmla="*/ 139148 h 549329"/>
              <a:gd name="connsiteX6" fmla="*/ 675861 w 1033669"/>
              <a:gd name="connsiteY6" fmla="*/ 159026 h 549329"/>
              <a:gd name="connsiteX7" fmla="*/ 606287 w 1033669"/>
              <a:gd name="connsiteY7" fmla="*/ 188843 h 549329"/>
              <a:gd name="connsiteX8" fmla="*/ 556591 w 1033669"/>
              <a:gd name="connsiteY8" fmla="*/ 208721 h 549329"/>
              <a:gd name="connsiteX9" fmla="*/ 506896 w 1033669"/>
              <a:gd name="connsiteY9" fmla="*/ 218661 h 549329"/>
              <a:gd name="connsiteX10" fmla="*/ 427382 w 1033669"/>
              <a:gd name="connsiteY10" fmla="*/ 238539 h 549329"/>
              <a:gd name="connsiteX11" fmla="*/ 377687 w 1033669"/>
              <a:gd name="connsiteY11" fmla="*/ 248478 h 549329"/>
              <a:gd name="connsiteX12" fmla="*/ 288235 w 1033669"/>
              <a:gd name="connsiteY12" fmla="*/ 268356 h 549329"/>
              <a:gd name="connsiteX13" fmla="*/ 198782 w 1033669"/>
              <a:gd name="connsiteY13" fmla="*/ 278295 h 549329"/>
              <a:gd name="connsiteX14" fmla="*/ 139148 w 1033669"/>
              <a:gd name="connsiteY14" fmla="*/ 288235 h 549329"/>
              <a:gd name="connsiteX15" fmla="*/ 19878 w 1033669"/>
              <a:gd name="connsiteY15" fmla="*/ 298174 h 549329"/>
              <a:gd name="connsiteX16" fmla="*/ 0 w 1033669"/>
              <a:gd name="connsiteY16" fmla="*/ 278295 h 549329"/>
              <a:gd name="connsiteX17" fmla="*/ 39756 w 1033669"/>
              <a:gd name="connsiteY17" fmla="*/ 238539 h 549329"/>
              <a:gd name="connsiteX18" fmla="*/ 49696 w 1033669"/>
              <a:gd name="connsiteY18" fmla="*/ 208721 h 549329"/>
              <a:gd name="connsiteX19" fmla="*/ 79513 w 1033669"/>
              <a:gd name="connsiteY19" fmla="*/ 178904 h 549329"/>
              <a:gd name="connsiteX20" fmla="*/ 119269 w 1033669"/>
              <a:gd name="connsiteY20" fmla="*/ 119269 h 549329"/>
              <a:gd name="connsiteX21" fmla="*/ 149087 w 1033669"/>
              <a:gd name="connsiteY21" fmla="*/ 109330 h 549329"/>
              <a:gd name="connsiteX22" fmla="*/ 149087 w 1033669"/>
              <a:gd name="connsiteY22" fmla="*/ 546652 h 549329"/>
              <a:gd name="connsiteX23" fmla="*/ 129209 w 1033669"/>
              <a:gd name="connsiteY23" fmla="*/ 516835 h 549329"/>
              <a:gd name="connsiteX24" fmla="*/ 119269 w 1033669"/>
              <a:gd name="connsiteY24" fmla="*/ 487017 h 549329"/>
              <a:gd name="connsiteX25" fmla="*/ 79513 w 1033669"/>
              <a:gd name="connsiteY25" fmla="*/ 437321 h 549329"/>
              <a:gd name="connsiteX26" fmla="*/ 49696 w 1033669"/>
              <a:gd name="connsiteY26" fmla="*/ 337930 h 549329"/>
              <a:gd name="connsiteX27" fmla="*/ 39756 w 1033669"/>
              <a:gd name="connsiteY27" fmla="*/ 308113 h 549329"/>
              <a:gd name="connsiteX28" fmla="*/ 29817 w 1033669"/>
              <a:gd name="connsiteY28" fmla="*/ 278295 h 549329"/>
              <a:gd name="connsiteX29" fmla="*/ 9939 w 1033669"/>
              <a:gd name="connsiteY29" fmla="*/ 268356 h 54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33669" h="549329">
                <a:moveTo>
                  <a:pt x="1033669" y="0"/>
                </a:moveTo>
                <a:cubicBezTo>
                  <a:pt x="1017104" y="6626"/>
                  <a:pt x="1000277" y="12632"/>
                  <a:pt x="983974" y="19878"/>
                </a:cubicBezTo>
                <a:cubicBezTo>
                  <a:pt x="910285" y="52628"/>
                  <a:pt x="975640" y="29282"/>
                  <a:pt x="914400" y="49695"/>
                </a:cubicBezTo>
                <a:cubicBezTo>
                  <a:pt x="904461" y="56321"/>
                  <a:pt x="895266" y="64232"/>
                  <a:pt x="884582" y="69574"/>
                </a:cubicBezTo>
                <a:cubicBezTo>
                  <a:pt x="837463" y="93134"/>
                  <a:pt x="837281" y="82986"/>
                  <a:pt x="795130" y="109330"/>
                </a:cubicBezTo>
                <a:cubicBezTo>
                  <a:pt x="781083" y="118110"/>
                  <a:pt x="769757" y="130929"/>
                  <a:pt x="755374" y="139148"/>
                </a:cubicBezTo>
                <a:cubicBezTo>
                  <a:pt x="738919" y="148551"/>
                  <a:pt x="688443" y="156510"/>
                  <a:pt x="675861" y="159026"/>
                </a:cubicBezTo>
                <a:cubicBezTo>
                  <a:pt x="606052" y="193930"/>
                  <a:pt x="664784" y="166907"/>
                  <a:pt x="606287" y="188843"/>
                </a:cubicBezTo>
                <a:cubicBezTo>
                  <a:pt x="589582" y="195107"/>
                  <a:pt x="573680" y="203594"/>
                  <a:pt x="556591" y="208721"/>
                </a:cubicBezTo>
                <a:cubicBezTo>
                  <a:pt x="540410" y="213575"/>
                  <a:pt x="523356" y="214862"/>
                  <a:pt x="506896" y="218661"/>
                </a:cubicBezTo>
                <a:cubicBezTo>
                  <a:pt x="480275" y="224804"/>
                  <a:pt x="454003" y="232396"/>
                  <a:pt x="427382" y="238539"/>
                </a:cubicBezTo>
                <a:cubicBezTo>
                  <a:pt x="410922" y="242338"/>
                  <a:pt x="394178" y="244813"/>
                  <a:pt x="377687" y="248478"/>
                </a:cubicBezTo>
                <a:cubicBezTo>
                  <a:pt x="338626" y="257158"/>
                  <a:pt x="330197" y="262362"/>
                  <a:pt x="288235" y="268356"/>
                </a:cubicBezTo>
                <a:cubicBezTo>
                  <a:pt x="258535" y="272599"/>
                  <a:pt x="228520" y="274330"/>
                  <a:pt x="198782" y="278295"/>
                </a:cubicBezTo>
                <a:cubicBezTo>
                  <a:pt x="178807" y="280958"/>
                  <a:pt x="159026" y="284922"/>
                  <a:pt x="139148" y="288235"/>
                </a:cubicBezTo>
                <a:cubicBezTo>
                  <a:pt x="84958" y="309911"/>
                  <a:pt x="84454" y="319700"/>
                  <a:pt x="19878" y="298174"/>
                </a:cubicBezTo>
                <a:cubicBezTo>
                  <a:pt x="10988" y="295211"/>
                  <a:pt x="6626" y="284921"/>
                  <a:pt x="0" y="278295"/>
                </a:cubicBezTo>
                <a:cubicBezTo>
                  <a:pt x="26504" y="198783"/>
                  <a:pt x="-13252" y="291547"/>
                  <a:pt x="39756" y="238539"/>
                </a:cubicBezTo>
                <a:cubicBezTo>
                  <a:pt x="47164" y="231131"/>
                  <a:pt x="43884" y="217438"/>
                  <a:pt x="49696" y="208721"/>
                </a:cubicBezTo>
                <a:cubicBezTo>
                  <a:pt x="57493" y="197026"/>
                  <a:pt x="71343" y="190342"/>
                  <a:pt x="79513" y="178904"/>
                </a:cubicBezTo>
                <a:cubicBezTo>
                  <a:pt x="97634" y="153534"/>
                  <a:pt x="92676" y="135225"/>
                  <a:pt x="119269" y="119269"/>
                </a:cubicBezTo>
                <a:cubicBezTo>
                  <a:pt x="128253" y="113879"/>
                  <a:pt x="139148" y="112643"/>
                  <a:pt x="149087" y="109330"/>
                </a:cubicBezTo>
                <a:cubicBezTo>
                  <a:pt x="200571" y="263786"/>
                  <a:pt x="177718" y="183986"/>
                  <a:pt x="149087" y="546652"/>
                </a:cubicBezTo>
                <a:cubicBezTo>
                  <a:pt x="148147" y="558560"/>
                  <a:pt x="134551" y="527519"/>
                  <a:pt x="129209" y="516835"/>
                </a:cubicBezTo>
                <a:cubicBezTo>
                  <a:pt x="124523" y="507464"/>
                  <a:pt x="123955" y="496388"/>
                  <a:pt x="119269" y="487017"/>
                </a:cubicBezTo>
                <a:cubicBezTo>
                  <a:pt x="106731" y="461942"/>
                  <a:pt x="98001" y="455810"/>
                  <a:pt x="79513" y="437321"/>
                </a:cubicBezTo>
                <a:cubicBezTo>
                  <a:pt x="64494" y="377244"/>
                  <a:pt x="73891" y="410513"/>
                  <a:pt x="49696" y="337930"/>
                </a:cubicBezTo>
                <a:lnTo>
                  <a:pt x="39756" y="308113"/>
                </a:lnTo>
                <a:cubicBezTo>
                  <a:pt x="36443" y="298174"/>
                  <a:pt x="39188" y="282980"/>
                  <a:pt x="29817" y="278295"/>
                </a:cubicBezTo>
                <a:lnTo>
                  <a:pt x="9939" y="268356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78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1880</TotalTime>
  <Words>367</Words>
  <Application>Microsoft Office PowerPoint</Application>
  <PresentationFormat>화면 슬라이드 쇼(4:3)</PresentationFormat>
  <Paragraphs>53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HY견고딕</vt:lpstr>
      <vt:lpstr>돋움</vt:lpstr>
      <vt:lpstr>맑은 고딕</vt:lpstr>
      <vt:lpstr>서울남산체 EB</vt:lpstr>
      <vt:lpstr>Arial</vt:lpstr>
      <vt:lpstr>Arial Black</vt:lpstr>
      <vt:lpstr>필수</vt:lpstr>
      <vt:lpstr>Lab06</vt:lpstr>
      <vt:lpstr>1. 휴지통 관리 프로그램 (코드)</vt:lpstr>
      <vt:lpstr>1. 휴지통 관리 프로그램 (수행 결과)</vt:lpstr>
      <vt:lpstr>2. 메뉴 시스템 (코드)</vt:lpstr>
      <vt:lpstr>2. 메뉴 시스템 (코드)</vt:lpstr>
      <vt:lpstr>2. 메뉴 시스템 (1. 디렉터리 리스트 수행)</vt:lpstr>
      <vt:lpstr>2. 메뉴 시스템 (2. 파일 삭제 수행)</vt:lpstr>
      <vt:lpstr>2. 메뉴 시스템  (3. 메일 보내기 4. 시스템 정보 수행)</vt:lpstr>
      <vt:lpstr>2. 메뉴 시스템 (5. 종료 수행 및 번호 잘못 입력하는 경우)</vt:lpstr>
      <vt:lpstr>5.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소희</dc:creator>
  <cp:lastModifiedBy>임소희</cp:lastModifiedBy>
  <cp:revision>196</cp:revision>
  <dcterms:created xsi:type="dcterms:W3CDTF">2016-09-12T15:25:21Z</dcterms:created>
  <dcterms:modified xsi:type="dcterms:W3CDTF">2016-11-01T14:05:10Z</dcterms:modified>
</cp:coreProperties>
</file>