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94" r:id="rId3"/>
    <p:sldId id="257" r:id="rId4"/>
    <p:sldId id="300" r:id="rId5"/>
    <p:sldId id="301" r:id="rId6"/>
    <p:sldId id="302" r:id="rId7"/>
    <p:sldId id="295" r:id="rId8"/>
    <p:sldId id="260" r:id="rId9"/>
    <p:sldId id="296" r:id="rId10"/>
    <p:sldId id="297" r:id="rId11"/>
    <p:sldId id="29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94"/>
            <p14:sldId id="257"/>
            <p14:sldId id="300"/>
            <p14:sldId id="301"/>
            <p14:sldId id="302"/>
            <p14:sldId id="295"/>
            <p14:sldId id="260"/>
            <p14:sldId id="296"/>
            <p14:sldId id="297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8" autoAdjust="0"/>
    <p:restoredTop sz="96592" autoAdjust="0"/>
  </p:normalViewPr>
  <p:slideViewPr>
    <p:cSldViewPr>
      <p:cViewPr varScale="1">
        <p:scale>
          <a:sx n="64" d="100"/>
          <a:sy n="64" d="100"/>
        </p:scale>
        <p:origin x="60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12EC-CB55-4EFF-BCBA-EDF5A6552F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서울남산체 EB" panose="02020603020101020101" pitchFamily="18" charset="-127"/>
              </a:rPr>
              <a:t>Lab07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>
                <a:ea typeface="서울남산체 EB" panose="02020603020101020101" pitchFamily="18" charset="-127"/>
              </a:rPr>
              <a:t>리눅스시스템</a:t>
            </a:r>
            <a:r>
              <a:rPr lang="ko-KR" altLang="en-US" sz="2800" dirty="0">
                <a:ea typeface="서울남산체 EB" panose="02020603020101020101" pitchFamily="18" charset="-127"/>
              </a:rPr>
              <a:t> </a:t>
            </a:r>
            <a:r>
              <a:rPr lang="en-US" altLang="ko-KR" sz="2800" dirty="0">
                <a:ea typeface="서울남산체 EB" panose="02020603020101020101" pitchFamily="18" charset="-127"/>
              </a:rPr>
              <a:t>01</a:t>
            </a:r>
            <a:r>
              <a:rPr lang="ko-KR" altLang="en-US" sz="2800" dirty="0">
                <a:ea typeface="서울남산체 EB" panose="02020603020101020101" pitchFamily="18" charset="-127"/>
              </a:rPr>
              <a:t>분반</a:t>
            </a:r>
            <a:endParaRPr lang="en-US" altLang="ko-KR" sz="2800" dirty="0">
              <a:ea typeface="서울남산체 EB" panose="02020603020101020101" pitchFamily="18" charset="-127"/>
            </a:endParaRPr>
          </a:p>
          <a:p>
            <a:r>
              <a:rPr lang="en-US" altLang="ko-KR" sz="2800" dirty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 err="1">
                <a:ea typeface="서울남산체 EB" panose="02020603020101020101" pitchFamily="18" charset="-127"/>
              </a:rPr>
              <a:t>컴퓨터과학부</a:t>
            </a:r>
            <a:r>
              <a:rPr lang="ko-KR" altLang="en-US" sz="2800" dirty="0">
                <a:ea typeface="서울남산체 EB" panose="02020603020101020101" pitchFamily="18" charset="-127"/>
              </a:rPr>
              <a:t> 임소희</a:t>
            </a: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9" y="908720"/>
            <a:ext cx="8352928" cy="5616624"/>
          </a:xfr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del.bash</a:t>
            </a:r>
            <a:r>
              <a:rPr lang="en-US" altLang="ko-KR" dirty="0"/>
              <a:t> [</a:t>
            </a:r>
            <a:r>
              <a:rPr lang="ko-KR" altLang="en-US" dirty="0"/>
              <a:t>디렉토리</a:t>
            </a:r>
            <a:r>
              <a:rPr lang="en-US" altLang="ko-KR" dirty="0"/>
              <a:t>] (</a:t>
            </a:r>
            <a:r>
              <a:rPr lang="ko-KR" altLang="en-US" dirty="0"/>
              <a:t>상대경로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5816" y="1340769"/>
            <a:ext cx="1512168" cy="144016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79912" y="1772816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$ ./</a:t>
            </a:r>
            <a:r>
              <a:rPr lang="en-US" altLang="ko-KR" b="1" dirty="0" err="1">
                <a:solidFill>
                  <a:schemeClr val="accent1"/>
                </a:solidFill>
              </a:rPr>
              <a:t>del.bash</a:t>
            </a:r>
            <a:r>
              <a:rPr lang="en-US" altLang="ko-KR" b="1" dirty="0">
                <a:solidFill>
                  <a:schemeClr val="accent1"/>
                </a:solidFill>
              </a:rPr>
              <a:t> . .</a:t>
            </a:r>
          </a:p>
          <a:p>
            <a:r>
              <a:rPr lang="ko-KR" altLang="en-US" dirty="0"/>
              <a:t>상대경로</a:t>
            </a:r>
            <a:r>
              <a:rPr lang="en-US" altLang="ko-KR" dirty="0"/>
              <a:t>(</a:t>
            </a:r>
            <a:r>
              <a:rPr lang="ko-KR" altLang="en-US" dirty="0"/>
              <a:t>상위 디렉터리</a:t>
            </a:r>
            <a:r>
              <a:rPr lang="en-US" altLang="ko-KR" dirty="0"/>
              <a:t>)</a:t>
            </a:r>
            <a:r>
              <a:rPr lang="ko-KR" altLang="en-US" dirty="0"/>
              <a:t>에 대해</a:t>
            </a:r>
            <a:endParaRPr lang="en-US" altLang="ko-KR" dirty="0"/>
          </a:p>
          <a:p>
            <a:r>
              <a:rPr lang="ko-KR" altLang="en-US" dirty="0"/>
              <a:t>파일 및 서브 디렉터리의 삭제 여부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9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268760"/>
            <a:ext cx="7620000" cy="4373563"/>
          </a:xfrm>
        </p:spPr>
        <p:txBody>
          <a:bodyPr/>
          <a:lstStyle/>
          <a:p>
            <a:r>
              <a:rPr lang="ko-KR" altLang="en-US" b="0" dirty="0"/>
              <a:t>중간고사 이후 대체적으로 과제들이</a:t>
            </a:r>
            <a:r>
              <a:rPr lang="en-US" altLang="ko-KR" b="0" dirty="0"/>
              <a:t> </a:t>
            </a:r>
            <a:r>
              <a:rPr lang="ko-KR" altLang="en-US" b="0" dirty="0"/>
              <a:t>대부분 코드를 짜는 것 같다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조금 어려웠었지만 무사히 끝낼 수 있어서 다행이다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다음 과제는 덜 어려우면 좋겠다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30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56350"/>
            <a:ext cx="8450393" cy="5855046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listdir</a:t>
            </a:r>
            <a:r>
              <a:rPr lang="en-US" altLang="ko-KR" dirty="0"/>
              <a:t> [</a:t>
            </a:r>
            <a:r>
              <a:rPr lang="en-US" altLang="ko-KR" dirty="0" err="1"/>
              <a:t>dir</a:t>
            </a:r>
            <a:r>
              <a:rPr lang="en-US" altLang="ko-KR" dirty="0"/>
              <a:t>]</a:t>
            </a:r>
            <a:endParaRPr lang="ko-KR" altLang="en-US" dirty="0">
              <a:latin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29942" y="2654021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명령줄</a:t>
            </a:r>
            <a:r>
              <a:rPr lang="ko-KR" altLang="en-US" dirty="0"/>
              <a:t> 인수에</a:t>
            </a:r>
            <a:r>
              <a:rPr lang="en-US" altLang="ko-KR" dirty="0"/>
              <a:t> </a:t>
            </a:r>
            <a:r>
              <a:rPr lang="ko-KR" altLang="en-US" dirty="0"/>
              <a:t>아무것도 받지 않으면 </a:t>
            </a:r>
            <a:r>
              <a:rPr lang="en-US" altLang="ko-KR" dirty="0" err="1"/>
              <a:t>dir</a:t>
            </a:r>
            <a:r>
              <a:rPr lang="ko-KR" altLang="en-US" dirty="0"/>
              <a:t>는 현재 디렉터리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받는 경우는 첫번째 </a:t>
            </a:r>
            <a:r>
              <a:rPr lang="ko-KR" altLang="en-US" dirty="0" err="1"/>
              <a:t>명령줄</a:t>
            </a:r>
            <a:r>
              <a:rPr lang="ko-KR" altLang="en-US" dirty="0"/>
              <a:t> 인수가 </a:t>
            </a:r>
            <a:r>
              <a:rPr lang="en-US" altLang="ko-KR" dirty="0" err="1"/>
              <a:t>dir</a:t>
            </a:r>
            <a:r>
              <a:rPr lang="ko-KR" altLang="en-US" dirty="0"/>
              <a:t>에 해당 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359920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C00000"/>
                </a:solidFill>
              </a:rPr>
              <a:t>-a $</a:t>
            </a:r>
            <a:r>
              <a:rPr lang="en-US" altLang="ko-KR" b="1" dirty="0" err="1">
                <a:solidFill>
                  <a:srgbClr val="C00000"/>
                </a:solidFill>
              </a:rPr>
              <a:t>dir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en-US" altLang="ko-KR" dirty="0" err="1"/>
              <a:t>dir</a:t>
            </a:r>
            <a:r>
              <a:rPr lang="ko-KR" altLang="en-US" dirty="0"/>
              <a:t>이 존재한다면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491880" y="4508446"/>
            <a:ext cx="291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/>
                </a:solidFill>
              </a:rPr>
              <a:t>-d $</a:t>
            </a:r>
            <a:r>
              <a:rPr lang="en-US" altLang="ko-KR" b="1" dirty="0" err="1">
                <a:solidFill>
                  <a:schemeClr val="accent1"/>
                </a:solidFill>
              </a:rPr>
              <a:t>dir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en-US" altLang="ko-KR" dirty="0" err="1"/>
              <a:t>dir</a:t>
            </a:r>
            <a:r>
              <a:rPr lang="ko-KR" altLang="en-US" dirty="0"/>
              <a:t>이 </a:t>
            </a:r>
            <a:r>
              <a:rPr lang="en-US" altLang="ko-KR" dirty="0"/>
              <a:t>directory</a:t>
            </a:r>
            <a:r>
              <a:rPr lang="ko-KR" altLang="en-US" dirty="0"/>
              <a:t>라면 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831267" y="5276897"/>
            <a:ext cx="486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리커전</a:t>
            </a:r>
            <a:r>
              <a:rPr lang="ko-KR" altLang="en-US" b="1" dirty="0">
                <a:solidFill>
                  <a:schemeClr val="accent1"/>
                </a:solidFill>
              </a:rPr>
              <a:t> 이용</a:t>
            </a:r>
            <a:r>
              <a:rPr lang="ko-KR" altLang="en-US" dirty="0"/>
              <a:t>하여 모든 하위 디렉터리들에</a:t>
            </a:r>
            <a:r>
              <a:rPr lang="en-US" altLang="ko-KR" dirty="0"/>
              <a:t> </a:t>
            </a:r>
            <a:r>
              <a:rPr lang="ko-KR" altLang="en-US" dirty="0"/>
              <a:t>대해</a:t>
            </a:r>
            <a:endParaRPr lang="en-US" altLang="ko-KR" dirty="0"/>
          </a:p>
          <a:p>
            <a:r>
              <a:rPr lang="en-US" altLang="ko-KR" dirty="0" err="1"/>
              <a:t>list.bash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2831267" y="5095400"/>
            <a:ext cx="3576797" cy="205808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67944" y="6085872"/>
            <a:ext cx="444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C00000"/>
                </a:solidFill>
              </a:rPr>
              <a:t>else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en-US" altLang="ko-KR" dirty="0" err="1"/>
              <a:t>dir</a:t>
            </a:r>
            <a:r>
              <a:rPr lang="ko-KR" altLang="en-US" dirty="0"/>
              <a:t>이 존재하지 않는다면 메시지 띄움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683569" y="2475997"/>
            <a:ext cx="1152128" cy="178024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2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8" y="1030744"/>
            <a:ext cx="8452072" cy="520656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listdir</a:t>
            </a:r>
            <a:r>
              <a:rPr lang="en-US" altLang="ko-KR" dirty="0"/>
              <a:t> [</a:t>
            </a:r>
            <a:r>
              <a:rPr lang="en-US" altLang="ko-KR" dirty="0" err="1"/>
              <a:t>dir</a:t>
            </a:r>
            <a:r>
              <a:rPr lang="en-US" altLang="ko-KR" dirty="0"/>
              <a:t>] (</a:t>
            </a:r>
            <a:r>
              <a:rPr lang="ko-KR" altLang="en-US" dirty="0"/>
              <a:t>현재 디렉터리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89649" y="1887015"/>
            <a:ext cx="1243933" cy="22616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28144" y="1858121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$ . / </a:t>
            </a:r>
            <a:r>
              <a:rPr lang="en-US" altLang="ko-KR" b="1" dirty="0" err="1">
                <a:solidFill>
                  <a:schemeClr val="accent1"/>
                </a:solidFill>
              </a:rPr>
              <a:t>list.bash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dirty="0"/>
              <a:t>현재 디렉터리에 대해</a:t>
            </a:r>
            <a:endParaRPr lang="en-US" altLang="ko-KR" dirty="0"/>
          </a:p>
          <a:p>
            <a:r>
              <a:rPr lang="ko-KR" altLang="en-US" dirty="0"/>
              <a:t>모든 하위 디렉터리들도 리스트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1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0" y="812994"/>
            <a:ext cx="8528534" cy="578435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listdir</a:t>
            </a:r>
            <a:r>
              <a:rPr lang="en-US" altLang="ko-KR" dirty="0"/>
              <a:t> [</a:t>
            </a:r>
            <a:r>
              <a:rPr lang="en-US" altLang="ko-KR" dirty="0" err="1"/>
              <a:t>dir</a:t>
            </a:r>
            <a:r>
              <a:rPr lang="en-US" altLang="ko-KR" dirty="0"/>
              <a:t>] (</a:t>
            </a:r>
            <a:r>
              <a:rPr lang="ko-KR" altLang="en-US" dirty="0"/>
              <a:t>절대</a:t>
            </a:r>
            <a:r>
              <a:rPr lang="en-US" altLang="ko-KR" dirty="0"/>
              <a:t>/</a:t>
            </a:r>
            <a:r>
              <a:rPr lang="ko-KR" altLang="en-US" dirty="0"/>
              <a:t>상대경로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1143629"/>
            <a:ext cx="1626325" cy="125131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18528" y="1143629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$ . / </a:t>
            </a:r>
            <a:r>
              <a:rPr lang="en-US" altLang="ko-KR" b="1" dirty="0" err="1">
                <a:solidFill>
                  <a:schemeClr val="accent1"/>
                </a:solidFill>
              </a:rPr>
              <a:t>list.bash</a:t>
            </a:r>
            <a:r>
              <a:rPr lang="en-US" altLang="ko-KR" b="1" dirty="0">
                <a:solidFill>
                  <a:schemeClr val="accent1"/>
                </a:solidFill>
              </a:rPr>
              <a:t> /home/1515655/lab01</a:t>
            </a:r>
          </a:p>
          <a:p>
            <a:r>
              <a:rPr lang="ko-KR" altLang="en-US" dirty="0"/>
              <a:t>위의 절대경로에 대해</a:t>
            </a:r>
            <a:endParaRPr lang="en-US" altLang="ko-KR" dirty="0"/>
          </a:p>
          <a:p>
            <a:r>
              <a:rPr lang="ko-KR" altLang="en-US" dirty="0"/>
              <a:t>모든 하위 디렉터리들도 리스트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1547664" y="2148961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$ . / </a:t>
            </a:r>
            <a:r>
              <a:rPr lang="en-US" altLang="ko-KR" b="1" dirty="0" err="1">
                <a:solidFill>
                  <a:srgbClr val="C00000"/>
                </a:solidFill>
              </a:rPr>
              <a:t>list.bash</a:t>
            </a:r>
            <a:r>
              <a:rPr lang="en-US" altLang="ko-KR" b="1" dirty="0">
                <a:solidFill>
                  <a:srgbClr val="C00000"/>
                </a:solidFill>
              </a:rPr>
              <a:t> ..</a:t>
            </a:r>
          </a:p>
          <a:p>
            <a:r>
              <a:rPr lang="ko-KR" altLang="en-US" dirty="0"/>
              <a:t>위의 상대경로</a:t>
            </a:r>
            <a:r>
              <a:rPr lang="en-US" altLang="ko-KR" dirty="0"/>
              <a:t>(</a:t>
            </a:r>
            <a:r>
              <a:rPr lang="ko-KR" altLang="en-US" dirty="0"/>
              <a:t>상위 디렉터리</a:t>
            </a:r>
            <a:r>
              <a:rPr lang="en-US" altLang="ko-KR" dirty="0"/>
              <a:t>)</a:t>
            </a:r>
            <a:r>
              <a:rPr lang="ko-KR" altLang="en-US" dirty="0"/>
              <a:t>에 대해</a:t>
            </a:r>
            <a:endParaRPr lang="en-US" altLang="ko-KR" dirty="0"/>
          </a:p>
          <a:p>
            <a:r>
              <a:rPr lang="ko-KR" altLang="en-US" dirty="0"/>
              <a:t>모든 하위 디렉터리들도 리스트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1331641" y="1693195"/>
            <a:ext cx="792088" cy="79622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70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listdir</a:t>
            </a:r>
            <a:r>
              <a:rPr lang="en-US" altLang="ko-KR" dirty="0"/>
              <a:t> [</a:t>
            </a:r>
            <a:r>
              <a:rPr lang="en-US" altLang="ko-KR" dirty="0" err="1"/>
              <a:t>dir</a:t>
            </a:r>
            <a:r>
              <a:rPr lang="en-US" altLang="ko-KR" dirty="0"/>
              <a:t>] (</a:t>
            </a:r>
            <a:r>
              <a:rPr lang="ko-KR" altLang="en-US" dirty="0"/>
              <a:t>상대경로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86363" y="2341316"/>
            <a:ext cx="3025797" cy="295596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57965" y="3848891"/>
            <a:ext cx="2046083" cy="213523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63888" y="4856574"/>
            <a:ext cx="4495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$ . . / </a:t>
            </a:r>
            <a:r>
              <a:rPr lang="en-US" altLang="ko-KR" b="1" dirty="0" err="1">
                <a:solidFill>
                  <a:srgbClr val="00B050"/>
                </a:solidFill>
              </a:rPr>
              <a:t>trash.bash</a:t>
            </a:r>
            <a:r>
              <a:rPr lang="en-US" altLang="ko-KR" b="1" dirty="0">
                <a:solidFill>
                  <a:srgbClr val="00B050"/>
                </a:solidFill>
              </a:rPr>
              <a:t> –p</a:t>
            </a:r>
          </a:p>
          <a:p>
            <a:r>
              <a:rPr lang="en-US" altLang="ko-KR" dirty="0"/>
              <a:t>garbage </a:t>
            </a:r>
            <a:r>
              <a:rPr lang="ko-KR" altLang="en-US" dirty="0"/>
              <a:t>내 모든 파일 삭제</a:t>
            </a:r>
            <a:r>
              <a:rPr lang="en-US" altLang="ko-KR" dirty="0"/>
              <a:t>(</a:t>
            </a:r>
            <a:r>
              <a:rPr lang="ko-KR" altLang="en-US" dirty="0"/>
              <a:t>휴지통 비우기</a:t>
            </a:r>
            <a:r>
              <a:rPr lang="en-US" altLang="ko-KR" dirty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986363" y="3100855"/>
            <a:ext cx="2305717" cy="18412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363" y="4313534"/>
            <a:ext cx="2046083" cy="213523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12282" y="3747613"/>
            <a:ext cx="245451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$ . . / </a:t>
            </a:r>
            <a:r>
              <a:rPr lang="en-US" altLang="ko-KR" b="1" dirty="0" err="1">
                <a:solidFill>
                  <a:schemeClr val="accent2"/>
                </a:solidFill>
              </a:rPr>
              <a:t>trash.bash</a:t>
            </a:r>
            <a:r>
              <a:rPr lang="en-US" altLang="ko-KR" b="1" dirty="0">
                <a:solidFill>
                  <a:schemeClr val="accent2"/>
                </a:solidFill>
              </a:rPr>
              <a:t> –l</a:t>
            </a:r>
          </a:p>
          <a:p>
            <a:r>
              <a:rPr lang="ko-KR" altLang="en-US" dirty="0"/>
              <a:t>휴지통 내 파일 리스트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5508104" y="2703957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$ . . / </a:t>
            </a:r>
            <a:r>
              <a:rPr lang="en-US" altLang="ko-KR" b="1" dirty="0" err="1">
                <a:solidFill>
                  <a:schemeClr val="accent1"/>
                </a:solidFill>
              </a:rPr>
              <a:t>trash.bash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파일명</a:t>
            </a:r>
            <a:r>
              <a:rPr lang="en-US" altLang="ko-KR" b="1" dirty="0">
                <a:solidFill>
                  <a:schemeClr val="accent1"/>
                </a:solidFill>
              </a:rPr>
              <a:t>*</a:t>
            </a:r>
          </a:p>
          <a:p>
            <a:r>
              <a:rPr lang="ko-KR" altLang="en-US" dirty="0"/>
              <a:t>파일을 휴지통으로 이동</a:t>
            </a:r>
            <a:endParaRPr lang="en-US" altLang="ko-KR" dirty="0"/>
          </a:p>
        </p:txBody>
      </p:sp>
      <p:sp>
        <p:nvSpPr>
          <p:cNvPr id="6" name="자유형: 도형 5"/>
          <p:cNvSpPr/>
          <p:nvPr/>
        </p:nvSpPr>
        <p:spPr>
          <a:xfrm rot="400646">
            <a:off x="407505" y="1759226"/>
            <a:ext cx="1272208" cy="417444"/>
          </a:xfrm>
          <a:custGeom>
            <a:avLst/>
            <a:gdLst>
              <a:gd name="connsiteX0" fmla="*/ 1272208 w 1272208"/>
              <a:gd name="connsiteY0" fmla="*/ 0 h 417444"/>
              <a:gd name="connsiteX1" fmla="*/ 1222513 w 1272208"/>
              <a:gd name="connsiteY1" fmla="*/ 9940 h 417444"/>
              <a:gd name="connsiteX2" fmla="*/ 1162878 w 1272208"/>
              <a:gd name="connsiteY2" fmla="*/ 49696 h 417444"/>
              <a:gd name="connsiteX3" fmla="*/ 1103243 w 1272208"/>
              <a:gd name="connsiteY3" fmla="*/ 59635 h 417444"/>
              <a:gd name="connsiteX4" fmla="*/ 1033669 w 1272208"/>
              <a:gd name="connsiteY4" fmla="*/ 79514 h 417444"/>
              <a:gd name="connsiteX5" fmla="*/ 1003852 w 1272208"/>
              <a:gd name="connsiteY5" fmla="*/ 89453 h 417444"/>
              <a:gd name="connsiteX6" fmla="*/ 924339 w 1272208"/>
              <a:gd name="connsiteY6" fmla="*/ 109331 h 417444"/>
              <a:gd name="connsiteX7" fmla="*/ 864704 w 1272208"/>
              <a:gd name="connsiteY7" fmla="*/ 129209 h 417444"/>
              <a:gd name="connsiteX8" fmla="*/ 834887 w 1272208"/>
              <a:gd name="connsiteY8" fmla="*/ 139148 h 417444"/>
              <a:gd name="connsiteX9" fmla="*/ 755374 w 1272208"/>
              <a:gd name="connsiteY9" fmla="*/ 159027 h 417444"/>
              <a:gd name="connsiteX10" fmla="*/ 715617 w 1272208"/>
              <a:gd name="connsiteY10" fmla="*/ 168966 h 417444"/>
              <a:gd name="connsiteX11" fmla="*/ 616226 w 1272208"/>
              <a:gd name="connsiteY11" fmla="*/ 208722 h 417444"/>
              <a:gd name="connsiteX12" fmla="*/ 556591 w 1272208"/>
              <a:gd name="connsiteY12" fmla="*/ 228600 h 417444"/>
              <a:gd name="connsiteX13" fmla="*/ 526774 w 1272208"/>
              <a:gd name="connsiteY13" fmla="*/ 238540 h 417444"/>
              <a:gd name="connsiteX14" fmla="*/ 447261 w 1272208"/>
              <a:gd name="connsiteY14" fmla="*/ 258418 h 417444"/>
              <a:gd name="connsiteX15" fmla="*/ 357808 w 1272208"/>
              <a:gd name="connsiteY15" fmla="*/ 288235 h 417444"/>
              <a:gd name="connsiteX16" fmla="*/ 327991 w 1272208"/>
              <a:gd name="connsiteY16" fmla="*/ 308114 h 417444"/>
              <a:gd name="connsiteX17" fmla="*/ 248478 w 1272208"/>
              <a:gd name="connsiteY17" fmla="*/ 327992 h 417444"/>
              <a:gd name="connsiteX18" fmla="*/ 218661 w 1272208"/>
              <a:gd name="connsiteY18" fmla="*/ 347870 h 417444"/>
              <a:gd name="connsiteX19" fmla="*/ 188843 w 1272208"/>
              <a:gd name="connsiteY19" fmla="*/ 357809 h 417444"/>
              <a:gd name="connsiteX20" fmla="*/ 119269 w 1272208"/>
              <a:gd name="connsiteY20" fmla="*/ 387627 h 417444"/>
              <a:gd name="connsiteX21" fmla="*/ 19878 w 1272208"/>
              <a:gd name="connsiteY21" fmla="*/ 407505 h 417444"/>
              <a:gd name="connsiteX22" fmla="*/ 0 w 1272208"/>
              <a:gd name="connsiteY22" fmla="*/ 417444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2208" h="417444">
                <a:moveTo>
                  <a:pt x="1272208" y="0"/>
                </a:moveTo>
                <a:cubicBezTo>
                  <a:pt x="1255643" y="3313"/>
                  <a:pt x="1237892" y="2950"/>
                  <a:pt x="1222513" y="9940"/>
                </a:cubicBezTo>
                <a:cubicBezTo>
                  <a:pt x="1200764" y="19826"/>
                  <a:pt x="1186444" y="45768"/>
                  <a:pt x="1162878" y="49696"/>
                </a:cubicBezTo>
                <a:lnTo>
                  <a:pt x="1103243" y="59635"/>
                </a:lnTo>
                <a:cubicBezTo>
                  <a:pt x="1031753" y="83465"/>
                  <a:pt x="1121029" y="54553"/>
                  <a:pt x="1033669" y="79514"/>
                </a:cubicBezTo>
                <a:cubicBezTo>
                  <a:pt x="1023596" y="82392"/>
                  <a:pt x="1013959" y="86696"/>
                  <a:pt x="1003852" y="89453"/>
                </a:cubicBezTo>
                <a:cubicBezTo>
                  <a:pt x="977495" y="96641"/>
                  <a:pt x="950257" y="100692"/>
                  <a:pt x="924339" y="109331"/>
                </a:cubicBezTo>
                <a:lnTo>
                  <a:pt x="864704" y="129209"/>
                </a:lnTo>
                <a:cubicBezTo>
                  <a:pt x="854765" y="132522"/>
                  <a:pt x="845160" y="137093"/>
                  <a:pt x="834887" y="139148"/>
                </a:cubicBezTo>
                <a:cubicBezTo>
                  <a:pt x="733837" y="159358"/>
                  <a:pt x="826694" y="138649"/>
                  <a:pt x="755374" y="159027"/>
                </a:cubicBezTo>
                <a:cubicBezTo>
                  <a:pt x="742239" y="162780"/>
                  <a:pt x="728701" y="165041"/>
                  <a:pt x="715617" y="168966"/>
                </a:cubicBezTo>
                <a:cubicBezTo>
                  <a:pt x="583759" y="208523"/>
                  <a:pt x="715853" y="168871"/>
                  <a:pt x="616226" y="208722"/>
                </a:cubicBezTo>
                <a:cubicBezTo>
                  <a:pt x="596771" y="216504"/>
                  <a:pt x="576469" y="221974"/>
                  <a:pt x="556591" y="228600"/>
                </a:cubicBezTo>
                <a:cubicBezTo>
                  <a:pt x="546652" y="231913"/>
                  <a:pt x="536938" y="235999"/>
                  <a:pt x="526774" y="238540"/>
                </a:cubicBezTo>
                <a:cubicBezTo>
                  <a:pt x="500270" y="245166"/>
                  <a:pt x="471697" y="246200"/>
                  <a:pt x="447261" y="258418"/>
                </a:cubicBezTo>
                <a:cubicBezTo>
                  <a:pt x="392394" y="285851"/>
                  <a:pt x="422033" y="275390"/>
                  <a:pt x="357808" y="288235"/>
                </a:cubicBezTo>
                <a:cubicBezTo>
                  <a:pt x="347869" y="294861"/>
                  <a:pt x="339176" y="303920"/>
                  <a:pt x="327991" y="308114"/>
                </a:cubicBezTo>
                <a:cubicBezTo>
                  <a:pt x="282623" y="325128"/>
                  <a:pt x="285267" y="309598"/>
                  <a:pt x="248478" y="327992"/>
                </a:cubicBezTo>
                <a:cubicBezTo>
                  <a:pt x="237794" y="333334"/>
                  <a:pt x="229345" y="342528"/>
                  <a:pt x="218661" y="347870"/>
                </a:cubicBezTo>
                <a:cubicBezTo>
                  <a:pt x="209290" y="352555"/>
                  <a:pt x="198473" y="353682"/>
                  <a:pt x="188843" y="357809"/>
                </a:cubicBezTo>
                <a:cubicBezTo>
                  <a:pt x="156123" y="371832"/>
                  <a:pt x="151541" y="380455"/>
                  <a:pt x="119269" y="387627"/>
                </a:cubicBezTo>
                <a:cubicBezTo>
                  <a:pt x="75225" y="397415"/>
                  <a:pt x="59484" y="394303"/>
                  <a:pt x="19878" y="407505"/>
                </a:cubicBezTo>
                <a:cubicBezTo>
                  <a:pt x="12850" y="409848"/>
                  <a:pt x="6626" y="414131"/>
                  <a:pt x="0" y="4174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/>
          <p:cNvSpPr/>
          <p:nvPr/>
        </p:nvSpPr>
        <p:spPr>
          <a:xfrm rot="485275">
            <a:off x="1130673" y="2783964"/>
            <a:ext cx="502753" cy="249596"/>
          </a:xfrm>
          <a:custGeom>
            <a:avLst/>
            <a:gdLst>
              <a:gd name="connsiteX0" fmla="*/ 1272208 w 1272208"/>
              <a:gd name="connsiteY0" fmla="*/ 0 h 417444"/>
              <a:gd name="connsiteX1" fmla="*/ 1222513 w 1272208"/>
              <a:gd name="connsiteY1" fmla="*/ 9940 h 417444"/>
              <a:gd name="connsiteX2" fmla="*/ 1162878 w 1272208"/>
              <a:gd name="connsiteY2" fmla="*/ 49696 h 417444"/>
              <a:gd name="connsiteX3" fmla="*/ 1103243 w 1272208"/>
              <a:gd name="connsiteY3" fmla="*/ 59635 h 417444"/>
              <a:gd name="connsiteX4" fmla="*/ 1033669 w 1272208"/>
              <a:gd name="connsiteY4" fmla="*/ 79514 h 417444"/>
              <a:gd name="connsiteX5" fmla="*/ 1003852 w 1272208"/>
              <a:gd name="connsiteY5" fmla="*/ 89453 h 417444"/>
              <a:gd name="connsiteX6" fmla="*/ 924339 w 1272208"/>
              <a:gd name="connsiteY6" fmla="*/ 109331 h 417444"/>
              <a:gd name="connsiteX7" fmla="*/ 864704 w 1272208"/>
              <a:gd name="connsiteY7" fmla="*/ 129209 h 417444"/>
              <a:gd name="connsiteX8" fmla="*/ 834887 w 1272208"/>
              <a:gd name="connsiteY8" fmla="*/ 139148 h 417444"/>
              <a:gd name="connsiteX9" fmla="*/ 755374 w 1272208"/>
              <a:gd name="connsiteY9" fmla="*/ 159027 h 417444"/>
              <a:gd name="connsiteX10" fmla="*/ 715617 w 1272208"/>
              <a:gd name="connsiteY10" fmla="*/ 168966 h 417444"/>
              <a:gd name="connsiteX11" fmla="*/ 616226 w 1272208"/>
              <a:gd name="connsiteY11" fmla="*/ 208722 h 417444"/>
              <a:gd name="connsiteX12" fmla="*/ 556591 w 1272208"/>
              <a:gd name="connsiteY12" fmla="*/ 228600 h 417444"/>
              <a:gd name="connsiteX13" fmla="*/ 526774 w 1272208"/>
              <a:gd name="connsiteY13" fmla="*/ 238540 h 417444"/>
              <a:gd name="connsiteX14" fmla="*/ 447261 w 1272208"/>
              <a:gd name="connsiteY14" fmla="*/ 258418 h 417444"/>
              <a:gd name="connsiteX15" fmla="*/ 357808 w 1272208"/>
              <a:gd name="connsiteY15" fmla="*/ 288235 h 417444"/>
              <a:gd name="connsiteX16" fmla="*/ 327991 w 1272208"/>
              <a:gd name="connsiteY16" fmla="*/ 308114 h 417444"/>
              <a:gd name="connsiteX17" fmla="*/ 248478 w 1272208"/>
              <a:gd name="connsiteY17" fmla="*/ 327992 h 417444"/>
              <a:gd name="connsiteX18" fmla="*/ 218661 w 1272208"/>
              <a:gd name="connsiteY18" fmla="*/ 347870 h 417444"/>
              <a:gd name="connsiteX19" fmla="*/ 188843 w 1272208"/>
              <a:gd name="connsiteY19" fmla="*/ 357809 h 417444"/>
              <a:gd name="connsiteX20" fmla="*/ 119269 w 1272208"/>
              <a:gd name="connsiteY20" fmla="*/ 387627 h 417444"/>
              <a:gd name="connsiteX21" fmla="*/ 19878 w 1272208"/>
              <a:gd name="connsiteY21" fmla="*/ 407505 h 417444"/>
              <a:gd name="connsiteX22" fmla="*/ 0 w 1272208"/>
              <a:gd name="connsiteY22" fmla="*/ 417444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2208" h="417444">
                <a:moveTo>
                  <a:pt x="1272208" y="0"/>
                </a:moveTo>
                <a:cubicBezTo>
                  <a:pt x="1255643" y="3313"/>
                  <a:pt x="1237892" y="2950"/>
                  <a:pt x="1222513" y="9940"/>
                </a:cubicBezTo>
                <a:cubicBezTo>
                  <a:pt x="1200764" y="19826"/>
                  <a:pt x="1186444" y="45768"/>
                  <a:pt x="1162878" y="49696"/>
                </a:cubicBezTo>
                <a:lnTo>
                  <a:pt x="1103243" y="59635"/>
                </a:lnTo>
                <a:cubicBezTo>
                  <a:pt x="1031753" y="83465"/>
                  <a:pt x="1121029" y="54553"/>
                  <a:pt x="1033669" y="79514"/>
                </a:cubicBezTo>
                <a:cubicBezTo>
                  <a:pt x="1023596" y="82392"/>
                  <a:pt x="1013959" y="86696"/>
                  <a:pt x="1003852" y="89453"/>
                </a:cubicBezTo>
                <a:cubicBezTo>
                  <a:pt x="977495" y="96641"/>
                  <a:pt x="950257" y="100692"/>
                  <a:pt x="924339" y="109331"/>
                </a:cubicBezTo>
                <a:lnTo>
                  <a:pt x="864704" y="129209"/>
                </a:lnTo>
                <a:cubicBezTo>
                  <a:pt x="854765" y="132522"/>
                  <a:pt x="845160" y="137093"/>
                  <a:pt x="834887" y="139148"/>
                </a:cubicBezTo>
                <a:cubicBezTo>
                  <a:pt x="733837" y="159358"/>
                  <a:pt x="826694" y="138649"/>
                  <a:pt x="755374" y="159027"/>
                </a:cubicBezTo>
                <a:cubicBezTo>
                  <a:pt x="742239" y="162780"/>
                  <a:pt x="728701" y="165041"/>
                  <a:pt x="715617" y="168966"/>
                </a:cubicBezTo>
                <a:cubicBezTo>
                  <a:pt x="583759" y="208523"/>
                  <a:pt x="715853" y="168871"/>
                  <a:pt x="616226" y="208722"/>
                </a:cubicBezTo>
                <a:cubicBezTo>
                  <a:pt x="596771" y="216504"/>
                  <a:pt x="576469" y="221974"/>
                  <a:pt x="556591" y="228600"/>
                </a:cubicBezTo>
                <a:cubicBezTo>
                  <a:pt x="546652" y="231913"/>
                  <a:pt x="536938" y="235999"/>
                  <a:pt x="526774" y="238540"/>
                </a:cubicBezTo>
                <a:cubicBezTo>
                  <a:pt x="500270" y="245166"/>
                  <a:pt x="471697" y="246200"/>
                  <a:pt x="447261" y="258418"/>
                </a:cubicBezTo>
                <a:cubicBezTo>
                  <a:pt x="392394" y="285851"/>
                  <a:pt x="422033" y="275390"/>
                  <a:pt x="357808" y="288235"/>
                </a:cubicBezTo>
                <a:cubicBezTo>
                  <a:pt x="347869" y="294861"/>
                  <a:pt x="339176" y="303920"/>
                  <a:pt x="327991" y="308114"/>
                </a:cubicBezTo>
                <a:cubicBezTo>
                  <a:pt x="282623" y="325128"/>
                  <a:pt x="285267" y="309598"/>
                  <a:pt x="248478" y="327992"/>
                </a:cubicBezTo>
                <a:cubicBezTo>
                  <a:pt x="237794" y="333334"/>
                  <a:pt x="229345" y="342528"/>
                  <a:pt x="218661" y="347870"/>
                </a:cubicBezTo>
                <a:cubicBezTo>
                  <a:pt x="209290" y="352555"/>
                  <a:pt x="198473" y="353682"/>
                  <a:pt x="188843" y="357809"/>
                </a:cubicBezTo>
                <a:cubicBezTo>
                  <a:pt x="156123" y="371832"/>
                  <a:pt x="151541" y="380455"/>
                  <a:pt x="119269" y="387627"/>
                </a:cubicBezTo>
                <a:cubicBezTo>
                  <a:pt x="75225" y="397415"/>
                  <a:pt x="59484" y="394303"/>
                  <a:pt x="19878" y="407505"/>
                </a:cubicBezTo>
                <a:cubicBezTo>
                  <a:pt x="12850" y="409848"/>
                  <a:pt x="6626" y="414131"/>
                  <a:pt x="0" y="4174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/>
          <p:cNvSpPr/>
          <p:nvPr/>
        </p:nvSpPr>
        <p:spPr>
          <a:xfrm rot="688087">
            <a:off x="382492" y="3888686"/>
            <a:ext cx="1999116" cy="528502"/>
          </a:xfrm>
          <a:custGeom>
            <a:avLst/>
            <a:gdLst>
              <a:gd name="connsiteX0" fmla="*/ 1272208 w 1272208"/>
              <a:gd name="connsiteY0" fmla="*/ 0 h 417444"/>
              <a:gd name="connsiteX1" fmla="*/ 1222513 w 1272208"/>
              <a:gd name="connsiteY1" fmla="*/ 9940 h 417444"/>
              <a:gd name="connsiteX2" fmla="*/ 1162878 w 1272208"/>
              <a:gd name="connsiteY2" fmla="*/ 49696 h 417444"/>
              <a:gd name="connsiteX3" fmla="*/ 1103243 w 1272208"/>
              <a:gd name="connsiteY3" fmla="*/ 59635 h 417444"/>
              <a:gd name="connsiteX4" fmla="*/ 1033669 w 1272208"/>
              <a:gd name="connsiteY4" fmla="*/ 79514 h 417444"/>
              <a:gd name="connsiteX5" fmla="*/ 1003852 w 1272208"/>
              <a:gd name="connsiteY5" fmla="*/ 89453 h 417444"/>
              <a:gd name="connsiteX6" fmla="*/ 924339 w 1272208"/>
              <a:gd name="connsiteY6" fmla="*/ 109331 h 417444"/>
              <a:gd name="connsiteX7" fmla="*/ 864704 w 1272208"/>
              <a:gd name="connsiteY7" fmla="*/ 129209 h 417444"/>
              <a:gd name="connsiteX8" fmla="*/ 834887 w 1272208"/>
              <a:gd name="connsiteY8" fmla="*/ 139148 h 417444"/>
              <a:gd name="connsiteX9" fmla="*/ 755374 w 1272208"/>
              <a:gd name="connsiteY9" fmla="*/ 159027 h 417444"/>
              <a:gd name="connsiteX10" fmla="*/ 715617 w 1272208"/>
              <a:gd name="connsiteY10" fmla="*/ 168966 h 417444"/>
              <a:gd name="connsiteX11" fmla="*/ 616226 w 1272208"/>
              <a:gd name="connsiteY11" fmla="*/ 208722 h 417444"/>
              <a:gd name="connsiteX12" fmla="*/ 556591 w 1272208"/>
              <a:gd name="connsiteY12" fmla="*/ 228600 h 417444"/>
              <a:gd name="connsiteX13" fmla="*/ 526774 w 1272208"/>
              <a:gd name="connsiteY13" fmla="*/ 238540 h 417444"/>
              <a:gd name="connsiteX14" fmla="*/ 447261 w 1272208"/>
              <a:gd name="connsiteY14" fmla="*/ 258418 h 417444"/>
              <a:gd name="connsiteX15" fmla="*/ 357808 w 1272208"/>
              <a:gd name="connsiteY15" fmla="*/ 288235 h 417444"/>
              <a:gd name="connsiteX16" fmla="*/ 327991 w 1272208"/>
              <a:gd name="connsiteY16" fmla="*/ 308114 h 417444"/>
              <a:gd name="connsiteX17" fmla="*/ 248478 w 1272208"/>
              <a:gd name="connsiteY17" fmla="*/ 327992 h 417444"/>
              <a:gd name="connsiteX18" fmla="*/ 218661 w 1272208"/>
              <a:gd name="connsiteY18" fmla="*/ 347870 h 417444"/>
              <a:gd name="connsiteX19" fmla="*/ 188843 w 1272208"/>
              <a:gd name="connsiteY19" fmla="*/ 357809 h 417444"/>
              <a:gd name="connsiteX20" fmla="*/ 119269 w 1272208"/>
              <a:gd name="connsiteY20" fmla="*/ 387627 h 417444"/>
              <a:gd name="connsiteX21" fmla="*/ 19878 w 1272208"/>
              <a:gd name="connsiteY21" fmla="*/ 407505 h 417444"/>
              <a:gd name="connsiteX22" fmla="*/ 0 w 1272208"/>
              <a:gd name="connsiteY22" fmla="*/ 417444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2208" h="417444">
                <a:moveTo>
                  <a:pt x="1272208" y="0"/>
                </a:moveTo>
                <a:cubicBezTo>
                  <a:pt x="1255643" y="3313"/>
                  <a:pt x="1237892" y="2950"/>
                  <a:pt x="1222513" y="9940"/>
                </a:cubicBezTo>
                <a:cubicBezTo>
                  <a:pt x="1200764" y="19826"/>
                  <a:pt x="1186444" y="45768"/>
                  <a:pt x="1162878" y="49696"/>
                </a:cubicBezTo>
                <a:lnTo>
                  <a:pt x="1103243" y="59635"/>
                </a:lnTo>
                <a:cubicBezTo>
                  <a:pt x="1031753" y="83465"/>
                  <a:pt x="1121029" y="54553"/>
                  <a:pt x="1033669" y="79514"/>
                </a:cubicBezTo>
                <a:cubicBezTo>
                  <a:pt x="1023596" y="82392"/>
                  <a:pt x="1013959" y="86696"/>
                  <a:pt x="1003852" y="89453"/>
                </a:cubicBezTo>
                <a:cubicBezTo>
                  <a:pt x="977495" y="96641"/>
                  <a:pt x="950257" y="100692"/>
                  <a:pt x="924339" y="109331"/>
                </a:cubicBezTo>
                <a:lnTo>
                  <a:pt x="864704" y="129209"/>
                </a:lnTo>
                <a:cubicBezTo>
                  <a:pt x="854765" y="132522"/>
                  <a:pt x="845160" y="137093"/>
                  <a:pt x="834887" y="139148"/>
                </a:cubicBezTo>
                <a:cubicBezTo>
                  <a:pt x="733837" y="159358"/>
                  <a:pt x="826694" y="138649"/>
                  <a:pt x="755374" y="159027"/>
                </a:cubicBezTo>
                <a:cubicBezTo>
                  <a:pt x="742239" y="162780"/>
                  <a:pt x="728701" y="165041"/>
                  <a:pt x="715617" y="168966"/>
                </a:cubicBezTo>
                <a:cubicBezTo>
                  <a:pt x="583759" y="208523"/>
                  <a:pt x="715853" y="168871"/>
                  <a:pt x="616226" y="208722"/>
                </a:cubicBezTo>
                <a:cubicBezTo>
                  <a:pt x="596771" y="216504"/>
                  <a:pt x="576469" y="221974"/>
                  <a:pt x="556591" y="228600"/>
                </a:cubicBezTo>
                <a:cubicBezTo>
                  <a:pt x="546652" y="231913"/>
                  <a:pt x="536938" y="235999"/>
                  <a:pt x="526774" y="238540"/>
                </a:cubicBezTo>
                <a:cubicBezTo>
                  <a:pt x="500270" y="245166"/>
                  <a:pt x="471697" y="246200"/>
                  <a:pt x="447261" y="258418"/>
                </a:cubicBezTo>
                <a:cubicBezTo>
                  <a:pt x="392394" y="285851"/>
                  <a:pt x="422033" y="275390"/>
                  <a:pt x="357808" y="288235"/>
                </a:cubicBezTo>
                <a:cubicBezTo>
                  <a:pt x="347869" y="294861"/>
                  <a:pt x="339176" y="303920"/>
                  <a:pt x="327991" y="308114"/>
                </a:cubicBezTo>
                <a:cubicBezTo>
                  <a:pt x="282623" y="325128"/>
                  <a:pt x="285267" y="309598"/>
                  <a:pt x="248478" y="327992"/>
                </a:cubicBezTo>
                <a:cubicBezTo>
                  <a:pt x="237794" y="333334"/>
                  <a:pt x="229345" y="342528"/>
                  <a:pt x="218661" y="347870"/>
                </a:cubicBezTo>
                <a:cubicBezTo>
                  <a:pt x="209290" y="352555"/>
                  <a:pt x="198473" y="353682"/>
                  <a:pt x="188843" y="357809"/>
                </a:cubicBezTo>
                <a:cubicBezTo>
                  <a:pt x="156123" y="371832"/>
                  <a:pt x="151541" y="380455"/>
                  <a:pt x="119269" y="387627"/>
                </a:cubicBezTo>
                <a:cubicBezTo>
                  <a:pt x="75225" y="397415"/>
                  <a:pt x="59484" y="394303"/>
                  <a:pt x="19878" y="407505"/>
                </a:cubicBezTo>
                <a:cubicBezTo>
                  <a:pt x="12850" y="409848"/>
                  <a:pt x="6626" y="414131"/>
                  <a:pt x="0" y="4174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4" y="933534"/>
            <a:ext cx="8520175" cy="5519802"/>
          </a:xfrm>
        </p:spPr>
      </p:pic>
      <p:sp>
        <p:nvSpPr>
          <p:cNvPr id="17" name="TextBox 16"/>
          <p:cNvSpPr txBox="1"/>
          <p:nvPr/>
        </p:nvSpPr>
        <p:spPr>
          <a:xfrm>
            <a:off x="3635896" y="2389731"/>
            <a:ext cx="3993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$ . / </a:t>
            </a:r>
            <a:r>
              <a:rPr lang="en-US" altLang="ko-KR" b="1" dirty="0" err="1">
                <a:solidFill>
                  <a:srgbClr val="C00000"/>
                </a:solidFill>
              </a:rPr>
              <a:t>list.bash</a:t>
            </a:r>
            <a:r>
              <a:rPr lang="en-US" altLang="ko-KR" b="1" dirty="0">
                <a:solidFill>
                  <a:srgbClr val="C00000"/>
                </a:solidFill>
              </a:rPr>
              <a:t> ..</a:t>
            </a:r>
          </a:p>
          <a:p>
            <a:r>
              <a:rPr lang="ko-KR" altLang="en-US" dirty="0"/>
              <a:t>위의 상대경로</a:t>
            </a:r>
            <a:r>
              <a:rPr lang="en-US" altLang="ko-KR" dirty="0"/>
              <a:t>(</a:t>
            </a:r>
            <a:r>
              <a:rPr lang="ko-KR" altLang="en-US" dirty="0"/>
              <a:t>상위 디렉터리</a:t>
            </a:r>
            <a:r>
              <a:rPr lang="en-US" altLang="ko-KR" dirty="0"/>
              <a:t>)</a:t>
            </a:r>
            <a:r>
              <a:rPr lang="ko-KR" altLang="en-US" dirty="0"/>
              <a:t>에 대해</a:t>
            </a:r>
            <a:endParaRPr lang="en-US" altLang="ko-KR" dirty="0"/>
          </a:p>
          <a:p>
            <a:r>
              <a:rPr lang="ko-KR" altLang="en-US" dirty="0"/>
              <a:t>모든 하위 디렉터리들도 리스트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앞 슬라이드에 이어 계속 리스트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779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9" y="1275623"/>
            <a:ext cx="8106474" cy="339726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listdir</a:t>
            </a:r>
            <a:r>
              <a:rPr lang="en-US" altLang="ko-KR" dirty="0"/>
              <a:t> [</a:t>
            </a:r>
            <a:r>
              <a:rPr lang="en-US" altLang="ko-KR" dirty="0" err="1"/>
              <a:t>dir</a:t>
            </a:r>
            <a:r>
              <a:rPr lang="en-US" altLang="ko-KR" dirty="0"/>
              <a:t>] (</a:t>
            </a:r>
            <a:r>
              <a:rPr lang="ko-KR" altLang="en-US" dirty="0"/>
              <a:t>잘못 입력한 경우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7905" y="2006364"/>
            <a:ext cx="2160240" cy="234963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47964" y="2487609"/>
            <a:ext cx="370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$ . / </a:t>
            </a:r>
            <a:r>
              <a:rPr lang="en-US" altLang="ko-KR" b="1" dirty="0" err="1">
                <a:solidFill>
                  <a:schemeClr val="accent1"/>
                </a:solidFill>
              </a:rPr>
              <a:t>list.bash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잘못된 디렉터리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dirty="0"/>
              <a:t>오류메시지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293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908720"/>
            <a:ext cx="8568951" cy="568863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del.bash</a:t>
            </a:r>
            <a:r>
              <a:rPr lang="en-US" altLang="ko-KR" dirty="0"/>
              <a:t> [</a:t>
            </a:r>
            <a:r>
              <a:rPr lang="ko-KR" altLang="en-US" dirty="0"/>
              <a:t>디렉토리</a:t>
            </a:r>
            <a:r>
              <a:rPr lang="en-US" altLang="ko-KR" dirty="0"/>
              <a:t>]</a:t>
            </a:r>
            <a:endParaRPr lang="ko-KR" altLang="en-US" dirty="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1312" y="2337029"/>
            <a:ext cx="1132375" cy="145928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28196" y="3667681"/>
            <a:ext cx="2852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If [ $answer == “y” ]</a:t>
            </a:r>
          </a:p>
          <a:p>
            <a:r>
              <a:rPr lang="en-US" altLang="ko-KR" dirty="0"/>
              <a:t>answer</a:t>
            </a:r>
            <a:r>
              <a:rPr lang="ko-KR" altLang="en-US" dirty="0"/>
              <a:t>를 </a:t>
            </a:r>
            <a:r>
              <a:rPr lang="en-US" altLang="ko-KR" dirty="0"/>
              <a:t>y</a:t>
            </a:r>
            <a:r>
              <a:rPr lang="ko-KR" altLang="en-US" dirty="0"/>
              <a:t>로 입력 받으면</a:t>
            </a:r>
            <a:endParaRPr lang="en-US" altLang="ko-KR" dirty="0"/>
          </a:p>
          <a:p>
            <a:r>
              <a:rPr lang="en-US" altLang="ko-KR" dirty="0"/>
              <a:t>$file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4490318"/>
            <a:ext cx="2232248" cy="18269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79712" y="2363495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명령줄</a:t>
            </a:r>
            <a:r>
              <a:rPr lang="ko-KR" altLang="en-US" dirty="0"/>
              <a:t> 인수에</a:t>
            </a:r>
            <a:r>
              <a:rPr lang="en-US" altLang="ko-KR" dirty="0"/>
              <a:t> </a:t>
            </a:r>
            <a:r>
              <a:rPr lang="ko-KR" altLang="en-US" dirty="0"/>
              <a:t>아무것도 받지 않으면 </a:t>
            </a:r>
            <a:r>
              <a:rPr lang="en-US" altLang="ko-KR" dirty="0" err="1"/>
              <a:t>dir</a:t>
            </a:r>
            <a:r>
              <a:rPr lang="ko-KR" altLang="en-US" dirty="0"/>
              <a:t>는 현재 디렉터리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받는 경우는 첫번째 </a:t>
            </a:r>
            <a:r>
              <a:rPr lang="ko-KR" altLang="en-US" dirty="0" err="1"/>
              <a:t>명령줄</a:t>
            </a:r>
            <a:r>
              <a:rPr lang="ko-KR" altLang="en-US" dirty="0"/>
              <a:t> 인수가 </a:t>
            </a:r>
            <a:r>
              <a:rPr lang="en-US" altLang="ko-KR" dirty="0" err="1"/>
              <a:t>dir</a:t>
            </a:r>
            <a:r>
              <a:rPr lang="ko-KR" altLang="en-US" dirty="0"/>
              <a:t>에 해당 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1889118" y="324193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C00000"/>
                </a:solidFill>
              </a:rPr>
              <a:t>-a $</a:t>
            </a:r>
            <a:r>
              <a:rPr lang="en-US" altLang="ko-KR" b="1" dirty="0" err="1">
                <a:solidFill>
                  <a:srgbClr val="C00000"/>
                </a:solidFill>
              </a:rPr>
              <a:t>dir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en-US" altLang="ko-KR" dirty="0" err="1"/>
              <a:t>dir</a:t>
            </a:r>
            <a:r>
              <a:rPr lang="ko-KR" altLang="en-US" dirty="0"/>
              <a:t>이 존재한다면</a:t>
            </a:r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4544516" y="5948055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C00000"/>
                </a:solidFill>
              </a:rPr>
              <a:t>else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en-US" altLang="ko-KR" dirty="0" err="1"/>
              <a:t>dir</a:t>
            </a:r>
            <a:r>
              <a:rPr lang="ko-KR" altLang="en-US" dirty="0"/>
              <a:t>이 존재하지 않는다면 종료</a:t>
            </a:r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3004884" y="3522708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/>
                </a:solidFill>
              </a:rPr>
              <a:t>-d $</a:t>
            </a:r>
            <a:r>
              <a:rPr lang="en-US" altLang="ko-KR" b="1" dirty="0" err="1">
                <a:solidFill>
                  <a:schemeClr val="accent1"/>
                </a:solidFill>
              </a:rPr>
              <a:t>dir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en-US" altLang="ko-KR" dirty="0" err="1"/>
              <a:t>dir</a:t>
            </a:r>
            <a:r>
              <a:rPr lang="ko-KR" altLang="en-US" dirty="0"/>
              <a:t>이 </a:t>
            </a:r>
            <a:r>
              <a:rPr lang="en-US" altLang="ko-KR" dirty="0"/>
              <a:t>directory</a:t>
            </a:r>
            <a:r>
              <a:rPr lang="ko-KR" altLang="en-US" dirty="0"/>
              <a:t>라면</a:t>
            </a:r>
            <a:endParaRPr lang="en-US" altLang="ko-KR" dirty="0"/>
          </a:p>
          <a:p>
            <a:pPr algn="r"/>
            <a:r>
              <a:rPr lang="en-US" altLang="ko-KR" dirty="0" err="1"/>
              <a:t>dir</a:t>
            </a:r>
            <a:r>
              <a:rPr lang="ko-KR" altLang="en-US" dirty="0"/>
              <a:t>로 이동 후 </a:t>
            </a:r>
            <a:r>
              <a:rPr lang="en-US" altLang="ko-KR" dirty="0"/>
              <a:t>for</a:t>
            </a:r>
            <a:r>
              <a:rPr lang="ko-KR" altLang="en-US" dirty="0"/>
              <a:t>문 수행 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2771800" y="4858308"/>
            <a:ext cx="2376264" cy="179537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63674" y="5296256"/>
            <a:ext cx="512182" cy="148968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91030" y="4026861"/>
            <a:ext cx="309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If [ $answer == “n” ]</a:t>
            </a:r>
          </a:p>
          <a:p>
            <a:r>
              <a:rPr lang="en-US" altLang="ko-KR" dirty="0"/>
              <a:t>answer</a:t>
            </a:r>
            <a:r>
              <a:rPr lang="ko-KR" altLang="en-US" dirty="0"/>
              <a:t>를 </a:t>
            </a:r>
            <a:r>
              <a:rPr lang="en-US" altLang="ko-KR" dirty="0"/>
              <a:t>n</a:t>
            </a:r>
            <a:r>
              <a:rPr lang="ko-KR" altLang="en-US" dirty="0"/>
              <a:t>으로 입력</a:t>
            </a:r>
            <a:r>
              <a:rPr lang="en-US" altLang="ko-KR" dirty="0"/>
              <a:t> </a:t>
            </a:r>
            <a:r>
              <a:rPr lang="ko-KR" altLang="en-US" dirty="0"/>
              <a:t>받으면</a:t>
            </a:r>
            <a:endParaRPr lang="en-US" altLang="ko-KR" dirty="0"/>
          </a:p>
          <a:p>
            <a:r>
              <a:rPr lang="ko-KR" altLang="en-US" dirty="0"/>
              <a:t>삭제취소 메시지 띄움</a:t>
            </a:r>
            <a:endParaRPr lang="en-US" altLang="ko-KR" dirty="0"/>
          </a:p>
        </p:txBody>
      </p:sp>
      <p:sp>
        <p:nvSpPr>
          <p:cNvPr id="27" name="TextBox 26"/>
          <p:cNvSpPr txBox="1"/>
          <p:nvPr/>
        </p:nvSpPr>
        <p:spPr>
          <a:xfrm>
            <a:off x="5373009" y="4551536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else</a:t>
            </a:r>
          </a:p>
          <a:p>
            <a:r>
              <a:rPr lang="en-US" altLang="ko-KR" dirty="0"/>
              <a:t>answer</a:t>
            </a:r>
            <a:r>
              <a:rPr lang="ko-KR" altLang="en-US" dirty="0"/>
              <a:t>를 </a:t>
            </a:r>
            <a:r>
              <a:rPr lang="en-US" altLang="ko-KR" dirty="0"/>
              <a:t>y/n </a:t>
            </a:r>
            <a:r>
              <a:rPr lang="ko-KR" altLang="en-US" dirty="0"/>
              <a:t>이외의 것으로</a:t>
            </a:r>
            <a:endParaRPr lang="en-US" altLang="ko-KR" dirty="0"/>
          </a:p>
          <a:p>
            <a:r>
              <a:rPr lang="ko-KR" altLang="en-US" dirty="0"/>
              <a:t>입력 받을 시 메시지 띄움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586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93626"/>
            <a:ext cx="8136904" cy="5612531"/>
          </a:xfrm>
        </p:spPr>
      </p:pic>
      <p:sp>
        <p:nvSpPr>
          <p:cNvPr id="9" name="직사각형 8"/>
          <p:cNvSpPr/>
          <p:nvPr/>
        </p:nvSpPr>
        <p:spPr>
          <a:xfrm>
            <a:off x="3283316" y="1536914"/>
            <a:ext cx="3736955" cy="238517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del.bash</a:t>
            </a:r>
            <a:r>
              <a:rPr lang="en-US" altLang="ko-KR" dirty="0"/>
              <a:t> [</a:t>
            </a:r>
            <a:r>
              <a:rPr lang="ko-KR" altLang="en-US" dirty="0"/>
              <a:t>디렉토리</a:t>
            </a:r>
            <a:r>
              <a:rPr lang="en-US" altLang="ko-KR" dirty="0"/>
              <a:t>] (</a:t>
            </a:r>
            <a:r>
              <a:rPr lang="ko-KR" altLang="en-US" dirty="0"/>
              <a:t>절대경로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3888" y="5301208"/>
            <a:ext cx="517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y</a:t>
            </a:r>
            <a:r>
              <a:rPr lang="ko-KR" altLang="en-US" dirty="0"/>
              <a:t>로 답한 것들은 </a:t>
            </a:r>
            <a:r>
              <a:rPr lang="en-US" altLang="ko-KR" dirty="0"/>
              <a:t>ls</a:t>
            </a:r>
            <a:r>
              <a:rPr lang="ko-KR" altLang="en-US" dirty="0"/>
              <a:t>로 확인 후 삭제되었음을 확인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1866079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$ ./</a:t>
            </a:r>
            <a:r>
              <a:rPr lang="en-US" altLang="ko-KR" b="1" dirty="0" err="1">
                <a:solidFill>
                  <a:schemeClr val="accent1"/>
                </a:solidFill>
              </a:rPr>
              <a:t>del.bash</a:t>
            </a:r>
            <a:r>
              <a:rPr lang="en-US" altLang="ko-KR" b="1" dirty="0">
                <a:solidFill>
                  <a:schemeClr val="accent1"/>
                </a:solidFill>
              </a:rPr>
              <a:t> /home/1515655/lab04</a:t>
            </a:r>
          </a:p>
          <a:p>
            <a:r>
              <a:rPr lang="ko-KR" altLang="en-US" dirty="0"/>
              <a:t>위의 절대경로에 대해</a:t>
            </a:r>
            <a:endParaRPr lang="en-US" altLang="ko-KR" dirty="0"/>
          </a:p>
          <a:p>
            <a:r>
              <a:rPr lang="ko-KR" altLang="en-US" dirty="0"/>
              <a:t>파일 및 서브 디렉터리의 삭제 여부 확인</a:t>
            </a:r>
            <a:endParaRPr lang="en-US" altLang="ko-KR" dirty="0"/>
          </a:p>
        </p:txBody>
      </p:sp>
      <p:sp>
        <p:nvSpPr>
          <p:cNvPr id="6" name="자유형: 도형 5"/>
          <p:cNvSpPr/>
          <p:nvPr/>
        </p:nvSpPr>
        <p:spPr>
          <a:xfrm>
            <a:off x="313692" y="3343641"/>
            <a:ext cx="630525" cy="254729"/>
          </a:xfrm>
          <a:custGeom>
            <a:avLst/>
            <a:gdLst>
              <a:gd name="connsiteX0" fmla="*/ 521195 w 630525"/>
              <a:gd name="connsiteY0" fmla="*/ 254324 h 254729"/>
              <a:gd name="connsiteX1" fmla="*/ 471499 w 630525"/>
              <a:gd name="connsiteY1" fmla="*/ 234446 h 254729"/>
              <a:gd name="connsiteX2" fmla="*/ 391986 w 630525"/>
              <a:gd name="connsiteY2" fmla="*/ 214568 h 254729"/>
              <a:gd name="connsiteX3" fmla="*/ 203143 w 630525"/>
              <a:gd name="connsiteY3" fmla="*/ 194689 h 254729"/>
              <a:gd name="connsiteX4" fmla="*/ 153447 w 630525"/>
              <a:gd name="connsiteY4" fmla="*/ 184750 h 254729"/>
              <a:gd name="connsiteX5" fmla="*/ 93812 w 630525"/>
              <a:gd name="connsiteY5" fmla="*/ 174811 h 254729"/>
              <a:gd name="connsiteX6" fmla="*/ 34178 w 630525"/>
              <a:gd name="connsiteY6" fmla="*/ 154933 h 254729"/>
              <a:gd name="connsiteX7" fmla="*/ 14299 w 630525"/>
              <a:gd name="connsiteY7" fmla="*/ 135055 h 254729"/>
              <a:gd name="connsiteX8" fmla="*/ 14299 w 630525"/>
              <a:gd name="connsiteY8" fmla="*/ 15785 h 254729"/>
              <a:gd name="connsiteX9" fmla="*/ 322412 w 630525"/>
              <a:gd name="connsiteY9" fmla="*/ 5846 h 254729"/>
              <a:gd name="connsiteX10" fmla="*/ 551012 w 630525"/>
              <a:gd name="connsiteY10" fmla="*/ 15785 h 254729"/>
              <a:gd name="connsiteX11" fmla="*/ 580830 w 630525"/>
              <a:gd name="connsiteY11" fmla="*/ 25724 h 254729"/>
              <a:gd name="connsiteX12" fmla="*/ 610647 w 630525"/>
              <a:gd name="connsiteY12" fmla="*/ 45602 h 254729"/>
              <a:gd name="connsiteX13" fmla="*/ 630525 w 630525"/>
              <a:gd name="connsiteY13" fmla="*/ 65481 h 254729"/>
              <a:gd name="connsiteX14" fmla="*/ 620586 w 630525"/>
              <a:gd name="connsiteY14" fmla="*/ 184750 h 254729"/>
              <a:gd name="connsiteX15" fmla="*/ 590769 w 630525"/>
              <a:gd name="connsiteY15" fmla="*/ 194689 h 254729"/>
              <a:gd name="connsiteX16" fmla="*/ 570891 w 630525"/>
              <a:gd name="connsiteY16" fmla="*/ 214568 h 254729"/>
              <a:gd name="connsiteX17" fmla="*/ 521195 w 630525"/>
              <a:gd name="connsiteY17" fmla="*/ 254324 h 25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0525" h="254729">
                <a:moveTo>
                  <a:pt x="521195" y="254324"/>
                </a:moveTo>
                <a:cubicBezTo>
                  <a:pt x="504630" y="257637"/>
                  <a:pt x="488551" y="239693"/>
                  <a:pt x="471499" y="234446"/>
                </a:cubicBezTo>
                <a:cubicBezTo>
                  <a:pt x="445387" y="226412"/>
                  <a:pt x="419031" y="218432"/>
                  <a:pt x="391986" y="214568"/>
                </a:cubicBezTo>
                <a:cubicBezTo>
                  <a:pt x="282919" y="198987"/>
                  <a:pt x="345758" y="206575"/>
                  <a:pt x="203143" y="194689"/>
                </a:cubicBezTo>
                <a:lnTo>
                  <a:pt x="153447" y="184750"/>
                </a:lnTo>
                <a:cubicBezTo>
                  <a:pt x="133620" y="181145"/>
                  <a:pt x="113363" y="179699"/>
                  <a:pt x="93812" y="174811"/>
                </a:cubicBezTo>
                <a:cubicBezTo>
                  <a:pt x="73484" y="169729"/>
                  <a:pt x="34178" y="154933"/>
                  <a:pt x="34178" y="154933"/>
                </a:cubicBezTo>
                <a:cubicBezTo>
                  <a:pt x="27552" y="148307"/>
                  <a:pt x="19120" y="143090"/>
                  <a:pt x="14299" y="135055"/>
                </a:cubicBezTo>
                <a:cubicBezTo>
                  <a:pt x="-1206" y="109214"/>
                  <a:pt x="-8025" y="22761"/>
                  <a:pt x="14299" y="15785"/>
                </a:cubicBezTo>
                <a:cubicBezTo>
                  <a:pt x="112379" y="-14865"/>
                  <a:pt x="219708" y="9159"/>
                  <a:pt x="322412" y="5846"/>
                </a:cubicBezTo>
                <a:cubicBezTo>
                  <a:pt x="398612" y="9159"/>
                  <a:pt x="474965" y="9935"/>
                  <a:pt x="551012" y="15785"/>
                </a:cubicBezTo>
                <a:cubicBezTo>
                  <a:pt x="561458" y="16589"/>
                  <a:pt x="571459" y="21039"/>
                  <a:pt x="580830" y="25724"/>
                </a:cubicBezTo>
                <a:cubicBezTo>
                  <a:pt x="591514" y="31066"/>
                  <a:pt x="601319" y="38140"/>
                  <a:pt x="610647" y="45602"/>
                </a:cubicBezTo>
                <a:cubicBezTo>
                  <a:pt x="617964" y="51456"/>
                  <a:pt x="623899" y="58855"/>
                  <a:pt x="630525" y="65481"/>
                </a:cubicBezTo>
                <a:cubicBezTo>
                  <a:pt x="627212" y="105237"/>
                  <a:pt x="632318" y="146620"/>
                  <a:pt x="620586" y="184750"/>
                </a:cubicBezTo>
                <a:cubicBezTo>
                  <a:pt x="617505" y="194763"/>
                  <a:pt x="599753" y="189299"/>
                  <a:pt x="590769" y="194689"/>
                </a:cubicBezTo>
                <a:cubicBezTo>
                  <a:pt x="582734" y="199510"/>
                  <a:pt x="578926" y="209747"/>
                  <a:pt x="570891" y="214568"/>
                </a:cubicBezTo>
                <a:cubicBezTo>
                  <a:pt x="552580" y="225555"/>
                  <a:pt x="537760" y="251011"/>
                  <a:pt x="521195" y="254324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/>
          <p:cNvSpPr/>
          <p:nvPr/>
        </p:nvSpPr>
        <p:spPr>
          <a:xfrm>
            <a:off x="307068" y="3754455"/>
            <a:ext cx="630525" cy="254729"/>
          </a:xfrm>
          <a:custGeom>
            <a:avLst/>
            <a:gdLst>
              <a:gd name="connsiteX0" fmla="*/ 521195 w 630525"/>
              <a:gd name="connsiteY0" fmla="*/ 254324 h 254729"/>
              <a:gd name="connsiteX1" fmla="*/ 471499 w 630525"/>
              <a:gd name="connsiteY1" fmla="*/ 234446 h 254729"/>
              <a:gd name="connsiteX2" fmla="*/ 391986 w 630525"/>
              <a:gd name="connsiteY2" fmla="*/ 214568 h 254729"/>
              <a:gd name="connsiteX3" fmla="*/ 203143 w 630525"/>
              <a:gd name="connsiteY3" fmla="*/ 194689 h 254729"/>
              <a:gd name="connsiteX4" fmla="*/ 153447 w 630525"/>
              <a:gd name="connsiteY4" fmla="*/ 184750 h 254729"/>
              <a:gd name="connsiteX5" fmla="*/ 93812 w 630525"/>
              <a:gd name="connsiteY5" fmla="*/ 174811 h 254729"/>
              <a:gd name="connsiteX6" fmla="*/ 34178 w 630525"/>
              <a:gd name="connsiteY6" fmla="*/ 154933 h 254729"/>
              <a:gd name="connsiteX7" fmla="*/ 14299 w 630525"/>
              <a:gd name="connsiteY7" fmla="*/ 135055 h 254729"/>
              <a:gd name="connsiteX8" fmla="*/ 14299 w 630525"/>
              <a:gd name="connsiteY8" fmla="*/ 15785 h 254729"/>
              <a:gd name="connsiteX9" fmla="*/ 322412 w 630525"/>
              <a:gd name="connsiteY9" fmla="*/ 5846 h 254729"/>
              <a:gd name="connsiteX10" fmla="*/ 551012 w 630525"/>
              <a:gd name="connsiteY10" fmla="*/ 15785 h 254729"/>
              <a:gd name="connsiteX11" fmla="*/ 580830 w 630525"/>
              <a:gd name="connsiteY11" fmla="*/ 25724 h 254729"/>
              <a:gd name="connsiteX12" fmla="*/ 610647 w 630525"/>
              <a:gd name="connsiteY12" fmla="*/ 45602 h 254729"/>
              <a:gd name="connsiteX13" fmla="*/ 630525 w 630525"/>
              <a:gd name="connsiteY13" fmla="*/ 65481 h 254729"/>
              <a:gd name="connsiteX14" fmla="*/ 620586 w 630525"/>
              <a:gd name="connsiteY14" fmla="*/ 184750 h 254729"/>
              <a:gd name="connsiteX15" fmla="*/ 590769 w 630525"/>
              <a:gd name="connsiteY15" fmla="*/ 194689 h 254729"/>
              <a:gd name="connsiteX16" fmla="*/ 570891 w 630525"/>
              <a:gd name="connsiteY16" fmla="*/ 214568 h 254729"/>
              <a:gd name="connsiteX17" fmla="*/ 521195 w 630525"/>
              <a:gd name="connsiteY17" fmla="*/ 254324 h 25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0525" h="254729">
                <a:moveTo>
                  <a:pt x="521195" y="254324"/>
                </a:moveTo>
                <a:cubicBezTo>
                  <a:pt x="504630" y="257637"/>
                  <a:pt x="488551" y="239693"/>
                  <a:pt x="471499" y="234446"/>
                </a:cubicBezTo>
                <a:cubicBezTo>
                  <a:pt x="445387" y="226412"/>
                  <a:pt x="419031" y="218432"/>
                  <a:pt x="391986" y="214568"/>
                </a:cubicBezTo>
                <a:cubicBezTo>
                  <a:pt x="282919" y="198987"/>
                  <a:pt x="345758" y="206575"/>
                  <a:pt x="203143" y="194689"/>
                </a:cubicBezTo>
                <a:lnTo>
                  <a:pt x="153447" y="184750"/>
                </a:lnTo>
                <a:cubicBezTo>
                  <a:pt x="133620" y="181145"/>
                  <a:pt x="113363" y="179699"/>
                  <a:pt x="93812" y="174811"/>
                </a:cubicBezTo>
                <a:cubicBezTo>
                  <a:pt x="73484" y="169729"/>
                  <a:pt x="34178" y="154933"/>
                  <a:pt x="34178" y="154933"/>
                </a:cubicBezTo>
                <a:cubicBezTo>
                  <a:pt x="27552" y="148307"/>
                  <a:pt x="19120" y="143090"/>
                  <a:pt x="14299" y="135055"/>
                </a:cubicBezTo>
                <a:cubicBezTo>
                  <a:pt x="-1206" y="109214"/>
                  <a:pt x="-8025" y="22761"/>
                  <a:pt x="14299" y="15785"/>
                </a:cubicBezTo>
                <a:cubicBezTo>
                  <a:pt x="112379" y="-14865"/>
                  <a:pt x="219708" y="9159"/>
                  <a:pt x="322412" y="5846"/>
                </a:cubicBezTo>
                <a:cubicBezTo>
                  <a:pt x="398612" y="9159"/>
                  <a:pt x="474965" y="9935"/>
                  <a:pt x="551012" y="15785"/>
                </a:cubicBezTo>
                <a:cubicBezTo>
                  <a:pt x="561458" y="16589"/>
                  <a:pt x="571459" y="21039"/>
                  <a:pt x="580830" y="25724"/>
                </a:cubicBezTo>
                <a:cubicBezTo>
                  <a:pt x="591514" y="31066"/>
                  <a:pt x="601319" y="38140"/>
                  <a:pt x="610647" y="45602"/>
                </a:cubicBezTo>
                <a:cubicBezTo>
                  <a:pt x="617964" y="51456"/>
                  <a:pt x="623899" y="58855"/>
                  <a:pt x="630525" y="65481"/>
                </a:cubicBezTo>
                <a:cubicBezTo>
                  <a:pt x="627212" y="105237"/>
                  <a:pt x="632318" y="146620"/>
                  <a:pt x="620586" y="184750"/>
                </a:cubicBezTo>
                <a:cubicBezTo>
                  <a:pt x="617505" y="194763"/>
                  <a:pt x="599753" y="189299"/>
                  <a:pt x="590769" y="194689"/>
                </a:cubicBezTo>
                <a:cubicBezTo>
                  <a:pt x="582734" y="199510"/>
                  <a:pt x="578926" y="209747"/>
                  <a:pt x="570891" y="214568"/>
                </a:cubicBezTo>
                <a:cubicBezTo>
                  <a:pt x="552580" y="225555"/>
                  <a:pt x="537760" y="251011"/>
                  <a:pt x="521195" y="254324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8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04" y="1025035"/>
            <a:ext cx="8289452" cy="5528010"/>
          </a:xfrm>
        </p:spPr>
      </p:pic>
      <p:sp>
        <p:nvSpPr>
          <p:cNvPr id="11" name="직사각형 10"/>
          <p:cNvSpPr/>
          <p:nvPr/>
        </p:nvSpPr>
        <p:spPr>
          <a:xfrm>
            <a:off x="2925755" y="2033726"/>
            <a:ext cx="1296144" cy="181619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del.bash</a:t>
            </a:r>
            <a:r>
              <a:rPr lang="en-US" altLang="ko-KR" dirty="0"/>
              <a:t> [</a:t>
            </a:r>
            <a:r>
              <a:rPr lang="ko-KR" altLang="en-US" dirty="0"/>
              <a:t>디렉토리</a:t>
            </a:r>
            <a:r>
              <a:rPr lang="en-US" altLang="ko-KR" dirty="0"/>
              <a:t>] (</a:t>
            </a:r>
            <a:r>
              <a:rPr lang="ko-KR" altLang="en-US" dirty="0"/>
              <a:t>현재 디렉터리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9952" y="2175589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$ ./</a:t>
            </a:r>
            <a:r>
              <a:rPr lang="en-US" altLang="ko-KR" b="1" dirty="0" err="1">
                <a:solidFill>
                  <a:schemeClr val="accent1"/>
                </a:solidFill>
              </a:rPr>
              <a:t>del.bash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dirty="0"/>
              <a:t>현재 디렉터리에 대해</a:t>
            </a:r>
            <a:endParaRPr lang="en-US" altLang="ko-KR" dirty="0"/>
          </a:p>
          <a:p>
            <a:r>
              <a:rPr lang="ko-KR" altLang="en-US" dirty="0"/>
              <a:t>파일 및 서브 디렉터리의 삭제 여부 확인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473930" y="5899777"/>
            <a:ext cx="517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y</a:t>
            </a:r>
            <a:r>
              <a:rPr lang="ko-KR" altLang="en-US" dirty="0"/>
              <a:t>로 답한 것들은 </a:t>
            </a:r>
            <a:r>
              <a:rPr lang="en-US" altLang="ko-KR" dirty="0"/>
              <a:t>ls</a:t>
            </a:r>
            <a:r>
              <a:rPr lang="ko-KR" altLang="en-US" dirty="0"/>
              <a:t>로 확인 후 삭제되었음을 확인</a:t>
            </a:r>
            <a:endParaRPr lang="en-US" altLang="ko-KR" dirty="0"/>
          </a:p>
        </p:txBody>
      </p:sp>
      <p:sp>
        <p:nvSpPr>
          <p:cNvPr id="14" name="자유형: 도형 13"/>
          <p:cNvSpPr/>
          <p:nvPr/>
        </p:nvSpPr>
        <p:spPr>
          <a:xfrm>
            <a:off x="382645" y="2186419"/>
            <a:ext cx="588956" cy="234470"/>
          </a:xfrm>
          <a:custGeom>
            <a:avLst/>
            <a:gdLst>
              <a:gd name="connsiteX0" fmla="*/ 521195 w 630525"/>
              <a:gd name="connsiteY0" fmla="*/ 254324 h 254729"/>
              <a:gd name="connsiteX1" fmla="*/ 471499 w 630525"/>
              <a:gd name="connsiteY1" fmla="*/ 234446 h 254729"/>
              <a:gd name="connsiteX2" fmla="*/ 391986 w 630525"/>
              <a:gd name="connsiteY2" fmla="*/ 214568 h 254729"/>
              <a:gd name="connsiteX3" fmla="*/ 203143 w 630525"/>
              <a:gd name="connsiteY3" fmla="*/ 194689 h 254729"/>
              <a:gd name="connsiteX4" fmla="*/ 153447 w 630525"/>
              <a:gd name="connsiteY4" fmla="*/ 184750 h 254729"/>
              <a:gd name="connsiteX5" fmla="*/ 93812 w 630525"/>
              <a:gd name="connsiteY5" fmla="*/ 174811 h 254729"/>
              <a:gd name="connsiteX6" fmla="*/ 34178 w 630525"/>
              <a:gd name="connsiteY6" fmla="*/ 154933 h 254729"/>
              <a:gd name="connsiteX7" fmla="*/ 14299 w 630525"/>
              <a:gd name="connsiteY7" fmla="*/ 135055 h 254729"/>
              <a:gd name="connsiteX8" fmla="*/ 14299 w 630525"/>
              <a:gd name="connsiteY8" fmla="*/ 15785 h 254729"/>
              <a:gd name="connsiteX9" fmla="*/ 322412 w 630525"/>
              <a:gd name="connsiteY9" fmla="*/ 5846 h 254729"/>
              <a:gd name="connsiteX10" fmla="*/ 551012 w 630525"/>
              <a:gd name="connsiteY10" fmla="*/ 15785 h 254729"/>
              <a:gd name="connsiteX11" fmla="*/ 580830 w 630525"/>
              <a:gd name="connsiteY11" fmla="*/ 25724 h 254729"/>
              <a:gd name="connsiteX12" fmla="*/ 610647 w 630525"/>
              <a:gd name="connsiteY12" fmla="*/ 45602 h 254729"/>
              <a:gd name="connsiteX13" fmla="*/ 630525 w 630525"/>
              <a:gd name="connsiteY13" fmla="*/ 65481 h 254729"/>
              <a:gd name="connsiteX14" fmla="*/ 620586 w 630525"/>
              <a:gd name="connsiteY14" fmla="*/ 184750 h 254729"/>
              <a:gd name="connsiteX15" fmla="*/ 590769 w 630525"/>
              <a:gd name="connsiteY15" fmla="*/ 194689 h 254729"/>
              <a:gd name="connsiteX16" fmla="*/ 570891 w 630525"/>
              <a:gd name="connsiteY16" fmla="*/ 214568 h 254729"/>
              <a:gd name="connsiteX17" fmla="*/ 521195 w 630525"/>
              <a:gd name="connsiteY17" fmla="*/ 254324 h 25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0525" h="254729">
                <a:moveTo>
                  <a:pt x="521195" y="254324"/>
                </a:moveTo>
                <a:cubicBezTo>
                  <a:pt x="504630" y="257637"/>
                  <a:pt x="488551" y="239693"/>
                  <a:pt x="471499" y="234446"/>
                </a:cubicBezTo>
                <a:cubicBezTo>
                  <a:pt x="445387" y="226412"/>
                  <a:pt x="419031" y="218432"/>
                  <a:pt x="391986" y="214568"/>
                </a:cubicBezTo>
                <a:cubicBezTo>
                  <a:pt x="282919" y="198987"/>
                  <a:pt x="345758" y="206575"/>
                  <a:pt x="203143" y="194689"/>
                </a:cubicBezTo>
                <a:lnTo>
                  <a:pt x="153447" y="184750"/>
                </a:lnTo>
                <a:cubicBezTo>
                  <a:pt x="133620" y="181145"/>
                  <a:pt x="113363" y="179699"/>
                  <a:pt x="93812" y="174811"/>
                </a:cubicBezTo>
                <a:cubicBezTo>
                  <a:pt x="73484" y="169729"/>
                  <a:pt x="34178" y="154933"/>
                  <a:pt x="34178" y="154933"/>
                </a:cubicBezTo>
                <a:cubicBezTo>
                  <a:pt x="27552" y="148307"/>
                  <a:pt x="19120" y="143090"/>
                  <a:pt x="14299" y="135055"/>
                </a:cubicBezTo>
                <a:cubicBezTo>
                  <a:pt x="-1206" y="109214"/>
                  <a:pt x="-8025" y="22761"/>
                  <a:pt x="14299" y="15785"/>
                </a:cubicBezTo>
                <a:cubicBezTo>
                  <a:pt x="112379" y="-14865"/>
                  <a:pt x="219708" y="9159"/>
                  <a:pt x="322412" y="5846"/>
                </a:cubicBezTo>
                <a:cubicBezTo>
                  <a:pt x="398612" y="9159"/>
                  <a:pt x="474965" y="9935"/>
                  <a:pt x="551012" y="15785"/>
                </a:cubicBezTo>
                <a:cubicBezTo>
                  <a:pt x="561458" y="16589"/>
                  <a:pt x="571459" y="21039"/>
                  <a:pt x="580830" y="25724"/>
                </a:cubicBezTo>
                <a:cubicBezTo>
                  <a:pt x="591514" y="31066"/>
                  <a:pt x="601319" y="38140"/>
                  <a:pt x="610647" y="45602"/>
                </a:cubicBezTo>
                <a:cubicBezTo>
                  <a:pt x="617964" y="51456"/>
                  <a:pt x="623899" y="58855"/>
                  <a:pt x="630525" y="65481"/>
                </a:cubicBezTo>
                <a:cubicBezTo>
                  <a:pt x="627212" y="105237"/>
                  <a:pt x="632318" y="146620"/>
                  <a:pt x="620586" y="184750"/>
                </a:cubicBezTo>
                <a:cubicBezTo>
                  <a:pt x="617505" y="194763"/>
                  <a:pt x="599753" y="189299"/>
                  <a:pt x="590769" y="194689"/>
                </a:cubicBezTo>
                <a:cubicBezTo>
                  <a:pt x="582734" y="199510"/>
                  <a:pt x="578926" y="209747"/>
                  <a:pt x="570891" y="214568"/>
                </a:cubicBezTo>
                <a:cubicBezTo>
                  <a:pt x="552580" y="225555"/>
                  <a:pt x="537760" y="251011"/>
                  <a:pt x="521195" y="254324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/>
          <p:cNvSpPr/>
          <p:nvPr/>
        </p:nvSpPr>
        <p:spPr>
          <a:xfrm>
            <a:off x="382645" y="4653136"/>
            <a:ext cx="588956" cy="234470"/>
          </a:xfrm>
          <a:custGeom>
            <a:avLst/>
            <a:gdLst>
              <a:gd name="connsiteX0" fmla="*/ 521195 w 630525"/>
              <a:gd name="connsiteY0" fmla="*/ 254324 h 254729"/>
              <a:gd name="connsiteX1" fmla="*/ 471499 w 630525"/>
              <a:gd name="connsiteY1" fmla="*/ 234446 h 254729"/>
              <a:gd name="connsiteX2" fmla="*/ 391986 w 630525"/>
              <a:gd name="connsiteY2" fmla="*/ 214568 h 254729"/>
              <a:gd name="connsiteX3" fmla="*/ 203143 w 630525"/>
              <a:gd name="connsiteY3" fmla="*/ 194689 h 254729"/>
              <a:gd name="connsiteX4" fmla="*/ 153447 w 630525"/>
              <a:gd name="connsiteY4" fmla="*/ 184750 h 254729"/>
              <a:gd name="connsiteX5" fmla="*/ 93812 w 630525"/>
              <a:gd name="connsiteY5" fmla="*/ 174811 h 254729"/>
              <a:gd name="connsiteX6" fmla="*/ 34178 w 630525"/>
              <a:gd name="connsiteY6" fmla="*/ 154933 h 254729"/>
              <a:gd name="connsiteX7" fmla="*/ 14299 w 630525"/>
              <a:gd name="connsiteY7" fmla="*/ 135055 h 254729"/>
              <a:gd name="connsiteX8" fmla="*/ 14299 w 630525"/>
              <a:gd name="connsiteY8" fmla="*/ 15785 h 254729"/>
              <a:gd name="connsiteX9" fmla="*/ 322412 w 630525"/>
              <a:gd name="connsiteY9" fmla="*/ 5846 h 254729"/>
              <a:gd name="connsiteX10" fmla="*/ 551012 w 630525"/>
              <a:gd name="connsiteY10" fmla="*/ 15785 h 254729"/>
              <a:gd name="connsiteX11" fmla="*/ 580830 w 630525"/>
              <a:gd name="connsiteY11" fmla="*/ 25724 h 254729"/>
              <a:gd name="connsiteX12" fmla="*/ 610647 w 630525"/>
              <a:gd name="connsiteY12" fmla="*/ 45602 h 254729"/>
              <a:gd name="connsiteX13" fmla="*/ 630525 w 630525"/>
              <a:gd name="connsiteY13" fmla="*/ 65481 h 254729"/>
              <a:gd name="connsiteX14" fmla="*/ 620586 w 630525"/>
              <a:gd name="connsiteY14" fmla="*/ 184750 h 254729"/>
              <a:gd name="connsiteX15" fmla="*/ 590769 w 630525"/>
              <a:gd name="connsiteY15" fmla="*/ 194689 h 254729"/>
              <a:gd name="connsiteX16" fmla="*/ 570891 w 630525"/>
              <a:gd name="connsiteY16" fmla="*/ 214568 h 254729"/>
              <a:gd name="connsiteX17" fmla="*/ 521195 w 630525"/>
              <a:gd name="connsiteY17" fmla="*/ 254324 h 25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0525" h="254729">
                <a:moveTo>
                  <a:pt x="521195" y="254324"/>
                </a:moveTo>
                <a:cubicBezTo>
                  <a:pt x="504630" y="257637"/>
                  <a:pt x="488551" y="239693"/>
                  <a:pt x="471499" y="234446"/>
                </a:cubicBezTo>
                <a:cubicBezTo>
                  <a:pt x="445387" y="226412"/>
                  <a:pt x="419031" y="218432"/>
                  <a:pt x="391986" y="214568"/>
                </a:cubicBezTo>
                <a:cubicBezTo>
                  <a:pt x="282919" y="198987"/>
                  <a:pt x="345758" y="206575"/>
                  <a:pt x="203143" y="194689"/>
                </a:cubicBezTo>
                <a:lnTo>
                  <a:pt x="153447" y="184750"/>
                </a:lnTo>
                <a:cubicBezTo>
                  <a:pt x="133620" y="181145"/>
                  <a:pt x="113363" y="179699"/>
                  <a:pt x="93812" y="174811"/>
                </a:cubicBezTo>
                <a:cubicBezTo>
                  <a:pt x="73484" y="169729"/>
                  <a:pt x="34178" y="154933"/>
                  <a:pt x="34178" y="154933"/>
                </a:cubicBezTo>
                <a:cubicBezTo>
                  <a:pt x="27552" y="148307"/>
                  <a:pt x="19120" y="143090"/>
                  <a:pt x="14299" y="135055"/>
                </a:cubicBezTo>
                <a:cubicBezTo>
                  <a:pt x="-1206" y="109214"/>
                  <a:pt x="-8025" y="22761"/>
                  <a:pt x="14299" y="15785"/>
                </a:cubicBezTo>
                <a:cubicBezTo>
                  <a:pt x="112379" y="-14865"/>
                  <a:pt x="219708" y="9159"/>
                  <a:pt x="322412" y="5846"/>
                </a:cubicBezTo>
                <a:cubicBezTo>
                  <a:pt x="398612" y="9159"/>
                  <a:pt x="474965" y="9935"/>
                  <a:pt x="551012" y="15785"/>
                </a:cubicBezTo>
                <a:cubicBezTo>
                  <a:pt x="561458" y="16589"/>
                  <a:pt x="571459" y="21039"/>
                  <a:pt x="580830" y="25724"/>
                </a:cubicBezTo>
                <a:cubicBezTo>
                  <a:pt x="591514" y="31066"/>
                  <a:pt x="601319" y="38140"/>
                  <a:pt x="610647" y="45602"/>
                </a:cubicBezTo>
                <a:cubicBezTo>
                  <a:pt x="617964" y="51456"/>
                  <a:pt x="623899" y="58855"/>
                  <a:pt x="630525" y="65481"/>
                </a:cubicBezTo>
                <a:cubicBezTo>
                  <a:pt x="627212" y="105237"/>
                  <a:pt x="632318" y="146620"/>
                  <a:pt x="620586" y="184750"/>
                </a:cubicBezTo>
                <a:cubicBezTo>
                  <a:pt x="617505" y="194763"/>
                  <a:pt x="599753" y="189299"/>
                  <a:pt x="590769" y="194689"/>
                </a:cubicBezTo>
                <a:cubicBezTo>
                  <a:pt x="582734" y="199510"/>
                  <a:pt x="578926" y="209747"/>
                  <a:pt x="570891" y="214568"/>
                </a:cubicBezTo>
                <a:cubicBezTo>
                  <a:pt x="552580" y="225555"/>
                  <a:pt x="537760" y="251011"/>
                  <a:pt x="521195" y="254324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/>
          <p:cNvSpPr/>
          <p:nvPr/>
        </p:nvSpPr>
        <p:spPr>
          <a:xfrm>
            <a:off x="372706" y="4947240"/>
            <a:ext cx="588956" cy="234470"/>
          </a:xfrm>
          <a:custGeom>
            <a:avLst/>
            <a:gdLst>
              <a:gd name="connsiteX0" fmla="*/ 521195 w 630525"/>
              <a:gd name="connsiteY0" fmla="*/ 254324 h 254729"/>
              <a:gd name="connsiteX1" fmla="*/ 471499 w 630525"/>
              <a:gd name="connsiteY1" fmla="*/ 234446 h 254729"/>
              <a:gd name="connsiteX2" fmla="*/ 391986 w 630525"/>
              <a:gd name="connsiteY2" fmla="*/ 214568 h 254729"/>
              <a:gd name="connsiteX3" fmla="*/ 203143 w 630525"/>
              <a:gd name="connsiteY3" fmla="*/ 194689 h 254729"/>
              <a:gd name="connsiteX4" fmla="*/ 153447 w 630525"/>
              <a:gd name="connsiteY4" fmla="*/ 184750 h 254729"/>
              <a:gd name="connsiteX5" fmla="*/ 93812 w 630525"/>
              <a:gd name="connsiteY5" fmla="*/ 174811 h 254729"/>
              <a:gd name="connsiteX6" fmla="*/ 34178 w 630525"/>
              <a:gd name="connsiteY6" fmla="*/ 154933 h 254729"/>
              <a:gd name="connsiteX7" fmla="*/ 14299 w 630525"/>
              <a:gd name="connsiteY7" fmla="*/ 135055 h 254729"/>
              <a:gd name="connsiteX8" fmla="*/ 14299 w 630525"/>
              <a:gd name="connsiteY8" fmla="*/ 15785 h 254729"/>
              <a:gd name="connsiteX9" fmla="*/ 322412 w 630525"/>
              <a:gd name="connsiteY9" fmla="*/ 5846 h 254729"/>
              <a:gd name="connsiteX10" fmla="*/ 551012 w 630525"/>
              <a:gd name="connsiteY10" fmla="*/ 15785 h 254729"/>
              <a:gd name="connsiteX11" fmla="*/ 580830 w 630525"/>
              <a:gd name="connsiteY11" fmla="*/ 25724 h 254729"/>
              <a:gd name="connsiteX12" fmla="*/ 610647 w 630525"/>
              <a:gd name="connsiteY12" fmla="*/ 45602 h 254729"/>
              <a:gd name="connsiteX13" fmla="*/ 630525 w 630525"/>
              <a:gd name="connsiteY13" fmla="*/ 65481 h 254729"/>
              <a:gd name="connsiteX14" fmla="*/ 620586 w 630525"/>
              <a:gd name="connsiteY14" fmla="*/ 184750 h 254729"/>
              <a:gd name="connsiteX15" fmla="*/ 590769 w 630525"/>
              <a:gd name="connsiteY15" fmla="*/ 194689 h 254729"/>
              <a:gd name="connsiteX16" fmla="*/ 570891 w 630525"/>
              <a:gd name="connsiteY16" fmla="*/ 214568 h 254729"/>
              <a:gd name="connsiteX17" fmla="*/ 521195 w 630525"/>
              <a:gd name="connsiteY17" fmla="*/ 254324 h 25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0525" h="254729">
                <a:moveTo>
                  <a:pt x="521195" y="254324"/>
                </a:moveTo>
                <a:cubicBezTo>
                  <a:pt x="504630" y="257637"/>
                  <a:pt x="488551" y="239693"/>
                  <a:pt x="471499" y="234446"/>
                </a:cubicBezTo>
                <a:cubicBezTo>
                  <a:pt x="445387" y="226412"/>
                  <a:pt x="419031" y="218432"/>
                  <a:pt x="391986" y="214568"/>
                </a:cubicBezTo>
                <a:cubicBezTo>
                  <a:pt x="282919" y="198987"/>
                  <a:pt x="345758" y="206575"/>
                  <a:pt x="203143" y="194689"/>
                </a:cubicBezTo>
                <a:lnTo>
                  <a:pt x="153447" y="184750"/>
                </a:lnTo>
                <a:cubicBezTo>
                  <a:pt x="133620" y="181145"/>
                  <a:pt x="113363" y="179699"/>
                  <a:pt x="93812" y="174811"/>
                </a:cubicBezTo>
                <a:cubicBezTo>
                  <a:pt x="73484" y="169729"/>
                  <a:pt x="34178" y="154933"/>
                  <a:pt x="34178" y="154933"/>
                </a:cubicBezTo>
                <a:cubicBezTo>
                  <a:pt x="27552" y="148307"/>
                  <a:pt x="19120" y="143090"/>
                  <a:pt x="14299" y="135055"/>
                </a:cubicBezTo>
                <a:cubicBezTo>
                  <a:pt x="-1206" y="109214"/>
                  <a:pt x="-8025" y="22761"/>
                  <a:pt x="14299" y="15785"/>
                </a:cubicBezTo>
                <a:cubicBezTo>
                  <a:pt x="112379" y="-14865"/>
                  <a:pt x="219708" y="9159"/>
                  <a:pt x="322412" y="5846"/>
                </a:cubicBezTo>
                <a:cubicBezTo>
                  <a:pt x="398612" y="9159"/>
                  <a:pt x="474965" y="9935"/>
                  <a:pt x="551012" y="15785"/>
                </a:cubicBezTo>
                <a:cubicBezTo>
                  <a:pt x="561458" y="16589"/>
                  <a:pt x="571459" y="21039"/>
                  <a:pt x="580830" y="25724"/>
                </a:cubicBezTo>
                <a:cubicBezTo>
                  <a:pt x="591514" y="31066"/>
                  <a:pt x="601319" y="38140"/>
                  <a:pt x="610647" y="45602"/>
                </a:cubicBezTo>
                <a:cubicBezTo>
                  <a:pt x="617964" y="51456"/>
                  <a:pt x="623899" y="58855"/>
                  <a:pt x="630525" y="65481"/>
                </a:cubicBezTo>
                <a:cubicBezTo>
                  <a:pt x="627212" y="105237"/>
                  <a:pt x="632318" y="146620"/>
                  <a:pt x="620586" y="184750"/>
                </a:cubicBezTo>
                <a:cubicBezTo>
                  <a:pt x="617505" y="194763"/>
                  <a:pt x="599753" y="189299"/>
                  <a:pt x="590769" y="194689"/>
                </a:cubicBezTo>
                <a:cubicBezTo>
                  <a:pt x="582734" y="199510"/>
                  <a:pt x="578926" y="209747"/>
                  <a:pt x="570891" y="214568"/>
                </a:cubicBezTo>
                <a:cubicBezTo>
                  <a:pt x="552580" y="225555"/>
                  <a:pt x="537760" y="251011"/>
                  <a:pt x="521195" y="254324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2706" y="3361048"/>
            <a:ext cx="2399094" cy="433267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7863" y="3410377"/>
            <a:ext cx="3502329" cy="383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y/n </a:t>
            </a:r>
            <a:r>
              <a:rPr lang="ko-KR" altLang="en-US" b="1" dirty="0">
                <a:solidFill>
                  <a:schemeClr val="accent6"/>
                </a:solidFill>
              </a:rPr>
              <a:t>이외</a:t>
            </a:r>
            <a:r>
              <a:rPr lang="ko-KR" altLang="en-US" dirty="0"/>
              <a:t>의 답은 메시지 출력시킴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1795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1920</TotalTime>
  <Words>439</Words>
  <Application>Microsoft Office PowerPoint</Application>
  <PresentationFormat>화면 슬라이드 쇼(4:3)</PresentationFormat>
  <Paragraphs>72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HY견고딕</vt:lpstr>
      <vt:lpstr>돋움</vt:lpstr>
      <vt:lpstr>맑은 고딕</vt:lpstr>
      <vt:lpstr>서울남산체 EB</vt:lpstr>
      <vt:lpstr>Arial</vt:lpstr>
      <vt:lpstr>Arial Black</vt:lpstr>
      <vt:lpstr>필수</vt:lpstr>
      <vt:lpstr>Lab07</vt:lpstr>
      <vt:lpstr>1. listdir [dir]</vt:lpstr>
      <vt:lpstr>1. listdir [dir] (현재 디렉터리)</vt:lpstr>
      <vt:lpstr>1. listdir [dir] (절대/상대경로)</vt:lpstr>
      <vt:lpstr>1. listdir [dir] (상대경로)</vt:lpstr>
      <vt:lpstr>1. listdir [dir] (잘못 입력한 경우)</vt:lpstr>
      <vt:lpstr>2. del.bash [디렉토리]</vt:lpstr>
      <vt:lpstr>2. del.bash [디렉토리] (절대경로)</vt:lpstr>
      <vt:lpstr>2. del.bash [디렉토리] (현재 디렉터리)</vt:lpstr>
      <vt:lpstr>2. del.bash [디렉토리] (상대경로)</vt:lpstr>
      <vt:lpstr>5.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임소희</cp:lastModifiedBy>
  <cp:revision>219</cp:revision>
  <dcterms:created xsi:type="dcterms:W3CDTF">2016-09-12T15:25:21Z</dcterms:created>
  <dcterms:modified xsi:type="dcterms:W3CDTF">2016-11-06T15:02:23Z</dcterms:modified>
</cp:coreProperties>
</file>