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94" r:id="rId3"/>
    <p:sldId id="257" r:id="rId4"/>
    <p:sldId id="295" r:id="rId5"/>
    <p:sldId id="303" r:id="rId6"/>
    <p:sldId id="309" r:id="rId7"/>
    <p:sldId id="305" r:id="rId8"/>
    <p:sldId id="306" r:id="rId9"/>
    <p:sldId id="307" r:id="rId10"/>
    <p:sldId id="308" r:id="rId11"/>
    <p:sldId id="304" r:id="rId12"/>
    <p:sldId id="29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257"/>
            <p14:sldId id="295"/>
            <p14:sldId id="303"/>
            <p14:sldId id="309"/>
            <p14:sldId id="305"/>
            <p14:sldId id="306"/>
            <p14:sldId id="307"/>
            <p14:sldId id="308"/>
            <p14:sldId id="30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8" autoAdjust="0"/>
    <p:restoredTop sz="96592" autoAdjust="0"/>
  </p:normalViewPr>
  <p:slideViewPr>
    <p:cSldViewPr>
      <p:cViewPr varScale="1">
        <p:scale>
          <a:sx n="64" d="100"/>
          <a:sy n="64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2016-11-15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Lab08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>
                <a:ea typeface="서울남산체 EB" panose="02020603020101020101" pitchFamily="18" charset="-127"/>
              </a:rPr>
              <a:t>리눅스시스템</a:t>
            </a:r>
            <a:r>
              <a:rPr lang="ko-KR" altLang="en-US" sz="2800" dirty="0">
                <a:ea typeface="서울남산체 EB" panose="02020603020101020101" pitchFamily="18" charset="-127"/>
              </a:rPr>
              <a:t>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 err="1">
                <a:ea typeface="서울남산체 EB" panose="02020603020101020101" pitchFamily="18" charset="-127"/>
              </a:rPr>
              <a:t>컴퓨터과학부</a:t>
            </a:r>
            <a:r>
              <a:rPr lang="ko-KR" altLang="en-US" sz="2800" dirty="0">
                <a:ea typeface="서울남산체 EB" panose="02020603020101020101" pitchFamily="18" charset="-127"/>
              </a:rPr>
              <a:t>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6" y="980728"/>
            <a:ext cx="5180272" cy="5760640"/>
          </a:xfr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3. GDB </a:t>
            </a:r>
            <a:r>
              <a:rPr lang="ko-KR" altLang="en-US" dirty="0"/>
              <a:t>이용하여 디버깅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18781"/>
            <a:ext cx="3685105" cy="31371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8744" y="1032858"/>
            <a:ext cx="792856" cy="21602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8744" y="2420888"/>
            <a:ext cx="792856" cy="21602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04160" y="3658165"/>
            <a:ext cx="2004144" cy="224632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02019" y="4604512"/>
            <a:ext cx="864096" cy="22771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2842" y="3933057"/>
            <a:ext cx="1764862" cy="21602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05062" y="602261"/>
            <a:ext cx="3288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</a:t>
            </a:r>
            <a:r>
              <a:rPr lang="en-US" altLang="ko-KR" sz="1600" b="1" dirty="0" err="1">
                <a:solidFill>
                  <a:schemeClr val="accent1"/>
                </a:solidFill>
              </a:rPr>
              <a:t>gdb</a:t>
            </a:r>
            <a:r>
              <a:rPr lang="en-US" altLang="ko-KR" sz="1600" b="1" dirty="0">
                <a:solidFill>
                  <a:schemeClr val="accent1"/>
                </a:solidFill>
              </a:rPr>
              <a:t>) r</a:t>
            </a:r>
          </a:p>
          <a:p>
            <a:r>
              <a:rPr lang="ko-KR" altLang="en-US" sz="1600" b="1" dirty="0"/>
              <a:t>프로그램 수행</a:t>
            </a:r>
            <a:endParaRPr lang="en-US" altLang="ko-KR" sz="1600" b="1" dirty="0"/>
          </a:p>
          <a:p>
            <a:r>
              <a:rPr lang="en-US" altLang="ko-KR" sz="1600" dirty="0"/>
              <a:t>r(un) </a:t>
            </a:r>
            <a:r>
              <a:rPr lang="ko-KR" altLang="en-US" sz="1600" dirty="0"/>
              <a:t>인수</a:t>
            </a:r>
            <a:endParaRPr lang="en-US" altLang="ko-KR" sz="1600" dirty="0"/>
          </a:p>
          <a:p>
            <a:r>
              <a:rPr lang="ko-KR" altLang="en-US" sz="1600" dirty="0" err="1"/>
              <a:t>명령줄</a:t>
            </a:r>
            <a:r>
              <a:rPr lang="ko-KR" altLang="en-US" sz="1600" dirty="0"/>
              <a:t> 인수를 받아 프로그램 수행</a:t>
            </a:r>
            <a:endParaRPr lang="en-US" altLang="ko-K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4535" y="1701417"/>
            <a:ext cx="2409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</a:t>
            </a:r>
            <a:r>
              <a:rPr lang="en-US" altLang="ko-KR" sz="1600" b="1" dirty="0" err="1">
                <a:solidFill>
                  <a:schemeClr val="accent1"/>
                </a:solidFill>
              </a:rPr>
              <a:t>gdb</a:t>
            </a:r>
            <a:r>
              <a:rPr lang="en-US" altLang="ko-KR" sz="1600" b="1" dirty="0">
                <a:solidFill>
                  <a:schemeClr val="accent1"/>
                </a:solidFill>
              </a:rPr>
              <a:t>) n</a:t>
            </a:r>
          </a:p>
          <a:p>
            <a:r>
              <a:rPr lang="ko-KR" altLang="en-US" sz="1600" b="1" dirty="0"/>
              <a:t>프로그램 수행</a:t>
            </a:r>
            <a:endParaRPr lang="en-US" altLang="ko-KR" sz="1600" b="1" dirty="0"/>
          </a:p>
          <a:p>
            <a:r>
              <a:rPr lang="en-US" altLang="ko-KR" sz="1600" dirty="0"/>
              <a:t>n(</a:t>
            </a:r>
            <a:r>
              <a:rPr lang="en-US" altLang="ko-KR" sz="1600" dirty="0" err="1"/>
              <a:t>ext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멈춘 지점에서</a:t>
            </a:r>
            <a:endParaRPr lang="en-US" altLang="ko-KR" sz="1600" dirty="0"/>
          </a:p>
          <a:p>
            <a:r>
              <a:rPr lang="ko-KR" altLang="en-US" sz="1600" dirty="0"/>
              <a:t>다음 줄을 수행하고 멈춤</a:t>
            </a:r>
            <a:endParaRPr lang="en-US" altLang="ko-K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601722" y="4425824"/>
            <a:ext cx="21467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</a:t>
            </a:r>
            <a:r>
              <a:rPr lang="en-US" altLang="ko-KR" sz="1600" b="1" dirty="0" err="1">
                <a:solidFill>
                  <a:schemeClr val="accent1"/>
                </a:solidFill>
              </a:rPr>
              <a:t>gdb</a:t>
            </a:r>
            <a:r>
              <a:rPr lang="en-US" altLang="ko-KR" sz="1600" b="1" dirty="0">
                <a:solidFill>
                  <a:schemeClr val="accent1"/>
                </a:solidFill>
              </a:rPr>
              <a:t>) c</a:t>
            </a:r>
          </a:p>
          <a:p>
            <a:r>
              <a:rPr lang="ko-KR" altLang="en-US" sz="1600" b="1" dirty="0"/>
              <a:t>프로그램 수행</a:t>
            </a:r>
            <a:endParaRPr lang="en-US" altLang="ko-KR" sz="1600" b="1" dirty="0"/>
          </a:p>
          <a:p>
            <a:r>
              <a:rPr lang="en-US" altLang="ko-KR" sz="1600" dirty="0"/>
              <a:t>c(</a:t>
            </a:r>
            <a:r>
              <a:rPr lang="en-US" altLang="ko-KR" sz="1600" dirty="0" err="1"/>
              <a:t>ontinue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정지점을 만날 때까지</a:t>
            </a:r>
            <a:endParaRPr lang="en-US" altLang="ko-KR" sz="1600" dirty="0"/>
          </a:p>
          <a:p>
            <a:r>
              <a:rPr lang="ko-KR" altLang="en-US" sz="1600" dirty="0"/>
              <a:t>계속 수행</a:t>
            </a:r>
            <a:endParaRPr lang="en-US" altLang="ko-KR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7073" y="3964159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en-US" altLang="ko-KR" b="1" dirty="0" err="1">
                <a:solidFill>
                  <a:schemeClr val="accent2"/>
                </a:solidFill>
              </a:rPr>
              <a:t>gdb</a:t>
            </a:r>
            <a:r>
              <a:rPr lang="en-US" altLang="ko-KR" b="1" dirty="0">
                <a:solidFill>
                  <a:schemeClr val="accent2"/>
                </a:solidFill>
              </a:rPr>
              <a:t>) info locals</a:t>
            </a:r>
          </a:p>
          <a:p>
            <a:r>
              <a:rPr lang="ko-KR" altLang="en-US" b="1" dirty="0"/>
              <a:t>변수 값 프린트</a:t>
            </a:r>
            <a:r>
              <a:rPr lang="en-US" altLang="ko-KR" b="1" dirty="0"/>
              <a:t>: p(</a:t>
            </a:r>
            <a:r>
              <a:rPr lang="en-US" altLang="ko-KR" b="1" dirty="0" err="1"/>
              <a:t>rint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현재 상태의 지역변수 리스트</a:t>
            </a:r>
            <a:endParaRPr lang="en-US" altLang="ko-KR" dirty="0"/>
          </a:p>
        </p:txBody>
      </p:sp>
      <p:sp>
        <p:nvSpPr>
          <p:cNvPr id="21" name="왼쪽 중괄호 20"/>
          <p:cNvSpPr/>
          <p:nvPr/>
        </p:nvSpPr>
        <p:spPr>
          <a:xfrm>
            <a:off x="37264" y="4161715"/>
            <a:ext cx="144016" cy="29932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>
            <a:off x="5145528" y="3964159"/>
            <a:ext cx="144016" cy="299320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97" y="2645728"/>
            <a:ext cx="7644355" cy="4035482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8" y="812993"/>
            <a:ext cx="4946997" cy="2183959"/>
          </a:xfr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4. MAKE FILE </a:t>
            </a:r>
            <a:r>
              <a:rPr lang="ko-KR" altLang="en-US" dirty="0"/>
              <a:t>작성</a:t>
            </a:r>
            <a:endParaRPr lang="ko-KR" altLang="en-US" dirty="0"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6660" y="1415467"/>
            <a:ext cx="496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메이크파일의</a:t>
            </a:r>
            <a:r>
              <a:rPr lang="ko-KR" altLang="en-US" b="1" dirty="0">
                <a:solidFill>
                  <a:schemeClr val="accent1"/>
                </a:solidFill>
              </a:rPr>
              <a:t> 구성 형식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대상리스트</a:t>
            </a:r>
            <a:r>
              <a:rPr lang="en-US" altLang="ko-KR" dirty="0"/>
              <a:t>: </a:t>
            </a:r>
            <a:r>
              <a:rPr lang="ko-KR" altLang="en-US" dirty="0"/>
              <a:t>의존리스트</a:t>
            </a:r>
            <a:endParaRPr lang="en-US" altLang="ko-KR" dirty="0"/>
          </a:p>
          <a:p>
            <a:r>
              <a:rPr lang="en-US" altLang="ko-KR" sz="1600" dirty="0"/>
              <a:t>(target </a:t>
            </a:r>
            <a:r>
              <a:rPr lang="ko-KR" altLang="en-US" sz="1600" dirty="0"/>
              <a:t>만들기 위해 필요한 파일들</a:t>
            </a:r>
            <a:r>
              <a:rPr lang="en-US" altLang="ko-KR" sz="1600" dirty="0"/>
              <a:t>)</a:t>
            </a:r>
          </a:p>
          <a:p>
            <a:r>
              <a:rPr lang="ko-KR" altLang="en-US" dirty="0"/>
              <a:t>명령리스트</a:t>
            </a:r>
            <a:r>
              <a:rPr lang="en-US" altLang="ko-KR" sz="1600" dirty="0"/>
              <a:t>(</a:t>
            </a:r>
            <a:r>
              <a:rPr lang="ko-KR" altLang="en-US" sz="1600" dirty="0"/>
              <a:t>만드는 방법</a:t>
            </a:r>
            <a:r>
              <a:rPr lang="en-US" altLang="ko-KR" sz="1600" dirty="0"/>
              <a:t>)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3513744" y="3859922"/>
            <a:ext cx="1038378" cy="207211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03356" y="3242825"/>
            <a:ext cx="1284668" cy="206666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32312" y="5590603"/>
            <a:ext cx="4621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1"/>
                </a:solidFill>
              </a:rPr>
              <a:t>Makefile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실행 파일을 만들기 위해 필요한 파일들과</a:t>
            </a:r>
            <a:endParaRPr lang="en-US" altLang="ko-KR" dirty="0"/>
          </a:p>
          <a:p>
            <a:r>
              <a:rPr lang="ko-KR" altLang="en-US" dirty="0"/>
              <a:t>그들 사이의 의존 관계</a:t>
            </a:r>
            <a:r>
              <a:rPr lang="en-US" altLang="ko-KR" dirty="0"/>
              <a:t>, </a:t>
            </a:r>
            <a:r>
              <a:rPr lang="ko-KR" altLang="en-US" dirty="0"/>
              <a:t>만드는 방법 등 기술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096338" y="3778861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make main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84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5945" y="77720"/>
            <a:ext cx="8147248" cy="69247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4373563"/>
          </a:xfrm>
        </p:spPr>
        <p:txBody>
          <a:bodyPr/>
          <a:lstStyle/>
          <a:p>
            <a:r>
              <a:rPr lang="ko-KR" altLang="en-US" b="0" dirty="0"/>
              <a:t>디버깅 옵션이 정말 많다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그리고 이번에 자바 코딩과 병행하면서 느낀 건데</a:t>
            </a:r>
            <a:r>
              <a:rPr lang="en-US" altLang="ko-KR" b="0" dirty="0"/>
              <a:t>,</a:t>
            </a:r>
          </a:p>
          <a:p>
            <a:r>
              <a:rPr lang="ko-KR" altLang="en-US" b="0" dirty="0"/>
              <a:t>리눅스가 정말 개발하기 편안 환경이란 것을 느꼈다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디버깅이 리눅스가 더 쉬운 것 같다</a:t>
            </a:r>
            <a:r>
              <a:rPr lang="en-US" altLang="ko-KR" b="0" dirty="0"/>
              <a:t>!</a:t>
            </a:r>
          </a:p>
          <a:p>
            <a:r>
              <a:rPr lang="en-US" altLang="ko-KR" b="0" dirty="0"/>
              <a:t>(</a:t>
            </a:r>
            <a:r>
              <a:rPr lang="ko-KR" altLang="en-US" b="0" dirty="0"/>
              <a:t>물론 자바도 예외처리 기능이 있어서 </a:t>
            </a:r>
            <a:r>
              <a:rPr lang="en-US" altLang="ko-KR" b="0" dirty="0"/>
              <a:t>c</a:t>
            </a:r>
            <a:r>
              <a:rPr lang="ko-KR" altLang="en-US" b="0" dirty="0"/>
              <a:t>보다는 낫지만</a:t>
            </a:r>
            <a:r>
              <a:rPr lang="en-US" altLang="ko-KR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93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9596"/>
            <a:ext cx="7756419" cy="480627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문자열 역순 프로그램 작성</a:t>
            </a:r>
            <a:endParaRPr lang="ko-KR" altLang="en-US" dirty="0">
              <a:latin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68" y="2491377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다중 모듈 프로그램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dirty="0"/>
              <a:t>main </a:t>
            </a:r>
            <a:r>
              <a:rPr lang="ko-KR" altLang="en-US" dirty="0"/>
              <a:t>프로그램과 </a:t>
            </a:r>
            <a:r>
              <a:rPr lang="en-US" altLang="ko-KR" dirty="0" err="1"/>
              <a:t>strrev</a:t>
            </a:r>
            <a:r>
              <a:rPr lang="en-US" altLang="ko-KR" dirty="0"/>
              <a:t> </a:t>
            </a:r>
            <a:r>
              <a:rPr lang="ko-KR" altLang="en-US" dirty="0"/>
              <a:t>함수를 분리하여 별도 파일로 작성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5721297"/>
            <a:ext cx="528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err="1">
                <a:solidFill>
                  <a:schemeClr val="accent1"/>
                </a:solidFill>
              </a:rPr>
              <a:t>strrev.h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함수의 프로토타입을 포함하는 헤더 파일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389607" y="5421985"/>
            <a:ext cx="966370" cy="197978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89606" y="2306349"/>
            <a:ext cx="678338" cy="185028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8" y="980728"/>
            <a:ext cx="7632848" cy="506431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문자열 역순 프로그램 작성</a:t>
            </a:r>
            <a:endParaRPr lang="ko-KR" altLang="en-US" dirty="0"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1615" y="1988840"/>
            <a:ext cx="1076409" cy="21602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31840" y="2372599"/>
            <a:ext cx="564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1"/>
                </a:solidFill>
              </a:rPr>
              <a:t>strrev.c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문자열 매개변수를 취하여 그 문자들의 역순 문자열을</a:t>
            </a:r>
            <a:endParaRPr lang="en-US" altLang="ko-KR" dirty="0"/>
          </a:p>
          <a:p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 err="1"/>
              <a:t>strrev</a:t>
            </a:r>
            <a:r>
              <a:rPr lang="en-US" altLang="ko-KR" dirty="0"/>
              <a:t>() </a:t>
            </a:r>
            <a:r>
              <a:rPr lang="ko-KR" altLang="en-US" dirty="0"/>
              <a:t>함수를 별도의 파일에 작성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568951" cy="5112567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2. GCC </a:t>
            </a:r>
            <a:r>
              <a:rPr lang="ko-KR" altLang="en-US" dirty="0"/>
              <a:t>이용하여 컴파일 및 실행</a:t>
            </a:r>
            <a:endParaRPr lang="ko-KR" altLang="en-US" dirty="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0092" y="1848958"/>
            <a:ext cx="1764424" cy="21189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63674" y="4346126"/>
            <a:ext cx="1016238" cy="205409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04047" y="1816589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$ </a:t>
            </a:r>
            <a:r>
              <a:rPr lang="en-US" altLang="ko-KR" b="1" dirty="0" err="1">
                <a:solidFill>
                  <a:schemeClr val="accent1"/>
                </a:solidFill>
              </a:rPr>
              <a:t>gcc</a:t>
            </a:r>
            <a:r>
              <a:rPr lang="en-US" altLang="ko-KR" b="1" dirty="0">
                <a:solidFill>
                  <a:schemeClr val="accent1"/>
                </a:solidFill>
              </a:rPr>
              <a:t> –c </a:t>
            </a:r>
            <a:r>
              <a:rPr lang="ko-KR" altLang="en-US" b="1" dirty="0">
                <a:solidFill>
                  <a:schemeClr val="accent1"/>
                </a:solidFill>
              </a:rPr>
              <a:t>파일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dirty="0"/>
              <a:t>목적 파일인 </a:t>
            </a:r>
            <a:r>
              <a:rPr lang="en-US" altLang="ko-KR" dirty="0"/>
              <a:t>*.o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3414460" y="4685238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C00000"/>
                </a:solidFill>
              </a:rPr>
              <a:t>$ ./</a:t>
            </a:r>
            <a:r>
              <a:rPr lang="ko-KR" altLang="en-US" b="1" dirty="0">
                <a:solidFill>
                  <a:srgbClr val="C00000"/>
                </a:solidFill>
              </a:rPr>
              <a:t>실행 파일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현재 디렉터리 내의 실행 파일 실행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2780092" y="2080536"/>
            <a:ext cx="1935924" cy="19431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63674" y="2841860"/>
            <a:ext cx="3176478" cy="20739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/>
          <p:cNvSpPr/>
          <p:nvPr/>
        </p:nvSpPr>
        <p:spPr>
          <a:xfrm>
            <a:off x="1047801" y="2524539"/>
            <a:ext cx="715960" cy="319294"/>
          </a:xfrm>
          <a:custGeom>
            <a:avLst/>
            <a:gdLst>
              <a:gd name="connsiteX0" fmla="*/ 592156 w 715960"/>
              <a:gd name="connsiteY0" fmla="*/ 318052 h 319294"/>
              <a:gd name="connsiteX1" fmla="*/ 532521 w 715960"/>
              <a:gd name="connsiteY1" fmla="*/ 308113 h 319294"/>
              <a:gd name="connsiteX2" fmla="*/ 482825 w 715960"/>
              <a:gd name="connsiteY2" fmla="*/ 298174 h 319294"/>
              <a:gd name="connsiteX3" fmla="*/ 15686 w 715960"/>
              <a:gd name="connsiteY3" fmla="*/ 288235 h 319294"/>
              <a:gd name="connsiteX4" fmla="*/ 15686 w 715960"/>
              <a:gd name="connsiteY4" fmla="*/ 129209 h 319294"/>
              <a:gd name="connsiteX5" fmla="*/ 35564 w 715960"/>
              <a:gd name="connsiteY5" fmla="*/ 99391 h 319294"/>
              <a:gd name="connsiteX6" fmla="*/ 65382 w 715960"/>
              <a:gd name="connsiteY6" fmla="*/ 89452 h 319294"/>
              <a:gd name="connsiteX7" fmla="*/ 125016 w 715960"/>
              <a:gd name="connsiteY7" fmla="*/ 59635 h 319294"/>
              <a:gd name="connsiteX8" fmla="*/ 194590 w 715960"/>
              <a:gd name="connsiteY8" fmla="*/ 29818 h 319294"/>
              <a:gd name="connsiteX9" fmla="*/ 224408 w 715960"/>
              <a:gd name="connsiteY9" fmla="*/ 9939 h 319294"/>
              <a:gd name="connsiteX10" fmla="*/ 284042 w 715960"/>
              <a:gd name="connsiteY10" fmla="*/ 0 h 319294"/>
              <a:gd name="connsiteX11" fmla="*/ 612034 w 715960"/>
              <a:gd name="connsiteY11" fmla="*/ 9939 h 319294"/>
              <a:gd name="connsiteX12" fmla="*/ 651790 w 715960"/>
              <a:gd name="connsiteY12" fmla="*/ 19878 h 319294"/>
              <a:gd name="connsiteX13" fmla="*/ 671669 w 715960"/>
              <a:gd name="connsiteY13" fmla="*/ 39757 h 319294"/>
              <a:gd name="connsiteX14" fmla="*/ 701486 w 715960"/>
              <a:gd name="connsiteY14" fmla="*/ 49696 h 319294"/>
              <a:gd name="connsiteX15" fmla="*/ 701486 w 715960"/>
              <a:gd name="connsiteY15" fmla="*/ 238539 h 319294"/>
              <a:gd name="connsiteX16" fmla="*/ 671669 w 715960"/>
              <a:gd name="connsiteY16" fmla="*/ 258418 h 319294"/>
              <a:gd name="connsiteX17" fmla="*/ 651790 w 715960"/>
              <a:gd name="connsiteY17" fmla="*/ 278296 h 319294"/>
              <a:gd name="connsiteX18" fmla="*/ 592156 w 715960"/>
              <a:gd name="connsiteY18" fmla="*/ 318052 h 31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5960" h="319294">
                <a:moveTo>
                  <a:pt x="592156" y="318052"/>
                </a:moveTo>
                <a:cubicBezTo>
                  <a:pt x="572278" y="323021"/>
                  <a:pt x="552348" y="311718"/>
                  <a:pt x="532521" y="308113"/>
                </a:cubicBezTo>
                <a:cubicBezTo>
                  <a:pt x="515900" y="305091"/>
                  <a:pt x="499706" y="298823"/>
                  <a:pt x="482825" y="298174"/>
                </a:cubicBezTo>
                <a:cubicBezTo>
                  <a:pt x="327192" y="292188"/>
                  <a:pt x="171399" y="291548"/>
                  <a:pt x="15686" y="288235"/>
                </a:cubicBezTo>
                <a:cubicBezTo>
                  <a:pt x="-5516" y="224629"/>
                  <a:pt x="-4940" y="239214"/>
                  <a:pt x="15686" y="129209"/>
                </a:cubicBezTo>
                <a:cubicBezTo>
                  <a:pt x="17887" y="117468"/>
                  <a:pt x="26236" y="106853"/>
                  <a:pt x="35564" y="99391"/>
                </a:cubicBezTo>
                <a:cubicBezTo>
                  <a:pt x="43745" y="92846"/>
                  <a:pt x="55443" y="92765"/>
                  <a:pt x="65382" y="89452"/>
                </a:cubicBezTo>
                <a:cubicBezTo>
                  <a:pt x="150829" y="32488"/>
                  <a:pt x="42722" y="100781"/>
                  <a:pt x="125016" y="59635"/>
                </a:cubicBezTo>
                <a:cubicBezTo>
                  <a:pt x="193654" y="25316"/>
                  <a:pt x="111851" y="50503"/>
                  <a:pt x="194590" y="29818"/>
                </a:cubicBezTo>
                <a:cubicBezTo>
                  <a:pt x="204529" y="23192"/>
                  <a:pt x="213075" y="13717"/>
                  <a:pt x="224408" y="9939"/>
                </a:cubicBezTo>
                <a:cubicBezTo>
                  <a:pt x="243526" y="3566"/>
                  <a:pt x="263890" y="0"/>
                  <a:pt x="284042" y="0"/>
                </a:cubicBezTo>
                <a:cubicBezTo>
                  <a:pt x="393423" y="0"/>
                  <a:pt x="502703" y="6626"/>
                  <a:pt x="612034" y="9939"/>
                </a:cubicBezTo>
                <a:cubicBezTo>
                  <a:pt x="625286" y="13252"/>
                  <a:pt x="639572" y="13769"/>
                  <a:pt x="651790" y="19878"/>
                </a:cubicBezTo>
                <a:cubicBezTo>
                  <a:pt x="660172" y="24069"/>
                  <a:pt x="663633" y="34936"/>
                  <a:pt x="671669" y="39757"/>
                </a:cubicBezTo>
                <a:cubicBezTo>
                  <a:pt x="680653" y="45147"/>
                  <a:pt x="691547" y="46383"/>
                  <a:pt x="701486" y="49696"/>
                </a:cubicBezTo>
                <a:cubicBezTo>
                  <a:pt x="716047" y="122500"/>
                  <a:pt x="725009" y="144444"/>
                  <a:pt x="701486" y="238539"/>
                </a:cubicBezTo>
                <a:cubicBezTo>
                  <a:pt x="698589" y="250128"/>
                  <a:pt x="680997" y="250956"/>
                  <a:pt x="671669" y="258418"/>
                </a:cubicBezTo>
                <a:cubicBezTo>
                  <a:pt x="664352" y="264272"/>
                  <a:pt x="660172" y="274105"/>
                  <a:pt x="651790" y="278296"/>
                </a:cubicBezTo>
                <a:cubicBezTo>
                  <a:pt x="630305" y="289039"/>
                  <a:pt x="612034" y="313083"/>
                  <a:pt x="592156" y="318052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/>
          <p:cNvSpPr/>
          <p:nvPr/>
        </p:nvSpPr>
        <p:spPr>
          <a:xfrm>
            <a:off x="4054286" y="2497546"/>
            <a:ext cx="949761" cy="344313"/>
          </a:xfrm>
          <a:custGeom>
            <a:avLst/>
            <a:gdLst>
              <a:gd name="connsiteX0" fmla="*/ 592156 w 715960"/>
              <a:gd name="connsiteY0" fmla="*/ 318052 h 319294"/>
              <a:gd name="connsiteX1" fmla="*/ 532521 w 715960"/>
              <a:gd name="connsiteY1" fmla="*/ 308113 h 319294"/>
              <a:gd name="connsiteX2" fmla="*/ 482825 w 715960"/>
              <a:gd name="connsiteY2" fmla="*/ 298174 h 319294"/>
              <a:gd name="connsiteX3" fmla="*/ 15686 w 715960"/>
              <a:gd name="connsiteY3" fmla="*/ 288235 h 319294"/>
              <a:gd name="connsiteX4" fmla="*/ 15686 w 715960"/>
              <a:gd name="connsiteY4" fmla="*/ 129209 h 319294"/>
              <a:gd name="connsiteX5" fmla="*/ 35564 w 715960"/>
              <a:gd name="connsiteY5" fmla="*/ 99391 h 319294"/>
              <a:gd name="connsiteX6" fmla="*/ 65382 w 715960"/>
              <a:gd name="connsiteY6" fmla="*/ 89452 h 319294"/>
              <a:gd name="connsiteX7" fmla="*/ 125016 w 715960"/>
              <a:gd name="connsiteY7" fmla="*/ 59635 h 319294"/>
              <a:gd name="connsiteX8" fmla="*/ 194590 w 715960"/>
              <a:gd name="connsiteY8" fmla="*/ 29818 h 319294"/>
              <a:gd name="connsiteX9" fmla="*/ 224408 w 715960"/>
              <a:gd name="connsiteY9" fmla="*/ 9939 h 319294"/>
              <a:gd name="connsiteX10" fmla="*/ 284042 w 715960"/>
              <a:gd name="connsiteY10" fmla="*/ 0 h 319294"/>
              <a:gd name="connsiteX11" fmla="*/ 612034 w 715960"/>
              <a:gd name="connsiteY11" fmla="*/ 9939 h 319294"/>
              <a:gd name="connsiteX12" fmla="*/ 651790 w 715960"/>
              <a:gd name="connsiteY12" fmla="*/ 19878 h 319294"/>
              <a:gd name="connsiteX13" fmla="*/ 671669 w 715960"/>
              <a:gd name="connsiteY13" fmla="*/ 39757 h 319294"/>
              <a:gd name="connsiteX14" fmla="*/ 701486 w 715960"/>
              <a:gd name="connsiteY14" fmla="*/ 49696 h 319294"/>
              <a:gd name="connsiteX15" fmla="*/ 701486 w 715960"/>
              <a:gd name="connsiteY15" fmla="*/ 238539 h 319294"/>
              <a:gd name="connsiteX16" fmla="*/ 671669 w 715960"/>
              <a:gd name="connsiteY16" fmla="*/ 258418 h 319294"/>
              <a:gd name="connsiteX17" fmla="*/ 651790 w 715960"/>
              <a:gd name="connsiteY17" fmla="*/ 278296 h 319294"/>
              <a:gd name="connsiteX18" fmla="*/ 592156 w 715960"/>
              <a:gd name="connsiteY18" fmla="*/ 318052 h 31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5960" h="319294">
                <a:moveTo>
                  <a:pt x="592156" y="318052"/>
                </a:moveTo>
                <a:cubicBezTo>
                  <a:pt x="572278" y="323021"/>
                  <a:pt x="552348" y="311718"/>
                  <a:pt x="532521" y="308113"/>
                </a:cubicBezTo>
                <a:cubicBezTo>
                  <a:pt x="515900" y="305091"/>
                  <a:pt x="499706" y="298823"/>
                  <a:pt x="482825" y="298174"/>
                </a:cubicBezTo>
                <a:cubicBezTo>
                  <a:pt x="327192" y="292188"/>
                  <a:pt x="171399" y="291548"/>
                  <a:pt x="15686" y="288235"/>
                </a:cubicBezTo>
                <a:cubicBezTo>
                  <a:pt x="-5516" y="224629"/>
                  <a:pt x="-4940" y="239214"/>
                  <a:pt x="15686" y="129209"/>
                </a:cubicBezTo>
                <a:cubicBezTo>
                  <a:pt x="17887" y="117468"/>
                  <a:pt x="26236" y="106853"/>
                  <a:pt x="35564" y="99391"/>
                </a:cubicBezTo>
                <a:cubicBezTo>
                  <a:pt x="43745" y="92846"/>
                  <a:pt x="55443" y="92765"/>
                  <a:pt x="65382" y="89452"/>
                </a:cubicBezTo>
                <a:cubicBezTo>
                  <a:pt x="150829" y="32488"/>
                  <a:pt x="42722" y="100781"/>
                  <a:pt x="125016" y="59635"/>
                </a:cubicBezTo>
                <a:cubicBezTo>
                  <a:pt x="193654" y="25316"/>
                  <a:pt x="111851" y="50503"/>
                  <a:pt x="194590" y="29818"/>
                </a:cubicBezTo>
                <a:cubicBezTo>
                  <a:pt x="204529" y="23192"/>
                  <a:pt x="213075" y="13717"/>
                  <a:pt x="224408" y="9939"/>
                </a:cubicBezTo>
                <a:cubicBezTo>
                  <a:pt x="243526" y="3566"/>
                  <a:pt x="263890" y="0"/>
                  <a:pt x="284042" y="0"/>
                </a:cubicBezTo>
                <a:cubicBezTo>
                  <a:pt x="393423" y="0"/>
                  <a:pt x="502703" y="6626"/>
                  <a:pt x="612034" y="9939"/>
                </a:cubicBezTo>
                <a:cubicBezTo>
                  <a:pt x="625286" y="13252"/>
                  <a:pt x="639572" y="13769"/>
                  <a:pt x="651790" y="19878"/>
                </a:cubicBezTo>
                <a:cubicBezTo>
                  <a:pt x="660172" y="24069"/>
                  <a:pt x="663633" y="34936"/>
                  <a:pt x="671669" y="39757"/>
                </a:cubicBezTo>
                <a:cubicBezTo>
                  <a:pt x="680653" y="45147"/>
                  <a:pt x="691547" y="46383"/>
                  <a:pt x="701486" y="49696"/>
                </a:cubicBezTo>
                <a:cubicBezTo>
                  <a:pt x="716047" y="122500"/>
                  <a:pt x="725009" y="144444"/>
                  <a:pt x="701486" y="238539"/>
                </a:cubicBezTo>
                <a:cubicBezTo>
                  <a:pt x="698589" y="250128"/>
                  <a:pt x="680997" y="250956"/>
                  <a:pt x="671669" y="258418"/>
                </a:cubicBezTo>
                <a:cubicBezTo>
                  <a:pt x="664352" y="264272"/>
                  <a:pt x="660172" y="274105"/>
                  <a:pt x="651790" y="278296"/>
                </a:cubicBezTo>
                <a:cubicBezTo>
                  <a:pt x="630305" y="289039"/>
                  <a:pt x="612034" y="313083"/>
                  <a:pt x="592156" y="318052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/>
          <p:cNvSpPr/>
          <p:nvPr/>
        </p:nvSpPr>
        <p:spPr>
          <a:xfrm>
            <a:off x="163313" y="3996882"/>
            <a:ext cx="552078" cy="349244"/>
          </a:xfrm>
          <a:custGeom>
            <a:avLst/>
            <a:gdLst>
              <a:gd name="connsiteX0" fmla="*/ 592156 w 715960"/>
              <a:gd name="connsiteY0" fmla="*/ 318052 h 319294"/>
              <a:gd name="connsiteX1" fmla="*/ 532521 w 715960"/>
              <a:gd name="connsiteY1" fmla="*/ 308113 h 319294"/>
              <a:gd name="connsiteX2" fmla="*/ 482825 w 715960"/>
              <a:gd name="connsiteY2" fmla="*/ 298174 h 319294"/>
              <a:gd name="connsiteX3" fmla="*/ 15686 w 715960"/>
              <a:gd name="connsiteY3" fmla="*/ 288235 h 319294"/>
              <a:gd name="connsiteX4" fmla="*/ 15686 w 715960"/>
              <a:gd name="connsiteY4" fmla="*/ 129209 h 319294"/>
              <a:gd name="connsiteX5" fmla="*/ 35564 w 715960"/>
              <a:gd name="connsiteY5" fmla="*/ 99391 h 319294"/>
              <a:gd name="connsiteX6" fmla="*/ 65382 w 715960"/>
              <a:gd name="connsiteY6" fmla="*/ 89452 h 319294"/>
              <a:gd name="connsiteX7" fmla="*/ 125016 w 715960"/>
              <a:gd name="connsiteY7" fmla="*/ 59635 h 319294"/>
              <a:gd name="connsiteX8" fmla="*/ 194590 w 715960"/>
              <a:gd name="connsiteY8" fmla="*/ 29818 h 319294"/>
              <a:gd name="connsiteX9" fmla="*/ 224408 w 715960"/>
              <a:gd name="connsiteY9" fmla="*/ 9939 h 319294"/>
              <a:gd name="connsiteX10" fmla="*/ 284042 w 715960"/>
              <a:gd name="connsiteY10" fmla="*/ 0 h 319294"/>
              <a:gd name="connsiteX11" fmla="*/ 612034 w 715960"/>
              <a:gd name="connsiteY11" fmla="*/ 9939 h 319294"/>
              <a:gd name="connsiteX12" fmla="*/ 651790 w 715960"/>
              <a:gd name="connsiteY12" fmla="*/ 19878 h 319294"/>
              <a:gd name="connsiteX13" fmla="*/ 671669 w 715960"/>
              <a:gd name="connsiteY13" fmla="*/ 39757 h 319294"/>
              <a:gd name="connsiteX14" fmla="*/ 701486 w 715960"/>
              <a:gd name="connsiteY14" fmla="*/ 49696 h 319294"/>
              <a:gd name="connsiteX15" fmla="*/ 701486 w 715960"/>
              <a:gd name="connsiteY15" fmla="*/ 238539 h 319294"/>
              <a:gd name="connsiteX16" fmla="*/ 671669 w 715960"/>
              <a:gd name="connsiteY16" fmla="*/ 258418 h 319294"/>
              <a:gd name="connsiteX17" fmla="*/ 651790 w 715960"/>
              <a:gd name="connsiteY17" fmla="*/ 278296 h 319294"/>
              <a:gd name="connsiteX18" fmla="*/ 592156 w 715960"/>
              <a:gd name="connsiteY18" fmla="*/ 318052 h 31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5960" h="319294">
                <a:moveTo>
                  <a:pt x="592156" y="318052"/>
                </a:moveTo>
                <a:cubicBezTo>
                  <a:pt x="572278" y="323021"/>
                  <a:pt x="552348" y="311718"/>
                  <a:pt x="532521" y="308113"/>
                </a:cubicBezTo>
                <a:cubicBezTo>
                  <a:pt x="515900" y="305091"/>
                  <a:pt x="499706" y="298823"/>
                  <a:pt x="482825" y="298174"/>
                </a:cubicBezTo>
                <a:cubicBezTo>
                  <a:pt x="327192" y="292188"/>
                  <a:pt x="171399" y="291548"/>
                  <a:pt x="15686" y="288235"/>
                </a:cubicBezTo>
                <a:cubicBezTo>
                  <a:pt x="-5516" y="224629"/>
                  <a:pt x="-4940" y="239214"/>
                  <a:pt x="15686" y="129209"/>
                </a:cubicBezTo>
                <a:cubicBezTo>
                  <a:pt x="17887" y="117468"/>
                  <a:pt x="26236" y="106853"/>
                  <a:pt x="35564" y="99391"/>
                </a:cubicBezTo>
                <a:cubicBezTo>
                  <a:pt x="43745" y="92846"/>
                  <a:pt x="55443" y="92765"/>
                  <a:pt x="65382" y="89452"/>
                </a:cubicBezTo>
                <a:cubicBezTo>
                  <a:pt x="150829" y="32488"/>
                  <a:pt x="42722" y="100781"/>
                  <a:pt x="125016" y="59635"/>
                </a:cubicBezTo>
                <a:cubicBezTo>
                  <a:pt x="193654" y="25316"/>
                  <a:pt x="111851" y="50503"/>
                  <a:pt x="194590" y="29818"/>
                </a:cubicBezTo>
                <a:cubicBezTo>
                  <a:pt x="204529" y="23192"/>
                  <a:pt x="213075" y="13717"/>
                  <a:pt x="224408" y="9939"/>
                </a:cubicBezTo>
                <a:cubicBezTo>
                  <a:pt x="243526" y="3566"/>
                  <a:pt x="263890" y="0"/>
                  <a:pt x="284042" y="0"/>
                </a:cubicBezTo>
                <a:cubicBezTo>
                  <a:pt x="393423" y="0"/>
                  <a:pt x="502703" y="6626"/>
                  <a:pt x="612034" y="9939"/>
                </a:cubicBezTo>
                <a:cubicBezTo>
                  <a:pt x="625286" y="13252"/>
                  <a:pt x="639572" y="13769"/>
                  <a:pt x="651790" y="19878"/>
                </a:cubicBezTo>
                <a:cubicBezTo>
                  <a:pt x="660172" y="24069"/>
                  <a:pt x="663633" y="34936"/>
                  <a:pt x="671669" y="39757"/>
                </a:cubicBezTo>
                <a:cubicBezTo>
                  <a:pt x="680653" y="45147"/>
                  <a:pt x="691547" y="46383"/>
                  <a:pt x="701486" y="49696"/>
                </a:cubicBezTo>
                <a:cubicBezTo>
                  <a:pt x="716047" y="122500"/>
                  <a:pt x="725009" y="144444"/>
                  <a:pt x="701486" y="238539"/>
                </a:cubicBezTo>
                <a:cubicBezTo>
                  <a:pt x="698589" y="250128"/>
                  <a:pt x="680997" y="250956"/>
                  <a:pt x="671669" y="258418"/>
                </a:cubicBezTo>
                <a:cubicBezTo>
                  <a:pt x="664352" y="264272"/>
                  <a:pt x="660172" y="274105"/>
                  <a:pt x="651790" y="278296"/>
                </a:cubicBezTo>
                <a:cubicBezTo>
                  <a:pt x="630305" y="289039"/>
                  <a:pt x="612034" y="313083"/>
                  <a:pt x="592156" y="318052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50462" y="250693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$ </a:t>
            </a:r>
            <a:r>
              <a:rPr lang="en-US" altLang="ko-KR" b="1" dirty="0" err="1">
                <a:solidFill>
                  <a:srgbClr val="00B050"/>
                </a:solidFill>
              </a:rPr>
              <a:t>gcc</a:t>
            </a:r>
            <a:r>
              <a:rPr lang="en-US" altLang="ko-KR" b="1" dirty="0">
                <a:solidFill>
                  <a:srgbClr val="00B050"/>
                </a:solidFill>
              </a:rPr>
              <a:t> –c </a:t>
            </a:r>
            <a:r>
              <a:rPr lang="ko-KR" altLang="en-US" b="1" dirty="0">
                <a:solidFill>
                  <a:srgbClr val="00B050"/>
                </a:solidFill>
              </a:rPr>
              <a:t>파일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dirty="0"/>
              <a:t>실행 파일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586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&lt;</a:t>
            </a:r>
            <a:r>
              <a:rPr lang="en-US" altLang="ko-KR" sz="3200" dirty="0" err="1"/>
              <a:t>gdb</a:t>
            </a:r>
            <a:r>
              <a:rPr lang="en-US" altLang="ko-KR" sz="3200" dirty="0"/>
              <a:t> </a:t>
            </a:r>
            <a:r>
              <a:rPr lang="ko-KR" altLang="en-US" sz="3200" dirty="0" err="1"/>
              <a:t>디버거</a:t>
            </a:r>
            <a:r>
              <a:rPr lang="ko-KR" altLang="en-US" sz="3200" dirty="0"/>
              <a:t> 이용하여 할 수 있는 일</a:t>
            </a:r>
            <a:r>
              <a:rPr lang="en-US" altLang="ko-KR" sz="32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정지점</a:t>
            </a:r>
            <a:r>
              <a:rPr lang="ko-KR" altLang="en-US" sz="3200" dirty="0"/>
              <a:t> </a:t>
            </a:r>
            <a:r>
              <a:rPr lang="en-US" altLang="ko-KR" sz="3200" dirty="0"/>
              <a:t>(breakpoint) </a:t>
            </a:r>
            <a:r>
              <a:rPr lang="ko-KR" altLang="en-US" sz="3200" dirty="0"/>
              <a:t>설정</a:t>
            </a:r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한 </a:t>
            </a:r>
            <a:r>
              <a:rPr lang="ko-KR" altLang="en-US" sz="3200" dirty="0" err="1"/>
              <a:t>줄씩</a:t>
            </a:r>
            <a:r>
              <a:rPr lang="ko-KR" altLang="en-US" sz="3200" dirty="0"/>
              <a:t> 실행</a:t>
            </a:r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변수 접근 및 수정</a:t>
            </a:r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함수 탐색</a:t>
            </a:r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/>
              <a:t>추적</a:t>
            </a:r>
            <a:r>
              <a:rPr lang="en-US" altLang="ko-KR" sz="3200" dirty="0"/>
              <a:t>(tracing)</a:t>
            </a:r>
            <a:endParaRPr lang="ko-KR" altLang="en-US" sz="3200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3. GDB </a:t>
            </a:r>
            <a:r>
              <a:rPr lang="ko-KR" altLang="en-US" dirty="0"/>
              <a:t>이용하여 디버깅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934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4" y="908720"/>
            <a:ext cx="7710571" cy="5112568"/>
          </a:xfr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3. GDB </a:t>
            </a:r>
            <a:r>
              <a:rPr lang="ko-KR" altLang="en-US" dirty="0"/>
              <a:t>이용하여 디버깅</a:t>
            </a:r>
            <a:endParaRPr lang="ko-KR" altLang="en-US" dirty="0"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4173868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gdb</a:t>
            </a:r>
            <a:r>
              <a:rPr lang="en-US" altLang="ko-KR" b="1" dirty="0">
                <a:solidFill>
                  <a:schemeClr val="accent1"/>
                </a:solidFill>
              </a:rPr>
              <a:t>) l </a:t>
            </a:r>
            <a:r>
              <a:rPr lang="en-US" altLang="ko-KR" b="1" dirty="0" err="1">
                <a:solidFill>
                  <a:schemeClr val="accent1"/>
                </a:solidFill>
              </a:rPr>
              <a:t>strrev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b="1" dirty="0"/>
              <a:t>소스 보기</a:t>
            </a:r>
            <a:r>
              <a:rPr lang="en-US" altLang="ko-KR" b="1" dirty="0"/>
              <a:t>: l(</a:t>
            </a:r>
            <a:r>
              <a:rPr lang="en-US" altLang="ko-KR" b="1" dirty="0" err="1"/>
              <a:t>ist</a:t>
            </a:r>
            <a:r>
              <a:rPr lang="en-US" altLang="ko-KR" b="1" dirty="0"/>
              <a:t>)</a:t>
            </a:r>
          </a:p>
          <a:p>
            <a:r>
              <a:rPr lang="en-US" altLang="ko-KR" dirty="0" err="1"/>
              <a:t>strrev</a:t>
            </a:r>
            <a:r>
              <a:rPr lang="en-US" altLang="ko-KR" dirty="0"/>
              <a:t> </a:t>
            </a:r>
            <a:r>
              <a:rPr lang="ko-KR" altLang="en-US" dirty="0"/>
              <a:t>함수 리스트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96673" y="4074515"/>
            <a:ext cx="1432938" cy="19870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83768" y="1412776"/>
            <a:ext cx="3096344" cy="21602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2125655"/>
            <a:ext cx="1008112" cy="15841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08104" y="129656"/>
            <a:ext cx="35924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$ </a:t>
            </a:r>
            <a:r>
              <a:rPr lang="en-US" altLang="ko-KR" b="1" dirty="0" err="1">
                <a:solidFill>
                  <a:srgbClr val="00B050"/>
                </a:solidFill>
              </a:rPr>
              <a:t>gcc</a:t>
            </a:r>
            <a:r>
              <a:rPr lang="en-US" altLang="ko-KR" b="1" dirty="0">
                <a:solidFill>
                  <a:srgbClr val="00B050"/>
                </a:solidFill>
              </a:rPr>
              <a:t> –g main </a:t>
            </a:r>
            <a:r>
              <a:rPr lang="en-US" altLang="ko-KR" b="1" dirty="0" err="1">
                <a:solidFill>
                  <a:srgbClr val="00B050"/>
                </a:solidFill>
              </a:rPr>
              <a:t>main.c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 err="1">
                <a:solidFill>
                  <a:srgbClr val="00B050"/>
                </a:solidFill>
              </a:rPr>
              <a:t>strrev.c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 err="1"/>
              <a:t>디버거</a:t>
            </a:r>
            <a:r>
              <a:rPr lang="ko-KR" altLang="en-US" dirty="0"/>
              <a:t> 사용 전 컴파일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</a:t>
            </a:r>
            <a:r>
              <a:rPr lang="ko-KR" altLang="en-US" sz="1600" b="1" dirty="0">
                <a:sym typeface="Wingdings" panose="05000000000000000000" pitchFamily="2" charset="2"/>
              </a:rPr>
              <a:t>목적 파일 내에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ym typeface="Wingdings" panose="05000000000000000000" pitchFamily="2" charset="2"/>
              </a:rPr>
              <a:t>     여러 디버깅 정보 포함하게 됨</a:t>
            </a:r>
            <a:endParaRPr lang="en-US" altLang="ko-KR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13119" y="2003317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$ </a:t>
            </a:r>
            <a:r>
              <a:rPr lang="en-US" altLang="ko-KR" b="1" dirty="0" err="1">
                <a:solidFill>
                  <a:srgbClr val="00B050"/>
                </a:solidFill>
              </a:rPr>
              <a:t>gdb</a:t>
            </a:r>
            <a:r>
              <a:rPr lang="en-US" altLang="ko-KR" b="1" dirty="0">
                <a:solidFill>
                  <a:srgbClr val="00B050"/>
                </a:solidFill>
              </a:rPr>
              <a:t> [</a:t>
            </a:r>
            <a:r>
              <a:rPr lang="ko-KR" altLang="en-US" b="1" dirty="0">
                <a:solidFill>
                  <a:srgbClr val="00B050"/>
                </a:solidFill>
              </a:rPr>
              <a:t>실행파일</a:t>
            </a:r>
            <a:r>
              <a:rPr lang="en-US" altLang="ko-KR" b="1" dirty="0">
                <a:solidFill>
                  <a:srgbClr val="00B050"/>
                </a:solidFill>
              </a:rPr>
              <a:t>]</a:t>
            </a:r>
          </a:p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 err="1"/>
              <a:t>디버거</a:t>
            </a:r>
            <a:r>
              <a:rPr lang="ko-KR" altLang="en-US" dirty="0"/>
              <a:t>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987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" y="1412777"/>
            <a:ext cx="8247967" cy="4656747"/>
          </a:xfr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3. GDB </a:t>
            </a:r>
            <a:r>
              <a:rPr lang="ko-KR" altLang="en-US" dirty="0"/>
              <a:t>이용하여 디버깅</a:t>
            </a:r>
            <a:endParaRPr lang="ko-KR" altLang="en-US" dirty="0"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058" y="900441"/>
            <a:ext cx="528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/*break point </a:t>
            </a:r>
            <a:r>
              <a:rPr lang="ko-KR" altLang="en-US" dirty="0"/>
              <a:t>없애려면 </a:t>
            </a:r>
            <a:r>
              <a:rPr lang="en-US" altLang="ko-KR" b="1" dirty="0"/>
              <a:t>clear</a:t>
            </a:r>
            <a:r>
              <a:rPr lang="ko-KR" altLang="en-US" b="1" dirty="0"/>
              <a:t> </a:t>
            </a:r>
            <a:r>
              <a:rPr lang="ko-KR" altLang="en-US" b="1" dirty="0" err="1"/>
              <a:t>줄번호</a:t>
            </a:r>
            <a:r>
              <a:rPr lang="ko-KR" altLang="en-US" dirty="0"/>
              <a:t> 혹은 </a:t>
            </a:r>
            <a:r>
              <a:rPr lang="en-US" altLang="ko-KR" b="1" dirty="0"/>
              <a:t>d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*/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4000" y="1412777"/>
            <a:ext cx="1603704" cy="216023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3594" y="2588135"/>
            <a:ext cx="884030" cy="19279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3594" y="4363277"/>
            <a:ext cx="884030" cy="19279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112" y="1126768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gdb</a:t>
            </a:r>
            <a:r>
              <a:rPr lang="en-US" altLang="ko-KR" b="1" dirty="0">
                <a:solidFill>
                  <a:schemeClr val="accent1"/>
                </a:solidFill>
              </a:rPr>
              <a:t>) b </a:t>
            </a:r>
            <a:r>
              <a:rPr lang="en-US" altLang="ko-KR" b="1" dirty="0" err="1">
                <a:solidFill>
                  <a:schemeClr val="accent1"/>
                </a:solidFill>
              </a:rPr>
              <a:t>strrev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b="1" dirty="0" err="1"/>
              <a:t>정지점</a:t>
            </a:r>
            <a:r>
              <a:rPr lang="en-US" altLang="ko-KR" b="1" dirty="0"/>
              <a:t>: b(</a:t>
            </a:r>
            <a:r>
              <a:rPr lang="en-US" altLang="ko-KR" b="1" dirty="0" err="1"/>
              <a:t>reak</a:t>
            </a:r>
            <a:r>
              <a:rPr lang="en-US" altLang="ko-KR" b="1" dirty="0"/>
              <a:t>)</a:t>
            </a:r>
          </a:p>
          <a:p>
            <a:r>
              <a:rPr lang="en-US" altLang="ko-KR" dirty="0" err="1"/>
              <a:t>strrev</a:t>
            </a:r>
            <a:r>
              <a:rPr lang="en-US" altLang="ko-KR" dirty="0"/>
              <a:t> </a:t>
            </a:r>
            <a:r>
              <a:rPr lang="ko-KR" altLang="en-US" dirty="0"/>
              <a:t>함수 시작 부분에</a:t>
            </a:r>
            <a:endParaRPr lang="en-US" altLang="ko-KR" dirty="0"/>
          </a:p>
          <a:p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508569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gdb</a:t>
            </a:r>
            <a:r>
              <a:rPr lang="en-US" altLang="ko-KR" b="1" dirty="0">
                <a:solidFill>
                  <a:schemeClr val="accent1"/>
                </a:solidFill>
              </a:rPr>
              <a:t>) r</a:t>
            </a:r>
          </a:p>
          <a:p>
            <a:r>
              <a:rPr lang="ko-KR" altLang="en-US" b="1" dirty="0"/>
              <a:t>프로그램 수행</a:t>
            </a:r>
            <a:endParaRPr lang="en-US" altLang="ko-KR" b="1" dirty="0"/>
          </a:p>
          <a:p>
            <a:r>
              <a:rPr lang="en-US" altLang="ko-KR" dirty="0"/>
              <a:t>r(un) </a:t>
            </a:r>
            <a:r>
              <a:rPr lang="ko-KR" altLang="en-US" dirty="0"/>
              <a:t>인수</a:t>
            </a:r>
            <a:endParaRPr lang="en-US" altLang="ko-KR" dirty="0"/>
          </a:p>
          <a:p>
            <a:r>
              <a:rPr lang="ko-KR" altLang="en-US" dirty="0" err="1"/>
              <a:t>명령줄</a:t>
            </a:r>
            <a:r>
              <a:rPr lang="ko-KR" altLang="en-US" dirty="0"/>
              <a:t> 인수를 받아 프로그램 수행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591583" y="4459674"/>
            <a:ext cx="3441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gdb</a:t>
            </a:r>
            <a:r>
              <a:rPr lang="en-US" altLang="ko-KR" b="1" dirty="0">
                <a:solidFill>
                  <a:schemeClr val="accent1"/>
                </a:solidFill>
              </a:rPr>
              <a:t>) c</a:t>
            </a:r>
          </a:p>
          <a:p>
            <a:r>
              <a:rPr lang="ko-KR" altLang="en-US" b="1" dirty="0"/>
              <a:t>프로그램 수행</a:t>
            </a:r>
            <a:endParaRPr lang="en-US" altLang="ko-KR" b="1" dirty="0"/>
          </a:p>
          <a:p>
            <a:r>
              <a:rPr lang="en-US" altLang="ko-KR" dirty="0"/>
              <a:t>c(</a:t>
            </a:r>
            <a:r>
              <a:rPr lang="en-US" altLang="ko-KR" dirty="0" err="1"/>
              <a:t>ontinue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정지점을 만날 때까지 계속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964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3" y="812993"/>
            <a:ext cx="4800883" cy="5928375"/>
          </a:xfr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3. GDB </a:t>
            </a:r>
            <a:r>
              <a:rPr lang="ko-KR" altLang="en-US" dirty="0"/>
              <a:t>이용하여 디버깅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31" y="3683542"/>
            <a:ext cx="5161857" cy="290823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9610" y="2055472"/>
            <a:ext cx="1150021" cy="22139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021" y="2474747"/>
            <a:ext cx="737564" cy="22139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9610" y="4078082"/>
            <a:ext cx="737564" cy="22139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9872" y="1874582"/>
            <a:ext cx="4198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gdb</a:t>
            </a:r>
            <a:r>
              <a:rPr lang="en-US" altLang="ko-KR" b="1" dirty="0">
                <a:solidFill>
                  <a:schemeClr val="accent1"/>
                </a:solidFill>
              </a:rPr>
              <a:t>) n</a:t>
            </a:r>
          </a:p>
          <a:p>
            <a:r>
              <a:rPr lang="ko-KR" altLang="en-US" b="1" dirty="0"/>
              <a:t>프로그램 수행</a:t>
            </a:r>
            <a:endParaRPr lang="en-US" altLang="ko-KR" b="1" dirty="0"/>
          </a:p>
          <a:p>
            <a:r>
              <a:rPr lang="en-US" altLang="ko-KR" dirty="0"/>
              <a:t>n(</a:t>
            </a:r>
            <a:r>
              <a:rPr lang="en-US" altLang="ko-KR" dirty="0" err="1"/>
              <a:t>ext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멈춘 지점에서 다음 줄을 수행하고 멈춤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622792"/>
            <a:ext cx="2476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gdb</a:t>
            </a:r>
            <a:r>
              <a:rPr lang="en-US" altLang="ko-KR" b="1" dirty="0">
                <a:solidFill>
                  <a:schemeClr val="accent1"/>
                </a:solidFill>
              </a:rPr>
              <a:t>) p line</a:t>
            </a:r>
          </a:p>
          <a:p>
            <a:r>
              <a:rPr lang="ko-KR" altLang="en-US" b="1" dirty="0"/>
              <a:t>변수 값 프린트</a:t>
            </a:r>
            <a:r>
              <a:rPr lang="en-US" altLang="ko-KR" b="1" dirty="0"/>
              <a:t>: p(</a:t>
            </a:r>
            <a:r>
              <a:rPr lang="en-US" altLang="ko-KR" b="1" dirty="0" err="1"/>
              <a:t>rint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p </a:t>
            </a:r>
            <a:r>
              <a:rPr lang="ko-KR" altLang="en-US" dirty="0" err="1"/>
              <a:t>변수명</a:t>
            </a:r>
            <a:endParaRPr lang="en-US" altLang="ko-KR" dirty="0"/>
          </a:p>
          <a:p>
            <a:r>
              <a:rPr lang="ko-KR" altLang="en-US" dirty="0"/>
              <a:t>해당 변수 값 프린트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4547153" y="2917685"/>
            <a:ext cx="3506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gdb</a:t>
            </a:r>
            <a:r>
              <a:rPr lang="en-US" altLang="ko-KR" b="1" dirty="0">
                <a:solidFill>
                  <a:schemeClr val="accent1"/>
                </a:solidFill>
              </a:rPr>
              <a:t>) s</a:t>
            </a:r>
          </a:p>
          <a:p>
            <a:r>
              <a:rPr lang="ko-KR" altLang="en-US" b="1" dirty="0"/>
              <a:t>프로그램 수행</a:t>
            </a:r>
            <a:endParaRPr lang="en-US" altLang="ko-KR" b="1" dirty="0"/>
          </a:p>
          <a:p>
            <a:r>
              <a:rPr lang="en-US" altLang="ko-KR" dirty="0"/>
              <a:t>s(</a:t>
            </a:r>
            <a:r>
              <a:rPr lang="en-US" altLang="ko-KR" dirty="0" err="1"/>
              <a:t>tep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과 같은 기능이나</a:t>
            </a:r>
            <a:endParaRPr lang="en-US" altLang="ko-KR" dirty="0"/>
          </a:p>
          <a:p>
            <a:r>
              <a:rPr lang="ko-KR" altLang="en-US" dirty="0"/>
              <a:t>함수 호출 시 함수 내부로 </a:t>
            </a:r>
            <a:r>
              <a:rPr lang="ko-KR" altLang="en-US" dirty="0" err="1"/>
              <a:t>들어감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471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7"/>
            <a:ext cx="6624736" cy="4230080"/>
          </a:xfr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83816" y="17457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3. GDB </a:t>
            </a:r>
            <a:r>
              <a:rPr lang="ko-KR" altLang="en-US" dirty="0"/>
              <a:t>이용하여 디버깅</a:t>
            </a:r>
            <a:endParaRPr lang="ko-KR" altLang="en-US" dirty="0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1412777"/>
            <a:ext cx="936104" cy="288031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1600" y="3140968"/>
            <a:ext cx="936104" cy="288031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3645024"/>
            <a:ext cx="936104" cy="28803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1600" y="4792460"/>
            <a:ext cx="936104" cy="28803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8476" y="645407"/>
            <a:ext cx="3288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</a:t>
            </a:r>
            <a:r>
              <a:rPr lang="en-US" altLang="ko-KR" sz="1600" b="1" dirty="0" err="1">
                <a:solidFill>
                  <a:schemeClr val="accent1"/>
                </a:solidFill>
              </a:rPr>
              <a:t>gdb</a:t>
            </a:r>
            <a:r>
              <a:rPr lang="en-US" altLang="ko-KR" sz="1600" b="1" dirty="0">
                <a:solidFill>
                  <a:schemeClr val="accent1"/>
                </a:solidFill>
              </a:rPr>
              <a:t>) r</a:t>
            </a:r>
          </a:p>
          <a:p>
            <a:r>
              <a:rPr lang="ko-KR" altLang="en-US" sz="1600" b="1" dirty="0"/>
              <a:t>프로그램 수행</a:t>
            </a:r>
            <a:endParaRPr lang="en-US" altLang="ko-KR" sz="1600" b="1" dirty="0"/>
          </a:p>
          <a:p>
            <a:r>
              <a:rPr lang="en-US" altLang="ko-KR" sz="1600" dirty="0"/>
              <a:t>r(un) </a:t>
            </a:r>
            <a:r>
              <a:rPr lang="ko-KR" altLang="en-US" sz="1600" dirty="0"/>
              <a:t>인수</a:t>
            </a:r>
            <a:endParaRPr lang="en-US" altLang="ko-KR" sz="1600" dirty="0"/>
          </a:p>
          <a:p>
            <a:r>
              <a:rPr lang="ko-KR" altLang="en-US" sz="1600" dirty="0" err="1"/>
              <a:t>명령줄</a:t>
            </a:r>
            <a:r>
              <a:rPr lang="ko-KR" altLang="en-US" sz="1600" dirty="0"/>
              <a:t> 인수를 받아 프로그램 수행</a:t>
            </a:r>
            <a:endParaRPr lang="en-US" altLang="ko-K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323516" y="479574"/>
            <a:ext cx="37561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(</a:t>
            </a:r>
            <a:r>
              <a:rPr lang="en-US" altLang="ko-KR" sz="1600" b="1" dirty="0" err="1">
                <a:solidFill>
                  <a:schemeClr val="accent1"/>
                </a:solidFill>
              </a:rPr>
              <a:t>gdb</a:t>
            </a:r>
            <a:r>
              <a:rPr lang="en-US" altLang="ko-KR" sz="1600" b="1" dirty="0">
                <a:solidFill>
                  <a:schemeClr val="accent1"/>
                </a:solidFill>
              </a:rPr>
              <a:t>) n</a:t>
            </a:r>
          </a:p>
          <a:p>
            <a:r>
              <a:rPr lang="ko-KR" altLang="en-US" sz="1600" b="1" dirty="0"/>
              <a:t>프로그램 수행</a:t>
            </a:r>
            <a:endParaRPr lang="en-US" altLang="ko-KR" sz="1600" b="1" dirty="0"/>
          </a:p>
          <a:p>
            <a:r>
              <a:rPr lang="en-US" altLang="ko-KR" sz="1600" dirty="0"/>
              <a:t>n(</a:t>
            </a:r>
            <a:r>
              <a:rPr lang="en-US" altLang="ko-KR" sz="1600" dirty="0" err="1"/>
              <a:t>ext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멈춘 지점에서 다음 줄을 수행하고 멈춤</a:t>
            </a:r>
            <a:endParaRPr lang="en-US" altLang="ko-K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890626" y="3082576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en-US" altLang="ko-KR" b="1" dirty="0" err="1">
                <a:solidFill>
                  <a:schemeClr val="accent2"/>
                </a:solidFill>
              </a:rPr>
              <a:t>gdb</a:t>
            </a:r>
            <a:r>
              <a:rPr lang="en-US" altLang="ko-KR" b="1" dirty="0">
                <a:solidFill>
                  <a:schemeClr val="accent2"/>
                </a:solidFill>
              </a:rPr>
              <a:t>) u</a:t>
            </a:r>
          </a:p>
          <a:p>
            <a:r>
              <a:rPr lang="ko-KR" altLang="en-US" b="1" dirty="0"/>
              <a:t>프로그램 수행</a:t>
            </a:r>
            <a:endParaRPr lang="en-US" altLang="ko-KR" b="1" dirty="0"/>
          </a:p>
          <a:p>
            <a:r>
              <a:rPr lang="en-US" altLang="ko-KR" dirty="0"/>
              <a:t>u</a:t>
            </a:r>
          </a:p>
          <a:p>
            <a:r>
              <a:rPr lang="ko-KR" altLang="en-US" dirty="0"/>
              <a:t>반복문에서 빠져나옴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957690" y="5445224"/>
            <a:ext cx="2685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en-US" altLang="ko-KR" b="1" dirty="0" err="1">
                <a:solidFill>
                  <a:schemeClr val="accent2"/>
                </a:solidFill>
              </a:rPr>
              <a:t>gdb</a:t>
            </a:r>
            <a:r>
              <a:rPr lang="en-US" altLang="ko-KR" b="1" dirty="0">
                <a:solidFill>
                  <a:schemeClr val="accent2"/>
                </a:solidFill>
              </a:rPr>
              <a:t>) k</a:t>
            </a:r>
          </a:p>
          <a:p>
            <a:r>
              <a:rPr lang="ko-KR" altLang="en-US" b="1" dirty="0"/>
              <a:t>프로그램 수행</a:t>
            </a:r>
            <a:endParaRPr lang="en-US" altLang="ko-KR" b="1" dirty="0"/>
          </a:p>
          <a:p>
            <a:r>
              <a:rPr lang="en-US" altLang="ko-KR" dirty="0"/>
              <a:t>k(ill)</a:t>
            </a:r>
          </a:p>
          <a:p>
            <a:r>
              <a:rPr lang="ko-KR" altLang="en-US" dirty="0"/>
              <a:t>프로그램 수행 강제 종료</a:t>
            </a:r>
            <a:endParaRPr lang="en-US" altLang="ko-KR" dirty="0"/>
          </a:p>
        </p:txBody>
      </p:sp>
      <p:sp>
        <p:nvSpPr>
          <p:cNvPr id="4" name="왼쪽 중괄호 3"/>
          <p:cNvSpPr/>
          <p:nvPr/>
        </p:nvSpPr>
        <p:spPr>
          <a:xfrm>
            <a:off x="755576" y="4149080"/>
            <a:ext cx="144016" cy="576064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9245" y="3999788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잘못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입력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한 것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49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1987</TotalTime>
  <Words>482</Words>
  <Application>Microsoft Office PowerPoint</Application>
  <PresentationFormat>화면 슬라이드 쇼(4:3)</PresentationFormat>
  <Paragraphs>119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돋움</vt:lpstr>
      <vt:lpstr>맑은 고딕</vt:lpstr>
      <vt:lpstr>서울남산체 EB</vt:lpstr>
      <vt:lpstr>Arial</vt:lpstr>
      <vt:lpstr>Arial Black</vt:lpstr>
      <vt:lpstr>Wingdings</vt:lpstr>
      <vt:lpstr>필수</vt:lpstr>
      <vt:lpstr>Lab08</vt:lpstr>
      <vt:lpstr>1. 문자열 역순 프로그램 작성</vt:lpstr>
      <vt:lpstr>1. 문자열 역순 프로그램 작성</vt:lpstr>
      <vt:lpstr>2. GCC 이용하여 컴파일 및 실행</vt:lpstr>
      <vt:lpstr>3. GDB 이용하여 디버깅</vt:lpstr>
      <vt:lpstr>3. GDB 이용하여 디버깅</vt:lpstr>
      <vt:lpstr>3. GDB 이용하여 디버깅</vt:lpstr>
      <vt:lpstr>3. GDB 이용하여 디버깅</vt:lpstr>
      <vt:lpstr>3. GDB 이용하여 디버깅</vt:lpstr>
      <vt:lpstr>3. GDB 이용하여 디버깅</vt:lpstr>
      <vt:lpstr>4. MAKE FILE 작성</vt:lpstr>
      <vt:lpstr>5.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257</cp:revision>
  <dcterms:created xsi:type="dcterms:W3CDTF">2016-09-12T15:25:21Z</dcterms:created>
  <dcterms:modified xsi:type="dcterms:W3CDTF">2016-11-15T12:53:18Z</dcterms:modified>
</cp:coreProperties>
</file>