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94" r:id="rId3"/>
    <p:sldId id="25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9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295"/>
            <p14:sldId id="296"/>
            <p14:sldId id="297"/>
            <p14:sldId id="298"/>
            <p14:sldId id="299"/>
            <p14:sldId id="300"/>
            <p14:sldId id="30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60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Lab09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>
                <a:ea typeface="서울남산체 EB" panose="02020603020101020101" pitchFamily="18" charset="-127"/>
              </a:rPr>
              <a:t>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>
                <a:ea typeface="서울남산체 EB" panose="02020603020101020101" pitchFamily="18" charset="-127"/>
              </a:rPr>
              <a:t>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6" y="876844"/>
            <a:ext cx="8715836" cy="5829419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이용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0582" y="1578087"/>
            <a:ext cx="5583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인수를 입력하지 않은 경우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사용자가 표준입력으로 입력한 내용을 파일로 만들어</a:t>
            </a:r>
            <a:endParaRPr lang="en-US" altLang="ko-KR" dirty="0"/>
          </a:p>
          <a:p>
            <a:r>
              <a:rPr lang="ko-KR" altLang="en-US" dirty="0"/>
              <a:t>그 파일에 대해 정보를 출력함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2247867" y="1926771"/>
            <a:ext cx="739958" cy="206085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3160643" y="5176294"/>
            <a:ext cx="907301" cy="268930"/>
          </a:xfrm>
          <a:custGeom>
            <a:avLst/>
            <a:gdLst>
              <a:gd name="connsiteX0" fmla="*/ 805070 w 809699"/>
              <a:gd name="connsiteY0" fmla="*/ 188843 h 189087"/>
              <a:gd name="connsiteX1" fmla="*/ 755374 w 809699"/>
              <a:gd name="connsiteY1" fmla="*/ 159026 h 189087"/>
              <a:gd name="connsiteX2" fmla="*/ 576470 w 809699"/>
              <a:gd name="connsiteY2" fmla="*/ 168965 h 189087"/>
              <a:gd name="connsiteX3" fmla="*/ 467140 w 809699"/>
              <a:gd name="connsiteY3" fmla="*/ 188843 h 189087"/>
              <a:gd name="connsiteX4" fmla="*/ 39757 w 809699"/>
              <a:gd name="connsiteY4" fmla="*/ 178904 h 189087"/>
              <a:gd name="connsiteX5" fmla="*/ 9940 w 809699"/>
              <a:gd name="connsiteY5" fmla="*/ 149087 h 189087"/>
              <a:gd name="connsiteX6" fmla="*/ 0 w 809699"/>
              <a:gd name="connsiteY6" fmla="*/ 119269 h 189087"/>
              <a:gd name="connsiteX7" fmla="*/ 19879 w 809699"/>
              <a:gd name="connsiteY7" fmla="*/ 39756 h 189087"/>
              <a:gd name="connsiteX8" fmla="*/ 79514 w 809699"/>
              <a:gd name="connsiteY8" fmla="*/ 19878 h 189087"/>
              <a:gd name="connsiteX9" fmla="*/ 109331 w 809699"/>
              <a:gd name="connsiteY9" fmla="*/ 9939 h 189087"/>
              <a:gd name="connsiteX10" fmla="*/ 139148 w 809699"/>
              <a:gd name="connsiteY10" fmla="*/ 0 h 189087"/>
              <a:gd name="connsiteX11" fmla="*/ 586409 w 809699"/>
              <a:gd name="connsiteY11" fmla="*/ 9939 h 189087"/>
              <a:gd name="connsiteX12" fmla="*/ 616227 w 809699"/>
              <a:gd name="connsiteY12" fmla="*/ 19878 h 189087"/>
              <a:gd name="connsiteX13" fmla="*/ 685800 w 809699"/>
              <a:gd name="connsiteY13" fmla="*/ 29817 h 189087"/>
              <a:gd name="connsiteX14" fmla="*/ 715618 w 809699"/>
              <a:gd name="connsiteY14" fmla="*/ 49695 h 189087"/>
              <a:gd name="connsiteX15" fmla="*/ 775253 w 809699"/>
              <a:gd name="connsiteY15" fmla="*/ 79513 h 189087"/>
              <a:gd name="connsiteX16" fmla="*/ 785192 w 809699"/>
              <a:gd name="connsiteY16" fmla="*/ 109330 h 189087"/>
              <a:gd name="connsiteX17" fmla="*/ 805070 w 809699"/>
              <a:gd name="connsiteY17" fmla="*/ 139148 h 189087"/>
              <a:gd name="connsiteX18" fmla="*/ 805070 w 809699"/>
              <a:gd name="connsiteY18" fmla="*/ 188843 h 18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9699" h="189087">
                <a:moveTo>
                  <a:pt x="805070" y="188843"/>
                </a:moveTo>
                <a:cubicBezTo>
                  <a:pt x="796787" y="192156"/>
                  <a:pt x="774620" y="160700"/>
                  <a:pt x="755374" y="159026"/>
                </a:cubicBezTo>
                <a:cubicBezTo>
                  <a:pt x="695872" y="153852"/>
                  <a:pt x="635990" y="164005"/>
                  <a:pt x="576470" y="168965"/>
                </a:cubicBezTo>
                <a:cubicBezTo>
                  <a:pt x="554669" y="170782"/>
                  <a:pt x="490913" y="184088"/>
                  <a:pt x="467140" y="188843"/>
                </a:cubicBezTo>
                <a:cubicBezTo>
                  <a:pt x="324679" y="185530"/>
                  <a:pt x="181721" y="191249"/>
                  <a:pt x="39757" y="178904"/>
                </a:cubicBezTo>
                <a:cubicBezTo>
                  <a:pt x="25754" y="177686"/>
                  <a:pt x="17737" y="160782"/>
                  <a:pt x="9940" y="149087"/>
                </a:cubicBezTo>
                <a:cubicBezTo>
                  <a:pt x="4128" y="140370"/>
                  <a:pt x="3313" y="129208"/>
                  <a:pt x="0" y="119269"/>
                </a:cubicBezTo>
                <a:cubicBezTo>
                  <a:pt x="6626" y="92765"/>
                  <a:pt x="2812" y="61089"/>
                  <a:pt x="19879" y="39756"/>
                </a:cubicBezTo>
                <a:cubicBezTo>
                  <a:pt x="32969" y="23394"/>
                  <a:pt x="59636" y="26504"/>
                  <a:pt x="79514" y="19878"/>
                </a:cubicBezTo>
                <a:lnTo>
                  <a:pt x="109331" y="9939"/>
                </a:lnTo>
                <a:lnTo>
                  <a:pt x="139148" y="0"/>
                </a:lnTo>
                <a:lnTo>
                  <a:pt x="586409" y="9939"/>
                </a:lnTo>
                <a:cubicBezTo>
                  <a:pt x="596877" y="10375"/>
                  <a:pt x="605954" y="17823"/>
                  <a:pt x="616227" y="19878"/>
                </a:cubicBezTo>
                <a:cubicBezTo>
                  <a:pt x="639199" y="24472"/>
                  <a:pt x="662609" y="26504"/>
                  <a:pt x="685800" y="29817"/>
                </a:cubicBezTo>
                <a:cubicBezTo>
                  <a:pt x="695739" y="36443"/>
                  <a:pt x="704934" y="44353"/>
                  <a:pt x="715618" y="49695"/>
                </a:cubicBezTo>
                <a:cubicBezTo>
                  <a:pt x="797918" y="90846"/>
                  <a:pt x="689798" y="22545"/>
                  <a:pt x="775253" y="79513"/>
                </a:cubicBezTo>
                <a:cubicBezTo>
                  <a:pt x="778566" y="89452"/>
                  <a:pt x="780507" y="99959"/>
                  <a:pt x="785192" y="109330"/>
                </a:cubicBezTo>
                <a:cubicBezTo>
                  <a:pt x="790534" y="120014"/>
                  <a:pt x="801788" y="127662"/>
                  <a:pt x="805070" y="139148"/>
                </a:cubicBezTo>
                <a:cubicBezTo>
                  <a:pt x="808711" y="151890"/>
                  <a:pt x="813353" y="185530"/>
                  <a:pt x="805070" y="188843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3968" y="5122058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입력한 내용이 파일로 생성됨</a:t>
            </a:r>
            <a:endParaRPr lang="en-US" altLang="ko-KR" dirty="0"/>
          </a:p>
          <a:p>
            <a:r>
              <a:rPr lang="ko-KR" altLang="en-US" b="1" dirty="0">
                <a:solidFill>
                  <a:srgbClr val="C00000"/>
                </a:solidFill>
              </a:rPr>
              <a:t>일회용이 아닌 입력한 내용 재사용 가능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/>
              <a:t>리눅스 과제 중 가장 오랜 시간이 걸렸다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단어 수 체크하는 코딩과 </a:t>
            </a:r>
            <a:r>
              <a:rPr lang="ko-KR" altLang="en-US" b="0" dirty="0" err="1"/>
              <a:t>명령줄</a:t>
            </a:r>
            <a:r>
              <a:rPr lang="ko-KR" altLang="en-US" b="0" dirty="0"/>
              <a:t> 인수를 받아서 프로그램을 수행하는 코딩 부분에서 제일 애를 먹었다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마지막 과제는 </a:t>
            </a:r>
            <a:r>
              <a:rPr lang="ko-KR" altLang="en-US" b="0" dirty="0" err="1"/>
              <a:t>제발제발제발</a:t>
            </a:r>
            <a:r>
              <a:rPr lang="ko-KR" altLang="en-US" b="0" dirty="0"/>
              <a:t> 코딩이 어렵지 않았으면 좋겠다</a:t>
            </a:r>
            <a:r>
              <a:rPr lang="en-US" altLang="ko-KR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388366" cy="4373563"/>
          </a:xfrm>
        </p:spPr>
        <p:txBody>
          <a:bodyPr/>
          <a:lstStyle/>
          <a:p>
            <a:r>
              <a:rPr lang="en-US" altLang="ko-KR" sz="2400" dirty="0"/>
              <a:t>1 </a:t>
            </a:r>
            <a:r>
              <a:rPr lang="en-US" altLang="ko-KR" sz="2400" dirty="0" err="1"/>
              <a:t>line.c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프로그램을 확장하여 </a:t>
            </a:r>
            <a:r>
              <a:rPr lang="ko-KR" altLang="en-US" sz="2400" dirty="0" err="1"/>
              <a:t>명령줄</a:t>
            </a:r>
            <a:r>
              <a:rPr lang="ko-KR" altLang="en-US" sz="2400" dirty="0"/>
              <a:t> 인수로 받은 텍스트 파일을 줄번호와 함께 출력하며 각 줄마다 줄의 길이와 단어의 수를 출력한다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최종적으로 대상 텍스트 파일의 전체 줄의 수와 </a:t>
            </a:r>
            <a:r>
              <a:rPr lang="en-US" altLang="ko-KR" sz="2400" dirty="0"/>
              <a:t>, </a:t>
            </a:r>
            <a:r>
              <a:rPr lang="ko-KR" altLang="en-US" sz="2400" dirty="0"/>
              <a:t>단어의 수</a:t>
            </a:r>
            <a:r>
              <a:rPr lang="en-US" altLang="ko-KR" sz="2400" dirty="0"/>
              <a:t>, </a:t>
            </a:r>
            <a:r>
              <a:rPr lang="ko-KR" altLang="en-US" sz="2400" dirty="0"/>
              <a:t>문자의 수를 출력한다</a:t>
            </a:r>
            <a:r>
              <a:rPr lang="en-US" altLang="ko-KR" sz="2400" dirty="0"/>
              <a:t>. </a:t>
            </a:r>
          </a:p>
          <a:p>
            <a:r>
              <a:rPr lang="en-US" altLang="ko-KR" sz="2400" dirty="0"/>
              <a:t>* </a:t>
            </a:r>
            <a:r>
              <a:rPr lang="ko-KR" altLang="en-US" sz="2400" dirty="0" err="1"/>
              <a:t>명령줄</a:t>
            </a:r>
            <a:r>
              <a:rPr lang="ko-KR" altLang="en-US" sz="2400" dirty="0"/>
              <a:t> 인수가 없으면 표준입력에서 받은 입력을 대상으로 한다</a:t>
            </a:r>
            <a:r>
              <a:rPr lang="en-US" altLang="ko-KR" sz="2400" dirty="0"/>
              <a:t>. 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목표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9" y="843012"/>
            <a:ext cx="5464389" cy="5826347"/>
          </a:xfrm>
        </p:spPr>
      </p:pic>
      <p:sp>
        <p:nvSpPr>
          <p:cNvPr id="11" name="직사각형 10"/>
          <p:cNvSpPr/>
          <p:nvPr/>
        </p:nvSpPr>
        <p:spPr>
          <a:xfrm>
            <a:off x="1115616" y="5228328"/>
            <a:ext cx="1152128" cy="216896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05516" y="3085310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이전에 단어 존재 유무</a:t>
            </a:r>
            <a:endParaRPr lang="en-US" altLang="ko-KR" dirty="0"/>
          </a:p>
          <a:p>
            <a:r>
              <a:rPr lang="en-US" altLang="ko-KR" dirty="0"/>
              <a:t>// word = 1 </a:t>
            </a:r>
            <a:r>
              <a:rPr lang="ko-KR" altLang="en-US" dirty="0"/>
              <a:t>단어 존재</a:t>
            </a:r>
            <a:r>
              <a:rPr lang="en-US" altLang="ko-KR" dirty="0"/>
              <a:t>o, word = 0 </a:t>
            </a:r>
            <a:r>
              <a:rPr lang="ko-KR" altLang="en-US" dirty="0"/>
              <a:t>존재</a:t>
            </a:r>
            <a:r>
              <a:rPr lang="en-US" altLang="ko-KR" dirty="0"/>
              <a:t>x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140972" y="3348841"/>
            <a:ext cx="136815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28498" y="4851810"/>
            <a:ext cx="432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인수를 받지 않은 경우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사용자가 표준입력으로 입력한 텍스트를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파일로 저장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파일에 출력코드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588764" y="5637775"/>
            <a:ext cx="2623195" cy="2168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3928" y="623766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표준입력으로 받은 텍스트를 저장할 파일 오픈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468864" y="5785288"/>
            <a:ext cx="400920" cy="3900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353" y="5892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표준입력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74551"/>
            <a:ext cx="6504138" cy="5619755"/>
          </a:xfrm>
        </p:spPr>
      </p:pic>
      <p:sp>
        <p:nvSpPr>
          <p:cNvPr id="11" name="직사각형 10"/>
          <p:cNvSpPr/>
          <p:nvPr/>
        </p:nvSpPr>
        <p:spPr>
          <a:xfrm>
            <a:off x="1331640" y="2927711"/>
            <a:ext cx="4104456" cy="202466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09223" y="2704714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ko-KR" altLang="en-US" b="1" dirty="0">
                <a:solidFill>
                  <a:schemeClr val="accent1"/>
                </a:solidFill>
              </a:rPr>
              <a:t>파일명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b="1" dirty="0">
                <a:solidFill>
                  <a:schemeClr val="accent1"/>
                </a:solidFill>
              </a:rPr>
              <a:t>잘못 입력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&amp;&amp; </a:t>
            </a:r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 존재</a:t>
            </a:r>
            <a:r>
              <a:rPr lang="en-US" altLang="ko-KR" b="1" dirty="0">
                <a:solidFill>
                  <a:schemeClr val="accent1"/>
                </a:solidFill>
              </a:rPr>
              <a:t>O </a:t>
            </a:r>
            <a:r>
              <a:rPr lang="ko-KR" altLang="en-US" b="1" dirty="0">
                <a:solidFill>
                  <a:schemeClr val="accent1"/>
                </a:solidFill>
              </a:rPr>
              <a:t>인 경우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오류메시지 출력 후 종료</a:t>
            </a:r>
            <a:endParaRPr lang="en-US" altLang="ko-KR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7535" y="1104134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// </a:t>
            </a:r>
            <a:r>
              <a:rPr lang="en-US" altLang="ko-KR" b="1" dirty="0" err="1"/>
              <a:t>Ctrl+D</a:t>
            </a:r>
            <a:r>
              <a:rPr lang="en-US" altLang="ko-KR" b="1" dirty="0"/>
              <a:t> (</a:t>
            </a:r>
            <a:r>
              <a:rPr lang="ko-KR" altLang="en-US" b="1" dirty="0"/>
              <a:t>입력 종료</a:t>
            </a:r>
            <a:r>
              <a:rPr lang="en-US" altLang="ko-KR" b="1" dirty="0"/>
              <a:t>) </a:t>
            </a:r>
            <a:r>
              <a:rPr lang="ko-KR" altLang="en-US" b="1" dirty="0"/>
              <a:t>하기 전까지 계속 입력하라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186646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// </a:t>
            </a:r>
            <a:r>
              <a:rPr lang="ko-KR" altLang="en-US" b="1" dirty="0" err="1"/>
              <a:t>명령줄</a:t>
            </a:r>
            <a:r>
              <a:rPr lang="ko-KR" altLang="en-US" b="1" dirty="0"/>
              <a:t> 인수 존재</a:t>
            </a:r>
            <a:r>
              <a:rPr lang="en-US" altLang="ko-KR" b="1" dirty="0"/>
              <a:t>X </a:t>
            </a:r>
            <a:r>
              <a:rPr lang="ko-KR" altLang="en-US" b="1" dirty="0"/>
              <a:t>알림</a:t>
            </a:r>
            <a:endParaRPr lang="en-US" altLang="ko-KR" b="1" dirty="0"/>
          </a:p>
        </p:txBody>
      </p:sp>
      <p:sp>
        <p:nvSpPr>
          <p:cNvPr id="13" name="직사각형 12"/>
          <p:cNvSpPr/>
          <p:nvPr/>
        </p:nvSpPr>
        <p:spPr>
          <a:xfrm>
            <a:off x="1691681" y="2358957"/>
            <a:ext cx="1080120" cy="23839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35797" y="2306214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입력 테스트 파일에 저장 후 파일 닫기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4247615"/>
            <a:ext cx="3600400" cy="18109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9621" y="1930431"/>
            <a:ext cx="548123" cy="2024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76649" y="3822091"/>
            <a:ext cx="394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명령줄</a:t>
            </a:r>
            <a:r>
              <a:rPr lang="ko-KR" altLang="en-US" b="1" dirty="0">
                <a:solidFill>
                  <a:srgbClr val="C00000"/>
                </a:solidFill>
              </a:rPr>
              <a:t> 인수 존재</a:t>
            </a:r>
            <a:r>
              <a:rPr lang="en-US" altLang="ko-KR" b="1" dirty="0">
                <a:solidFill>
                  <a:srgbClr val="C00000"/>
                </a:solidFill>
              </a:rPr>
              <a:t>X</a:t>
            </a:r>
            <a:r>
              <a:rPr lang="ko-KR" altLang="en-US" b="1" dirty="0">
                <a:solidFill>
                  <a:srgbClr val="C00000"/>
                </a:solidFill>
              </a:rPr>
              <a:t> 인 경우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사용자의 표준입력 받는 경우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dirty="0" err="1"/>
              <a:t>fp</a:t>
            </a:r>
            <a:r>
              <a:rPr lang="ko-KR" altLang="en-US" dirty="0"/>
              <a:t>를 표준입력 저장한 파일로 재지정</a:t>
            </a:r>
            <a:endParaRPr lang="en-US" altLang="ko-KR" dirty="0"/>
          </a:p>
        </p:txBody>
      </p:sp>
      <p:sp>
        <p:nvSpPr>
          <p:cNvPr id="5" name="자유형: 도형 4"/>
          <p:cNvSpPr/>
          <p:nvPr/>
        </p:nvSpPr>
        <p:spPr>
          <a:xfrm>
            <a:off x="1580323" y="3118563"/>
            <a:ext cx="2136913" cy="72719"/>
          </a:xfrm>
          <a:custGeom>
            <a:avLst/>
            <a:gdLst>
              <a:gd name="connsiteX0" fmla="*/ 2136913 w 2136913"/>
              <a:gd name="connsiteY0" fmla="*/ 12263 h 72719"/>
              <a:gd name="connsiteX1" fmla="*/ 1123122 w 2136913"/>
              <a:gd name="connsiteY1" fmla="*/ 12263 h 72719"/>
              <a:gd name="connsiteX2" fmla="*/ 993913 w 2136913"/>
              <a:gd name="connsiteY2" fmla="*/ 32141 h 72719"/>
              <a:gd name="connsiteX3" fmla="*/ 785191 w 2136913"/>
              <a:gd name="connsiteY3" fmla="*/ 42081 h 72719"/>
              <a:gd name="connsiteX4" fmla="*/ 0 w 2136913"/>
              <a:gd name="connsiteY4" fmla="*/ 52020 h 72719"/>
              <a:gd name="connsiteX5" fmla="*/ 29817 w 2136913"/>
              <a:gd name="connsiteY5" fmla="*/ 42081 h 72719"/>
              <a:gd name="connsiteX6" fmla="*/ 616226 w 2136913"/>
              <a:gd name="connsiteY6" fmla="*/ 22202 h 72719"/>
              <a:gd name="connsiteX7" fmla="*/ 1331843 w 2136913"/>
              <a:gd name="connsiteY7" fmla="*/ 32141 h 72719"/>
              <a:gd name="connsiteX8" fmla="*/ 1411356 w 2136913"/>
              <a:gd name="connsiteY8" fmla="*/ 42081 h 72719"/>
              <a:gd name="connsiteX9" fmla="*/ 1560443 w 2136913"/>
              <a:gd name="connsiteY9" fmla="*/ 52020 h 72719"/>
              <a:gd name="connsiteX10" fmla="*/ 1798982 w 2136913"/>
              <a:gd name="connsiteY10" fmla="*/ 71898 h 72719"/>
              <a:gd name="connsiteX11" fmla="*/ 2037522 w 2136913"/>
              <a:gd name="connsiteY11" fmla="*/ 71898 h 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6913" h="72719">
                <a:moveTo>
                  <a:pt x="2136913" y="12263"/>
                </a:moveTo>
                <a:cubicBezTo>
                  <a:pt x="1667616" y="-3919"/>
                  <a:pt x="1792161" y="-4256"/>
                  <a:pt x="1123122" y="12263"/>
                </a:cubicBezTo>
                <a:cubicBezTo>
                  <a:pt x="929005" y="17056"/>
                  <a:pt x="1131678" y="21543"/>
                  <a:pt x="993913" y="32141"/>
                </a:cubicBezTo>
                <a:cubicBezTo>
                  <a:pt x="924465" y="37483"/>
                  <a:pt x="854830" y="40688"/>
                  <a:pt x="785191" y="42081"/>
                </a:cubicBezTo>
                <a:lnTo>
                  <a:pt x="0" y="52020"/>
                </a:lnTo>
                <a:cubicBezTo>
                  <a:pt x="9939" y="48707"/>
                  <a:pt x="19653" y="44622"/>
                  <a:pt x="29817" y="42081"/>
                </a:cubicBezTo>
                <a:cubicBezTo>
                  <a:pt x="206348" y="-2053"/>
                  <a:pt x="577659" y="22916"/>
                  <a:pt x="616226" y="22202"/>
                </a:cubicBezTo>
                <a:lnTo>
                  <a:pt x="1331843" y="32141"/>
                </a:lnTo>
                <a:cubicBezTo>
                  <a:pt x="1358545" y="32809"/>
                  <a:pt x="1384746" y="39767"/>
                  <a:pt x="1411356" y="42081"/>
                </a:cubicBezTo>
                <a:cubicBezTo>
                  <a:pt x="1460975" y="46396"/>
                  <a:pt x="1510747" y="48707"/>
                  <a:pt x="1560443" y="52020"/>
                </a:cubicBezTo>
                <a:cubicBezTo>
                  <a:pt x="1662787" y="72488"/>
                  <a:pt x="1627460" y="67909"/>
                  <a:pt x="1798982" y="71898"/>
                </a:cubicBezTo>
                <a:cubicBezTo>
                  <a:pt x="1878474" y="73747"/>
                  <a:pt x="1958009" y="71898"/>
                  <a:pt x="2037522" y="71898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/>
          <p:cNvSpPr/>
          <p:nvPr/>
        </p:nvSpPr>
        <p:spPr>
          <a:xfrm>
            <a:off x="327992" y="3190461"/>
            <a:ext cx="1321904" cy="1451113"/>
          </a:xfrm>
          <a:custGeom>
            <a:avLst/>
            <a:gdLst>
              <a:gd name="connsiteX0" fmla="*/ 1321904 w 1321904"/>
              <a:gd name="connsiteY0" fmla="*/ 0 h 1451113"/>
              <a:gd name="connsiteX1" fmla="*/ 1232452 w 1321904"/>
              <a:gd name="connsiteY1" fmla="*/ 9940 h 1451113"/>
              <a:gd name="connsiteX2" fmla="*/ 1133061 w 1321904"/>
              <a:gd name="connsiteY2" fmla="*/ 89453 h 1451113"/>
              <a:gd name="connsiteX3" fmla="*/ 1093304 w 1321904"/>
              <a:gd name="connsiteY3" fmla="*/ 109331 h 1451113"/>
              <a:gd name="connsiteX4" fmla="*/ 1023730 w 1321904"/>
              <a:gd name="connsiteY4" fmla="*/ 149087 h 1451113"/>
              <a:gd name="connsiteX5" fmla="*/ 983974 w 1321904"/>
              <a:gd name="connsiteY5" fmla="*/ 168966 h 1451113"/>
              <a:gd name="connsiteX6" fmla="*/ 924339 w 1321904"/>
              <a:gd name="connsiteY6" fmla="*/ 208722 h 1451113"/>
              <a:gd name="connsiteX7" fmla="*/ 884583 w 1321904"/>
              <a:gd name="connsiteY7" fmla="*/ 228600 h 1451113"/>
              <a:gd name="connsiteX8" fmla="*/ 795130 w 1321904"/>
              <a:gd name="connsiteY8" fmla="*/ 278296 h 1451113"/>
              <a:gd name="connsiteX9" fmla="*/ 755374 w 1321904"/>
              <a:gd name="connsiteY9" fmla="*/ 308113 h 1451113"/>
              <a:gd name="connsiteX10" fmla="*/ 715617 w 1321904"/>
              <a:gd name="connsiteY10" fmla="*/ 318053 h 1451113"/>
              <a:gd name="connsiteX11" fmla="*/ 636104 w 1321904"/>
              <a:gd name="connsiteY11" fmla="*/ 357809 h 1451113"/>
              <a:gd name="connsiteX12" fmla="*/ 596348 w 1321904"/>
              <a:gd name="connsiteY12" fmla="*/ 377687 h 1451113"/>
              <a:gd name="connsiteX13" fmla="*/ 566530 w 1321904"/>
              <a:gd name="connsiteY13" fmla="*/ 397566 h 1451113"/>
              <a:gd name="connsiteX14" fmla="*/ 496956 w 1321904"/>
              <a:gd name="connsiteY14" fmla="*/ 437322 h 1451113"/>
              <a:gd name="connsiteX15" fmla="*/ 447261 w 1321904"/>
              <a:gd name="connsiteY15" fmla="*/ 477079 h 1451113"/>
              <a:gd name="connsiteX16" fmla="*/ 417443 w 1321904"/>
              <a:gd name="connsiteY16" fmla="*/ 487018 h 1451113"/>
              <a:gd name="connsiteX17" fmla="*/ 377687 w 1321904"/>
              <a:gd name="connsiteY17" fmla="*/ 506896 h 1451113"/>
              <a:gd name="connsiteX18" fmla="*/ 308113 w 1321904"/>
              <a:gd name="connsiteY18" fmla="*/ 536713 h 1451113"/>
              <a:gd name="connsiteX19" fmla="*/ 238539 w 1321904"/>
              <a:gd name="connsiteY19" fmla="*/ 586409 h 1451113"/>
              <a:gd name="connsiteX20" fmla="*/ 208722 w 1321904"/>
              <a:gd name="connsiteY20" fmla="*/ 616226 h 1451113"/>
              <a:gd name="connsiteX21" fmla="*/ 109330 w 1321904"/>
              <a:gd name="connsiteY21" fmla="*/ 705679 h 1451113"/>
              <a:gd name="connsiteX22" fmla="*/ 79513 w 1321904"/>
              <a:gd name="connsiteY22" fmla="*/ 735496 h 1451113"/>
              <a:gd name="connsiteX23" fmla="*/ 49696 w 1321904"/>
              <a:gd name="connsiteY23" fmla="*/ 765313 h 1451113"/>
              <a:gd name="connsiteX24" fmla="*/ 19878 w 1321904"/>
              <a:gd name="connsiteY24" fmla="*/ 834887 h 1451113"/>
              <a:gd name="connsiteX25" fmla="*/ 9939 w 1321904"/>
              <a:gd name="connsiteY25" fmla="*/ 924340 h 1451113"/>
              <a:gd name="connsiteX26" fmla="*/ 0 w 1321904"/>
              <a:gd name="connsiteY26" fmla="*/ 954157 h 1451113"/>
              <a:gd name="connsiteX27" fmla="*/ 9939 w 1321904"/>
              <a:gd name="connsiteY27" fmla="*/ 1133061 h 1451113"/>
              <a:gd name="connsiteX28" fmla="*/ 29817 w 1321904"/>
              <a:gd name="connsiteY28" fmla="*/ 1152940 h 1451113"/>
              <a:gd name="connsiteX29" fmla="*/ 139148 w 1321904"/>
              <a:gd name="connsiteY29" fmla="*/ 1192696 h 1451113"/>
              <a:gd name="connsiteX30" fmla="*/ 228600 w 1321904"/>
              <a:gd name="connsiteY30" fmla="*/ 1212574 h 1451113"/>
              <a:gd name="connsiteX31" fmla="*/ 278296 w 1321904"/>
              <a:gd name="connsiteY31" fmla="*/ 1222513 h 1451113"/>
              <a:gd name="connsiteX32" fmla="*/ 308113 w 1321904"/>
              <a:gd name="connsiteY32" fmla="*/ 1232453 h 1451113"/>
              <a:gd name="connsiteX33" fmla="*/ 427383 w 1321904"/>
              <a:gd name="connsiteY33" fmla="*/ 1242392 h 1451113"/>
              <a:gd name="connsiteX34" fmla="*/ 526774 w 1321904"/>
              <a:gd name="connsiteY34" fmla="*/ 1262270 h 1451113"/>
              <a:gd name="connsiteX35" fmla="*/ 586409 w 1321904"/>
              <a:gd name="connsiteY35" fmla="*/ 1282148 h 1451113"/>
              <a:gd name="connsiteX36" fmla="*/ 616226 w 1321904"/>
              <a:gd name="connsiteY36" fmla="*/ 1292087 h 1451113"/>
              <a:gd name="connsiteX37" fmla="*/ 566530 w 1321904"/>
              <a:gd name="connsiteY37" fmla="*/ 1252331 h 1451113"/>
              <a:gd name="connsiteX38" fmla="*/ 536713 w 1321904"/>
              <a:gd name="connsiteY38" fmla="*/ 1232453 h 1451113"/>
              <a:gd name="connsiteX39" fmla="*/ 516835 w 1321904"/>
              <a:gd name="connsiteY39" fmla="*/ 1212574 h 1451113"/>
              <a:gd name="connsiteX40" fmla="*/ 487017 w 1321904"/>
              <a:gd name="connsiteY40" fmla="*/ 1202635 h 1451113"/>
              <a:gd name="connsiteX41" fmla="*/ 477078 w 1321904"/>
              <a:gd name="connsiteY41" fmla="*/ 1232453 h 1451113"/>
              <a:gd name="connsiteX42" fmla="*/ 496956 w 1321904"/>
              <a:gd name="connsiteY42" fmla="*/ 1451113 h 1451113"/>
              <a:gd name="connsiteX43" fmla="*/ 556591 w 1321904"/>
              <a:gd name="connsiteY43" fmla="*/ 1401418 h 1451113"/>
              <a:gd name="connsiteX44" fmla="*/ 586409 w 1321904"/>
              <a:gd name="connsiteY44" fmla="*/ 1381540 h 1451113"/>
              <a:gd name="connsiteX45" fmla="*/ 616226 w 1321904"/>
              <a:gd name="connsiteY45" fmla="*/ 1371600 h 1451113"/>
              <a:gd name="connsiteX46" fmla="*/ 636104 w 1321904"/>
              <a:gd name="connsiteY46" fmla="*/ 1341783 h 1451113"/>
              <a:gd name="connsiteX47" fmla="*/ 665922 w 1321904"/>
              <a:gd name="connsiteY47" fmla="*/ 1321905 h 1451113"/>
              <a:gd name="connsiteX48" fmla="*/ 665922 w 1321904"/>
              <a:gd name="connsiteY48" fmla="*/ 1292087 h 14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21904" h="1451113">
                <a:moveTo>
                  <a:pt x="1321904" y="0"/>
                </a:moveTo>
                <a:cubicBezTo>
                  <a:pt x="1292087" y="3313"/>
                  <a:pt x="1260913" y="453"/>
                  <a:pt x="1232452" y="9940"/>
                </a:cubicBezTo>
                <a:cubicBezTo>
                  <a:pt x="1174072" y="29400"/>
                  <a:pt x="1176493" y="56879"/>
                  <a:pt x="1133061" y="89453"/>
                </a:cubicBezTo>
                <a:cubicBezTo>
                  <a:pt x="1121208" y="98343"/>
                  <a:pt x="1106311" y="102236"/>
                  <a:pt x="1093304" y="109331"/>
                </a:cubicBezTo>
                <a:cubicBezTo>
                  <a:pt x="1069855" y="122121"/>
                  <a:pt x="1047179" y="136297"/>
                  <a:pt x="1023730" y="149087"/>
                </a:cubicBezTo>
                <a:cubicBezTo>
                  <a:pt x="1010723" y="156182"/>
                  <a:pt x="996679" y="161343"/>
                  <a:pt x="983974" y="168966"/>
                </a:cubicBezTo>
                <a:cubicBezTo>
                  <a:pt x="963488" y="181258"/>
                  <a:pt x="945707" y="198038"/>
                  <a:pt x="924339" y="208722"/>
                </a:cubicBezTo>
                <a:cubicBezTo>
                  <a:pt x="911087" y="215348"/>
                  <a:pt x="897288" y="220977"/>
                  <a:pt x="884583" y="228600"/>
                </a:cubicBezTo>
                <a:cubicBezTo>
                  <a:pt x="799143" y="279864"/>
                  <a:pt x="855106" y="258305"/>
                  <a:pt x="795130" y="278296"/>
                </a:cubicBezTo>
                <a:cubicBezTo>
                  <a:pt x="781878" y="288235"/>
                  <a:pt x="770190" y="300705"/>
                  <a:pt x="755374" y="308113"/>
                </a:cubicBezTo>
                <a:cubicBezTo>
                  <a:pt x="743156" y="314222"/>
                  <a:pt x="728226" y="312799"/>
                  <a:pt x="715617" y="318053"/>
                </a:cubicBezTo>
                <a:cubicBezTo>
                  <a:pt x="688264" y="329450"/>
                  <a:pt x="662608" y="344557"/>
                  <a:pt x="636104" y="357809"/>
                </a:cubicBezTo>
                <a:cubicBezTo>
                  <a:pt x="622852" y="364435"/>
                  <a:pt x="608676" y="369468"/>
                  <a:pt x="596348" y="377687"/>
                </a:cubicBezTo>
                <a:cubicBezTo>
                  <a:pt x="586409" y="384313"/>
                  <a:pt x="576902" y="391639"/>
                  <a:pt x="566530" y="397566"/>
                </a:cubicBezTo>
                <a:cubicBezTo>
                  <a:pt x="520314" y="423975"/>
                  <a:pt x="535696" y="408267"/>
                  <a:pt x="496956" y="437322"/>
                </a:cubicBezTo>
                <a:cubicBezTo>
                  <a:pt x="479985" y="450050"/>
                  <a:pt x="465250" y="465836"/>
                  <a:pt x="447261" y="477079"/>
                </a:cubicBezTo>
                <a:cubicBezTo>
                  <a:pt x="438377" y="482632"/>
                  <a:pt x="427073" y="482891"/>
                  <a:pt x="417443" y="487018"/>
                </a:cubicBezTo>
                <a:cubicBezTo>
                  <a:pt x="403825" y="492854"/>
                  <a:pt x="391305" y="501060"/>
                  <a:pt x="377687" y="506896"/>
                </a:cubicBezTo>
                <a:cubicBezTo>
                  <a:pt x="275306" y="550774"/>
                  <a:pt x="439985" y="470779"/>
                  <a:pt x="308113" y="536713"/>
                </a:cubicBezTo>
                <a:cubicBezTo>
                  <a:pt x="230592" y="614237"/>
                  <a:pt x="330110" y="521002"/>
                  <a:pt x="238539" y="586409"/>
                </a:cubicBezTo>
                <a:cubicBezTo>
                  <a:pt x="227101" y="594579"/>
                  <a:pt x="219394" y="607079"/>
                  <a:pt x="208722" y="616226"/>
                </a:cubicBezTo>
                <a:cubicBezTo>
                  <a:pt x="99791" y="709595"/>
                  <a:pt x="259903" y="555106"/>
                  <a:pt x="109330" y="705679"/>
                </a:cubicBezTo>
                <a:lnTo>
                  <a:pt x="79513" y="735496"/>
                </a:lnTo>
                <a:cubicBezTo>
                  <a:pt x="69574" y="745435"/>
                  <a:pt x="55982" y="752741"/>
                  <a:pt x="49696" y="765313"/>
                </a:cubicBezTo>
                <a:cubicBezTo>
                  <a:pt x="25132" y="814441"/>
                  <a:pt x="34502" y="791014"/>
                  <a:pt x="19878" y="834887"/>
                </a:cubicBezTo>
                <a:cubicBezTo>
                  <a:pt x="16565" y="864705"/>
                  <a:pt x="14871" y="894747"/>
                  <a:pt x="9939" y="924340"/>
                </a:cubicBezTo>
                <a:cubicBezTo>
                  <a:pt x="8217" y="934674"/>
                  <a:pt x="0" y="943680"/>
                  <a:pt x="0" y="954157"/>
                </a:cubicBezTo>
                <a:cubicBezTo>
                  <a:pt x="0" y="1013884"/>
                  <a:pt x="1079" y="1073995"/>
                  <a:pt x="9939" y="1133061"/>
                </a:cubicBezTo>
                <a:cubicBezTo>
                  <a:pt x="11329" y="1142328"/>
                  <a:pt x="22500" y="1147086"/>
                  <a:pt x="29817" y="1152940"/>
                </a:cubicBezTo>
                <a:cubicBezTo>
                  <a:pt x="67368" y="1182981"/>
                  <a:pt x="82350" y="1181336"/>
                  <a:pt x="139148" y="1192696"/>
                </a:cubicBezTo>
                <a:cubicBezTo>
                  <a:pt x="289045" y="1222675"/>
                  <a:pt x="102260" y="1184499"/>
                  <a:pt x="228600" y="1212574"/>
                </a:cubicBezTo>
                <a:cubicBezTo>
                  <a:pt x="245091" y="1216239"/>
                  <a:pt x="261907" y="1218416"/>
                  <a:pt x="278296" y="1222513"/>
                </a:cubicBezTo>
                <a:cubicBezTo>
                  <a:pt x="288460" y="1225054"/>
                  <a:pt x="297728" y="1231068"/>
                  <a:pt x="308113" y="1232453"/>
                </a:cubicBezTo>
                <a:cubicBezTo>
                  <a:pt x="347657" y="1237726"/>
                  <a:pt x="387626" y="1239079"/>
                  <a:pt x="427383" y="1242392"/>
                </a:cubicBezTo>
                <a:cubicBezTo>
                  <a:pt x="510068" y="1269954"/>
                  <a:pt x="378308" y="1228009"/>
                  <a:pt x="526774" y="1262270"/>
                </a:cubicBezTo>
                <a:cubicBezTo>
                  <a:pt x="547191" y="1266982"/>
                  <a:pt x="566531" y="1275522"/>
                  <a:pt x="586409" y="1282148"/>
                </a:cubicBezTo>
                <a:cubicBezTo>
                  <a:pt x="596348" y="1285461"/>
                  <a:pt x="624943" y="1297898"/>
                  <a:pt x="616226" y="1292087"/>
                </a:cubicBezTo>
                <a:cubicBezTo>
                  <a:pt x="524454" y="1230905"/>
                  <a:pt x="637342" y="1308980"/>
                  <a:pt x="566530" y="1252331"/>
                </a:cubicBezTo>
                <a:cubicBezTo>
                  <a:pt x="557202" y="1244869"/>
                  <a:pt x="546041" y="1239915"/>
                  <a:pt x="536713" y="1232453"/>
                </a:cubicBezTo>
                <a:cubicBezTo>
                  <a:pt x="529396" y="1226599"/>
                  <a:pt x="524870" y="1217395"/>
                  <a:pt x="516835" y="1212574"/>
                </a:cubicBezTo>
                <a:cubicBezTo>
                  <a:pt x="507851" y="1207184"/>
                  <a:pt x="496956" y="1205948"/>
                  <a:pt x="487017" y="1202635"/>
                </a:cubicBezTo>
                <a:cubicBezTo>
                  <a:pt x="483704" y="1212574"/>
                  <a:pt x="476659" y="1221984"/>
                  <a:pt x="477078" y="1232453"/>
                </a:cubicBezTo>
                <a:cubicBezTo>
                  <a:pt x="480003" y="1305582"/>
                  <a:pt x="496956" y="1451113"/>
                  <a:pt x="496956" y="1451113"/>
                </a:cubicBezTo>
                <a:cubicBezTo>
                  <a:pt x="525206" y="1422865"/>
                  <a:pt x="515247" y="1430949"/>
                  <a:pt x="556591" y="1401418"/>
                </a:cubicBezTo>
                <a:cubicBezTo>
                  <a:pt x="566311" y="1394475"/>
                  <a:pt x="575725" y="1386882"/>
                  <a:pt x="586409" y="1381540"/>
                </a:cubicBezTo>
                <a:cubicBezTo>
                  <a:pt x="595780" y="1376855"/>
                  <a:pt x="606287" y="1374913"/>
                  <a:pt x="616226" y="1371600"/>
                </a:cubicBezTo>
                <a:cubicBezTo>
                  <a:pt x="622852" y="1361661"/>
                  <a:pt x="627657" y="1350229"/>
                  <a:pt x="636104" y="1341783"/>
                </a:cubicBezTo>
                <a:cubicBezTo>
                  <a:pt x="644551" y="1333336"/>
                  <a:pt x="659776" y="1332148"/>
                  <a:pt x="665922" y="1321905"/>
                </a:cubicBezTo>
                <a:cubicBezTo>
                  <a:pt x="671036" y="1313382"/>
                  <a:pt x="665922" y="1302026"/>
                  <a:pt x="665922" y="1292087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8420" y="578163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7030A0"/>
                </a:solidFill>
              </a:rPr>
              <a:t>명령줄</a:t>
            </a:r>
            <a:r>
              <a:rPr lang="ko-KR" altLang="en-US" b="1" dirty="0">
                <a:solidFill>
                  <a:srgbClr val="7030A0"/>
                </a:solidFill>
              </a:rPr>
              <a:t> 인수 받은 경우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dirty="0"/>
              <a:t>위의 </a:t>
            </a:r>
            <a:r>
              <a:rPr lang="en-US" altLang="ko-KR" dirty="0" err="1"/>
              <a:t>fp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이미 존재하는 파일을 가리킴</a:t>
            </a:r>
            <a:endParaRPr lang="en-US" altLang="ko-KR" dirty="0"/>
          </a:p>
        </p:txBody>
      </p:sp>
      <p:sp>
        <p:nvSpPr>
          <p:cNvPr id="21" name="자유형: 도형 20"/>
          <p:cNvSpPr/>
          <p:nvPr/>
        </p:nvSpPr>
        <p:spPr>
          <a:xfrm>
            <a:off x="2057400" y="4146152"/>
            <a:ext cx="2484783" cy="107796"/>
          </a:xfrm>
          <a:custGeom>
            <a:avLst/>
            <a:gdLst>
              <a:gd name="connsiteX0" fmla="*/ 69574 w 2484783"/>
              <a:gd name="connsiteY0" fmla="*/ 77978 h 107796"/>
              <a:gd name="connsiteX1" fmla="*/ 208722 w 2484783"/>
              <a:gd name="connsiteY1" fmla="*/ 87918 h 107796"/>
              <a:gd name="connsiteX2" fmla="*/ 377687 w 2484783"/>
              <a:gd name="connsiteY2" fmla="*/ 97857 h 107796"/>
              <a:gd name="connsiteX3" fmla="*/ 467139 w 2484783"/>
              <a:gd name="connsiteY3" fmla="*/ 107796 h 107796"/>
              <a:gd name="connsiteX4" fmla="*/ 1202635 w 2484783"/>
              <a:gd name="connsiteY4" fmla="*/ 87918 h 107796"/>
              <a:gd name="connsiteX5" fmla="*/ 1331843 w 2484783"/>
              <a:gd name="connsiteY5" fmla="*/ 77978 h 107796"/>
              <a:gd name="connsiteX6" fmla="*/ 1669774 w 2484783"/>
              <a:gd name="connsiteY6" fmla="*/ 58100 h 107796"/>
              <a:gd name="connsiteX7" fmla="*/ 2484783 w 2484783"/>
              <a:gd name="connsiteY7" fmla="*/ 38222 h 107796"/>
              <a:gd name="connsiteX8" fmla="*/ 1411357 w 2484783"/>
              <a:gd name="connsiteY8" fmla="*/ 38222 h 107796"/>
              <a:gd name="connsiteX9" fmla="*/ 1292087 w 2484783"/>
              <a:gd name="connsiteY9" fmla="*/ 48161 h 107796"/>
              <a:gd name="connsiteX10" fmla="*/ 1152939 w 2484783"/>
              <a:gd name="connsiteY10" fmla="*/ 58100 h 107796"/>
              <a:gd name="connsiteX11" fmla="*/ 864704 w 2484783"/>
              <a:gd name="connsiteY11" fmla="*/ 87918 h 107796"/>
              <a:gd name="connsiteX12" fmla="*/ 715617 w 2484783"/>
              <a:gd name="connsiteY12" fmla="*/ 97857 h 107796"/>
              <a:gd name="connsiteX13" fmla="*/ 0 w 2484783"/>
              <a:gd name="connsiteY13" fmla="*/ 87918 h 10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4783" h="107796">
                <a:moveTo>
                  <a:pt x="69574" y="77978"/>
                </a:moveTo>
                <a:lnTo>
                  <a:pt x="208722" y="87918"/>
                </a:lnTo>
                <a:lnTo>
                  <a:pt x="377687" y="97857"/>
                </a:lnTo>
                <a:cubicBezTo>
                  <a:pt x="407599" y="100158"/>
                  <a:pt x="437322" y="104483"/>
                  <a:pt x="467139" y="107796"/>
                </a:cubicBezTo>
                <a:lnTo>
                  <a:pt x="1202635" y="87918"/>
                </a:lnTo>
                <a:cubicBezTo>
                  <a:pt x="1245806" y="86429"/>
                  <a:pt x="1288756" y="81056"/>
                  <a:pt x="1331843" y="77978"/>
                </a:cubicBezTo>
                <a:cubicBezTo>
                  <a:pt x="1427571" y="71140"/>
                  <a:pt x="1578326" y="61425"/>
                  <a:pt x="1669774" y="58100"/>
                </a:cubicBezTo>
                <a:cubicBezTo>
                  <a:pt x="1880436" y="50440"/>
                  <a:pt x="2290963" y="42435"/>
                  <a:pt x="2484783" y="38222"/>
                </a:cubicBezTo>
                <a:cubicBezTo>
                  <a:pt x="2102275" y="-38278"/>
                  <a:pt x="2415204" y="20764"/>
                  <a:pt x="1411357" y="38222"/>
                </a:cubicBezTo>
                <a:cubicBezTo>
                  <a:pt x="1371469" y="38916"/>
                  <a:pt x="1331864" y="45101"/>
                  <a:pt x="1292087" y="48161"/>
                </a:cubicBezTo>
                <a:lnTo>
                  <a:pt x="1152939" y="58100"/>
                </a:lnTo>
                <a:cubicBezTo>
                  <a:pt x="1033804" y="87884"/>
                  <a:pt x="1119309" y="68822"/>
                  <a:pt x="864704" y="87918"/>
                </a:cubicBezTo>
                <a:lnTo>
                  <a:pt x="715617" y="97857"/>
                </a:lnTo>
                <a:lnTo>
                  <a:pt x="0" y="87918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/>
          <p:cNvSpPr/>
          <p:nvPr/>
        </p:nvSpPr>
        <p:spPr>
          <a:xfrm>
            <a:off x="4482548" y="4094921"/>
            <a:ext cx="398416" cy="352666"/>
          </a:xfrm>
          <a:custGeom>
            <a:avLst/>
            <a:gdLst>
              <a:gd name="connsiteX0" fmla="*/ 0 w 398416"/>
              <a:gd name="connsiteY0" fmla="*/ 49696 h 352666"/>
              <a:gd name="connsiteX1" fmla="*/ 89452 w 398416"/>
              <a:gd name="connsiteY1" fmla="*/ 19878 h 352666"/>
              <a:gd name="connsiteX2" fmla="*/ 149087 w 398416"/>
              <a:gd name="connsiteY2" fmla="*/ 0 h 352666"/>
              <a:gd name="connsiteX3" fmla="*/ 228600 w 398416"/>
              <a:gd name="connsiteY3" fmla="*/ 9939 h 352666"/>
              <a:gd name="connsiteX4" fmla="*/ 268357 w 398416"/>
              <a:gd name="connsiteY4" fmla="*/ 29818 h 352666"/>
              <a:gd name="connsiteX5" fmla="*/ 298174 w 398416"/>
              <a:gd name="connsiteY5" fmla="*/ 39757 h 352666"/>
              <a:gd name="connsiteX6" fmla="*/ 347870 w 398416"/>
              <a:gd name="connsiteY6" fmla="*/ 99392 h 352666"/>
              <a:gd name="connsiteX7" fmla="*/ 357809 w 398416"/>
              <a:gd name="connsiteY7" fmla="*/ 129209 h 352666"/>
              <a:gd name="connsiteX8" fmla="*/ 347870 w 398416"/>
              <a:gd name="connsiteY8" fmla="*/ 188844 h 352666"/>
              <a:gd name="connsiteX9" fmla="*/ 318052 w 398416"/>
              <a:gd name="connsiteY9" fmla="*/ 208722 h 352666"/>
              <a:gd name="connsiteX10" fmla="*/ 298174 w 398416"/>
              <a:gd name="connsiteY10" fmla="*/ 238539 h 352666"/>
              <a:gd name="connsiteX11" fmla="*/ 278296 w 398416"/>
              <a:gd name="connsiteY11" fmla="*/ 258418 h 352666"/>
              <a:gd name="connsiteX12" fmla="*/ 238539 w 398416"/>
              <a:gd name="connsiteY12" fmla="*/ 308113 h 352666"/>
              <a:gd name="connsiteX13" fmla="*/ 198783 w 398416"/>
              <a:gd name="connsiteY13" fmla="*/ 347870 h 352666"/>
              <a:gd name="connsiteX14" fmla="*/ 188844 w 398416"/>
              <a:gd name="connsiteY14" fmla="*/ 308113 h 352666"/>
              <a:gd name="connsiteX15" fmla="*/ 218661 w 398416"/>
              <a:gd name="connsiteY15" fmla="*/ 198783 h 352666"/>
              <a:gd name="connsiteX16" fmla="*/ 248478 w 398416"/>
              <a:gd name="connsiteY16" fmla="*/ 188844 h 352666"/>
              <a:gd name="connsiteX17" fmla="*/ 268357 w 398416"/>
              <a:gd name="connsiteY17" fmla="*/ 208722 h 352666"/>
              <a:gd name="connsiteX18" fmla="*/ 308113 w 398416"/>
              <a:gd name="connsiteY18" fmla="*/ 218661 h 352666"/>
              <a:gd name="connsiteX19" fmla="*/ 327992 w 398416"/>
              <a:gd name="connsiteY19" fmla="*/ 258418 h 352666"/>
              <a:gd name="connsiteX20" fmla="*/ 387626 w 398416"/>
              <a:gd name="connsiteY20" fmla="*/ 298174 h 352666"/>
              <a:gd name="connsiteX21" fmla="*/ 397565 w 398416"/>
              <a:gd name="connsiteY21" fmla="*/ 327992 h 352666"/>
              <a:gd name="connsiteX22" fmla="*/ 337931 w 398416"/>
              <a:gd name="connsiteY22" fmla="*/ 337931 h 352666"/>
              <a:gd name="connsiteX23" fmla="*/ 178905 w 398416"/>
              <a:gd name="connsiteY23" fmla="*/ 347870 h 3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416" h="352666">
                <a:moveTo>
                  <a:pt x="0" y="49696"/>
                </a:moveTo>
                <a:cubicBezTo>
                  <a:pt x="134296" y="27314"/>
                  <a:pt x="5596" y="57148"/>
                  <a:pt x="89452" y="19878"/>
                </a:cubicBezTo>
                <a:cubicBezTo>
                  <a:pt x="108600" y="11368"/>
                  <a:pt x="149087" y="0"/>
                  <a:pt x="149087" y="0"/>
                </a:cubicBezTo>
                <a:cubicBezTo>
                  <a:pt x="175591" y="3313"/>
                  <a:pt x="202687" y="3461"/>
                  <a:pt x="228600" y="9939"/>
                </a:cubicBezTo>
                <a:cubicBezTo>
                  <a:pt x="242974" y="13533"/>
                  <a:pt x="254738" y="23981"/>
                  <a:pt x="268357" y="29818"/>
                </a:cubicBezTo>
                <a:cubicBezTo>
                  <a:pt x="277987" y="33945"/>
                  <a:pt x="288235" y="36444"/>
                  <a:pt x="298174" y="39757"/>
                </a:cubicBezTo>
                <a:cubicBezTo>
                  <a:pt x="320158" y="61740"/>
                  <a:pt x="334031" y="71714"/>
                  <a:pt x="347870" y="99392"/>
                </a:cubicBezTo>
                <a:cubicBezTo>
                  <a:pt x="352555" y="108763"/>
                  <a:pt x="354496" y="119270"/>
                  <a:pt x="357809" y="129209"/>
                </a:cubicBezTo>
                <a:cubicBezTo>
                  <a:pt x="354496" y="149087"/>
                  <a:pt x="356883" y="170819"/>
                  <a:pt x="347870" y="188844"/>
                </a:cubicBezTo>
                <a:cubicBezTo>
                  <a:pt x="342528" y="199528"/>
                  <a:pt x="326499" y="200275"/>
                  <a:pt x="318052" y="208722"/>
                </a:cubicBezTo>
                <a:cubicBezTo>
                  <a:pt x="309605" y="217168"/>
                  <a:pt x="305636" y="229211"/>
                  <a:pt x="298174" y="238539"/>
                </a:cubicBezTo>
                <a:cubicBezTo>
                  <a:pt x="292320" y="245856"/>
                  <a:pt x="284150" y="251101"/>
                  <a:pt x="278296" y="258418"/>
                </a:cubicBezTo>
                <a:cubicBezTo>
                  <a:pt x="228154" y="321097"/>
                  <a:pt x="286529" y="260126"/>
                  <a:pt x="238539" y="308113"/>
                </a:cubicBezTo>
                <a:cubicBezTo>
                  <a:pt x="236772" y="313413"/>
                  <a:pt x="227054" y="369074"/>
                  <a:pt x="198783" y="347870"/>
                </a:cubicBezTo>
                <a:cubicBezTo>
                  <a:pt x="187855" y="339674"/>
                  <a:pt x="192157" y="321365"/>
                  <a:pt x="188844" y="308113"/>
                </a:cubicBezTo>
                <a:cubicBezTo>
                  <a:pt x="191273" y="295966"/>
                  <a:pt x="207853" y="202386"/>
                  <a:pt x="218661" y="198783"/>
                </a:cubicBezTo>
                <a:lnTo>
                  <a:pt x="248478" y="188844"/>
                </a:lnTo>
                <a:cubicBezTo>
                  <a:pt x="255104" y="195470"/>
                  <a:pt x="259975" y="204531"/>
                  <a:pt x="268357" y="208722"/>
                </a:cubicBezTo>
                <a:cubicBezTo>
                  <a:pt x="280575" y="214831"/>
                  <a:pt x="297619" y="209916"/>
                  <a:pt x="308113" y="218661"/>
                </a:cubicBezTo>
                <a:cubicBezTo>
                  <a:pt x="319495" y="228146"/>
                  <a:pt x="319380" y="246361"/>
                  <a:pt x="327992" y="258418"/>
                </a:cubicBezTo>
                <a:cubicBezTo>
                  <a:pt x="351258" y="290990"/>
                  <a:pt x="354879" y="287258"/>
                  <a:pt x="387626" y="298174"/>
                </a:cubicBezTo>
                <a:cubicBezTo>
                  <a:pt x="390939" y="308113"/>
                  <a:pt x="401456" y="318264"/>
                  <a:pt x="397565" y="327992"/>
                </a:cubicBezTo>
                <a:cubicBezTo>
                  <a:pt x="383965" y="361993"/>
                  <a:pt x="357212" y="344358"/>
                  <a:pt x="337931" y="337931"/>
                </a:cubicBezTo>
                <a:cubicBezTo>
                  <a:pt x="185538" y="348090"/>
                  <a:pt x="238650" y="347870"/>
                  <a:pt x="178905" y="34787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4277" y="4883337"/>
            <a:ext cx="384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명령줄</a:t>
            </a:r>
            <a:r>
              <a:rPr lang="ko-KR" altLang="en-US" dirty="0"/>
              <a:t> 인수 받는 경우에</a:t>
            </a:r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ok=1</a:t>
            </a:r>
            <a:r>
              <a:rPr lang="ko-KR" altLang="en-US" b="1" dirty="0">
                <a:solidFill>
                  <a:srgbClr val="7030A0"/>
                </a:solidFill>
              </a:rPr>
              <a:t>로 초기값을 설정되어 있으므로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ok </a:t>
            </a:r>
            <a:r>
              <a:rPr lang="ko-KR" altLang="en-US" b="1" dirty="0">
                <a:solidFill>
                  <a:srgbClr val="7030A0"/>
                </a:solidFill>
              </a:rPr>
              <a:t>값을 따로 지정할 필요 없다</a:t>
            </a:r>
            <a:r>
              <a:rPr lang="en-US" altLang="ko-KR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926" y="4790265"/>
            <a:ext cx="1791961" cy="222912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1927" y="4581400"/>
            <a:ext cx="639834" cy="20886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72246" y="450970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//</a:t>
            </a:r>
            <a:r>
              <a:rPr lang="ko-KR" altLang="en-US" b="1" dirty="0">
                <a:solidFill>
                  <a:schemeClr val="accent6"/>
                </a:solidFill>
              </a:rPr>
              <a:t>줄 넘버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2476" y="471705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//</a:t>
            </a:r>
            <a:r>
              <a:rPr lang="ko-KR" altLang="en-US" b="1" dirty="0">
                <a:solidFill>
                  <a:schemeClr val="accent6"/>
                </a:solidFill>
              </a:rPr>
              <a:t>한 줄의 길이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29" name="자유형: 도형 28"/>
          <p:cNvSpPr/>
          <p:nvPr/>
        </p:nvSpPr>
        <p:spPr>
          <a:xfrm>
            <a:off x="3666944" y="4412974"/>
            <a:ext cx="337410" cy="316444"/>
          </a:xfrm>
          <a:custGeom>
            <a:avLst/>
            <a:gdLst>
              <a:gd name="connsiteX0" fmla="*/ 288830 w 337410"/>
              <a:gd name="connsiteY0" fmla="*/ 308113 h 316444"/>
              <a:gd name="connsiteX1" fmla="*/ 139743 w 337410"/>
              <a:gd name="connsiteY1" fmla="*/ 288235 h 316444"/>
              <a:gd name="connsiteX2" fmla="*/ 90047 w 337410"/>
              <a:gd name="connsiteY2" fmla="*/ 278296 h 316444"/>
              <a:gd name="connsiteX3" fmla="*/ 20473 w 337410"/>
              <a:gd name="connsiteY3" fmla="*/ 258417 h 316444"/>
              <a:gd name="connsiteX4" fmla="*/ 595 w 337410"/>
              <a:gd name="connsiteY4" fmla="*/ 228600 h 316444"/>
              <a:gd name="connsiteX5" fmla="*/ 10534 w 337410"/>
              <a:gd name="connsiteY5" fmla="*/ 89452 h 316444"/>
              <a:gd name="connsiteX6" fmla="*/ 20473 w 337410"/>
              <a:gd name="connsiteY6" fmla="*/ 59635 h 316444"/>
              <a:gd name="connsiteX7" fmla="*/ 70169 w 337410"/>
              <a:gd name="connsiteY7" fmla="*/ 19878 h 316444"/>
              <a:gd name="connsiteX8" fmla="*/ 129804 w 337410"/>
              <a:gd name="connsiteY8" fmla="*/ 0 h 316444"/>
              <a:gd name="connsiteX9" fmla="*/ 298769 w 337410"/>
              <a:gd name="connsiteY9" fmla="*/ 29817 h 316444"/>
              <a:gd name="connsiteX10" fmla="*/ 318647 w 337410"/>
              <a:gd name="connsiteY10" fmla="*/ 49696 h 316444"/>
              <a:gd name="connsiteX11" fmla="*/ 318647 w 337410"/>
              <a:gd name="connsiteY11" fmla="*/ 298174 h 316444"/>
              <a:gd name="connsiteX12" fmla="*/ 288830 w 337410"/>
              <a:gd name="connsiteY12" fmla="*/ 308113 h 3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410" h="316444">
                <a:moveTo>
                  <a:pt x="288830" y="308113"/>
                </a:moveTo>
                <a:cubicBezTo>
                  <a:pt x="259013" y="306457"/>
                  <a:pt x="314044" y="311475"/>
                  <a:pt x="139743" y="288235"/>
                </a:cubicBezTo>
                <a:cubicBezTo>
                  <a:pt x="122998" y="286002"/>
                  <a:pt x="106538" y="281961"/>
                  <a:pt x="90047" y="278296"/>
                </a:cubicBezTo>
                <a:cubicBezTo>
                  <a:pt x="52617" y="269978"/>
                  <a:pt x="53671" y="269483"/>
                  <a:pt x="20473" y="258417"/>
                </a:cubicBezTo>
                <a:cubicBezTo>
                  <a:pt x="13847" y="248478"/>
                  <a:pt x="1296" y="240525"/>
                  <a:pt x="595" y="228600"/>
                </a:cubicBezTo>
                <a:cubicBezTo>
                  <a:pt x="-2136" y="182179"/>
                  <a:pt x="5101" y="135634"/>
                  <a:pt x="10534" y="89452"/>
                </a:cubicBezTo>
                <a:cubicBezTo>
                  <a:pt x="11758" y="79047"/>
                  <a:pt x="15083" y="68619"/>
                  <a:pt x="20473" y="59635"/>
                </a:cubicBezTo>
                <a:cubicBezTo>
                  <a:pt x="27983" y="47118"/>
                  <a:pt x="59088" y="24803"/>
                  <a:pt x="70169" y="19878"/>
                </a:cubicBezTo>
                <a:cubicBezTo>
                  <a:pt x="89317" y="11368"/>
                  <a:pt x="129804" y="0"/>
                  <a:pt x="129804" y="0"/>
                </a:cubicBezTo>
                <a:cubicBezTo>
                  <a:pt x="232055" y="7304"/>
                  <a:pt x="242800" y="-14959"/>
                  <a:pt x="298769" y="29817"/>
                </a:cubicBezTo>
                <a:cubicBezTo>
                  <a:pt x="306086" y="35671"/>
                  <a:pt x="312021" y="43070"/>
                  <a:pt x="318647" y="49696"/>
                </a:cubicBezTo>
                <a:cubicBezTo>
                  <a:pt x="350742" y="145981"/>
                  <a:pt x="335445" y="88197"/>
                  <a:pt x="318647" y="298174"/>
                </a:cubicBezTo>
                <a:cubicBezTo>
                  <a:pt x="316010" y="331134"/>
                  <a:pt x="318647" y="309769"/>
                  <a:pt x="288830" y="308113"/>
                </a:cubicBezTo>
                <a:close/>
              </a:path>
            </a:pathLst>
          </a:custGeom>
          <a:noFill/>
          <a:ln w="38100" cmpd="sng">
            <a:solidFill>
              <a:srgbClr val="FF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6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380169" cy="5301297"/>
          </a:xfrm>
        </p:spPr>
      </p:pic>
      <p:sp>
        <p:nvSpPr>
          <p:cNvPr id="8" name="TextBox 7"/>
          <p:cNvSpPr txBox="1"/>
          <p:nvPr/>
        </p:nvSpPr>
        <p:spPr>
          <a:xfrm>
            <a:off x="4472226" y="145388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공백 이전에 단어 있었을 때만 </a:t>
            </a:r>
            <a:r>
              <a:rPr lang="ko-KR" altLang="en-US" dirty="0" err="1"/>
              <a:t>카운팅</a:t>
            </a:r>
            <a:endParaRPr lang="en-US" altLang="ko-KR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348880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 </a:t>
            </a:r>
            <a:r>
              <a:rPr lang="ko-KR" altLang="en-US" sz="2000" b="1" dirty="0"/>
              <a:t>한 줄 당 단어 수 세기 코드 </a:t>
            </a:r>
            <a:r>
              <a:rPr lang="en-US" altLang="ko-KR" sz="2000" b="1" dirty="0"/>
              <a:t>&gt;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3555" y="4898977"/>
            <a:ext cx="584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ws</a:t>
            </a:r>
            <a:r>
              <a:rPr lang="en-US" altLang="ko-KR" sz="1600" dirty="0"/>
              <a:t>+=w; </a:t>
            </a:r>
            <a:r>
              <a:rPr lang="ko-KR" altLang="en-US" sz="1600" dirty="0"/>
              <a:t>은 전체 단어 수를 나타냄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fgetc</a:t>
            </a:r>
            <a:r>
              <a:rPr lang="en-US" altLang="ko-KR" sz="1600" dirty="0"/>
              <a:t> </a:t>
            </a:r>
            <a:r>
              <a:rPr lang="ko-KR" altLang="en-US" sz="1600" dirty="0"/>
              <a:t>공부위해 사용 안함</a:t>
            </a:r>
            <a:r>
              <a:rPr lang="en-US" altLang="ko-KR" sz="16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0781" y="187829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이전 글자가 또 공백일 시 </a:t>
            </a:r>
            <a:r>
              <a:rPr lang="en-US" altLang="ko-KR" dirty="0"/>
              <a:t>w </a:t>
            </a:r>
            <a:r>
              <a:rPr lang="ko-KR" altLang="en-US" dirty="0"/>
              <a:t>카운트 취소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8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36015"/>
            <a:ext cx="8185164" cy="5589329"/>
          </a:xfrm>
        </p:spPr>
      </p:pic>
      <p:sp>
        <p:nvSpPr>
          <p:cNvPr id="11" name="직사각형 10"/>
          <p:cNvSpPr/>
          <p:nvPr/>
        </p:nvSpPr>
        <p:spPr>
          <a:xfrm>
            <a:off x="1547664" y="1530536"/>
            <a:ext cx="2088232" cy="24227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5813" y="4318323"/>
            <a:ext cx="530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printf</a:t>
            </a:r>
            <a:r>
              <a:rPr lang="ko-KR" altLang="en-US" sz="1600" dirty="0"/>
              <a:t>문은 </a:t>
            </a:r>
            <a:r>
              <a:rPr lang="en-US" altLang="ko-KR" sz="1600" dirty="0" err="1"/>
              <a:t>ws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카운팅</a:t>
            </a:r>
            <a:r>
              <a:rPr lang="ko-KR" altLang="en-US" sz="1600" dirty="0"/>
              <a:t> 과정 확인에 사용되어 주석처리</a:t>
            </a:r>
            <a:endParaRPr lang="en-US" altLang="ko-KR" sz="1600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737" y="2833407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 total</a:t>
            </a:r>
            <a:r>
              <a:rPr lang="ko-KR" altLang="en-US" sz="2000" b="1" dirty="0"/>
              <a:t> 단어 수 세기 코드 </a:t>
            </a:r>
            <a:r>
              <a:rPr lang="en-US" altLang="ko-KR" sz="2000" b="1" dirty="0"/>
              <a:t>&gt;</a:t>
            </a:r>
            <a:endParaRPr lang="en-US" altLang="ko-K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5713" y="1382590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파일이 끝나기 전까지 파일로부터 한 글자 씩 받아 옴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3806" y="2589338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이전 글자가 또 공백일 시 </a:t>
            </a:r>
            <a:r>
              <a:rPr lang="en-US" altLang="ko-KR" dirty="0"/>
              <a:t>w </a:t>
            </a:r>
            <a:r>
              <a:rPr lang="ko-KR" altLang="en-US" dirty="0"/>
              <a:t>카운트 취소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73573" y="299816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ko-KR" altLang="en-US" dirty="0">
                <a:solidFill>
                  <a:schemeClr val="accent1"/>
                </a:solidFill>
              </a:rPr>
              <a:t>중복 공백 처리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67042"/>
            <a:ext cx="8279960" cy="3024336"/>
          </a:xfrm>
        </p:spPr>
      </p:pic>
      <p:sp>
        <p:nvSpPr>
          <p:cNvPr id="8" name="TextBox 7"/>
          <p:cNvSpPr txBox="1"/>
          <p:nvPr/>
        </p:nvSpPr>
        <p:spPr>
          <a:xfrm>
            <a:off x="3491880" y="2279550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공백이 아닌 경우만 </a:t>
            </a:r>
            <a:r>
              <a:rPr lang="en-US" altLang="ko-KR" b="1" dirty="0" err="1">
                <a:solidFill>
                  <a:schemeClr val="accent1"/>
                </a:solidFill>
              </a:rPr>
              <a:t>numch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카운트 증가</a:t>
            </a:r>
            <a:endParaRPr lang="en-US" altLang="ko-KR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4573" y="4102112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 total</a:t>
            </a:r>
            <a:r>
              <a:rPr lang="ko-KR" altLang="en-US" sz="2000" b="1" dirty="0"/>
              <a:t> 문자 수 세기 코드 </a:t>
            </a:r>
            <a:r>
              <a:rPr lang="en-US" altLang="ko-KR" sz="2000" b="1" dirty="0"/>
              <a:t>&gt;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1835696" y="1844824"/>
            <a:ext cx="2448272" cy="288032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99881" y="1549314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파일이 끝나기 전까지 파일로부터 한 글자 씩 받아 옴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378090"/>
            <a:ext cx="1224136" cy="33894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55776" y="3362895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 return </a:t>
            </a:r>
            <a:r>
              <a:rPr lang="ko-KR" altLang="en-US" b="1" dirty="0">
                <a:solidFill>
                  <a:srgbClr val="00B050"/>
                </a:solidFill>
              </a:rPr>
              <a:t>반환 전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종료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전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에 파일을 </a:t>
            </a:r>
            <a:r>
              <a:rPr lang="ko-KR" altLang="en-US" b="1" dirty="0" err="1">
                <a:solidFill>
                  <a:srgbClr val="00B050"/>
                </a:solidFill>
              </a:rPr>
              <a:t>닫아줌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8" y="929118"/>
            <a:ext cx="5008645" cy="3796026"/>
          </a:xfrm>
        </p:spPr>
      </p:pic>
      <p:sp>
        <p:nvSpPr>
          <p:cNvPr id="11" name="직사각형 10"/>
          <p:cNvSpPr/>
          <p:nvPr/>
        </p:nvSpPr>
        <p:spPr>
          <a:xfrm>
            <a:off x="2357595" y="1844824"/>
            <a:ext cx="1278301" cy="216024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60" y="8962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line.c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  <a:endParaRPr lang="en-US" altLang="ko-KR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이용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8" y="4758005"/>
            <a:ext cx="3417868" cy="18722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7595" y="2176973"/>
            <a:ext cx="1278301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8063" y="1691516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명령줄</a:t>
            </a:r>
            <a:r>
              <a:rPr lang="ko-KR" altLang="en-US" b="1" dirty="0">
                <a:solidFill>
                  <a:srgbClr val="C00000"/>
                </a:solidFill>
              </a:rPr>
              <a:t> 인수에</a:t>
            </a:r>
            <a:r>
              <a:rPr lang="en-US" altLang="ko-KR" b="1" dirty="0">
                <a:solidFill>
                  <a:srgbClr val="C00000"/>
                </a:solidFill>
              </a:rPr>
              <a:t>,</a:t>
            </a:r>
            <a:r>
              <a:rPr lang="ko-KR" altLang="en-US" b="1" dirty="0">
                <a:solidFill>
                  <a:srgbClr val="C00000"/>
                </a:solidFill>
              </a:rPr>
              <a:t> 존재하지 않는 파일명 적을 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>
                <a:solidFill>
                  <a:srgbClr val="C00000"/>
                </a:solidFill>
              </a:rPr>
              <a:t>에러 메시지 출력 후 종료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7857" y="4791574"/>
            <a:ext cx="1278301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8202" y="257910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인수에</a:t>
            </a:r>
            <a:r>
              <a:rPr lang="en-US" altLang="ko-KR" b="1" dirty="0">
                <a:solidFill>
                  <a:schemeClr val="accent1"/>
                </a:solidFill>
              </a:rPr>
              <a:t>,</a:t>
            </a:r>
            <a:r>
              <a:rPr lang="ko-KR" altLang="en-US" b="1" dirty="0">
                <a:solidFill>
                  <a:schemeClr val="accent1"/>
                </a:solidFill>
              </a:rPr>
              <a:t> 존재하는 파일명 적을 시 출력 수행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1030" y="4739956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명령줄</a:t>
            </a:r>
            <a:r>
              <a:rPr lang="ko-KR" altLang="en-US" b="1" dirty="0">
                <a:solidFill>
                  <a:schemeClr val="accent1"/>
                </a:solidFill>
              </a:rPr>
              <a:t> 인수에</a:t>
            </a:r>
            <a:r>
              <a:rPr lang="en-US" altLang="ko-KR" b="1" dirty="0">
                <a:solidFill>
                  <a:schemeClr val="accent1"/>
                </a:solidFill>
              </a:rPr>
              <a:t>,</a:t>
            </a:r>
            <a:r>
              <a:rPr lang="ko-KR" altLang="en-US" b="1" dirty="0">
                <a:solidFill>
                  <a:schemeClr val="accent1"/>
                </a:solidFill>
              </a:rPr>
              <a:t> 존재하는 파일명 적을 시 출력 수행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1508" y="320603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중복 공백 처리 됨</a:t>
            </a:r>
            <a:endParaRPr lang="en-US" altLang="ko-KR" b="1" dirty="0"/>
          </a:p>
          <a:p>
            <a:r>
              <a:rPr lang="ko-KR" altLang="en-US" b="1" dirty="0"/>
              <a:t>빈 줄을 단어로 인식</a:t>
            </a:r>
            <a:r>
              <a:rPr lang="en-US" altLang="ko-KR" b="1" dirty="0"/>
              <a:t> 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7784" y="5164092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 줄 전체에 공백 입력</a:t>
            </a:r>
            <a:r>
              <a:rPr lang="en-US" altLang="ko-KR" b="1" dirty="0"/>
              <a:t>(tap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을 단어로 인식 </a:t>
            </a:r>
            <a:r>
              <a:rPr lang="en-US" altLang="ko-KR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809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Line.c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프로그램 확장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이용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71106"/>
            <a:ext cx="6042001" cy="505018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55" y="1412776"/>
            <a:ext cx="5067797" cy="2673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77044" y="971106"/>
            <a:ext cx="1242828" cy="22564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47412" y="565195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텍스트 파일의 줄이 많아도</a:t>
            </a:r>
            <a:r>
              <a:rPr lang="en-US" altLang="ko-KR" b="1" dirty="0"/>
              <a:t> </a:t>
            </a:r>
            <a:r>
              <a:rPr lang="ko-KR" altLang="en-US" b="1" dirty="0"/>
              <a:t>처리 가능 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033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2113</TotalTime>
  <Words>495</Words>
  <Application>Microsoft Office PowerPoint</Application>
  <PresentationFormat>화면 슬라이드 쇼(4:3)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돋움</vt:lpstr>
      <vt:lpstr>맑은 고딕</vt:lpstr>
      <vt:lpstr>서울남산체 EB</vt:lpstr>
      <vt:lpstr>Arial</vt:lpstr>
      <vt:lpstr>Arial Black</vt:lpstr>
      <vt:lpstr>Wingdings</vt:lpstr>
      <vt:lpstr>필수</vt:lpstr>
      <vt:lpstr>Lab09</vt:lpstr>
      <vt:lpstr>Line.c 프로그램 확장 (목표)</vt:lpstr>
      <vt:lpstr>Line.c 프로그램 확장 (코드)</vt:lpstr>
      <vt:lpstr>Line.c 프로그램 확장 (코드)</vt:lpstr>
      <vt:lpstr>Line.c 프로그램 확장 (코드)</vt:lpstr>
      <vt:lpstr>Line.c 프로그램 확장 (코드)</vt:lpstr>
      <vt:lpstr>Line.c 프로그램 확장 (코드)</vt:lpstr>
      <vt:lpstr>Line.c 프로그램 확장 (이용)</vt:lpstr>
      <vt:lpstr>Line.c 프로그램 확장 (이용)</vt:lpstr>
      <vt:lpstr>Line.c 프로그램 확장 (이용)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293</cp:revision>
  <dcterms:created xsi:type="dcterms:W3CDTF">2016-09-12T15:25:21Z</dcterms:created>
  <dcterms:modified xsi:type="dcterms:W3CDTF">2016-11-21T17:48:14Z</dcterms:modified>
</cp:coreProperties>
</file>