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3" r:id="rId15"/>
    <p:sldId id="274" r:id="rId16"/>
  </p:sldIdLst>
  <p:sldSz cx="14401800" cy="9001125"/>
  <p:notesSz cx="6858000" cy="9144000"/>
  <p:defaultTextStyle>
    <a:defPPr>
      <a:defRPr lang="ko-KR"/>
    </a:defPPr>
    <a:lvl1pPr marL="0" algn="l" defTabSz="133731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4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>
      <p:cViewPr varScale="1">
        <p:scale>
          <a:sx n="52" d="100"/>
          <a:sy n="52" d="100"/>
        </p:scale>
        <p:origin x="-966" y="-102"/>
      </p:cViewPr>
      <p:guideLst>
        <p:guide orient="horz" pos="283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796183"/>
            <a:ext cx="12241530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5100637"/>
            <a:ext cx="1008126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7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5" y="360463"/>
            <a:ext cx="3240405" cy="76801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360463"/>
            <a:ext cx="9481185" cy="76801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2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0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5784057"/>
            <a:ext cx="12241530" cy="178772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0" cy="196899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0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7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014836"/>
            <a:ext cx="63632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854523"/>
            <a:ext cx="63632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5" y="2014836"/>
            <a:ext cx="63657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5" y="2854523"/>
            <a:ext cx="63657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0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4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1" y="358378"/>
            <a:ext cx="4738093" cy="152519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358379"/>
            <a:ext cx="8051006" cy="7682211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1" y="1883570"/>
            <a:ext cx="4738093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3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6300787"/>
            <a:ext cx="8641080" cy="74384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804267"/>
            <a:ext cx="8641080" cy="540067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7044631"/>
            <a:ext cx="8641080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0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360462"/>
            <a:ext cx="12961620" cy="1500188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100263"/>
            <a:ext cx="12961620" cy="5940326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9C57-879E-4ACD-B78B-A224E63BD47C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8342710"/>
            <a:ext cx="456057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6065-15B1-4094-A7E0-4015C3B95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0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1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1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1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1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3731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youtu.be/-4MYghBHlK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naver.com/main/read.nhn?mode=LSD&amp;mid=sec&amp;sid1=101&amp;oid=009&amp;aid=0003289930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5757645" y="3707573"/>
            <a:ext cx="6040693" cy="1212256"/>
          </a:xfrm>
          <a:prstGeom prst="rect">
            <a:avLst/>
          </a:prstGeom>
          <a:noFill/>
        </p:spPr>
        <p:txBody>
          <a:bodyPr wrap="none" lIns="133731" tIns="66866" rIns="133731" bIns="66866" rtlCol="0">
            <a:spAutoFit/>
          </a:bodyPr>
          <a:lstStyle/>
          <a:p>
            <a:r>
              <a:rPr lang="es-MX" sz="7000" dirty="0" smtClean="0">
                <a:solidFill>
                  <a:srgbClr val="524654"/>
                </a:solidFill>
                <a:latin typeface="Bebas Neue" panose="020B0606020202050201" pitchFamily="34" charset="0"/>
              </a:rPr>
              <a:t>IT </a:t>
            </a:r>
            <a:r>
              <a:rPr lang="ko-KR" altLang="en-US" sz="7000" dirty="0" smtClean="0">
                <a:solidFill>
                  <a:srgbClr val="524654"/>
                </a:solidFill>
                <a:latin typeface="Bebas Neue" panose="020B0606020202050201" pitchFamily="34" charset="0"/>
              </a:rPr>
              <a:t>이용한 창업</a:t>
            </a:r>
            <a:endParaRPr lang="es-MX" sz="7000" dirty="0">
              <a:solidFill>
                <a:srgbClr val="524654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272908" y="4936698"/>
            <a:ext cx="4416855" cy="627480"/>
          </a:xfrm>
          <a:prstGeom prst="rect">
            <a:avLst/>
          </a:prstGeom>
          <a:noFill/>
        </p:spPr>
        <p:txBody>
          <a:bodyPr wrap="square" lIns="133731" tIns="66866" rIns="133731" bIns="66866" rtlCol="0">
            <a:spAutoFit/>
          </a:bodyPr>
          <a:lstStyle/>
          <a:p>
            <a:r>
              <a:rPr lang="ko-KR" altLang="en-US" sz="3200" dirty="0" smtClean="0">
                <a:solidFill>
                  <a:srgbClr val="524654"/>
                </a:solidFill>
                <a:latin typeface="+mn-ea"/>
                <a:cs typeface="Segoe UI" panose="020B0502040204020203" pitchFamily="34" charset="0"/>
              </a:rPr>
              <a:t>임소희</a:t>
            </a:r>
            <a:r>
              <a:rPr lang="en-US" altLang="ko-KR" sz="3200" dirty="0" smtClean="0">
                <a:solidFill>
                  <a:srgbClr val="524654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3200" dirty="0" smtClean="0">
                <a:solidFill>
                  <a:srgbClr val="524654"/>
                </a:solidFill>
                <a:latin typeface="+mn-ea"/>
                <a:cs typeface="Segoe UI" panose="020B0502040204020203" pitchFamily="34" charset="0"/>
              </a:rPr>
              <a:t>김지현</a:t>
            </a:r>
            <a:r>
              <a:rPr lang="en-US" altLang="ko-KR" sz="3200" dirty="0" smtClean="0">
                <a:solidFill>
                  <a:srgbClr val="524654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3200" dirty="0" err="1" smtClean="0">
                <a:solidFill>
                  <a:srgbClr val="524654"/>
                </a:solidFill>
                <a:latin typeface="+mn-ea"/>
                <a:cs typeface="Segoe UI" panose="020B0502040204020203" pitchFamily="34" charset="0"/>
              </a:rPr>
              <a:t>정지솔</a:t>
            </a:r>
            <a:endParaRPr lang="es-MX" sz="3200" dirty="0">
              <a:solidFill>
                <a:srgbClr val="524654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5176" y="3851589"/>
            <a:ext cx="142469" cy="1009013"/>
          </a:xfrm>
          <a:prstGeom prst="rect">
            <a:avLst/>
          </a:prstGeom>
          <a:solidFill>
            <a:srgbClr val="944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33349" y="3851589"/>
            <a:ext cx="142468" cy="1009013"/>
          </a:xfrm>
          <a:prstGeom prst="rect">
            <a:avLst/>
          </a:prstGeom>
          <a:solidFill>
            <a:srgbClr val="944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224237" y="2250280"/>
            <a:ext cx="12025336" cy="628272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348065" y="932478"/>
            <a:ext cx="5517131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ko-KR" altLang="en-US" sz="3900" dirty="0" err="1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콘텐츠</a:t>
            </a:r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ko-KR" altLang="en-US" sz="3900" dirty="0" err="1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크</a:t>
            </a:r>
            <a:r>
              <a:rPr lang="ko-KR" altLang="en-US" sz="3900" dirty="0" err="1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리에이터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7864" y="1577663"/>
            <a:ext cx="2911892" cy="4827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n-US" sz="2400" dirty="0" smtClean="0">
                <a:solidFill>
                  <a:srgbClr val="34495E"/>
                </a:solidFill>
                <a:latin typeface="+mn-ea"/>
              </a:rPr>
              <a:t>Contents creator</a:t>
            </a:r>
            <a:endParaRPr lang="es-MX" sz="2400" dirty="0">
              <a:solidFill>
                <a:srgbClr val="34495E"/>
              </a:solidFill>
              <a:latin typeface="+mn-e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30420" y="6810232"/>
            <a:ext cx="11593289" cy="1578761"/>
          </a:xfrm>
          <a:prstGeom prst="rect">
            <a:avLst/>
          </a:prstGeom>
          <a:solidFill>
            <a:srgbClr val="34193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대도서관 강연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://youtu.be/-4MYghBHlKg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45050" y="6465970"/>
            <a:ext cx="1935663" cy="3442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Phasellus ac magna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0" y="2412330"/>
            <a:ext cx="11593288" cy="47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152228" y="2918837"/>
            <a:ext cx="507336" cy="563707"/>
          </a:xfrm>
          <a:prstGeom prst="ellipse">
            <a:avLst/>
          </a:prstGeom>
          <a:solidFill>
            <a:srgbClr val="341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1152228" y="3832456"/>
            <a:ext cx="507336" cy="563707"/>
          </a:xfrm>
          <a:prstGeom prst="ellipse">
            <a:avLst/>
          </a:prstGeom>
          <a:solidFill>
            <a:srgbClr val="7B1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152228" y="4749362"/>
            <a:ext cx="507336" cy="563707"/>
          </a:xfrm>
          <a:prstGeom prst="ellipse">
            <a:avLst/>
          </a:prstGeom>
          <a:solidFill>
            <a:srgbClr val="57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1152228" y="5666268"/>
            <a:ext cx="507336" cy="563707"/>
          </a:xfrm>
          <a:prstGeom prst="ellipse">
            <a:avLst/>
          </a:prstGeom>
          <a:solidFill>
            <a:srgbClr val="9D2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2090140" y="2958315"/>
            <a:ext cx="526624" cy="513541"/>
          </a:xfrm>
          <a:prstGeom prst="rect">
            <a:avLst/>
          </a:prstGeom>
          <a:noFill/>
        </p:spPr>
        <p:txBody>
          <a:bodyPr wrap="none" lIns="112334" tIns="56167" rIns="112334" bIns="56167" rtlCol="0">
            <a:spAutoFit/>
          </a:bodyPr>
          <a:lstStyle/>
          <a:p>
            <a:r>
              <a:rPr lang="es-MX" dirty="0" smtClean="0">
                <a:latin typeface="FontAwesome" pitchFamily="50" charset="0"/>
              </a:rPr>
              <a:t>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06057" y="3871934"/>
            <a:ext cx="526624" cy="513541"/>
          </a:xfrm>
          <a:prstGeom prst="rect">
            <a:avLst/>
          </a:prstGeom>
          <a:noFill/>
        </p:spPr>
        <p:txBody>
          <a:bodyPr wrap="none" lIns="112334" tIns="56167" rIns="112334" bIns="56167" rtlCol="0">
            <a:spAutoFit/>
          </a:bodyPr>
          <a:lstStyle/>
          <a:p>
            <a:r>
              <a:rPr lang="es-MX" dirty="0" smtClean="0">
                <a:latin typeface="FontAwesome" pitchFamily="50" charset="0"/>
              </a:rPr>
              <a:t>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103539" y="4786297"/>
            <a:ext cx="560287" cy="513541"/>
          </a:xfrm>
          <a:prstGeom prst="rect">
            <a:avLst/>
          </a:prstGeom>
          <a:noFill/>
        </p:spPr>
        <p:txBody>
          <a:bodyPr wrap="none" lIns="112334" tIns="56167" rIns="112334" bIns="56167" rtlCol="0">
            <a:spAutoFit/>
          </a:bodyPr>
          <a:lstStyle/>
          <a:p>
            <a:r>
              <a:rPr lang="es-MX" dirty="0" smtClean="0">
                <a:latin typeface="FontAwesome" pitchFamily="50" charset="0"/>
              </a:rPr>
              <a:t>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090140" y="5705746"/>
            <a:ext cx="560287" cy="513541"/>
          </a:xfrm>
          <a:prstGeom prst="rect">
            <a:avLst/>
          </a:prstGeom>
          <a:noFill/>
        </p:spPr>
        <p:txBody>
          <a:bodyPr wrap="none" lIns="112334" tIns="56167" rIns="112334" bIns="56167" rtlCol="0">
            <a:spAutoFit/>
          </a:bodyPr>
          <a:lstStyle/>
          <a:p>
            <a:r>
              <a:rPr lang="es-MX" dirty="0" smtClean="0">
                <a:latin typeface="FontAwesome" pitchFamily="50" charset="0"/>
              </a:rPr>
              <a:t>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1728292" y="2844378"/>
            <a:ext cx="5143567" cy="913650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</a:t>
            </a:r>
            <a:r>
              <a:rPr lang="en-US" altLang="ko-KR" sz="2800" dirty="0"/>
              <a:t> </a:t>
            </a:r>
            <a:endParaRPr lang="en-US" altLang="ko-KR" sz="2800" dirty="0" smtClean="0"/>
          </a:p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대도서관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풍월량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대정령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655721" y="932478"/>
            <a:ext cx="3744979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ko-KR" altLang="en-US" sz="3900" dirty="0" err="1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컨</a:t>
            </a:r>
            <a:r>
              <a:rPr lang="ko-KR" altLang="en-US" sz="3900" dirty="0" err="1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텐츠의</a:t>
            </a:r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 다양성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28292" y="3780482"/>
            <a:ext cx="4730242" cy="913650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just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일상 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just"/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윰댕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김이브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등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28292" y="4725703"/>
            <a:ext cx="5143567" cy="913650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just"/>
            <a:r>
              <a:rPr lang="ko-KR" alt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</a:rPr>
              <a:t>뷰티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</a:endParaRPr>
          </a:p>
          <a:p>
            <a:pPr algn="just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포니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이사배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유트루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씬님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 등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728292" y="5684436"/>
            <a:ext cx="5143567" cy="544318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just"/>
            <a:r>
              <a:rPr lang="ko-KR" alt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</a:rPr>
              <a:t>먹방</a:t>
            </a:r>
            <a:r>
              <a:rPr lang="en-US" altLang="ko-KR" sz="2800" dirty="0">
                <a:solidFill>
                  <a:srgbClr val="95A5A5"/>
                </a:solidFill>
                <a:latin typeface="Segoe UI Light" panose="020B0502040204020203" pitchFamily="34" charset="0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벤쯔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 등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822586" y="7197765"/>
            <a:ext cx="4226186" cy="975205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r>
              <a:rPr lang="ko-KR" altLang="en-US" sz="2800" dirty="0" smtClean="0"/>
              <a:t>자신이 보고 싶은 </a:t>
            </a:r>
            <a:r>
              <a:rPr lang="ko-KR" altLang="en-US" sz="2800" dirty="0" err="1" smtClean="0"/>
              <a:t>컨텐츠를</a:t>
            </a:r>
            <a:r>
              <a:rPr lang="ko-KR" altLang="en-US" sz="2800" dirty="0" smtClean="0"/>
              <a:t> 언제든 즐겨 볼 수 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27" name="Elipse 26"/>
          <p:cNvSpPr/>
          <p:nvPr/>
        </p:nvSpPr>
        <p:spPr>
          <a:xfrm>
            <a:off x="1220956" y="7279863"/>
            <a:ext cx="507336" cy="563707"/>
          </a:xfrm>
          <a:prstGeom prst="ellipse">
            <a:avLst/>
          </a:prstGeom>
          <a:solidFill>
            <a:srgbClr val="111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8" name="CuadroTexto 27"/>
          <p:cNvSpPr txBox="1"/>
          <p:nvPr/>
        </p:nvSpPr>
        <p:spPr>
          <a:xfrm>
            <a:off x="2143775" y="7319341"/>
            <a:ext cx="560287" cy="513541"/>
          </a:xfrm>
          <a:prstGeom prst="rect">
            <a:avLst/>
          </a:prstGeom>
          <a:noFill/>
        </p:spPr>
        <p:txBody>
          <a:bodyPr wrap="none" lIns="112334" tIns="56167" rIns="112334" bIns="56167" rtlCol="0">
            <a:spAutoFit/>
          </a:bodyPr>
          <a:lstStyle/>
          <a:p>
            <a:r>
              <a:rPr lang="es-MX" dirty="0" smtClean="0">
                <a:latin typeface="FontAwesome" pitchFamily="50" charset="0"/>
              </a:rPr>
              <a:t></a:t>
            </a:r>
            <a:endParaRPr lang="es-MX" dirty="0"/>
          </a:p>
        </p:txBody>
      </p:sp>
      <p:sp>
        <p:nvSpPr>
          <p:cNvPr id="29" name="Rectángulo 28"/>
          <p:cNvSpPr/>
          <p:nvPr/>
        </p:nvSpPr>
        <p:spPr>
          <a:xfrm>
            <a:off x="2381959" y="2196306"/>
            <a:ext cx="2358857" cy="605874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7E8C8D"/>
                </a:solidFill>
                <a:latin typeface="+mn-ea"/>
                <a:cs typeface="Segoe UI" panose="020B0502040204020203" pitchFamily="34" charset="0"/>
              </a:rPr>
              <a:t>컨텐츠</a:t>
            </a:r>
            <a:r>
              <a:rPr lang="ko-KR" altLang="en-US" sz="3200" dirty="0" smtClean="0">
                <a:solidFill>
                  <a:srgbClr val="7E8C8D"/>
                </a:solidFill>
                <a:latin typeface="+mn-ea"/>
                <a:cs typeface="Segoe UI" panose="020B0502040204020203" pitchFamily="34" charset="0"/>
              </a:rPr>
              <a:t> 예시</a:t>
            </a:r>
            <a:r>
              <a:rPr lang="es-MX" sz="3200" dirty="0" smtClean="0">
                <a:solidFill>
                  <a:srgbClr val="7E8C8D"/>
                </a:solidFill>
                <a:latin typeface="+mn-ea"/>
                <a:cs typeface="Segoe UI" panose="020B0502040204020203" pitchFamily="34" charset="0"/>
              </a:rPr>
              <a:t> </a:t>
            </a:r>
            <a:endParaRPr lang="es-MX" sz="3200" dirty="0">
              <a:solidFill>
                <a:srgbClr val="7E8C8D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 flipV="1">
            <a:off x="215890" y="6582569"/>
            <a:ext cx="6824240" cy="1"/>
          </a:xfrm>
          <a:prstGeom prst="line">
            <a:avLst/>
          </a:prstGeom>
          <a:ln>
            <a:solidFill>
              <a:srgbClr val="9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6896014" y="324097"/>
            <a:ext cx="7361670" cy="842493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76" y="473412"/>
            <a:ext cx="7242505" cy="381112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79" y="4572570"/>
            <a:ext cx="7098389" cy="39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224237" y="2250280"/>
            <a:ext cx="12025336" cy="628272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9" name="Rectángulo 9"/>
          <p:cNvSpPr/>
          <p:nvPr/>
        </p:nvSpPr>
        <p:spPr>
          <a:xfrm>
            <a:off x="1416524" y="6810232"/>
            <a:ext cx="11593288" cy="1544063"/>
          </a:xfrm>
          <a:prstGeom prst="rect">
            <a:avLst/>
          </a:prstGeom>
          <a:solidFill>
            <a:srgbClr val="9D205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라이브 방송 시</a:t>
            </a:r>
            <a:r>
              <a:rPr lang="en-US" altLang="ko-KR" sz="2800" dirty="0"/>
              <a:t>, </a:t>
            </a:r>
            <a:r>
              <a:rPr lang="ko-KR" altLang="en-US" sz="2800" dirty="0"/>
              <a:t>채팅을 통해 </a:t>
            </a:r>
            <a:r>
              <a:rPr lang="en-US" altLang="ko-KR" sz="2800" dirty="0"/>
              <a:t>BJ</a:t>
            </a:r>
            <a:r>
              <a:rPr lang="ko-KR" altLang="en-US" sz="2800" dirty="0"/>
              <a:t>와 직접 소통하며 방송을 시청할 수 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실시간 방송 피드백이 가능하다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348065" y="932478"/>
            <a:ext cx="5517131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시청자와 실시간 상호작용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150346" y="1577663"/>
            <a:ext cx="226927" cy="4827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endParaRPr lang="es-MX" sz="2400" dirty="0">
              <a:solidFill>
                <a:srgbClr val="34495E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24" y="2484338"/>
            <a:ext cx="1159328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t="15112" r="13428" b="14458"/>
          <a:stretch/>
        </p:blipFill>
        <p:spPr>
          <a:xfrm>
            <a:off x="-29310" y="2512474"/>
            <a:ext cx="7492290" cy="4724392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903758" y="2916386"/>
            <a:ext cx="5577062" cy="391923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7632948" y="7334963"/>
            <a:ext cx="575354" cy="477967"/>
          </a:xfrm>
          <a:prstGeom prst="ellipse">
            <a:avLst/>
          </a:prstGeom>
          <a:solidFill>
            <a:srgbClr val="7B1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0527708" y="3233056"/>
            <a:ext cx="791119" cy="790539"/>
          </a:xfrm>
          <a:prstGeom prst="rect">
            <a:avLst/>
          </a:prstGeom>
          <a:noFill/>
        </p:spPr>
        <p:txBody>
          <a:bodyPr wrap="none" lIns="112334" tIns="56167" rIns="112334" bIns="56167" rtlCol="0">
            <a:spAutoFit/>
          </a:bodyPr>
          <a:lstStyle/>
          <a:p>
            <a:r>
              <a:rPr lang="es-MX" sz="4400" dirty="0">
                <a:latin typeface="FontAwesome" pitchFamily="50" charset="0"/>
              </a:rPr>
              <a:t></a:t>
            </a:r>
            <a:endParaRPr lang="es-MX" sz="4400" dirty="0"/>
          </a:p>
        </p:txBody>
      </p:sp>
      <p:sp>
        <p:nvSpPr>
          <p:cNvPr id="13" name="Rectángulo 12"/>
          <p:cNvSpPr/>
          <p:nvPr/>
        </p:nvSpPr>
        <p:spPr>
          <a:xfrm>
            <a:off x="2173186" y="7340620"/>
            <a:ext cx="2867474" cy="544318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각종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CF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촬영</a:t>
            </a:r>
            <a:r>
              <a:rPr lang="es-MX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425036" y="7326972"/>
            <a:ext cx="5486406" cy="1206038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r>
              <a:rPr lang="ko-KR" altLang="en-US" sz="2800" dirty="0"/>
              <a:t>대도서관 </a:t>
            </a:r>
            <a:r>
              <a:rPr lang="en-US" altLang="ko-KR" sz="2800" dirty="0"/>
              <a:t>– BJ </a:t>
            </a:r>
            <a:r>
              <a:rPr lang="ko-KR" altLang="en-US" sz="2800" dirty="0"/>
              <a:t>최초로 </a:t>
            </a:r>
            <a:r>
              <a:rPr lang="ko-KR" altLang="en-US" sz="2800" dirty="0" err="1"/>
              <a:t>지상파</a:t>
            </a:r>
            <a:r>
              <a:rPr lang="ko-KR" altLang="en-US" sz="2800" dirty="0"/>
              <a:t> 진출</a:t>
            </a:r>
            <a:r>
              <a:rPr lang="en-US" altLang="ko-KR" sz="2800" dirty="0"/>
              <a:t>(EBS </a:t>
            </a:r>
            <a:r>
              <a:rPr lang="ko-KR" altLang="en-US" sz="2800" dirty="0"/>
              <a:t>잡쇼 </a:t>
            </a:r>
            <a:r>
              <a:rPr lang="en-US" altLang="ko-KR" sz="2800" dirty="0"/>
              <a:t>MC)</a:t>
            </a:r>
          </a:p>
          <a:p>
            <a:endParaRPr lang="es-MX" sz="1500" dirty="0">
              <a:solidFill>
                <a:srgbClr val="95A5A5"/>
              </a:solidFill>
              <a:latin typeface="Segoe UI Light" panose="020B0502040204020203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026367" y="7379992"/>
            <a:ext cx="540959" cy="504946"/>
          </a:xfrm>
          <a:prstGeom prst="ellipse">
            <a:avLst/>
          </a:prstGeom>
          <a:solidFill>
            <a:srgbClr val="341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3072841" y="3243755"/>
            <a:ext cx="735014" cy="790539"/>
          </a:xfrm>
          <a:prstGeom prst="rect">
            <a:avLst/>
          </a:prstGeom>
          <a:noFill/>
        </p:spPr>
        <p:txBody>
          <a:bodyPr wrap="none" lIns="112334" tIns="56167" rIns="112334" bIns="56167" rtlCol="0">
            <a:spAutoFit/>
          </a:bodyPr>
          <a:lstStyle/>
          <a:p>
            <a:r>
              <a:rPr lang="es-MX" sz="4400" dirty="0">
                <a:latin typeface="FontAwesome" pitchFamily="50" charset="0"/>
              </a:rPr>
              <a:t></a:t>
            </a:r>
            <a:endParaRPr lang="es-MX" sz="4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928428" y="932478"/>
            <a:ext cx="4670774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다양한 분야로의 진출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750607" y="1577663"/>
            <a:ext cx="702641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1700" dirty="0">
                <a:solidFill>
                  <a:srgbClr val="34495E"/>
                </a:solidFill>
                <a:latin typeface="Segoe UI Light" panose="020B0502040204020203" pitchFamily="34" charset="0"/>
              </a:rPr>
              <a:t>Posuere rhoncus magna fusce phasellus ac magna. Eros eu aliquam tortor. </a:t>
            </a:r>
            <a:endParaRPr lang="es-MX" sz="1700" dirty="0">
              <a:solidFill>
                <a:srgbClr val="34495E"/>
              </a:solidFill>
            </a:endParaRPr>
          </a:p>
        </p:txBody>
      </p:sp>
      <p:sp>
        <p:nvSpPr>
          <p:cNvPr id="31" name="Triángulo isósceles 30"/>
          <p:cNvSpPr/>
          <p:nvPr/>
        </p:nvSpPr>
        <p:spPr>
          <a:xfrm rot="10800000">
            <a:off x="4400751" y="2308992"/>
            <a:ext cx="2115264" cy="3481381"/>
          </a:xfrm>
          <a:prstGeom prst="triangle">
            <a:avLst>
              <a:gd name="adj" fmla="val 0"/>
            </a:avLst>
          </a:prstGeom>
          <a:solidFill>
            <a:srgbClr val="95A5A5">
              <a:alpha val="1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pic>
        <p:nvPicPr>
          <p:cNvPr id="26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t="15112" r="13428" b="14458"/>
          <a:stretch/>
        </p:blipFill>
        <p:spPr>
          <a:xfrm>
            <a:off x="6649881" y="2539805"/>
            <a:ext cx="7492290" cy="4724392"/>
          </a:xfrm>
          <a:prstGeom prst="rect">
            <a:avLst/>
          </a:prstGeom>
        </p:spPr>
      </p:pic>
      <p:sp>
        <p:nvSpPr>
          <p:cNvPr id="27" name="Rectángulo 24"/>
          <p:cNvSpPr/>
          <p:nvPr/>
        </p:nvSpPr>
        <p:spPr>
          <a:xfrm>
            <a:off x="7592789" y="2885579"/>
            <a:ext cx="5577062" cy="391923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58" y="2941175"/>
            <a:ext cx="5577062" cy="386364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89" y="2941175"/>
            <a:ext cx="5577062" cy="38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0" t="15805" r="19625" b="14917"/>
          <a:stretch/>
        </p:blipFill>
        <p:spPr>
          <a:xfrm>
            <a:off x="8311233" y="2152874"/>
            <a:ext cx="5832648" cy="53720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8" t="15297" r="49606" b="14916"/>
          <a:stretch/>
        </p:blipFill>
        <p:spPr>
          <a:xfrm>
            <a:off x="360138" y="2105507"/>
            <a:ext cx="5726887" cy="537202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9586199" y="2910364"/>
            <a:ext cx="2709498" cy="404354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2026299" y="2910364"/>
            <a:ext cx="2709498" cy="404354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2035215" y="2910364"/>
            <a:ext cx="2709498" cy="4078284"/>
          </a:xfrm>
          <a:prstGeom prst="rect">
            <a:avLst/>
          </a:prstGeom>
          <a:solidFill>
            <a:srgbClr val="34193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9586198" y="2910363"/>
            <a:ext cx="2709498" cy="4043541"/>
          </a:xfrm>
          <a:prstGeom prst="rect">
            <a:avLst/>
          </a:prstGeom>
          <a:solidFill>
            <a:srgbClr val="9D205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777838" y="1577663"/>
            <a:ext cx="702641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1700" dirty="0">
                <a:solidFill>
                  <a:srgbClr val="34495E"/>
                </a:solidFill>
                <a:latin typeface="Segoe UI Light" panose="020B0502040204020203" pitchFamily="34" charset="0"/>
              </a:rPr>
              <a:t>Posuere rhoncus magna fusce phasellus ac magna. Eros eu aliquam tortor. </a:t>
            </a:r>
            <a:endParaRPr lang="es-MX" sz="1700" dirty="0">
              <a:solidFill>
                <a:srgbClr val="34495E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999295" y="5150428"/>
            <a:ext cx="2405377" cy="1098316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</a:rPr>
              <a:t>화장품 </a:t>
            </a:r>
            <a:r>
              <a:rPr lang="ko-KR" altLang="en-US" sz="3200" b="1" dirty="0" err="1">
                <a:solidFill>
                  <a:schemeClr val="accent2">
                    <a:lumMod val="75000"/>
                  </a:schemeClr>
                </a:solidFill>
              </a:rPr>
              <a:t>런칭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</a:rPr>
              <a:t> 및 </a:t>
            </a:r>
            <a:r>
              <a:rPr lang="ko-KR" altLang="en-US" sz="3200" b="1" dirty="0" err="1">
                <a:solidFill>
                  <a:schemeClr val="accent2">
                    <a:lumMod val="75000"/>
                  </a:schemeClr>
                </a:solidFill>
              </a:rPr>
              <a:t>콜라보</a:t>
            </a:r>
            <a:endParaRPr lang="en-US" altLang="ko-KR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487663" y="8009771"/>
            <a:ext cx="3471838" cy="544318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ctr"/>
            <a:r>
              <a:rPr lang="en-US" altLang="ko-KR" sz="1600" dirty="0" smtClean="0"/>
              <a:t> </a:t>
            </a:r>
            <a:r>
              <a:rPr lang="ko-KR" altLang="en-US" sz="2800" dirty="0" err="1"/>
              <a:t>포니이펙트</a:t>
            </a:r>
            <a:endParaRPr lang="en-US" altLang="ko-KR" sz="2800" dirty="0"/>
          </a:p>
        </p:txBody>
      </p:sp>
      <p:sp>
        <p:nvSpPr>
          <p:cNvPr id="12" name="Rectángulo 11"/>
          <p:cNvSpPr/>
          <p:nvPr/>
        </p:nvSpPr>
        <p:spPr>
          <a:xfrm>
            <a:off x="2810389" y="7529323"/>
            <a:ext cx="967449" cy="605874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ko-KR" altLang="en-US" sz="3200" b="1" dirty="0" smtClean="0"/>
              <a:t>포니</a:t>
            </a:r>
            <a:endParaRPr lang="es-MX" sz="3200" b="1" dirty="0"/>
          </a:p>
        </p:txBody>
      </p:sp>
      <p:sp>
        <p:nvSpPr>
          <p:cNvPr id="14" name="Rectángulo 13"/>
          <p:cNvSpPr/>
          <p:nvPr/>
        </p:nvSpPr>
        <p:spPr>
          <a:xfrm>
            <a:off x="10334865" y="7551754"/>
            <a:ext cx="3060971" cy="605874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ko-KR" altLang="en-US" sz="3200" b="1" dirty="0" smtClean="0"/>
              <a:t>회사원</a:t>
            </a:r>
            <a:r>
              <a:rPr lang="en-US" altLang="ko-KR" sz="3200" b="1" dirty="0" smtClean="0"/>
              <a:t>/</a:t>
            </a:r>
            <a:r>
              <a:rPr lang="ko-KR" altLang="en-US" sz="3200" b="1" dirty="0" err="1" smtClean="0"/>
              <a:t>씬님</a:t>
            </a:r>
            <a:r>
              <a:rPr lang="ko-KR" altLang="en-US" sz="3200" b="1" dirty="0" smtClean="0"/>
              <a:t>  등 </a:t>
            </a:r>
            <a:endParaRPr lang="es-MX" sz="3200" b="1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5655942" y="8009771"/>
            <a:ext cx="3074230" cy="0"/>
          </a:xfrm>
          <a:prstGeom prst="straightConnector1">
            <a:avLst/>
          </a:prstGeom>
          <a:ln w="25400">
            <a:solidFill>
              <a:srgbClr val="95A5A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6988391" y="7773649"/>
            <a:ext cx="425020" cy="472244"/>
          </a:xfrm>
          <a:prstGeom prst="ellipse">
            <a:avLst/>
          </a:prstGeom>
          <a:solidFill>
            <a:srgbClr val="9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6962586" y="7773649"/>
            <a:ext cx="560287" cy="513541"/>
          </a:xfrm>
          <a:prstGeom prst="rect">
            <a:avLst/>
          </a:prstGeom>
          <a:noFill/>
        </p:spPr>
        <p:txBody>
          <a:bodyPr wrap="none" lIns="112334" tIns="56167" rIns="112334" bIns="56167" rtlCol="0">
            <a:spAutoFit/>
          </a:bodyPr>
          <a:lstStyle/>
          <a:p>
            <a:r>
              <a:rPr lang="es-MX" dirty="0" smtClean="0">
                <a:latin typeface="FontAwesome" pitchFamily="50" charset="0"/>
              </a:rPr>
              <a:t></a:t>
            </a:r>
            <a:endParaRPr lang="es-MX" dirty="0"/>
          </a:p>
        </p:txBody>
      </p:sp>
      <p:sp>
        <p:nvSpPr>
          <p:cNvPr id="23" name="Rectángulo 22"/>
          <p:cNvSpPr/>
          <p:nvPr/>
        </p:nvSpPr>
        <p:spPr>
          <a:xfrm>
            <a:off x="5651012" y="3879235"/>
            <a:ext cx="3096237" cy="1098316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뷰티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유튜버들의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경우</a:t>
            </a:r>
            <a:r>
              <a:rPr lang="es-MX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endParaRPr lang="es-MX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6962586" y="3060402"/>
            <a:ext cx="450826" cy="582736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4" y="2418657"/>
            <a:ext cx="4645637" cy="47457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72" y="2398132"/>
            <a:ext cx="5095465" cy="4766249"/>
          </a:xfrm>
          <a:prstGeom prst="rect">
            <a:avLst/>
          </a:prstGeom>
        </p:spPr>
      </p:pic>
      <p:sp>
        <p:nvSpPr>
          <p:cNvPr id="32" name="CuadroTexto 22"/>
          <p:cNvSpPr txBox="1"/>
          <p:nvPr/>
        </p:nvSpPr>
        <p:spPr>
          <a:xfrm>
            <a:off x="4928428" y="932478"/>
            <a:ext cx="4670774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다양한 분야로의 진출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54388" y="6634278"/>
            <a:ext cx="5490686" cy="1540193"/>
          </a:xfrm>
          <a:prstGeom prst="cube">
            <a:avLst/>
          </a:prstGeom>
          <a:solidFill>
            <a:srgbClr val="9D2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6" name="Cubo 5"/>
          <p:cNvSpPr/>
          <p:nvPr/>
        </p:nvSpPr>
        <p:spPr>
          <a:xfrm>
            <a:off x="1654388" y="5394123"/>
            <a:ext cx="4302538" cy="1540193"/>
          </a:xfrm>
          <a:prstGeom prst="cube">
            <a:avLst/>
          </a:prstGeom>
          <a:solidFill>
            <a:srgbClr val="7B1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7" name="Cubo 6"/>
          <p:cNvSpPr/>
          <p:nvPr/>
        </p:nvSpPr>
        <p:spPr>
          <a:xfrm>
            <a:off x="1654388" y="4153968"/>
            <a:ext cx="3168396" cy="1540193"/>
          </a:xfrm>
          <a:prstGeom prst="cube">
            <a:avLst/>
          </a:prstGeom>
          <a:solidFill>
            <a:srgbClr val="57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8" name="Cubo 7"/>
          <p:cNvSpPr/>
          <p:nvPr/>
        </p:nvSpPr>
        <p:spPr>
          <a:xfrm>
            <a:off x="1654388" y="2913813"/>
            <a:ext cx="2106263" cy="1540193"/>
          </a:xfrm>
          <a:prstGeom prst="cube">
            <a:avLst/>
          </a:prstGeom>
          <a:solidFill>
            <a:srgbClr val="341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7704956" y="3178919"/>
            <a:ext cx="492505" cy="470929"/>
          </a:xfrm>
          <a:prstGeom prst="ellipse">
            <a:avLst/>
          </a:prstGeom>
          <a:solidFill>
            <a:srgbClr val="341931"/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7771188" y="6009591"/>
            <a:ext cx="492505" cy="443485"/>
          </a:xfrm>
          <a:prstGeom prst="ellipse">
            <a:avLst/>
          </a:prstGeom>
          <a:solidFill>
            <a:srgbClr val="7B1F49"/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8605980" y="3064701"/>
            <a:ext cx="4427568" cy="2083201"/>
          </a:xfrm>
          <a:prstGeom prst="rect">
            <a:avLst/>
          </a:prstGeom>
          <a:effectLst/>
        </p:spPr>
        <p:txBody>
          <a:bodyPr wrap="square" lIns="112334" tIns="56167" rIns="112334" bIns="56167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인터넷 방송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(IT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이용한 창업을 기반으로 수익 창출 뿐 아니라 다양한 분야로도 진출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8601822" y="5922526"/>
            <a:ext cx="3832922" cy="1098316"/>
          </a:xfrm>
          <a:prstGeom prst="rect">
            <a:avLst/>
          </a:prstGeom>
          <a:effectLst/>
        </p:spPr>
        <p:txBody>
          <a:bodyPr wrap="square" lIns="112334" tIns="56167" rIns="112334" bIns="56167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크리에이터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(BJ)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점차 증가할 것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29092" y="932478"/>
            <a:ext cx="5069445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es-MX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IT</a:t>
            </a:r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창업의 미래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140889" y="1577662"/>
            <a:ext cx="8245852" cy="421208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2000" dirty="0">
                <a:solidFill>
                  <a:srgbClr val="34495E"/>
                </a:solidFill>
                <a:latin typeface="Segoe UI Light" panose="020B0502040204020203" pitchFamily="34" charset="0"/>
              </a:rPr>
              <a:t>Posuere rhoncus magna fusce phasellus ac magna. Eros eu aliquam tortor. </a:t>
            </a:r>
            <a:endParaRPr lang="es-MX" sz="2000" dirty="0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9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91325" y="2038253"/>
            <a:ext cx="3744979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INDEX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2293102" y="3715685"/>
            <a:ext cx="817602" cy="908447"/>
          </a:xfrm>
          <a:prstGeom prst="ellipse">
            <a:avLst/>
          </a:prstGeom>
          <a:solidFill>
            <a:srgbClr val="341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282193" y="3715685"/>
            <a:ext cx="817602" cy="908447"/>
          </a:xfrm>
          <a:prstGeom prst="ellipse">
            <a:avLst/>
          </a:prstGeom>
          <a:solidFill>
            <a:srgbClr val="57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8269641" y="3715685"/>
            <a:ext cx="817602" cy="908447"/>
          </a:xfrm>
          <a:prstGeom prst="ellipse">
            <a:avLst/>
          </a:prstGeom>
          <a:solidFill>
            <a:srgbClr val="7B1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11258732" y="3715685"/>
            <a:ext cx="817602" cy="908447"/>
          </a:xfrm>
          <a:prstGeom prst="ellipse">
            <a:avLst/>
          </a:prstGeom>
          <a:solidFill>
            <a:srgbClr val="9D2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5" name="Abrir llave 24"/>
          <p:cNvSpPr/>
          <p:nvPr/>
        </p:nvSpPr>
        <p:spPr>
          <a:xfrm rot="16200000">
            <a:off x="6699518" y="1758657"/>
            <a:ext cx="1014144" cy="12887584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7E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cxnSp>
        <p:nvCxnSpPr>
          <p:cNvPr id="27" name="Conector recto 26"/>
          <p:cNvCxnSpPr>
            <a:stCxn id="25" idx="1"/>
          </p:cNvCxnSpPr>
          <p:nvPr/>
        </p:nvCxnSpPr>
        <p:spPr>
          <a:xfrm>
            <a:off x="7206591" y="8709522"/>
            <a:ext cx="3311" cy="281602"/>
          </a:xfrm>
          <a:prstGeom prst="line">
            <a:avLst/>
          </a:prstGeom>
          <a:ln>
            <a:solidFill>
              <a:srgbClr val="7E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766513" y="862266"/>
            <a:ext cx="0" cy="1100138"/>
          </a:xfrm>
          <a:prstGeom prst="line">
            <a:avLst/>
          </a:prstGeom>
          <a:ln>
            <a:solidFill>
              <a:srgbClr val="7E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66513" y="862267"/>
            <a:ext cx="1035129" cy="0"/>
          </a:xfrm>
          <a:prstGeom prst="line">
            <a:avLst/>
          </a:prstGeom>
          <a:ln>
            <a:solidFill>
              <a:srgbClr val="7E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13656008" y="863625"/>
            <a:ext cx="0" cy="1100138"/>
          </a:xfrm>
          <a:prstGeom prst="line">
            <a:avLst/>
          </a:prstGeom>
          <a:ln>
            <a:solidFill>
              <a:srgbClr val="7E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12615253" y="863625"/>
            <a:ext cx="1035129" cy="0"/>
          </a:xfrm>
          <a:prstGeom prst="line">
            <a:avLst/>
          </a:prstGeom>
          <a:ln>
            <a:solidFill>
              <a:srgbClr val="7E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524954" y="4825320"/>
            <a:ext cx="2353897" cy="1036761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창업에 대한 인식</a:t>
            </a:r>
            <a:endParaRPr lang="es-MX" sz="30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507691" y="4825320"/>
            <a:ext cx="2353897" cy="575096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IT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TREND</a:t>
            </a:r>
            <a:endParaRPr lang="es-MX" sz="3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63814" y="4825320"/>
            <a:ext cx="2817406" cy="1729258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es-MX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IT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창업 사례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endParaRPr lang="es-MX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s-MX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O2O 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services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 기업 사례</a:t>
            </a:r>
            <a:endParaRPr lang="es-MX" sz="2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0490584" y="4788594"/>
            <a:ext cx="2353897" cy="1036761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IT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창업의 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미래</a:t>
            </a:r>
            <a:endParaRPr lang="es-MX" sz="3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4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1836266"/>
            <a:ext cx="14401800" cy="71648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5391325" y="612130"/>
            <a:ext cx="3744979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창업에 대한 인식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861572" y="1260202"/>
            <a:ext cx="2804492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34495E"/>
                </a:solidFill>
                <a:latin typeface="+mn-ea"/>
              </a:rPr>
              <a:t>대기업 재직자 대상 조사결과</a:t>
            </a:r>
            <a:endParaRPr lang="es-MX" sz="1700" dirty="0">
              <a:solidFill>
                <a:srgbClr val="34495E"/>
              </a:solidFill>
              <a:latin typeface="+mn-ea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468879" y="4691854"/>
            <a:ext cx="2038009" cy="381032"/>
          </a:xfrm>
          <a:prstGeom prst="roundRect">
            <a:avLst/>
          </a:prstGeom>
          <a:solidFill>
            <a:srgbClr val="7B1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572164" y="4691855"/>
            <a:ext cx="1935663" cy="3442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Phasellus ac magna 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9877076" y="4691854"/>
            <a:ext cx="2038009" cy="381032"/>
          </a:xfrm>
          <a:prstGeom prst="roundRect">
            <a:avLst/>
          </a:prstGeom>
          <a:solidFill>
            <a:srgbClr val="57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9980360" y="4691855"/>
            <a:ext cx="1935663" cy="3442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Phasellus ac magna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4" y="2052290"/>
            <a:ext cx="13969552" cy="67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0" y="1980282"/>
            <a:ext cx="14401799" cy="7020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5391325" y="612130"/>
            <a:ext cx="3744979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창업에 대한 인식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627529" y="1260202"/>
            <a:ext cx="3272568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34495E"/>
                </a:solidFill>
                <a:latin typeface="+mn-ea"/>
              </a:rPr>
              <a:t>대학교 졸업 예정자 대상 조사결과</a:t>
            </a:r>
            <a:endParaRPr lang="es-MX" sz="1700" dirty="0">
              <a:solidFill>
                <a:srgbClr val="34495E"/>
              </a:solidFill>
              <a:latin typeface="+mn-ea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468879" y="4691854"/>
            <a:ext cx="2038009" cy="381032"/>
          </a:xfrm>
          <a:prstGeom prst="roundRect">
            <a:avLst/>
          </a:prstGeom>
          <a:solidFill>
            <a:srgbClr val="7B1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572164" y="4691855"/>
            <a:ext cx="1935663" cy="3442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Phasellus ac magna 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9877076" y="4691854"/>
            <a:ext cx="2038009" cy="381032"/>
          </a:xfrm>
          <a:prstGeom prst="roundRect">
            <a:avLst/>
          </a:prstGeom>
          <a:solidFill>
            <a:srgbClr val="57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9980360" y="4691855"/>
            <a:ext cx="1935663" cy="3442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Phasellus ac magna </a:t>
            </a:r>
          </a:p>
        </p:txBody>
      </p:sp>
      <p:pic>
        <p:nvPicPr>
          <p:cNvPr id="25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4" y="2196306"/>
            <a:ext cx="13969552" cy="6552727"/>
          </a:xfrm>
        </p:spPr>
      </p:pic>
    </p:spTree>
    <p:extLst>
      <p:ext uri="{BB962C8B-B14F-4D97-AF65-F5344CB8AC3E}">
        <p14:creationId xmlns:p14="http://schemas.microsoft.com/office/powerpoint/2010/main" val="30265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0" y="1908274"/>
            <a:ext cx="14401799" cy="70928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5391325" y="612130"/>
            <a:ext cx="3744979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창업에 대한 인식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627531" y="1260202"/>
            <a:ext cx="3272568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34495E"/>
                </a:solidFill>
                <a:latin typeface="+mn-ea"/>
              </a:rPr>
              <a:t>대학교 졸업 예정자 대상 조사결과</a:t>
            </a:r>
            <a:endParaRPr lang="es-MX" sz="1700" dirty="0">
              <a:solidFill>
                <a:srgbClr val="34495E"/>
              </a:solidFill>
              <a:latin typeface="+mn-ea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468879" y="4691854"/>
            <a:ext cx="2038009" cy="381032"/>
          </a:xfrm>
          <a:prstGeom prst="roundRect">
            <a:avLst/>
          </a:prstGeom>
          <a:solidFill>
            <a:srgbClr val="7B1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572164" y="4691855"/>
            <a:ext cx="1935663" cy="3442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Phasellus ac magna 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9877076" y="4691854"/>
            <a:ext cx="2038009" cy="381032"/>
          </a:xfrm>
          <a:prstGeom prst="roundRect">
            <a:avLst/>
          </a:prstGeom>
          <a:solidFill>
            <a:srgbClr val="57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9980360" y="4691855"/>
            <a:ext cx="1935663" cy="3442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Phasellus ac magna </a:t>
            </a:r>
          </a:p>
        </p:txBody>
      </p:sp>
      <p:pic>
        <p:nvPicPr>
          <p:cNvPr id="25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" y="2092296"/>
            <a:ext cx="13825536" cy="6656738"/>
          </a:xfrm>
        </p:spPr>
      </p:pic>
    </p:spTree>
    <p:extLst>
      <p:ext uri="{BB962C8B-B14F-4D97-AF65-F5344CB8AC3E}">
        <p14:creationId xmlns:p14="http://schemas.microsoft.com/office/powerpoint/2010/main" val="3178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3"/>
          <p:cNvSpPr/>
          <p:nvPr/>
        </p:nvSpPr>
        <p:spPr>
          <a:xfrm>
            <a:off x="8516064" y="2664592"/>
            <a:ext cx="2600885" cy="327613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5391325" y="932478"/>
            <a:ext cx="3744979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es-MX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IT </a:t>
            </a:r>
            <a:r>
              <a:rPr 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TREND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63186" y="1577663"/>
            <a:ext cx="480125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1700" dirty="0">
                <a:solidFill>
                  <a:srgbClr val="34495E"/>
                </a:solidFill>
                <a:latin typeface="Segoe UI Light" panose="020B0502040204020203" pitchFamily="34" charset="0"/>
              </a:rPr>
              <a:t>Posuere rhoncus magna fusce phasellus ac magna</a:t>
            </a:r>
            <a:endParaRPr lang="es-MX" sz="1700" dirty="0">
              <a:solidFill>
                <a:srgbClr val="34495E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89743" y="6691939"/>
            <a:ext cx="2449964" cy="667429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ctr"/>
            <a:r>
              <a:rPr lang="es-MX" sz="1200" dirty="0">
                <a:solidFill>
                  <a:srgbClr val="95A5A5"/>
                </a:solidFill>
                <a:latin typeface="Segoe UI Light" panose="020B0502040204020203" pitchFamily="34" charset="0"/>
              </a:rPr>
              <a:t>Sed a ultricies eros, eu aliquam tortor. Sed a ultricies eros, eu aliquam tortor.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81219" y="6156746"/>
            <a:ext cx="2867008" cy="667429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WEARABLE</a:t>
            </a:r>
            <a:endParaRPr lang="es-MX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326318" y="6709112"/>
            <a:ext cx="2449964" cy="667429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ctr"/>
            <a:r>
              <a:rPr lang="es-MX" sz="1200" dirty="0">
                <a:solidFill>
                  <a:srgbClr val="95A5A5"/>
                </a:solidFill>
                <a:latin typeface="Segoe UI Light" panose="020B0502040204020203" pitchFamily="34" charset="0"/>
              </a:rPr>
              <a:t>Sed a ultricies eros, eu aliquam tortor. Sed a ultricies eros, eu aliquam tortor.  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972602" y="6754331"/>
            <a:ext cx="2449964" cy="667429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ctr"/>
            <a:r>
              <a:rPr lang="es-MX" sz="1200" dirty="0">
                <a:solidFill>
                  <a:srgbClr val="95A5A5"/>
                </a:solidFill>
                <a:latin typeface="Segoe UI Light" panose="020B0502040204020203" pitchFamily="34" charset="0"/>
              </a:rPr>
              <a:t>Sed a ultricies eros, eu aliquam tortor. Sed a ultricies eros, eu aliquam tortor.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8579139" y="4295960"/>
            <a:ext cx="2449964" cy="667429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ctr"/>
            <a:r>
              <a:rPr lang="es-MX" sz="1200" dirty="0">
                <a:latin typeface="Segoe UI Light" panose="020B0502040204020203" pitchFamily="34" charset="0"/>
              </a:rPr>
              <a:t>Sed a ultricies eros, eu aliquam tortor. Sed a ultricies eros, eu aliquam tortor.  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194935" y="6137388"/>
            <a:ext cx="707763" cy="667429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AI</a:t>
            </a:r>
            <a:endParaRPr lang="es-MX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8411732" y="6137389"/>
            <a:ext cx="2533584" cy="667429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BIG DATA</a:t>
            </a:r>
            <a:endParaRPr lang="es-MX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844882" y="3997616"/>
            <a:ext cx="1918479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1700" b="1" dirty="0">
                <a:latin typeface="Segoe UI Light" panose="020B0502040204020203" pitchFamily="34" charset="0"/>
              </a:rPr>
              <a:t>Sed a ultricies eros</a:t>
            </a:r>
            <a:endParaRPr lang="es-MX" sz="1700" b="1" dirty="0"/>
          </a:p>
        </p:txBody>
      </p:sp>
      <p:sp>
        <p:nvSpPr>
          <p:cNvPr id="29" name="Rectángulo 28"/>
          <p:cNvSpPr/>
          <p:nvPr/>
        </p:nvSpPr>
        <p:spPr>
          <a:xfrm>
            <a:off x="11104272" y="6754331"/>
            <a:ext cx="2449964" cy="667429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ctr"/>
            <a:r>
              <a:rPr lang="es-MX" sz="1200" dirty="0">
                <a:solidFill>
                  <a:srgbClr val="95A5A5"/>
                </a:solidFill>
                <a:latin typeface="Segoe UI Light" panose="020B0502040204020203" pitchFamily="34" charset="0"/>
              </a:rPr>
              <a:t>Sed a ultricies eros, eu aliquam tortor. Sed a ultricies eros, eu aliquam tortor.  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1811862" y="6137389"/>
            <a:ext cx="1034777" cy="667429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IOT</a:t>
            </a:r>
            <a:endParaRPr lang="es-MX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14282" y="2626804"/>
            <a:ext cx="2600885" cy="331391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33" name="Rectángulo 32"/>
          <p:cNvSpPr/>
          <p:nvPr/>
        </p:nvSpPr>
        <p:spPr>
          <a:xfrm>
            <a:off x="3314295" y="2626355"/>
            <a:ext cx="2600885" cy="331436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5915179" y="2648625"/>
            <a:ext cx="2600885" cy="329209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35" name="Rectángulo 34"/>
          <p:cNvSpPr/>
          <p:nvPr/>
        </p:nvSpPr>
        <p:spPr>
          <a:xfrm>
            <a:off x="11098405" y="2648625"/>
            <a:ext cx="2600885" cy="329209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pic>
        <p:nvPicPr>
          <p:cNvPr id="36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0" t="42763" r="12494" b="30064"/>
          <a:stretch/>
        </p:blipFill>
        <p:spPr>
          <a:xfrm>
            <a:off x="1099273" y="2941320"/>
            <a:ext cx="12329081" cy="2711370"/>
          </a:xfrm>
          <a:prstGeom prst="rect">
            <a:avLst/>
          </a:prstGeom>
        </p:spPr>
      </p:pic>
      <p:sp>
        <p:nvSpPr>
          <p:cNvPr id="38" name="Rectángulo 24"/>
          <p:cNvSpPr/>
          <p:nvPr/>
        </p:nvSpPr>
        <p:spPr>
          <a:xfrm>
            <a:off x="6192788" y="6137389"/>
            <a:ext cx="1910015" cy="667429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CLOUD</a:t>
            </a:r>
            <a:endParaRPr lang="es-MX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05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" y="2247904"/>
            <a:ext cx="7214484" cy="263446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-50952" y="4872355"/>
            <a:ext cx="7353719" cy="265417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7304785" y="4878922"/>
            <a:ext cx="7214484" cy="263446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3" name="Rectángulo 22"/>
          <p:cNvSpPr/>
          <p:nvPr/>
        </p:nvSpPr>
        <p:spPr>
          <a:xfrm>
            <a:off x="7169478" y="2247904"/>
            <a:ext cx="7214484" cy="263446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5391325" y="612130"/>
            <a:ext cx="3744979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IT </a:t>
            </a:r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창업 사례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63186" y="1260202"/>
            <a:ext cx="480125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1700" dirty="0">
                <a:solidFill>
                  <a:srgbClr val="34495E"/>
                </a:solidFill>
                <a:latin typeface="Segoe UI Light" panose="020B0502040204020203" pitchFamily="34" charset="0"/>
              </a:rPr>
              <a:t>Posuere rhoncus magna fusce phasellus ac magna</a:t>
            </a:r>
            <a:endParaRPr lang="es-MX" sz="1700" dirty="0">
              <a:solidFill>
                <a:srgbClr val="34495E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468879" y="4691854"/>
            <a:ext cx="2038009" cy="381032"/>
          </a:xfrm>
          <a:prstGeom prst="roundRect">
            <a:avLst/>
          </a:prstGeom>
          <a:solidFill>
            <a:srgbClr val="7B1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572164" y="4691855"/>
            <a:ext cx="1935663" cy="3442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Phasellus ac magna 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9877076" y="4691854"/>
            <a:ext cx="2038009" cy="381032"/>
          </a:xfrm>
          <a:prstGeom prst="roundRect">
            <a:avLst/>
          </a:prstGeom>
          <a:solidFill>
            <a:srgbClr val="57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9980360" y="4691855"/>
            <a:ext cx="1935663" cy="344263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Phasellus ac magna 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413540" y="7657905"/>
            <a:ext cx="9700545" cy="636651"/>
          </a:xfrm>
          <a:prstGeom prst="rect">
            <a:avLst/>
          </a:prstGeom>
        </p:spPr>
        <p:txBody>
          <a:bodyPr wrap="square" lIns="112334" tIns="56167" rIns="112334" bIns="56167">
            <a:spAutoFit/>
          </a:bodyPr>
          <a:lstStyle/>
          <a:p>
            <a:pPr algn="ctr"/>
            <a:r>
              <a:rPr lang="es-MX" sz="1700" dirty="0">
                <a:solidFill>
                  <a:srgbClr val="95A5A5"/>
                </a:solidFill>
                <a:latin typeface="Segoe UI Light" panose="020B0502040204020203" pitchFamily="34" charset="0"/>
              </a:rPr>
              <a:t>Consectetur adipiscing elit. Sed a ultricies eros, eu aliquam tortor. Phasellus ac magna viverra, auctor enim at, lobortis tellus. Nam ac fringilla enim. Morbi orci metus,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4"/>
          <a:stretch/>
        </p:blipFill>
        <p:spPr>
          <a:xfrm>
            <a:off x="-50952" y="1836266"/>
            <a:ext cx="14570221" cy="71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10939814" y="2271651"/>
            <a:ext cx="2032830" cy="22587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7732003" y="2290112"/>
            <a:ext cx="2032830" cy="22587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44" name="Elipse 43"/>
          <p:cNvSpPr/>
          <p:nvPr/>
        </p:nvSpPr>
        <p:spPr>
          <a:xfrm>
            <a:off x="4476630" y="2291753"/>
            <a:ext cx="2032830" cy="22587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45" name="Elipse 44"/>
          <p:cNvSpPr/>
          <p:nvPr/>
        </p:nvSpPr>
        <p:spPr>
          <a:xfrm>
            <a:off x="1241979" y="2290112"/>
            <a:ext cx="2032830" cy="22587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47" name="Elipse 46"/>
          <p:cNvSpPr/>
          <p:nvPr/>
        </p:nvSpPr>
        <p:spPr>
          <a:xfrm>
            <a:off x="7748881" y="5497519"/>
            <a:ext cx="2032830" cy="22587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48" name="Elipse 47"/>
          <p:cNvSpPr/>
          <p:nvPr/>
        </p:nvSpPr>
        <p:spPr>
          <a:xfrm>
            <a:off x="4493508" y="5499161"/>
            <a:ext cx="2032830" cy="22587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49" name="Elipse 48"/>
          <p:cNvSpPr/>
          <p:nvPr/>
        </p:nvSpPr>
        <p:spPr>
          <a:xfrm>
            <a:off x="1258857" y="5497519"/>
            <a:ext cx="2032830" cy="22587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1439487" y="4801134"/>
            <a:ext cx="179081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700" dirty="0">
                <a:solidFill>
                  <a:srgbClr val="7E8C8D"/>
                </a:solidFill>
                <a:latin typeface="Segoe UI Light" panose="020B0502040204020203" pitchFamily="34" charset="0"/>
              </a:rPr>
              <a:t>Posuere rhoncus </a:t>
            </a:r>
            <a:endParaRPr lang="es-MX" sz="1700" dirty="0">
              <a:solidFill>
                <a:srgbClr val="7E8C8D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90275" y="4784650"/>
            <a:ext cx="179081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700" dirty="0">
                <a:solidFill>
                  <a:srgbClr val="7E8C8D"/>
                </a:solidFill>
                <a:latin typeface="Segoe UI Light" panose="020B0502040204020203" pitchFamily="34" charset="0"/>
              </a:rPr>
              <a:t>Posuere rhoncus </a:t>
            </a:r>
            <a:endParaRPr lang="es-MX" sz="1700" dirty="0">
              <a:solidFill>
                <a:srgbClr val="7E8C8D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940685" y="4784650"/>
            <a:ext cx="179081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700" dirty="0">
                <a:solidFill>
                  <a:srgbClr val="7E8C8D"/>
                </a:solidFill>
                <a:latin typeface="Segoe UI Light" panose="020B0502040204020203" pitchFamily="34" charset="0"/>
              </a:rPr>
              <a:t>Posuere rhoncus </a:t>
            </a:r>
            <a:endParaRPr lang="es-MX" sz="1700" dirty="0">
              <a:solidFill>
                <a:srgbClr val="7E8C8D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1196058" y="4804107"/>
            <a:ext cx="179081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700" dirty="0">
                <a:solidFill>
                  <a:srgbClr val="7E8C8D"/>
                </a:solidFill>
                <a:latin typeface="Segoe UI Light" panose="020B0502040204020203" pitchFamily="34" charset="0"/>
              </a:rPr>
              <a:t>Posuere rhoncus </a:t>
            </a:r>
            <a:endParaRPr lang="es-MX" sz="1700" dirty="0">
              <a:solidFill>
                <a:srgbClr val="7E8C8D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85280" y="2317608"/>
            <a:ext cx="1965444" cy="2183827"/>
          </a:xfrm>
          <a:prstGeom prst="ellipse">
            <a:avLst/>
          </a:prstGeom>
          <a:noFill/>
          <a:ln w="76200">
            <a:solidFill>
              <a:srgbClr val="11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521974" y="2323828"/>
            <a:ext cx="1965444" cy="2183827"/>
          </a:xfrm>
          <a:prstGeom prst="ellipse">
            <a:avLst/>
          </a:prstGeom>
          <a:noFill/>
          <a:ln w="76200">
            <a:solidFill>
              <a:srgbClr val="11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7758571" y="2319130"/>
            <a:ext cx="1965444" cy="2183827"/>
          </a:xfrm>
          <a:prstGeom prst="ellipse">
            <a:avLst/>
          </a:prstGeom>
          <a:noFill/>
          <a:ln w="76200">
            <a:solidFill>
              <a:srgbClr val="11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10990322" y="2317608"/>
            <a:ext cx="1965444" cy="2183827"/>
          </a:xfrm>
          <a:prstGeom prst="ellipse">
            <a:avLst/>
          </a:prstGeom>
          <a:noFill/>
          <a:ln w="76200">
            <a:solidFill>
              <a:srgbClr val="11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1327161" y="4486638"/>
            <a:ext cx="1916235" cy="421208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2000" dirty="0">
                <a:solidFill>
                  <a:srgbClr val="34495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Aliquam Tortor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636695" y="4486638"/>
            <a:ext cx="1916235" cy="421208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2000" dirty="0">
                <a:solidFill>
                  <a:srgbClr val="34495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Aliquam Tortor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7872331" y="4486638"/>
            <a:ext cx="1916235" cy="421208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2000" dirty="0">
                <a:solidFill>
                  <a:srgbClr val="34495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Aliquam Tortor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1107968" y="4486638"/>
            <a:ext cx="1916235" cy="421208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2000" dirty="0">
                <a:solidFill>
                  <a:srgbClr val="34495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Aliquam Tortor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439487" y="8006274"/>
            <a:ext cx="179081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700" dirty="0">
                <a:solidFill>
                  <a:srgbClr val="7E8C8D"/>
                </a:solidFill>
                <a:latin typeface="Segoe UI Light" panose="020B0502040204020203" pitchFamily="34" charset="0"/>
              </a:rPr>
              <a:t>Posuere rhoncus </a:t>
            </a:r>
            <a:endParaRPr lang="es-MX" sz="1700" dirty="0">
              <a:solidFill>
                <a:srgbClr val="7E8C8D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90275" y="7989791"/>
            <a:ext cx="179081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700" dirty="0">
                <a:solidFill>
                  <a:srgbClr val="7E8C8D"/>
                </a:solidFill>
                <a:latin typeface="Segoe UI Light" panose="020B0502040204020203" pitchFamily="34" charset="0"/>
              </a:rPr>
              <a:t>Posuere rhoncus </a:t>
            </a:r>
            <a:endParaRPr lang="es-MX" sz="1700" dirty="0">
              <a:solidFill>
                <a:srgbClr val="7E8C8D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940685" y="7989791"/>
            <a:ext cx="179081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1700" dirty="0">
                <a:solidFill>
                  <a:srgbClr val="7E8C8D"/>
                </a:solidFill>
                <a:latin typeface="Segoe UI Light" panose="020B0502040204020203" pitchFamily="34" charset="0"/>
              </a:rPr>
              <a:t>Posuere rhoncus </a:t>
            </a:r>
            <a:endParaRPr lang="es-MX" sz="1700" dirty="0">
              <a:solidFill>
                <a:srgbClr val="7E8C8D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285280" y="5522749"/>
            <a:ext cx="1965444" cy="2183827"/>
          </a:xfrm>
          <a:prstGeom prst="ellipse">
            <a:avLst/>
          </a:prstGeom>
          <a:noFill/>
          <a:ln w="76200">
            <a:solidFill>
              <a:srgbClr val="11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29" name="Elipse 28"/>
          <p:cNvSpPr/>
          <p:nvPr/>
        </p:nvSpPr>
        <p:spPr>
          <a:xfrm>
            <a:off x="4521974" y="5528969"/>
            <a:ext cx="1965444" cy="2183827"/>
          </a:xfrm>
          <a:prstGeom prst="ellipse">
            <a:avLst/>
          </a:prstGeom>
          <a:noFill/>
          <a:ln w="76200">
            <a:solidFill>
              <a:srgbClr val="11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30" name="Elipse 29"/>
          <p:cNvSpPr/>
          <p:nvPr/>
        </p:nvSpPr>
        <p:spPr>
          <a:xfrm>
            <a:off x="7758571" y="5524270"/>
            <a:ext cx="1965444" cy="2183827"/>
          </a:xfrm>
          <a:prstGeom prst="ellipse">
            <a:avLst/>
          </a:prstGeom>
          <a:noFill/>
          <a:ln w="76200">
            <a:solidFill>
              <a:srgbClr val="11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1327161" y="7691779"/>
            <a:ext cx="1916235" cy="421208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2000" dirty="0">
                <a:solidFill>
                  <a:srgbClr val="34495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Aliquam Tortor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636695" y="7691779"/>
            <a:ext cx="1916235" cy="421208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2000" dirty="0">
                <a:solidFill>
                  <a:srgbClr val="34495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Aliquam Tortor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872331" y="7691779"/>
            <a:ext cx="1916235" cy="421208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r>
              <a:rPr lang="es-MX" sz="2000" dirty="0">
                <a:solidFill>
                  <a:srgbClr val="34495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Aliquam Tortor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391325" y="932478"/>
            <a:ext cx="3744979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es-MX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O2O Services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863186" y="1577663"/>
            <a:ext cx="4801256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s-MX" sz="1700" dirty="0">
                <a:solidFill>
                  <a:srgbClr val="34495E"/>
                </a:solidFill>
                <a:latin typeface="Segoe UI Light" panose="020B0502040204020203" pitchFamily="34" charset="0"/>
              </a:rPr>
              <a:t>Posuere rhoncus magna fusce phasellus ac magna</a:t>
            </a:r>
            <a:endParaRPr lang="es-MX" sz="1700" dirty="0">
              <a:solidFill>
                <a:srgbClr val="34495E"/>
              </a:solidFill>
            </a:endParaRPr>
          </a:p>
        </p:txBody>
      </p:sp>
      <p:pic>
        <p:nvPicPr>
          <p:cNvPr id="36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8" y="2271651"/>
            <a:ext cx="2318818" cy="2258700"/>
          </a:xfrm>
        </p:spPr>
      </p:pic>
      <p:pic>
        <p:nvPicPr>
          <p:cNvPr id="37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18" y="2291753"/>
            <a:ext cx="2221206" cy="229904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948" y="2271651"/>
            <a:ext cx="2300919" cy="230091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084" y="2221167"/>
            <a:ext cx="2286488" cy="228648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0" y="5423598"/>
            <a:ext cx="2317324" cy="2317324"/>
          </a:xfrm>
          <a:prstGeom prst="rect">
            <a:avLst/>
          </a:prstGeom>
          <a:ln>
            <a:noFill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96" y="5483098"/>
            <a:ext cx="2306156" cy="225728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858" y="5423598"/>
            <a:ext cx="2428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872993" y="932478"/>
            <a:ext cx="6607496" cy="713595"/>
          </a:xfrm>
          <a:prstGeom prst="rect">
            <a:avLst/>
          </a:prstGeom>
          <a:noFill/>
        </p:spPr>
        <p:txBody>
          <a:bodyPr wrap="square" lIns="112334" tIns="56167" rIns="112334" bIns="56167" rtlCol="0">
            <a:spAutoFit/>
          </a:bodyPr>
          <a:lstStyle/>
          <a:p>
            <a:pPr algn="ctr"/>
            <a:r>
              <a:rPr lang="es-MX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IT</a:t>
            </a:r>
            <a:r>
              <a:rPr lang="ko-KR" altLang="en-US" sz="3900" dirty="0" err="1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를</a:t>
            </a:r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 이용한 </a:t>
            </a:r>
            <a:r>
              <a:rPr lang="en-US" altLang="ko-KR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r>
              <a:rPr lang="ko-KR" altLang="en-US" sz="3900" dirty="0" smtClean="0">
                <a:solidFill>
                  <a:srgbClr val="2D3E50"/>
                </a:solidFill>
                <a:latin typeface="+mj-ea"/>
                <a:ea typeface="+mj-ea"/>
                <a:cs typeface="Segoe UI" panose="020B0502040204020203" pitchFamily="34" charset="0"/>
              </a:rPr>
              <a:t>인 기업 사례</a:t>
            </a:r>
            <a:endParaRPr lang="es-MX" sz="3900" dirty="0">
              <a:solidFill>
                <a:srgbClr val="2D3E5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521986" y="1577663"/>
            <a:ext cx="7483657" cy="667429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en-US" altLang="ko-KR" sz="3600" dirty="0"/>
              <a:t>1</a:t>
            </a:r>
            <a:r>
              <a:rPr lang="ko-KR" altLang="en-US" sz="3600" dirty="0"/>
              <a:t>인 기업</a:t>
            </a:r>
            <a:r>
              <a:rPr lang="en-US" altLang="ko-KR" sz="3600" dirty="0"/>
              <a:t>(1</a:t>
            </a:r>
            <a:r>
              <a:rPr lang="ko-KR" altLang="en-US" sz="3600" dirty="0"/>
              <a:t>인 </a:t>
            </a:r>
            <a:r>
              <a:rPr lang="ko-KR" altLang="en-US" sz="3600" dirty="0" err="1"/>
              <a:t>콘텐츠</a:t>
            </a:r>
            <a:r>
              <a:rPr lang="ko-KR" altLang="en-US" sz="3600" dirty="0"/>
              <a:t> </a:t>
            </a:r>
            <a:r>
              <a:rPr lang="ko-KR" altLang="en-US" sz="3600" dirty="0" err="1"/>
              <a:t>크리에이터</a:t>
            </a:r>
            <a:r>
              <a:rPr lang="en-US" altLang="ko-KR" sz="3600" dirty="0"/>
              <a:t>)</a:t>
            </a:r>
            <a:r>
              <a:rPr lang="ko-KR" altLang="en-US" sz="3600" dirty="0"/>
              <a:t> </a:t>
            </a:r>
            <a:r>
              <a:rPr lang="en-US" altLang="ko-KR" sz="3600" dirty="0"/>
              <a:t>– BJ</a:t>
            </a:r>
            <a:endParaRPr lang="es-MX" sz="3600" dirty="0">
              <a:solidFill>
                <a:srgbClr val="34495E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80225" y="7812930"/>
            <a:ext cx="4045215" cy="375041"/>
          </a:xfrm>
          <a:prstGeom prst="rect">
            <a:avLst/>
          </a:prstGeom>
        </p:spPr>
        <p:txBody>
          <a:bodyPr wrap="none" lIns="112334" tIns="56167" rIns="112334" bIns="56167">
            <a:spAutoFit/>
          </a:bodyPr>
          <a:lstStyle/>
          <a:p>
            <a:pPr algn="ctr"/>
            <a:r>
              <a:rPr lang="ko-KR" altLang="en-US" sz="1700" dirty="0" err="1" smtClean="0">
                <a:solidFill>
                  <a:srgbClr val="341931"/>
                </a:solidFill>
                <a:latin typeface="+mn-ea"/>
                <a:cs typeface="Segoe UI" panose="020B0502040204020203" pitchFamily="34" charset="0"/>
              </a:rPr>
              <a:t>유튜브</a:t>
            </a:r>
            <a:r>
              <a:rPr lang="ko-KR" altLang="en-US" sz="1700" dirty="0" smtClean="0">
                <a:solidFill>
                  <a:srgbClr val="341931"/>
                </a:solidFill>
                <a:latin typeface="+mn-ea"/>
                <a:cs typeface="Segoe UI" panose="020B0502040204020203" pitchFamily="34" charset="0"/>
              </a:rPr>
              <a:t> 인기 </a:t>
            </a:r>
            <a:r>
              <a:rPr lang="en-US" altLang="ko-KR" sz="1700" dirty="0" smtClean="0">
                <a:solidFill>
                  <a:srgbClr val="341931"/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1700" dirty="0" smtClean="0">
                <a:solidFill>
                  <a:srgbClr val="341931"/>
                </a:solidFill>
                <a:latin typeface="+mn-ea"/>
                <a:cs typeface="Segoe UI" panose="020B0502040204020203" pitchFamily="34" charset="0"/>
              </a:rPr>
              <a:t>위 채널 중 </a:t>
            </a:r>
            <a:r>
              <a:rPr lang="en-US" altLang="ko-KR" sz="1700" dirty="0" smtClean="0">
                <a:solidFill>
                  <a:srgbClr val="341931"/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1700" dirty="0" err="1" smtClean="0">
                <a:solidFill>
                  <a:srgbClr val="341931"/>
                </a:solidFill>
                <a:latin typeface="+mn-ea"/>
                <a:cs typeface="Segoe UI" panose="020B0502040204020203" pitchFamily="34" charset="0"/>
              </a:rPr>
              <a:t>인채녈</a:t>
            </a:r>
            <a:r>
              <a:rPr lang="ko-KR" altLang="en-US" sz="1700" dirty="0" smtClean="0">
                <a:solidFill>
                  <a:srgbClr val="341931"/>
                </a:solidFill>
                <a:latin typeface="+mn-ea"/>
                <a:cs typeface="Segoe UI" panose="020B0502040204020203" pitchFamily="34" charset="0"/>
              </a:rPr>
              <a:t> 비중</a:t>
            </a:r>
            <a:r>
              <a:rPr lang="es-MX" sz="1700" dirty="0" smtClean="0">
                <a:solidFill>
                  <a:srgbClr val="341931"/>
                </a:solidFill>
                <a:latin typeface="+mn-ea"/>
                <a:cs typeface="Segoe UI" panose="020B0502040204020203" pitchFamily="34" charset="0"/>
              </a:rPr>
              <a:t> </a:t>
            </a:r>
            <a:endParaRPr lang="es-MX" sz="1700" dirty="0">
              <a:solidFill>
                <a:srgbClr val="34193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4035" y="2563632"/>
            <a:ext cx="8161041" cy="522633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34" tIns="56167" rIns="112334" bIns="56167" rtlCol="0" anchor="ctr"/>
          <a:lstStyle/>
          <a:p>
            <a:pPr algn="ctr"/>
            <a:endParaRPr lang="es-MX"/>
          </a:p>
        </p:txBody>
      </p:sp>
      <p:pic>
        <p:nvPicPr>
          <p:cNvPr id="18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6" y="2769355"/>
            <a:ext cx="7670394" cy="4733640"/>
          </a:xfrm>
        </p:spPr>
      </p:pic>
      <p:sp>
        <p:nvSpPr>
          <p:cNvPr id="2" name="직사각형 1"/>
          <p:cNvSpPr/>
          <p:nvPr/>
        </p:nvSpPr>
        <p:spPr>
          <a:xfrm>
            <a:off x="9073108" y="2729977"/>
            <a:ext cx="50958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유튜브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아프리카</a:t>
            </a:r>
            <a:r>
              <a:rPr lang="en-US" altLang="ko-KR" dirty="0" smtClean="0"/>
              <a:t>TV </a:t>
            </a:r>
            <a:r>
              <a:rPr lang="ko-KR" altLang="en-US" dirty="0" smtClean="0"/>
              <a:t>등을 기반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2014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정부와 업계에서는 국내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IT</a:t>
            </a:r>
            <a:r>
              <a:rPr lang="ko-KR" altLang="en-US" dirty="0" err="1" smtClean="0"/>
              <a:t>ㆍ미디어</a:t>
            </a:r>
            <a:r>
              <a:rPr lang="ko-KR" altLang="en-US" dirty="0" smtClean="0"/>
              <a:t> 창업자를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만명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 수준으로 추정</a:t>
            </a:r>
            <a:r>
              <a:rPr lang="ko-KR" altLang="en-US" dirty="0" smtClean="0"/>
              <a:t>하고</a:t>
            </a:r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매년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20%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이상 증가</a:t>
            </a:r>
            <a:r>
              <a:rPr lang="ko-KR" altLang="en-US" dirty="0" smtClean="0"/>
              <a:t>하는 것으로 보고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만든 영상을 올리기만 하면 전 세계로 퍼져나가고 조회수에 따라 광고 수익이 나와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누구나 쉽게 도전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51" y="8316986"/>
            <a:ext cx="11701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hlinkClick r:id="rId3"/>
              </a:rPr>
              <a:t>http://news.naver.com/main/read.nhn?mode=LSD&amp;mid=sec&amp;sid1=101&amp;oid=009&amp;aid=0003289930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218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한컴 윤고딕 240"/>
        <a:cs typeface=""/>
      </a:majorFont>
      <a:minorFont>
        <a:latin typeface="맑은 고딕"/>
        <a:ea typeface="한컴 윤고딕 2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527</Words>
  <Application>Microsoft Office PowerPoint</Application>
  <PresentationFormat>사용자 지정</PresentationFormat>
  <Paragraphs>110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내 문서</dc:creator>
  <cp:lastModifiedBy>내 문서</cp:lastModifiedBy>
  <cp:revision>19</cp:revision>
  <dcterms:created xsi:type="dcterms:W3CDTF">2016-11-23T01:13:16Z</dcterms:created>
  <dcterms:modified xsi:type="dcterms:W3CDTF">2016-11-23T09:33:07Z</dcterms:modified>
</cp:coreProperties>
</file>