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  <p:sldId id="280" r:id="rId3"/>
    <p:sldId id="258" r:id="rId4"/>
    <p:sldId id="262" r:id="rId5"/>
    <p:sldId id="257" r:id="rId6"/>
    <p:sldId id="264" r:id="rId7"/>
    <p:sldId id="261" r:id="rId8"/>
    <p:sldId id="284" r:id="rId9"/>
    <p:sldId id="270" r:id="rId10"/>
    <p:sldId id="271" r:id="rId11"/>
    <p:sldId id="279" r:id="rId12"/>
    <p:sldId id="273" r:id="rId13"/>
    <p:sldId id="285" r:id="rId14"/>
    <p:sldId id="274" r:id="rId15"/>
    <p:sldId id="275" r:id="rId16"/>
    <p:sldId id="277" r:id="rId17"/>
  </p:sldIdLst>
  <p:sldSz cx="12192000" cy="6858000"/>
  <p:notesSz cx="6858000" cy="9144000"/>
  <p:embeddedFontLst>
    <p:embeddedFont>
      <p:font typeface="Aharoni" panose="02010803020104030203" pitchFamily="2" charset="-79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541"/>
    <a:srgbClr val="660033"/>
    <a:srgbClr val="6F4D28"/>
    <a:srgbClr val="7C604B"/>
    <a:srgbClr val="21242D"/>
    <a:srgbClr val="5FC5DC"/>
    <a:srgbClr val="E47F39"/>
    <a:srgbClr val="E79E2F"/>
    <a:srgbClr val="AC5B6E"/>
    <a:srgbClr val="AB5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597855" y="2738735"/>
            <a:ext cx="4800017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WellPet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209071" y="740228"/>
            <a:ext cx="4637741" cy="5588000"/>
            <a:chOff x="9311344" y="914400"/>
            <a:chExt cx="4637741" cy="5588000"/>
          </a:xfrm>
          <a:effectLst>
            <a:outerShdw blurRad="266700" dist="762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4" name="직사각형 43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lvl="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개발 동기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lvl="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 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lvl="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lvl="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lvl="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lvl="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en-US" altLang="ko-KR" sz="1100" b="1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424327" y="6111012"/>
              <a:ext cx="2524758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B4541"/>
                  </a:solidFill>
                </a:rPr>
                <a:t>START</a:t>
              </a:r>
              <a:endParaRPr lang="ko-KR" altLang="en-US" sz="1050" b="1" dirty="0">
                <a:solidFill>
                  <a:srgbClr val="4B454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lvl="0"/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322053" y="740228"/>
            <a:ext cx="2524759" cy="5196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08522" y="1251205"/>
            <a:ext cx="588683" cy="588683"/>
            <a:chOff x="6734305" y="1542568"/>
            <a:chExt cx="1213018" cy="1213018"/>
          </a:xfrm>
        </p:grpSpPr>
        <p:sp>
          <p:nvSpPr>
            <p:cNvPr id="52" name="타원 51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j-lt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09" y="1708672"/>
              <a:ext cx="880809" cy="88080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636815" y="2919721"/>
            <a:ext cx="588683" cy="588683"/>
            <a:chOff x="9687457" y="1783199"/>
            <a:chExt cx="1213018" cy="1213018"/>
          </a:xfrm>
        </p:grpSpPr>
        <p:sp>
          <p:nvSpPr>
            <p:cNvPr id="58" name="타원 57"/>
            <p:cNvSpPr/>
            <p:nvPr/>
          </p:nvSpPr>
          <p:spPr>
            <a:xfrm>
              <a:off x="9687457" y="1783199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j-lt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1430" y="1977172"/>
              <a:ext cx="825071" cy="825071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610838" y="4523988"/>
            <a:ext cx="588683" cy="588683"/>
            <a:chOff x="6821508" y="3934919"/>
            <a:chExt cx="1213018" cy="1213018"/>
          </a:xfrm>
        </p:grpSpPr>
        <p:sp>
          <p:nvSpPr>
            <p:cNvPr id="61" name="타원 60"/>
            <p:cNvSpPr/>
            <p:nvPr/>
          </p:nvSpPr>
          <p:spPr>
            <a:xfrm>
              <a:off x="6821508" y="3934919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j-lt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066" y="4131477"/>
              <a:ext cx="819901" cy="819901"/>
            </a:xfrm>
            <a:prstGeom prst="rect">
              <a:avLst/>
            </a:prstGeom>
          </p:spPr>
        </p:pic>
      </p:grpSp>
      <p:sp>
        <p:nvSpPr>
          <p:cNvPr id="81" name="직사각형 80"/>
          <p:cNvSpPr/>
          <p:nvPr/>
        </p:nvSpPr>
        <p:spPr>
          <a:xfrm>
            <a:off x="4503023" y="4542840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석지연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srgbClr val="4B4541"/>
                </a:solidFill>
              </a:rPr>
              <a:t>증상별</a:t>
            </a:r>
            <a:r>
              <a:rPr lang="ko-KR" altLang="en-US" sz="900" dirty="0">
                <a:solidFill>
                  <a:srgbClr val="4B4541"/>
                </a:solidFill>
              </a:rPr>
              <a:t> 처치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503023" y="2834884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김수연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영상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동물병원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264193" y="1251205"/>
            <a:ext cx="1513595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임소희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 </a:t>
            </a:r>
            <a:r>
              <a:rPr lang="ko-KR" altLang="en-US" sz="900" dirty="0">
                <a:solidFill>
                  <a:srgbClr val="4B4541"/>
                </a:solidFill>
              </a:rPr>
              <a:t>음식정보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동물병원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254526" y="2440554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254526" y="4131621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CA54BF-C278-42B5-B0F0-35259919FA2B}"/>
              </a:ext>
            </a:extLst>
          </p:cNvPr>
          <p:cNvSpPr/>
          <p:nvPr/>
        </p:nvSpPr>
        <p:spPr>
          <a:xfrm>
            <a:off x="6597855" y="3891552"/>
            <a:ext cx="4800017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1515655 </a:t>
            </a:r>
            <a:r>
              <a:rPr lang="ko-KR" altLang="en-US" sz="24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임소희</a:t>
            </a:r>
            <a:endParaRPr lang="en-US" altLang="ko-KR" sz="24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1412933 </a:t>
            </a:r>
            <a:r>
              <a:rPr lang="ko-KR" altLang="en-US" sz="24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김수연</a:t>
            </a:r>
            <a:endParaRPr lang="en-US" altLang="ko-KR" sz="24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1416781 </a:t>
            </a:r>
            <a:r>
              <a:rPr lang="ko-KR" altLang="en-US" sz="24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석지연</a:t>
            </a:r>
            <a:endParaRPr lang="en-US" altLang="ko-KR" sz="24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9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5697EC-EE1D-4A32-B892-A2EFBB140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327728"/>
            <a:ext cx="2678459" cy="45635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B499CD-06AC-4A44-9C26-6B56BD0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/>
          <a:stretch/>
        </p:blipFill>
        <p:spPr>
          <a:xfrm>
            <a:off x="6164421" y="1327728"/>
            <a:ext cx="2677838" cy="4563535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accent4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accent4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동물병원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A5F9C-376B-4CA3-A6ED-38CE71233031}"/>
              </a:ext>
            </a:extLst>
          </p:cNvPr>
          <p:cNvSpPr txBox="1"/>
          <p:nvPr/>
        </p:nvSpPr>
        <p:spPr>
          <a:xfrm>
            <a:off x="1354998" y="5958721"/>
            <a:ext cx="275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현재위치 동물병원 검색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3DF2C-CC2D-400A-8849-B0501EB117DB}"/>
              </a:ext>
            </a:extLst>
          </p:cNvPr>
          <p:cNvSpPr txBox="1"/>
          <p:nvPr/>
        </p:nvSpPr>
        <p:spPr>
          <a:xfrm>
            <a:off x="6126033" y="5958721"/>
            <a:ext cx="275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검색위치 동물병원 검색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D4567C-E81C-44F2-88A0-5A9C14689538}"/>
              </a:ext>
            </a:extLst>
          </p:cNvPr>
          <p:cNvCxnSpPr>
            <a:cxnSpLocks/>
          </p:cNvCxnSpPr>
          <p:nvPr/>
        </p:nvCxnSpPr>
        <p:spPr>
          <a:xfrm>
            <a:off x="5881773" y="2727668"/>
            <a:ext cx="435662" cy="48241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0C35C4-74F2-433D-AFB8-93203F0DDEB2}"/>
              </a:ext>
            </a:extLst>
          </p:cNvPr>
          <p:cNvSpPr txBox="1"/>
          <p:nvPr/>
        </p:nvSpPr>
        <p:spPr>
          <a:xfrm>
            <a:off x="3956088" y="1989004"/>
            <a:ext cx="2458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4B4541"/>
                </a:solidFill>
              </a:rPr>
              <a:t>검색위치는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B4541"/>
                </a:solidFill>
              </a:rPr>
              <a:t>검색하고 싶은 위치를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B4541"/>
                </a:solidFill>
              </a:rPr>
              <a:t>지도에 터치한 것</a:t>
            </a:r>
            <a:endParaRPr lang="en-US" altLang="ko-KR" sz="1400" b="1" dirty="0">
              <a:solidFill>
                <a:srgbClr val="4B454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7D6FF9-0069-4668-B9B1-0310987D770F}"/>
              </a:ext>
            </a:extLst>
          </p:cNvPr>
          <p:cNvCxnSpPr>
            <a:cxnSpLocks/>
          </p:cNvCxnSpPr>
          <p:nvPr/>
        </p:nvCxnSpPr>
        <p:spPr>
          <a:xfrm flipH="1">
            <a:off x="3757595" y="5074594"/>
            <a:ext cx="521688" cy="41084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1A1DE0-0F31-4E05-B0DF-25ADE0F19BC8}"/>
              </a:ext>
            </a:extLst>
          </p:cNvPr>
          <p:cNvSpPr txBox="1"/>
          <p:nvPr/>
        </p:nvSpPr>
        <p:spPr>
          <a:xfrm>
            <a:off x="4072814" y="4234819"/>
            <a:ext cx="215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4B4541"/>
                </a:solidFill>
              </a:rPr>
              <a:t>24</a:t>
            </a:r>
            <a:r>
              <a:rPr lang="ko-KR" altLang="en-US" sz="1400" b="1" dirty="0">
                <a:solidFill>
                  <a:srgbClr val="4B4541"/>
                </a:solidFill>
              </a:rPr>
              <a:t>시간 시설은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4B4541"/>
                </a:solidFill>
              </a:rPr>
              <a:t> 빨간 마커로 표시됨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4B4541"/>
                </a:solidFill>
              </a:rPr>
              <a:t>(</a:t>
            </a:r>
            <a:r>
              <a:rPr lang="ko-KR" altLang="en-US" sz="1400" b="1" dirty="0">
                <a:solidFill>
                  <a:srgbClr val="4B4541"/>
                </a:solidFill>
              </a:rPr>
              <a:t>사용자에게 도움말 제공</a:t>
            </a:r>
            <a:r>
              <a:rPr lang="en-US" altLang="ko-KR" sz="1400" b="1" dirty="0">
                <a:solidFill>
                  <a:srgbClr val="4B454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accent4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accent4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86BBD4C-1B6E-4434-A58F-290986E6C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11" y="1365254"/>
            <a:ext cx="2499808" cy="42621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F07BB6-5297-45AF-95E1-95648A2F4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82" y="1365688"/>
            <a:ext cx="2495619" cy="4262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7136AF-0B34-47F0-A980-88FCA3D49250}"/>
              </a:ext>
            </a:extLst>
          </p:cNvPr>
          <p:cNvSpPr txBox="1"/>
          <p:nvPr/>
        </p:nvSpPr>
        <p:spPr>
          <a:xfrm>
            <a:off x="1255372" y="5781293"/>
            <a:ext cx="21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영상 검색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8FF07-4077-4DE8-839C-2B67525FE2E6}"/>
              </a:ext>
            </a:extLst>
          </p:cNvPr>
          <p:cNvSpPr txBox="1"/>
          <p:nvPr/>
        </p:nvSpPr>
        <p:spPr>
          <a:xfrm>
            <a:off x="4113557" y="5781292"/>
            <a:ext cx="21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카테고리 별 분류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70975-B159-45F6-AA54-035061BD0E84}"/>
              </a:ext>
            </a:extLst>
          </p:cNvPr>
          <p:cNvSpPr txBox="1"/>
          <p:nvPr/>
        </p:nvSpPr>
        <p:spPr>
          <a:xfrm>
            <a:off x="6693882" y="5781292"/>
            <a:ext cx="245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응급 처치 영상 제공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92DAAE-3221-4583-81A1-02BA774960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3" y="1364386"/>
            <a:ext cx="2493885" cy="426211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E5246340-95B8-4CED-860E-7B41CE49E4D0}"/>
              </a:ext>
            </a:extLst>
          </p:cNvPr>
          <p:cNvSpPr/>
          <p:nvPr/>
        </p:nvSpPr>
        <p:spPr>
          <a:xfrm>
            <a:off x="1108077" y="1720148"/>
            <a:ext cx="2638331" cy="561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534E46-0D8F-4EE8-81B1-8679C1957330}"/>
              </a:ext>
            </a:extLst>
          </p:cNvPr>
          <p:cNvSpPr/>
          <p:nvPr/>
        </p:nvSpPr>
        <p:spPr>
          <a:xfrm>
            <a:off x="3865949" y="2106581"/>
            <a:ext cx="2638331" cy="561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2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accent4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accent4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음식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158C1-9378-4233-AA72-79493101348C}"/>
              </a:ext>
            </a:extLst>
          </p:cNvPr>
          <p:cNvSpPr txBox="1"/>
          <p:nvPr/>
        </p:nvSpPr>
        <p:spPr>
          <a:xfrm>
            <a:off x="1255372" y="5781293"/>
            <a:ext cx="21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음식 메뉴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68D4C-4D99-4C08-85D0-9686D5604414}"/>
              </a:ext>
            </a:extLst>
          </p:cNvPr>
          <p:cNvSpPr txBox="1"/>
          <p:nvPr/>
        </p:nvSpPr>
        <p:spPr>
          <a:xfrm>
            <a:off x="4165526" y="5781293"/>
            <a:ext cx="21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음식 정보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EA549-CFB9-45A3-ABF2-B0ED501D57B4}"/>
              </a:ext>
            </a:extLst>
          </p:cNvPr>
          <p:cNvSpPr txBox="1"/>
          <p:nvPr/>
        </p:nvSpPr>
        <p:spPr>
          <a:xfrm>
            <a:off x="7004278" y="5781292"/>
            <a:ext cx="21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음식 검색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592CF9-74ED-499A-BB2F-7C897B40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54" y="1365688"/>
            <a:ext cx="2313085" cy="42621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74A5DD-E089-4208-A8E2-6C73B000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18" y="1365688"/>
            <a:ext cx="2313085" cy="42621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88F11C-E964-4258-A89B-82F6660C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" y="1365688"/>
            <a:ext cx="2313085" cy="42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8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EED17-4DAB-4481-A09F-6B925F5759EB}"/>
              </a:ext>
            </a:extLst>
          </p:cNvPr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accent4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accent4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음식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158C1-9378-4233-AA72-79493101348C}"/>
              </a:ext>
            </a:extLst>
          </p:cNvPr>
          <p:cNvSpPr txBox="1"/>
          <p:nvPr/>
        </p:nvSpPr>
        <p:spPr>
          <a:xfrm>
            <a:off x="1255372" y="5781293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음식 메뉴 외의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음식 검색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68D4C-4D99-4C08-85D0-9686D5604414}"/>
              </a:ext>
            </a:extLst>
          </p:cNvPr>
          <p:cNvSpPr txBox="1"/>
          <p:nvPr/>
        </p:nvSpPr>
        <p:spPr>
          <a:xfrm>
            <a:off x="4036972" y="5787846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4B4541"/>
                </a:solidFill>
              </a:rPr>
              <a:t>음식명</a:t>
            </a:r>
            <a:r>
              <a:rPr lang="ko-KR" altLang="en-US" b="1" dirty="0">
                <a:solidFill>
                  <a:srgbClr val="4B4541"/>
                </a:solidFill>
              </a:rPr>
              <a:t> </a:t>
            </a:r>
            <a:r>
              <a:rPr lang="ko-KR" altLang="en-US" b="1" dirty="0" err="1">
                <a:solidFill>
                  <a:srgbClr val="4B4541"/>
                </a:solidFill>
              </a:rPr>
              <a:t>검색시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강아지 </a:t>
            </a:r>
            <a:r>
              <a:rPr lang="en-US" altLang="ko-KR" b="1" dirty="0">
                <a:solidFill>
                  <a:srgbClr val="4B4541"/>
                </a:solidFill>
              </a:rPr>
              <a:t>+ </a:t>
            </a:r>
            <a:r>
              <a:rPr lang="ko-KR" altLang="en-US" b="1" dirty="0" err="1">
                <a:solidFill>
                  <a:srgbClr val="4B4541"/>
                </a:solidFill>
              </a:rPr>
              <a:t>음식명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EA549-CFB9-45A3-ABF2-B0ED501D57B4}"/>
              </a:ext>
            </a:extLst>
          </p:cNvPr>
          <p:cNvSpPr txBox="1"/>
          <p:nvPr/>
        </p:nvSpPr>
        <p:spPr>
          <a:xfrm>
            <a:off x="6868275" y="5787846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4B4541"/>
                </a:solidFill>
              </a:rPr>
              <a:t>개명칭</a:t>
            </a:r>
            <a:r>
              <a:rPr lang="ko-KR" altLang="en-US" b="1" dirty="0">
                <a:solidFill>
                  <a:srgbClr val="4B4541"/>
                </a:solidFill>
              </a:rPr>
              <a:t> </a:t>
            </a:r>
            <a:r>
              <a:rPr lang="en-US" altLang="ko-KR" b="1" dirty="0">
                <a:solidFill>
                  <a:srgbClr val="4B4541"/>
                </a:solidFill>
              </a:rPr>
              <a:t>+ </a:t>
            </a:r>
            <a:r>
              <a:rPr lang="ko-KR" altLang="en-US" b="1" dirty="0" err="1">
                <a:solidFill>
                  <a:srgbClr val="4B4541"/>
                </a:solidFill>
              </a:rPr>
              <a:t>음식명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그대로 검색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A5C6CA-ECD0-4EB7-8155-927B21CC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" y="1365688"/>
            <a:ext cx="2313085" cy="42621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0B0170E-EEBB-4760-8AA7-2FEB5CC16E68}"/>
              </a:ext>
            </a:extLst>
          </p:cNvPr>
          <p:cNvSpPr/>
          <p:nvPr/>
        </p:nvSpPr>
        <p:spPr>
          <a:xfrm>
            <a:off x="1007762" y="4633030"/>
            <a:ext cx="2638331" cy="561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7BA959-F691-4D6B-B488-FF2653001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83" y="1352338"/>
            <a:ext cx="2364097" cy="5614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D540B3-EA97-4BED-94E0-2DB428DC33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10651"/>
          <a:stretch/>
        </p:blipFill>
        <p:spPr>
          <a:xfrm>
            <a:off x="3926482" y="1974493"/>
            <a:ext cx="2364097" cy="3653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324765-367F-46F2-8DD7-3A1EA1D591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4" y="1352339"/>
            <a:ext cx="2518759" cy="5614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9A9E51-A7AB-420C-B93D-D60844B24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5"/>
          <a:stretch/>
        </p:blipFill>
        <p:spPr>
          <a:xfrm>
            <a:off x="6687735" y="1974492"/>
            <a:ext cx="2511478" cy="36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rgbClr val="FFC000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srgbClr val="FFC000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935032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기술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및 사용 언어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8530C-13BF-44CC-8A2F-B896E1BEE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09" y="1366097"/>
            <a:ext cx="4447166" cy="1900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7E799A-B5CD-4099-BA71-1C1C71145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09" y="3708400"/>
            <a:ext cx="2857500" cy="1600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A821AA-22B4-4A59-9ACD-24A6D29CB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30" y="1487407"/>
            <a:ext cx="3048192" cy="17146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9" y="3708400"/>
            <a:ext cx="4211590" cy="15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rgbClr val="FFC000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srgbClr val="FFC000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기술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428F50-B9A3-46E3-B283-8B80AD017075}"/>
              </a:ext>
            </a:extLst>
          </p:cNvPr>
          <p:cNvSpPr/>
          <p:nvPr/>
        </p:nvSpPr>
        <p:spPr>
          <a:xfrm>
            <a:off x="6684709" y="2960742"/>
            <a:ext cx="2060293" cy="1032198"/>
          </a:xfrm>
          <a:prstGeom prst="rect">
            <a:avLst/>
          </a:prstGeom>
          <a:solidFill>
            <a:srgbClr val="4B4541"/>
          </a:solidFill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위치 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동물 병원의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제공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385FFE-E3CA-4E9B-85D2-9A67141F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91" y="1339588"/>
            <a:ext cx="1666732" cy="93337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0135E7-0CFD-43CD-B9C7-B4870FE4CE97}"/>
              </a:ext>
            </a:extLst>
          </p:cNvPr>
          <p:cNvCxnSpPr>
            <a:cxnSpLocks/>
          </p:cNvCxnSpPr>
          <p:nvPr/>
        </p:nvCxnSpPr>
        <p:spPr>
          <a:xfrm>
            <a:off x="5972537" y="3476841"/>
            <a:ext cx="712172" cy="0"/>
          </a:xfrm>
          <a:prstGeom prst="line">
            <a:avLst/>
          </a:prstGeom>
          <a:ln w="25400">
            <a:solidFill>
              <a:srgbClr val="4B4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11E9D-D615-4CBA-A31B-0DF25F5A1796}"/>
              </a:ext>
            </a:extLst>
          </p:cNvPr>
          <p:cNvSpPr/>
          <p:nvPr/>
        </p:nvSpPr>
        <p:spPr>
          <a:xfrm>
            <a:off x="1459593" y="2334856"/>
            <a:ext cx="2060293" cy="848182"/>
          </a:xfrm>
          <a:prstGeom prst="rect">
            <a:avLst/>
          </a:prstGeom>
          <a:solidFill>
            <a:srgbClr val="4B454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 처치 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 정보 제공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9C2A57-0446-4242-AB4A-782BC60922C7}"/>
              </a:ext>
            </a:extLst>
          </p:cNvPr>
          <p:cNvCxnSpPr>
            <a:cxnSpLocks/>
          </p:cNvCxnSpPr>
          <p:nvPr/>
        </p:nvCxnSpPr>
        <p:spPr>
          <a:xfrm>
            <a:off x="3519886" y="2742728"/>
            <a:ext cx="712172" cy="0"/>
          </a:xfrm>
          <a:prstGeom prst="line">
            <a:avLst/>
          </a:prstGeom>
          <a:ln w="25400">
            <a:solidFill>
              <a:srgbClr val="4B4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9F9AE86-1C80-4A42-A439-1A27C1607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15" y="1889071"/>
            <a:ext cx="1787655" cy="10055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2" y="3588853"/>
            <a:ext cx="2410856" cy="83525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D9C2A57-0446-4242-AB4A-782BC60922C7}"/>
              </a:ext>
            </a:extLst>
          </p:cNvPr>
          <p:cNvCxnSpPr>
            <a:cxnSpLocks/>
          </p:cNvCxnSpPr>
          <p:nvPr/>
        </p:nvCxnSpPr>
        <p:spPr>
          <a:xfrm>
            <a:off x="3518037" y="5148156"/>
            <a:ext cx="712172" cy="0"/>
          </a:xfrm>
          <a:prstGeom prst="line">
            <a:avLst/>
          </a:prstGeom>
          <a:ln w="25400">
            <a:solidFill>
              <a:srgbClr val="4B4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428F50-B9A3-46E3-B283-8B80AD017075}"/>
              </a:ext>
            </a:extLst>
          </p:cNvPr>
          <p:cNvSpPr/>
          <p:nvPr/>
        </p:nvSpPr>
        <p:spPr>
          <a:xfrm>
            <a:off x="1379722" y="4481228"/>
            <a:ext cx="2235575" cy="1352367"/>
          </a:xfrm>
          <a:prstGeom prst="rect">
            <a:avLst/>
          </a:prstGeom>
          <a:solidFill>
            <a:srgbClr val="4B4541"/>
          </a:solidFill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증상을 입력하면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내원 필요 여부와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처치 방법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의심되는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질병 정보 제공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래픽 11" descr="스마트폰">
            <a:extLst>
              <a:ext uri="{FF2B5EF4-FFF2-40B4-BE49-F238E27FC236}">
                <a16:creationId xmlns:a16="http://schemas.microsoft.com/office/drawing/2014/main" id="{9B6A35D1-622F-4C95-A424-2CF0DC516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0689" y="2000985"/>
            <a:ext cx="3622876" cy="36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9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16055" y="1141543"/>
            <a:ext cx="6847553" cy="111956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96559" y="1357143"/>
            <a:ext cx="576855" cy="5768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53918" y="1347380"/>
            <a:ext cx="5448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위급한 상황에서 응급처치 방법을 보며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대처 가능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A26F8C-74E4-4BC9-A527-08B5079426BA}"/>
              </a:ext>
            </a:extLst>
          </p:cNvPr>
          <p:cNvSpPr/>
          <p:nvPr/>
        </p:nvSpPr>
        <p:spPr>
          <a:xfrm>
            <a:off x="9524999" y="914400"/>
            <a:ext cx="1899328" cy="5588000"/>
          </a:xfrm>
          <a:prstGeom prst="rect">
            <a:avLst/>
          </a:prstGeom>
          <a:solidFill>
            <a:srgbClr val="4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96000" rtlCol="0" anchor="t"/>
          <a:lstStyle/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개발 동기</a:t>
            </a:r>
            <a:endParaRPr lang="en-US" altLang="ko-KR" sz="11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유사</a:t>
            </a:r>
            <a:r>
              <a:rPr lang="en-US" altLang="ko-KR" sz="110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어플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구현 기술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영상 시연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rgbClr val="FFC000"/>
                </a:solidFill>
                <a:cs typeface="Aharoni" panose="02010803020104030203" pitchFamily="2" charset="-79"/>
              </a:rPr>
              <a:t>기대 효과</a:t>
            </a:r>
            <a:endParaRPr lang="ko-KR" altLang="en-US" sz="1000" dirty="0">
              <a:solidFill>
                <a:srgbClr val="FFC000"/>
              </a:solidFill>
              <a:cs typeface="Aharoni" panose="02010803020104030203" pitchFamily="2" charset="-79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1425378"/>
            <a:ext cx="2112985" cy="5077022"/>
            <a:chOff x="9311344" y="1425378"/>
            <a:chExt cx="2112985" cy="5077022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lvl="0"/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23F0F5-4E3A-4087-8043-34736EE9914C}"/>
              </a:ext>
            </a:extLst>
          </p:cNvPr>
          <p:cNvSpPr/>
          <p:nvPr/>
        </p:nvSpPr>
        <p:spPr>
          <a:xfrm>
            <a:off x="1316055" y="2491507"/>
            <a:ext cx="6847553" cy="111956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8AA341-1B96-468B-83FC-1B6595F49E7D}"/>
              </a:ext>
            </a:extLst>
          </p:cNvPr>
          <p:cNvSpPr/>
          <p:nvPr/>
        </p:nvSpPr>
        <p:spPr>
          <a:xfrm>
            <a:off x="1316055" y="3841471"/>
            <a:ext cx="6847553" cy="111956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C445AB-F87B-4A16-BAE6-13B63E78B66B}"/>
              </a:ext>
            </a:extLst>
          </p:cNvPr>
          <p:cNvSpPr/>
          <p:nvPr/>
        </p:nvSpPr>
        <p:spPr>
          <a:xfrm>
            <a:off x="1316055" y="5163254"/>
            <a:ext cx="6847553" cy="111956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043BE-848A-4E57-AD4B-F3345D988E7E}"/>
              </a:ext>
            </a:extLst>
          </p:cNvPr>
          <p:cNvSpPr/>
          <p:nvPr/>
        </p:nvSpPr>
        <p:spPr>
          <a:xfrm>
            <a:off x="2461054" y="2678531"/>
            <a:ext cx="5448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병원에 가지 못하는 상황에서 응급처치로</a:t>
            </a:r>
          </a:p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골든 타임 내에 대처 가능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EB153A-B156-44A0-8E95-B0FB1B443025}"/>
              </a:ext>
            </a:extLst>
          </p:cNvPr>
          <p:cNvSpPr/>
          <p:nvPr/>
        </p:nvSpPr>
        <p:spPr>
          <a:xfrm>
            <a:off x="2461054" y="4201196"/>
            <a:ext cx="5448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별도의 검색 없이 쉽게 음식 정보 판단 가능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F72198-0B3D-485E-ADF3-8CAD5927A851}"/>
              </a:ext>
            </a:extLst>
          </p:cNvPr>
          <p:cNvSpPr/>
          <p:nvPr/>
        </p:nvSpPr>
        <p:spPr>
          <a:xfrm>
            <a:off x="2461054" y="5362514"/>
            <a:ext cx="5448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어플리케이션 에서의 검색보다</a:t>
            </a:r>
            <a:r>
              <a:rPr lang="en-US" altLang="ko-KR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빠르게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동물병원 검색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30BE99-5EF4-45E4-87FA-68220A5F8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10" y="1515664"/>
            <a:ext cx="259814" cy="259814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F863598-CEDE-47C0-B19C-E4DAFAA0B868}"/>
              </a:ext>
            </a:extLst>
          </p:cNvPr>
          <p:cNvSpPr/>
          <p:nvPr/>
        </p:nvSpPr>
        <p:spPr>
          <a:xfrm>
            <a:off x="1593572" y="2742728"/>
            <a:ext cx="576855" cy="5768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BC05EF0-82F8-4B6E-8E61-BC889F9865E8}"/>
              </a:ext>
            </a:extLst>
          </p:cNvPr>
          <p:cNvSpPr/>
          <p:nvPr/>
        </p:nvSpPr>
        <p:spPr>
          <a:xfrm>
            <a:off x="1600127" y="4087643"/>
            <a:ext cx="576855" cy="5768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087D6F3-BD69-4379-947A-029582CECBA1}"/>
              </a:ext>
            </a:extLst>
          </p:cNvPr>
          <p:cNvSpPr/>
          <p:nvPr/>
        </p:nvSpPr>
        <p:spPr>
          <a:xfrm>
            <a:off x="1593572" y="5428029"/>
            <a:ext cx="576855" cy="5768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989F0E-B662-4969-9425-32CDDA5AD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86" y="4227439"/>
            <a:ext cx="297262" cy="2972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67A986-BFBC-47C8-850E-2BCDAD676A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27" y="5558344"/>
            <a:ext cx="329379" cy="32937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DFBD80F-8026-444D-B9FE-3B79ACA388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2723" y="2905323"/>
            <a:ext cx="251663" cy="2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BCB47E-71B1-426B-BA23-D1456A729C96}"/>
              </a:ext>
            </a:extLst>
          </p:cNvPr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E4A4A-A013-45B7-B323-D7B5A6B421BA}"/>
              </a:ext>
            </a:extLst>
          </p:cNvPr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771E68-2403-4525-989F-3EBFC73CC29F}"/>
                </a:ext>
              </a:extLst>
            </p:cNvPr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개발 동기</a:t>
              </a: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유사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어플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주요 기능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구현 기술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영상 시연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기대 효과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5" name="양쪽 모서리가 둥근 사각형 1">
              <a:extLst>
                <a:ext uri="{FF2B5EF4-FFF2-40B4-BE49-F238E27FC236}">
                  <a16:creationId xmlns:a16="http://schemas.microsoft.com/office/drawing/2014/main" id="{FAFD79E3-8EE4-47B5-9DAA-83765520F6C3}"/>
                </a:ext>
              </a:extLst>
            </p:cNvPr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AB35EE-BFF8-451F-86F6-08216AF0C36B}"/>
                </a:ext>
              </a:extLst>
            </p:cNvPr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4B454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NEXT PAGE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9AD60A-D6C4-4E98-AE91-AE19302A5CA9}"/>
                </a:ext>
              </a:extLst>
            </p:cNvPr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INDEX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C3F1086-C3CB-4F89-97B4-F4EA30AC185C}"/>
              </a:ext>
            </a:extLst>
          </p:cNvPr>
          <p:cNvSpPr txBox="1"/>
          <p:nvPr/>
        </p:nvSpPr>
        <p:spPr>
          <a:xfrm>
            <a:off x="4250303" y="2084052"/>
            <a:ext cx="4776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강아지가 특정 증상을 보이며 진단이 필요할 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강아지에게 해가 되는 음식인지 판별할 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근처의 동물병원을 찾을 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급하게 응급 처치가 필요할 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556977-BB09-4ACC-9BF5-A5977C793099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Wellpet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?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C6AB18-591A-48D7-9B12-C98EF661675A}"/>
              </a:ext>
            </a:extLst>
          </p:cNvPr>
          <p:cNvSpPr/>
          <p:nvPr/>
        </p:nvSpPr>
        <p:spPr>
          <a:xfrm>
            <a:off x="4970796" y="4743978"/>
            <a:ext cx="3335776" cy="7034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FBBD7-30D7-45D4-92A9-C141013F2EF2}"/>
              </a:ext>
            </a:extLst>
          </p:cNvPr>
          <p:cNvSpPr txBox="1"/>
          <p:nvPr/>
        </p:nvSpPr>
        <p:spPr>
          <a:xfrm>
            <a:off x="4970799" y="4911017"/>
            <a:ext cx="32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반려견의 구급상자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5" name="그래픽 24" descr="개">
            <a:extLst>
              <a:ext uri="{FF2B5EF4-FFF2-40B4-BE49-F238E27FC236}">
                <a16:creationId xmlns:a16="http://schemas.microsoft.com/office/drawing/2014/main" id="{A50E6650-D6A0-40F5-A2B9-B160CDD9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454" y="3017046"/>
            <a:ext cx="2083915" cy="2083915"/>
          </a:xfrm>
          <a:prstGeom prst="rect">
            <a:avLst/>
          </a:prstGeom>
        </p:spPr>
      </p:pic>
      <p:pic>
        <p:nvPicPr>
          <p:cNvPr id="26" name="그래픽 25" descr="의료">
            <a:extLst>
              <a:ext uri="{FF2B5EF4-FFF2-40B4-BE49-F238E27FC236}">
                <a16:creationId xmlns:a16="http://schemas.microsoft.com/office/drawing/2014/main" id="{4955B681-8F74-419B-B4FD-5D3F30512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832" y="1929843"/>
            <a:ext cx="1499157" cy="14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rgbClr val="FFC000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rgbClr val="FFC000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134780" y="1645571"/>
            <a:ext cx="2892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반려동물 </a:t>
            </a:r>
            <a:r>
              <a:rPr lang="en-US" altLang="ko-KR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1000</a:t>
            </a:r>
            <a:r>
              <a:rPr lang="ko-KR" altLang="en-US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시대</a:t>
            </a:r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반려동물이 위급상황일 때</a:t>
            </a:r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진단을 하고</a:t>
            </a:r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응급처치 방법을 상세히</a:t>
            </a:r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알려주는 서비스는 없을까</a:t>
            </a:r>
            <a:r>
              <a:rPr lang="en-US" altLang="ko-KR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8B0771-250E-4D2A-BA25-DFCD253A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86" y="1605507"/>
            <a:ext cx="4656209" cy="42012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C1E9F5-163F-42CF-9E76-79CD3F7966B2}"/>
              </a:ext>
            </a:extLst>
          </p:cNvPr>
          <p:cNvSpPr txBox="1"/>
          <p:nvPr/>
        </p:nvSpPr>
        <p:spPr>
          <a:xfrm>
            <a:off x="6017806" y="4962065"/>
            <a:ext cx="325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시중에 </a:t>
            </a:r>
            <a:r>
              <a:rPr lang="ko-KR" altLang="en-US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반려견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진단 및 응급처치 정보를 상세하게 제공하는 앱은 없음</a:t>
            </a:r>
            <a:endParaRPr lang="en-US" altLang="ko-KR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rgbClr val="FFC000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rgbClr val="FFC000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래픽 6" descr="개">
            <a:extLst>
              <a:ext uri="{FF2B5EF4-FFF2-40B4-BE49-F238E27FC236}">
                <a16:creationId xmlns:a16="http://schemas.microsoft.com/office/drawing/2014/main" id="{546C129E-30A4-4418-ACA2-12862A71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494" y="4208126"/>
            <a:ext cx="1827731" cy="18277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8A81F2-A737-4CAA-8384-FFF8AE0967BB}"/>
              </a:ext>
            </a:extLst>
          </p:cNvPr>
          <p:cNvSpPr/>
          <p:nvPr/>
        </p:nvSpPr>
        <p:spPr>
          <a:xfrm>
            <a:off x="2323707" y="1438123"/>
            <a:ext cx="5646656" cy="695654"/>
          </a:xfrm>
          <a:prstGeom prst="rect">
            <a:avLst/>
          </a:prstGeom>
          <a:solidFill>
            <a:srgbClr val="4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59497" y="1475887"/>
            <a:ext cx="7975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반려견</a:t>
            </a:r>
            <a:r>
              <a:rPr lang="ko-KR" altLang="en-US" sz="32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케어 어플리케이션 개발</a:t>
            </a:r>
            <a:endParaRPr lang="en-US" altLang="ko-KR" sz="32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8D299-5D3E-4062-BC50-D6D7F634F49E}"/>
              </a:ext>
            </a:extLst>
          </p:cNvPr>
          <p:cNvSpPr/>
          <p:nvPr/>
        </p:nvSpPr>
        <p:spPr>
          <a:xfrm>
            <a:off x="2086122" y="256759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진단 → 응급처치 정보</a:t>
            </a:r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동물병원 정보</a:t>
            </a:r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반려견을 위한 음식정보</a:t>
            </a:r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응급처치 영상</a:t>
            </a:r>
            <a:endParaRPr lang="en-US" altLang="ko-KR" sz="28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0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 어플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A26F8C-74E4-4BC9-A527-08B5079426BA}"/>
              </a:ext>
            </a:extLst>
          </p:cNvPr>
          <p:cNvSpPr/>
          <p:nvPr/>
        </p:nvSpPr>
        <p:spPr>
          <a:xfrm>
            <a:off x="9524999" y="914400"/>
            <a:ext cx="1899328" cy="5588000"/>
          </a:xfrm>
          <a:prstGeom prst="rect">
            <a:avLst/>
          </a:prstGeom>
          <a:solidFill>
            <a:srgbClr val="4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96000" rtlCol="0" anchor="t"/>
          <a:lstStyle/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개발 동기</a:t>
            </a:r>
            <a:endParaRPr lang="en-US" altLang="ko-KR" sz="11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rgbClr val="FFC000"/>
                </a:solidFill>
                <a:cs typeface="Aharoni" panose="02010803020104030203" pitchFamily="2" charset="-79"/>
              </a:rPr>
              <a:t>유사</a:t>
            </a:r>
            <a:r>
              <a:rPr lang="en-US" altLang="ko-KR" sz="1100" b="1" dirty="0">
                <a:solidFill>
                  <a:srgbClr val="FFC000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100" b="1" dirty="0">
                <a:solidFill>
                  <a:srgbClr val="FFC000"/>
                </a:solidFill>
                <a:cs typeface="Aharoni" panose="02010803020104030203" pitchFamily="2" charset="-79"/>
              </a:rPr>
              <a:t>어플</a:t>
            </a:r>
            <a:endParaRPr lang="ko-KR" altLang="en-US" sz="1000" dirty="0">
              <a:solidFill>
                <a:srgbClr val="FFC000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구현 기술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영상 시연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기대 효과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A4EE32-99BD-4FB3-AF34-F7D82643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1" y="1347178"/>
            <a:ext cx="2471762" cy="455449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B95D4C0-2C33-4ABB-99DF-D770ACDCF7B3}"/>
              </a:ext>
            </a:extLst>
          </p:cNvPr>
          <p:cNvSpPr txBox="1"/>
          <p:nvPr/>
        </p:nvSpPr>
        <p:spPr>
          <a:xfrm>
            <a:off x="6190181" y="2084052"/>
            <a:ext cx="32750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600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b="1" dirty="0" err="1">
                <a:solidFill>
                  <a:srgbClr val="6600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키요미</a:t>
            </a:r>
            <a:r>
              <a:rPr lang="en-US" altLang="ko-KR" sz="2000" b="1" dirty="0">
                <a:solidFill>
                  <a:srgbClr val="6600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양의 질병정보 제공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증상만 검색 했을 때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정확한 진단이 어려움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endParaRPr lang="en-US" altLang="ko-KR" b="1" dirty="0">
              <a:solidFill>
                <a:srgbClr val="4B454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9A13D7-602E-4CD3-AD2B-8981E328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36" y="1347178"/>
            <a:ext cx="2471762" cy="4554494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9311344" y="1425378"/>
            <a:ext cx="2112985" cy="5077022"/>
            <a:chOff x="9311344" y="1425378"/>
            <a:chExt cx="2112985" cy="5077022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lvl="0"/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 어플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A26F8C-74E4-4BC9-A527-08B5079426BA}"/>
              </a:ext>
            </a:extLst>
          </p:cNvPr>
          <p:cNvSpPr/>
          <p:nvPr/>
        </p:nvSpPr>
        <p:spPr>
          <a:xfrm>
            <a:off x="9524999" y="914400"/>
            <a:ext cx="1899328" cy="5588000"/>
          </a:xfrm>
          <a:prstGeom prst="rect">
            <a:avLst/>
          </a:prstGeom>
          <a:solidFill>
            <a:srgbClr val="4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96000" rtlCol="0" anchor="t"/>
          <a:lstStyle/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개발 동기</a:t>
            </a:r>
            <a:endParaRPr lang="en-US" altLang="ko-KR" sz="11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rgbClr val="FFC000"/>
                </a:solidFill>
                <a:cs typeface="Aharoni" panose="02010803020104030203" pitchFamily="2" charset="-79"/>
              </a:rPr>
              <a:t>유사</a:t>
            </a:r>
            <a:r>
              <a:rPr lang="en-US" altLang="ko-KR" sz="1100" b="1" dirty="0">
                <a:solidFill>
                  <a:srgbClr val="FFC000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100" b="1" dirty="0">
                <a:solidFill>
                  <a:srgbClr val="FFC000"/>
                </a:solidFill>
                <a:cs typeface="Aharoni" panose="02010803020104030203" pitchFamily="2" charset="-79"/>
              </a:rPr>
              <a:t>어플</a:t>
            </a:r>
            <a:endParaRPr lang="ko-KR" altLang="en-US" sz="1000" dirty="0">
              <a:solidFill>
                <a:srgbClr val="FFC000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구현 기술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영상 시연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  <a:cs typeface="Aharoni" panose="02010803020104030203" pitchFamily="2" charset="-79"/>
              </a:rPr>
              <a:t>기대 효과</a:t>
            </a:r>
            <a:endParaRPr lang="ko-KR" altLang="en-US" sz="10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95D4C0-2C33-4ABB-99DF-D770ACDCF7B3}"/>
              </a:ext>
            </a:extLst>
          </p:cNvPr>
          <p:cNvSpPr txBox="1"/>
          <p:nvPr/>
        </p:nvSpPr>
        <p:spPr>
          <a:xfrm>
            <a:off x="6190181" y="2084052"/>
            <a:ext cx="327505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600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b="1" dirty="0" err="1">
                <a:solidFill>
                  <a:srgbClr val="6600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아지냥이</a:t>
            </a:r>
            <a:r>
              <a:rPr lang="en-US" altLang="ko-KR" sz="2000" b="1" dirty="0">
                <a:solidFill>
                  <a:srgbClr val="6600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반려견이 응급상황 일 때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진단을 함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But, </a:t>
            </a:r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영상으로 정보를</a:t>
            </a:r>
            <a:endParaRPr lang="en-US" altLang="ko-KR" sz="2000" b="1" dirty="0">
              <a:solidFill>
                <a:srgbClr val="4B45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4B45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제공하는 카테고리는 없음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endParaRPr lang="en-US" altLang="ko-KR" b="1" dirty="0">
              <a:solidFill>
                <a:srgbClr val="4B454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A39787-BF47-4AB0-8287-870B70EBD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" r="-1711" b="6529"/>
          <a:stretch/>
        </p:blipFill>
        <p:spPr>
          <a:xfrm>
            <a:off x="1067974" y="1345688"/>
            <a:ext cx="2495279" cy="4554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75A5E2-A989-49E1-8EA7-23A963E8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00" y="1345688"/>
            <a:ext cx="2471762" cy="4554494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9311344" y="1425378"/>
            <a:ext cx="2112985" cy="5077022"/>
            <a:chOff x="9311344" y="1425378"/>
            <a:chExt cx="2112985" cy="5077022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lvl="0"/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1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accent4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accent4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FBDF43-0DE0-4B13-83E6-314D80E6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94" y="1362396"/>
            <a:ext cx="2314872" cy="4265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9350B3-1489-4128-AEE7-C5AE57402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84" y="1362396"/>
            <a:ext cx="2314872" cy="42654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4F4CAF-85A7-431B-9D87-8DBE35C6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81" y="1365688"/>
            <a:ext cx="2313085" cy="42621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69158C1-9378-4233-AA72-79493101348C}"/>
              </a:ext>
            </a:extLst>
          </p:cNvPr>
          <p:cNvSpPr txBox="1"/>
          <p:nvPr/>
        </p:nvSpPr>
        <p:spPr>
          <a:xfrm>
            <a:off x="1255372" y="5781293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메인 메뉴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68D4C-4D99-4C08-85D0-9686D5604414}"/>
              </a:ext>
            </a:extLst>
          </p:cNvPr>
          <p:cNvSpPr txBox="1"/>
          <p:nvPr/>
        </p:nvSpPr>
        <p:spPr>
          <a:xfrm>
            <a:off x="4165526" y="5781293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사용 방법 안내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EA549-CFB9-45A3-ABF2-B0ED501D57B4}"/>
              </a:ext>
            </a:extLst>
          </p:cNvPr>
          <p:cNvSpPr txBox="1"/>
          <p:nvPr/>
        </p:nvSpPr>
        <p:spPr>
          <a:xfrm>
            <a:off x="7004278" y="5781292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버전 확인</a:t>
            </a:r>
            <a:endParaRPr lang="en-US" altLang="ko-KR" b="1" dirty="0">
              <a:solidFill>
                <a:srgbClr val="4B4541"/>
              </a:solidFill>
            </a:endParaRPr>
          </a:p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문의 메일 전송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개발 동기</a:t>
              </a: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유사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어플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주요 기능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구현 기술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영상 시연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기대 효과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4B454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NEXT PAGE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INDEX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 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증상 별 처치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EA549-CFB9-45A3-ABF2-B0ED501D57B4}"/>
              </a:ext>
            </a:extLst>
          </p:cNvPr>
          <p:cNvSpPr txBox="1"/>
          <p:nvPr/>
        </p:nvSpPr>
        <p:spPr>
          <a:xfrm>
            <a:off x="2577537" y="5660375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4B4541"/>
                </a:solidFill>
                <a:latin typeface="맑은 고딕" panose="020F0502020204030204"/>
                <a:ea typeface="맑은 고딕" panose="020B0503020000020004" pitchFamily="50" charset="-127"/>
              </a:rPr>
              <a:t>증상 입력 시</a:t>
            </a:r>
            <a:endParaRPr lang="en-US" altLang="ko-KR" b="1" dirty="0">
              <a:solidFill>
                <a:srgbClr val="4B454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4B4541"/>
                </a:solidFill>
                <a:latin typeface="맑은 고딕" panose="020F0502020204030204"/>
                <a:ea typeface="맑은 고딕" panose="020B0503020000020004" pitchFamily="50" charset="-127"/>
              </a:rPr>
              <a:t>필요한 정보 제공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EA549-CFB9-45A3-ABF2-B0ED501D57B4}"/>
              </a:ext>
            </a:extLst>
          </p:cNvPr>
          <p:cNvSpPr txBox="1"/>
          <p:nvPr/>
        </p:nvSpPr>
        <p:spPr>
          <a:xfrm>
            <a:off x="6051265" y="5656256"/>
            <a:ext cx="21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>
                <a:solidFill>
                  <a:srgbClr val="4B4541"/>
                </a:solidFill>
                <a:latin typeface="맑은 고딕" panose="020F0502020204030204"/>
                <a:ea typeface="맑은 고딕" panose="020B0503020000020004" pitchFamily="50" charset="-127"/>
              </a:rPr>
              <a:t>응급 상황에 관한 처치 방법 제공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54" y="1213790"/>
            <a:ext cx="2542708" cy="4350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64" y="1210217"/>
            <a:ext cx="2543419" cy="43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0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230" y="914400"/>
            <a:ext cx="10579100" cy="55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344" y="914400"/>
            <a:ext cx="2112985" cy="5588000"/>
            <a:chOff x="9311344" y="914400"/>
            <a:chExt cx="2112985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4999" y="914400"/>
              <a:ext cx="1899328" cy="5588000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rtlCol="0" anchor="t"/>
            <a:lstStyle/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개발 동기</a:t>
              </a:r>
              <a:endParaRPr lang="en-US" altLang="ko-KR" sz="11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유사</a:t>
              </a:r>
              <a:r>
                <a:rPr lang="en-US" altLang="ko-KR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어플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schemeClr val="accent4"/>
                  </a:solidFill>
                  <a:cs typeface="Aharoni" panose="02010803020104030203" pitchFamily="2" charset="-79"/>
                </a:rPr>
                <a:t>주요 기능</a:t>
              </a:r>
              <a:endParaRPr lang="ko-KR" altLang="en-US" sz="1000" dirty="0">
                <a:solidFill>
                  <a:schemeClr val="accent4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구현 기술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영상 시연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Clr>
                  <a:prstClr val="white"/>
                </a:buClr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solidFill>
                    <a:prstClr val="white"/>
                  </a:solidFill>
                  <a:cs typeface="Aharoni" panose="02010803020104030203" pitchFamily="2" charset="-79"/>
                </a:rPr>
                <a:t>기대 효과</a:t>
              </a:r>
              <a:endParaRPr lang="ko-KR" altLang="en-US" sz="10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21" y="1975001"/>
              <a:ext cx="1317350" cy="2181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4996" y="6111012"/>
              <a:ext cx="1899333" cy="391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4B4541"/>
                  </a:solidFill>
                </a:rPr>
                <a:t>NEXT PAGE</a:t>
              </a:r>
              <a:endParaRPr lang="ko-KR" altLang="en-US" sz="1050" dirty="0">
                <a:solidFill>
                  <a:srgbClr val="4B454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1344" y="1645571"/>
              <a:ext cx="307777" cy="9220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800" dirty="0">
                  <a:solidFill>
                    <a:prstClr val="white"/>
                  </a:solidFill>
                </a:rPr>
                <a:t>INDEX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15B9F-88DE-4329-85F1-C41B383937D2}"/>
              </a:ext>
            </a:extLst>
          </p:cNvPr>
          <p:cNvSpPr/>
          <p:nvPr/>
        </p:nvSpPr>
        <p:spPr>
          <a:xfrm>
            <a:off x="1038017" y="48919"/>
            <a:ext cx="398750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동물병원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95BEF-02B9-4FE1-845D-1AEDCAFB2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81" y="1224660"/>
            <a:ext cx="2533392" cy="4668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0295EB-D1E5-47B8-BF0C-078FD53F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80" y="1224660"/>
            <a:ext cx="2533392" cy="4668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FA5F9C-376B-4CA3-A6ED-38CE71233031}"/>
              </a:ext>
            </a:extLst>
          </p:cNvPr>
          <p:cNvSpPr txBox="1"/>
          <p:nvPr/>
        </p:nvSpPr>
        <p:spPr>
          <a:xfrm>
            <a:off x="1628850" y="5952879"/>
            <a:ext cx="24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현재위치 자동 표기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A09C4-F5F2-47B4-B055-76C421AD0E02}"/>
              </a:ext>
            </a:extLst>
          </p:cNvPr>
          <p:cNvSpPr txBox="1"/>
          <p:nvPr/>
        </p:nvSpPr>
        <p:spPr>
          <a:xfrm>
            <a:off x="6090096" y="5957445"/>
            <a:ext cx="2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4541"/>
                </a:solidFill>
              </a:rPr>
              <a:t>버튼 클릭 시 선택메뉴</a:t>
            </a:r>
            <a:endParaRPr lang="en-US" altLang="ko-KR" b="1" dirty="0">
              <a:solidFill>
                <a:srgbClr val="4B454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59F86A-9169-4234-9F86-FA972251F5B6}"/>
              </a:ext>
            </a:extLst>
          </p:cNvPr>
          <p:cNvCxnSpPr>
            <a:cxnSpLocks/>
          </p:cNvCxnSpPr>
          <p:nvPr/>
        </p:nvCxnSpPr>
        <p:spPr>
          <a:xfrm flipH="1">
            <a:off x="3780149" y="2414108"/>
            <a:ext cx="1090375" cy="70616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B55775-4A42-4370-BDF3-C7B65A819DE7}"/>
              </a:ext>
            </a:extLst>
          </p:cNvPr>
          <p:cNvSpPr txBox="1"/>
          <p:nvPr/>
        </p:nvSpPr>
        <p:spPr>
          <a:xfrm>
            <a:off x="3881195" y="2074323"/>
            <a:ext cx="24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4B4541"/>
                </a:solidFill>
              </a:rPr>
              <a:t>위치에서 </a:t>
            </a:r>
            <a:r>
              <a:rPr lang="en-US" altLang="ko-KR" sz="1400" b="1" dirty="0">
                <a:solidFill>
                  <a:srgbClr val="4B4541"/>
                </a:solidFill>
              </a:rPr>
              <a:t>1km </a:t>
            </a:r>
            <a:r>
              <a:rPr lang="ko-KR" altLang="en-US" sz="1400" b="1" dirty="0">
                <a:solidFill>
                  <a:srgbClr val="4B4541"/>
                </a:solidFill>
              </a:rPr>
              <a:t>반경</a:t>
            </a:r>
            <a:endParaRPr lang="en-US" altLang="ko-KR" sz="1400" b="1" dirty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744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555</Words>
  <Application>Microsoft Office PowerPoint</Application>
  <PresentationFormat>와이드스크린</PresentationFormat>
  <Paragraphs>244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Wingdings</vt:lpstr>
      <vt:lpstr>맑은 고딕</vt:lpstr>
      <vt:lpstr>Arial</vt:lpstr>
      <vt:lpstr>Aharoni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임소희</cp:lastModifiedBy>
  <cp:revision>113</cp:revision>
  <dcterms:created xsi:type="dcterms:W3CDTF">2018-05-09T06:13:43Z</dcterms:created>
  <dcterms:modified xsi:type="dcterms:W3CDTF">2018-11-03T18:55:24Z</dcterms:modified>
</cp:coreProperties>
</file>