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5BD1EC-4421-4B6D-BB10-1CC7E95F8EBB}">
  <a:tblStyle styleId="{535BD1EC-4421-4B6D-BB10-1CC7E95F8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33e131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33e131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33e131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33e131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33e1314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33e131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33e131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033e131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33e1314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33e1314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51461" y="813033"/>
            <a:ext cx="1241100" cy="38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54780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/>
              <a:t>학번</a:t>
            </a:r>
            <a:endParaRPr sz="1100" u="sng"/>
          </a:p>
        </p:txBody>
      </p:sp>
      <p:sp>
        <p:nvSpPr>
          <p:cNvPr id="56" name="Google Shape;56;p13"/>
          <p:cNvSpPr/>
          <p:nvPr/>
        </p:nvSpPr>
        <p:spPr>
          <a:xfrm>
            <a:off x="2329192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주민번호</a:t>
            </a:r>
            <a:endParaRPr sz="900"/>
          </a:p>
        </p:txBody>
      </p:sp>
      <p:sp>
        <p:nvSpPr>
          <p:cNvPr id="57" name="Google Shape;57;p13"/>
          <p:cNvSpPr/>
          <p:nvPr/>
        </p:nvSpPr>
        <p:spPr>
          <a:xfrm>
            <a:off x="5707283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전화번호</a:t>
            </a:r>
            <a:endParaRPr sz="900"/>
          </a:p>
        </p:txBody>
      </p:sp>
      <p:cxnSp>
        <p:nvCxnSpPr>
          <p:cNvPr id="58" name="Google Shape;58;p13"/>
          <p:cNvCxnSpPr>
            <a:stCxn id="54" idx="2"/>
            <a:endCxn id="55" idx="0"/>
          </p:cNvCxnSpPr>
          <p:nvPr/>
        </p:nvCxnSpPr>
        <p:spPr>
          <a:xfrm flipH="1">
            <a:off x="1625411" y="1195833"/>
            <a:ext cx="29466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4" idx="2"/>
            <a:endCxn id="56" idx="0"/>
          </p:cNvCxnSpPr>
          <p:nvPr/>
        </p:nvCxnSpPr>
        <p:spPr>
          <a:xfrm flipH="1">
            <a:off x="2799911" y="1195833"/>
            <a:ext cx="17721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4" idx="2"/>
            <a:endCxn id="57" idx="0"/>
          </p:cNvCxnSpPr>
          <p:nvPr/>
        </p:nvCxnSpPr>
        <p:spPr>
          <a:xfrm>
            <a:off x="4572011" y="1195833"/>
            <a:ext cx="16059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1-1) 학생 ER Diagram을 작성하시오.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395692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63" name="Google Shape;63;p13"/>
          <p:cNvCxnSpPr>
            <a:stCxn id="54" idx="2"/>
            <a:endCxn id="62" idx="0"/>
          </p:cNvCxnSpPr>
          <p:nvPr/>
        </p:nvCxnSpPr>
        <p:spPr>
          <a:xfrm flipH="1">
            <a:off x="3866411" y="1195833"/>
            <a:ext cx="7056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4571992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769833" y="151018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cxnSp>
        <p:nvCxnSpPr>
          <p:cNvPr id="66" name="Google Shape;66;p13"/>
          <p:cNvCxnSpPr>
            <a:stCxn id="54" idx="2"/>
            <a:endCxn id="64" idx="0"/>
          </p:cNvCxnSpPr>
          <p:nvPr/>
        </p:nvCxnSpPr>
        <p:spPr>
          <a:xfrm>
            <a:off x="4572011" y="1195833"/>
            <a:ext cx="4707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4" idx="2"/>
            <a:endCxn id="65" idx="0"/>
          </p:cNvCxnSpPr>
          <p:nvPr/>
        </p:nvCxnSpPr>
        <p:spPr>
          <a:xfrm>
            <a:off x="4572011" y="1195833"/>
            <a:ext cx="26685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4090461" y="2785758"/>
            <a:ext cx="1241100" cy="38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141380" y="3482910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/>
              <a:t>강좌번호</a:t>
            </a:r>
            <a:endParaRPr sz="900" u="sng"/>
          </a:p>
        </p:txBody>
      </p:sp>
      <p:sp>
        <p:nvSpPr>
          <p:cNvPr id="70" name="Google Shape;70;p13"/>
          <p:cNvSpPr/>
          <p:nvPr/>
        </p:nvSpPr>
        <p:spPr>
          <a:xfrm>
            <a:off x="4240292" y="3482910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강좌명</a:t>
            </a:r>
            <a:endParaRPr sz="900"/>
          </a:p>
        </p:txBody>
      </p:sp>
      <p:sp>
        <p:nvSpPr>
          <p:cNvPr id="71" name="Google Shape;71;p13"/>
          <p:cNvSpPr/>
          <p:nvPr/>
        </p:nvSpPr>
        <p:spPr>
          <a:xfrm>
            <a:off x="5339220" y="3482935"/>
            <a:ext cx="941400" cy="382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수강인원</a:t>
            </a:r>
            <a:endParaRPr sz="900"/>
          </a:p>
        </p:txBody>
      </p:sp>
      <p:cxnSp>
        <p:nvCxnSpPr>
          <p:cNvPr id="72" name="Google Shape;72;p13"/>
          <p:cNvCxnSpPr>
            <a:stCxn id="68" idx="2"/>
            <a:endCxn id="69" idx="0"/>
          </p:cNvCxnSpPr>
          <p:nvPr/>
        </p:nvCxnSpPr>
        <p:spPr>
          <a:xfrm flipH="1">
            <a:off x="3612111" y="3168558"/>
            <a:ext cx="10989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8" idx="2"/>
            <a:endCxn id="70" idx="0"/>
          </p:cNvCxnSpPr>
          <p:nvPr/>
        </p:nvCxnSpPr>
        <p:spPr>
          <a:xfrm>
            <a:off x="4711011" y="3168558"/>
            <a:ext cx="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8" idx="2"/>
            <a:endCxn id="71" idx="0"/>
          </p:cNvCxnSpPr>
          <p:nvPr/>
        </p:nvCxnSpPr>
        <p:spPr>
          <a:xfrm>
            <a:off x="4711011" y="3168558"/>
            <a:ext cx="10989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412700" y="2257313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1-2) 강좌 ER Diagram을 작성하시오.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423117" y="1762651"/>
            <a:ext cx="1007400" cy="3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52901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/>
              <a:t>학번</a:t>
            </a:r>
            <a:endParaRPr sz="1100" u="sng"/>
          </a:p>
        </p:txBody>
      </p:sp>
      <p:sp>
        <p:nvSpPr>
          <p:cNvPr id="82" name="Google Shape;82;p14"/>
          <p:cNvSpPr/>
          <p:nvPr/>
        </p:nvSpPr>
        <p:spPr>
          <a:xfrm>
            <a:off x="1106234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주민번호</a:t>
            </a:r>
            <a:endParaRPr sz="700"/>
          </a:p>
        </p:txBody>
      </p:sp>
      <p:sp>
        <p:nvSpPr>
          <p:cNvPr id="83" name="Google Shape;83;p14"/>
          <p:cNvSpPr/>
          <p:nvPr/>
        </p:nvSpPr>
        <p:spPr>
          <a:xfrm>
            <a:off x="3678962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전화번호</a:t>
            </a:r>
            <a:endParaRPr sz="700"/>
          </a:p>
        </p:txBody>
      </p:sp>
      <p:cxnSp>
        <p:nvCxnSpPr>
          <p:cNvPr id="84" name="Google Shape;84;p14"/>
          <p:cNvCxnSpPr>
            <a:stCxn id="80" idx="2"/>
            <a:endCxn id="81" idx="0"/>
          </p:cNvCxnSpPr>
          <p:nvPr/>
        </p:nvCxnSpPr>
        <p:spPr>
          <a:xfrm flipH="1">
            <a:off x="534917" y="2073451"/>
            <a:ext cx="23919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0" idx="2"/>
            <a:endCxn id="82" idx="0"/>
          </p:cNvCxnSpPr>
          <p:nvPr/>
        </p:nvCxnSpPr>
        <p:spPr>
          <a:xfrm flipH="1">
            <a:off x="1488317" y="2073451"/>
            <a:ext cx="14385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80" idx="2"/>
            <a:endCxn id="83" idx="0"/>
          </p:cNvCxnSpPr>
          <p:nvPr/>
        </p:nvCxnSpPr>
        <p:spPr>
          <a:xfrm>
            <a:off x="2926817" y="2073451"/>
            <a:ext cx="11343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1-3) 학생과 강좌의 관계를 표현하여 완성하시오.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971970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89" name="Google Shape;89;p14"/>
          <p:cNvCxnSpPr>
            <a:stCxn id="80" idx="2"/>
            <a:endCxn id="88" idx="0"/>
          </p:cNvCxnSpPr>
          <p:nvPr/>
        </p:nvCxnSpPr>
        <p:spPr>
          <a:xfrm flipH="1">
            <a:off x="2354117" y="2073451"/>
            <a:ext cx="5727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2769423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532428" y="2328564"/>
            <a:ext cx="764100" cy="310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cxnSp>
        <p:nvCxnSpPr>
          <p:cNvPr id="92" name="Google Shape;92;p14"/>
          <p:cNvCxnSpPr>
            <a:stCxn id="80" idx="2"/>
            <a:endCxn id="90" idx="0"/>
          </p:cNvCxnSpPr>
          <p:nvPr/>
        </p:nvCxnSpPr>
        <p:spPr>
          <a:xfrm>
            <a:off x="2926817" y="2073451"/>
            <a:ext cx="2247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80" idx="2"/>
            <a:endCxn id="91" idx="0"/>
          </p:cNvCxnSpPr>
          <p:nvPr/>
        </p:nvCxnSpPr>
        <p:spPr>
          <a:xfrm>
            <a:off x="2926817" y="2073451"/>
            <a:ext cx="1987800" cy="25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7338462" y="1762639"/>
            <a:ext cx="922500" cy="28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278525" y="2280900"/>
            <a:ext cx="922500" cy="284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/>
              <a:t>강좌번호</a:t>
            </a:r>
            <a:endParaRPr sz="900" u="sng"/>
          </a:p>
        </p:txBody>
      </p:sp>
      <p:sp>
        <p:nvSpPr>
          <p:cNvPr id="96" name="Google Shape;96;p14"/>
          <p:cNvSpPr/>
          <p:nvPr/>
        </p:nvSpPr>
        <p:spPr>
          <a:xfrm>
            <a:off x="7259150" y="2280900"/>
            <a:ext cx="864300" cy="284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강좌명</a:t>
            </a:r>
            <a:endParaRPr sz="900"/>
          </a:p>
        </p:txBody>
      </p:sp>
      <p:sp>
        <p:nvSpPr>
          <p:cNvPr id="97" name="Google Shape;97;p14"/>
          <p:cNvSpPr/>
          <p:nvPr/>
        </p:nvSpPr>
        <p:spPr>
          <a:xfrm>
            <a:off x="8166225" y="2280900"/>
            <a:ext cx="922500" cy="284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수강인원</a:t>
            </a:r>
            <a:endParaRPr sz="900"/>
          </a:p>
        </p:txBody>
      </p:sp>
      <p:cxnSp>
        <p:nvCxnSpPr>
          <p:cNvPr id="98" name="Google Shape;98;p14"/>
          <p:cNvCxnSpPr>
            <a:stCxn id="94" idx="2"/>
            <a:endCxn id="95" idx="0"/>
          </p:cNvCxnSpPr>
          <p:nvPr/>
        </p:nvCxnSpPr>
        <p:spPr>
          <a:xfrm flipH="1">
            <a:off x="6739812" y="2047339"/>
            <a:ext cx="1059900" cy="233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4" idx="2"/>
            <a:endCxn id="96" idx="0"/>
          </p:cNvCxnSpPr>
          <p:nvPr/>
        </p:nvCxnSpPr>
        <p:spPr>
          <a:xfrm flipH="1">
            <a:off x="7691412" y="2047339"/>
            <a:ext cx="108300" cy="233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94" idx="2"/>
            <a:endCxn id="97" idx="0"/>
          </p:cNvCxnSpPr>
          <p:nvPr/>
        </p:nvCxnSpPr>
        <p:spPr>
          <a:xfrm>
            <a:off x="7799712" y="2047339"/>
            <a:ext cx="827700" cy="233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4685713" y="1708950"/>
            <a:ext cx="1400400" cy="4182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102" name="Google Shape;102;p14"/>
          <p:cNvCxnSpPr>
            <a:stCxn id="80" idx="3"/>
            <a:endCxn id="101" idx="1"/>
          </p:cNvCxnSpPr>
          <p:nvPr/>
        </p:nvCxnSpPr>
        <p:spPr>
          <a:xfrm>
            <a:off x="3430517" y="1918051"/>
            <a:ext cx="1255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1" idx="3"/>
            <a:endCxn id="94" idx="1"/>
          </p:cNvCxnSpPr>
          <p:nvPr/>
        </p:nvCxnSpPr>
        <p:spPr>
          <a:xfrm flipH="1" rot="10800000">
            <a:off x="6086113" y="1904850"/>
            <a:ext cx="1252200" cy="13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4221113" y="1611425"/>
            <a:ext cx="426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78513" y="1611425"/>
            <a:ext cx="426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059664" y="273059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성적</a:t>
            </a:r>
            <a:endParaRPr sz="900"/>
          </a:p>
        </p:txBody>
      </p:sp>
      <p:cxnSp>
        <p:nvCxnSpPr>
          <p:cNvPr id="107" name="Google Shape;107;p14"/>
          <p:cNvCxnSpPr>
            <a:endCxn id="106" idx="0"/>
          </p:cNvCxnSpPr>
          <p:nvPr/>
        </p:nvCxnSpPr>
        <p:spPr>
          <a:xfrm>
            <a:off x="5385914" y="2147390"/>
            <a:ext cx="0" cy="58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424050" y="515500"/>
            <a:ext cx="8295900" cy="440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2)작성된 ER Diagram를 토대로 릴레이션 스키마 및 논리적 설계를 작성하시오</a:t>
            </a:r>
            <a:endParaRPr sz="1600">
              <a:solidFill>
                <a:srgbClr val="595959"/>
              </a:solidFill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952500" y="25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15"/>
          <p:cNvGraphicFramePr/>
          <p:nvPr/>
        </p:nvGraphicFramePr>
        <p:xfrm>
          <a:off x="952500" y="33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  <a:gridCol w="30162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15"/>
          <p:cNvGraphicFramePr/>
          <p:nvPr/>
        </p:nvGraphicFramePr>
        <p:xfrm>
          <a:off x="952500" y="40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357325"/>
                <a:gridCol w="226220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</a:t>
                      </a:r>
                      <a:r>
                        <a:rPr lang="ko"/>
                        <a:t>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수강인원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7" name="Google Shape;117;p15"/>
          <p:cNvCxnSpPr/>
          <p:nvPr/>
        </p:nvCxnSpPr>
        <p:spPr>
          <a:xfrm>
            <a:off x="2504725" y="2998600"/>
            <a:ext cx="1570500" cy="37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 flipH="1">
            <a:off x="3598275" y="3763650"/>
            <a:ext cx="3448500" cy="33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5"/>
          <p:cNvSpPr/>
          <p:nvPr/>
        </p:nvSpPr>
        <p:spPr>
          <a:xfrm>
            <a:off x="2634478" y="1272867"/>
            <a:ext cx="860100" cy="26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696175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/>
              <a:t>학번</a:t>
            </a:r>
            <a:endParaRPr sz="900" u="sng"/>
          </a:p>
        </p:txBody>
      </p:sp>
      <p:sp>
        <p:nvSpPr>
          <p:cNvPr id="121" name="Google Shape;121;p15"/>
          <p:cNvSpPr/>
          <p:nvPr/>
        </p:nvSpPr>
        <p:spPr>
          <a:xfrm>
            <a:off x="1510128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주민번호</a:t>
            </a:r>
            <a:endParaRPr sz="500"/>
          </a:p>
        </p:txBody>
      </p:sp>
      <p:sp>
        <p:nvSpPr>
          <p:cNvPr id="122" name="Google Shape;122;p15"/>
          <p:cNvSpPr/>
          <p:nvPr/>
        </p:nvSpPr>
        <p:spPr>
          <a:xfrm>
            <a:off x="3663014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전화번호</a:t>
            </a:r>
            <a:endParaRPr sz="500"/>
          </a:p>
        </p:txBody>
      </p:sp>
      <p:cxnSp>
        <p:nvCxnSpPr>
          <p:cNvPr id="123" name="Google Shape;123;p15"/>
          <p:cNvCxnSpPr>
            <a:stCxn id="119" idx="2"/>
            <a:endCxn id="120" idx="0"/>
          </p:cNvCxnSpPr>
          <p:nvPr/>
        </p:nvCxnSpPr>
        <p:spPr>
          <a:xfrm flipH="1">
            <a:off x="1022428" y="1538367"/>
            <a:ext cx="20421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9" idx="2"/>
            <a:endCxn id="121" idx="0"/>
          </p:cNvCxnSpPr>
          <p:nvPr/>
        </p:nvCxnSpPr>
        <p:spPr>
          <a:xfrm flipH="1">
            <a:off x="1836328" y="1538367"/>
            <a:ext cx="12282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19" idx="2"/>
            <a:endCxn id="122" idx="0"/>
          </p:cNvCxnSpPr>
          <p:nvPr/>
        </p:nvCxnSpPr>
        <p:spPr>
          <a:xfrm>
            <a:off x="3064528" y="1538367"/>
            <a:ext cx="9246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2249290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</p:txBody>
      </p:sp>
      <p:cxnSp>
        <p:nvCxnSpPr>
          <p:cNvPr id="127" name="Google Shape;127;p15"/>
          <p:cNvCxnSpPr>
            <a:stCxn id="119" idx="2"/>
            <a:endCxn id="126" idx="0"/>
          </p:cNvCxnSpPr>
          <p:nvPr/>
        </p:nvCxnSpPr>
        <p:spPr>
          <a:xfrm flipH="1">
            <a:off x="2575528" y="1538367"/>
            <a:ext cx="4890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/>
          <p:nvPr/>
        </p:nvSpPr>
        <p:spPr>
          <a:xfrm>
            <a:off x="2930176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주소</a:t>
            </a: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4413589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학년</a:t>
            </a:r>
            <a:endParaRPr sz="900"/>
          </a:p>
        </p:txBody>
      </p:sp>
      <p:cxnSp>
        <p:nvCxnSpPr>
          <p:cNvPr id="130" name="Google Shape;130;p15"/>
          <p:cNvCxnSpPr>
            <a:stCxn id="119" idx="2"/>
            <a:endCxn id="128" idx="0"/>
          </p:cNvCxnSpPr>
          <p:nvPr/>
        </p:nvCxnSpPr>
        <p:spPr>
          <a:xfrm>
            <a:off x="3064528" y="1538367"/>
            <a:ext cx="1920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119" idx="2"/>
            <a:endCxn id="129" idx="0"/>
          </p:cNvCxnSpPr>
          <p:nvPr/>
        </p:nvCxnSpPr>
        <p:spPr>
          <a:xfrm>
            <a:off x="3064528" y="1538367"/>
            <a:ext cx="16752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6831182" y="1272856"/>
            <a:ext cx="7875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926211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/>
              <a:t>강좌번호</a:t>
            </a:r>
            <a:endParaRPr sz="700" u="sng"/>
          </a:p>
        </p:txBody>
      </p:sp>
      <p:sp>
        <p:nvSpPr>
          <p:cNvPr id="134" name="Google Shape;134;p15"/>
          <p:cNvSpPr/>
          <p:nvPr/>
        </p:nvSpPr>
        <p:spPr>
          <a:xfrm>
            <a:off x="6763465" y="1715345"/>
            <a:ext cx="7380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강좌명</a:t>
            </a:r>
            <a:endParaRPr sz="800"/>
          </a:p>
        </p:txBody>
      </p:sp>
      <p:sp>
        <p:nvSpPr>
          <p:cNvPr id="135" name="Google Shape;135;p15"/>
          <p:cNvSpPr/>
          <p:nvPr/>
        </p:nvSpPr>
        <p:spPr>
          <a:xfrm>
            <a:off x="7537923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수강인원</a:t>
            </a:r>
            <a:endParaRPr sz="700"/>
          </a:p>
        </p:txBody>
      </p:sp>
      <p:cxnSp>
        <p:nvCxnSpPr>
          <p:cNvPr id="136" name="Google Shape;136;p15"/>
          <p:cNvCxnSpPr>
            <a:stCxn id="132" idx="2"/>
            <a:endCxn id="133" idx="0"/>
          </p:cNvCxnSpPr>
          <p:nvPr/>
        </p:nvCxnSpPr>
        <p:spPr>
          <a:xfrm flipH="1">
            <a:off x="6319832" y="1515856"/>
            <a:ext cx="9051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32" idx="2"/>
            <a:endCxn id="134" idx="0"/>
          </p:cNvCxnSpPr>
          <p:nvPr/>
        </p:nvCxnSpPr>
        <p:spPr>
          <a:xfrm flipH="1">
            <a:off x="7132532" y="1515856"/>
            <a:ext cx="924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32" idx="2"/>
            <a:endCxn id="135" idx="0"/>
          </p:cNvCxnSpPr>
          <p:nvPr/>
        </p:nvCxnSpPr>
        <p:spPr>
          <a:xfrm>
            <a:off x="7224932" y="1515856"/>
            <a:ext cx="7068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5"/>
          <p:cNvSpPr/>
          <p:nvPr/>
        </p:nvSpPr>
        <p:spPr>
          <a:xfrm>
            <a:off x="4566274" y="1227016"/>
            <a:ext cx="1195800" cy="3570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140" name="Google Shape;140;p15"/>
          <p:cNvCxnSpPr>
            <a:stCxn id="119" idx="3"/>
            <a:endCxn id="139" idx="1"/>
          </p:cNvCxnSpPr>
          <p:nvPr/>
        </p:nvCxnSpPr>
        <p:spPr>
          <a:xfrm>
            <a:off x="3494578" y="1405617"/>
            <a:ext cx="107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139" idx="3"/>
            <a:endCxn id="132" idx="1"/>
          </p:cNvCxnSpPr>
          <p:nvPr/>
        </p:nvCxnSpPr>
        <p:spPr>
          <a:xfrm flipH="1" rot="10800000">
            <a:off x="5762074" y="1394416"/>
            <a:ext cx="1069200" cy="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 txBox="1"/>
          <p:nvPr/>
        </p:nvSpPr>
        <p:spPr>
          <a:xfrm>
            <a:off x="4037650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017251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61950" y="5521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rgbClr val="000000"/>
                </a:solidFill>
              </a:rPr>
              <a:t>릴레이션 스키마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837914" y="2167165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성적</a:t>
            </a:r>
            <a:endParaRPr sz="900"/>
          </a:p>
        </p:txBody>
      </p:sp>
      <p:cxnSp>
        <p:nvCxnSpPr>
          <p:cNvPr id="146" name="Google Shape;146;p15"/>
          <p:cNvCxnSpPr>
            <a:endCxn id="145" idx="0"/>
          </p:cNvCxnSpPr>
          <p:nvPr/>
        </p:nvCxnSpPr>
        <p:spPr>
          <a:xfrm>
            <a:off x="5164164" y="1583965"/>
            <a:ext cx="0" cy="58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424050" y="515500"/>
            <a:ext cx="8295900" cy="440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2" name="Google Shape;152;p16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2)작성된 ER Diagram를 토대로 릴레이션 스키마 및 논리적 설계를 작성하시오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2634478" y="1272867"/>
            <a:ext cx="860100" cy="26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96175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/>
              <a:t>학번</a:t>
            </a:r>
            <a:endParaRPr sz="900" u="sng"/>
          </a:p>
        </p:txBody>
      </p:sp>
      <p:sp>
        <p:nvSpPr>
          <p:cNvPr id="155" name="Google Shape;155;p16"/>
          <p:cNvSpPr/>
          <p:nvPr/>
        </p:nvSpPr>
        <p:spPr>
          <a:xfrm>
            <a:off x="1510128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주민번호</a:t>
            </a:r>
            <a:endParaRPr sz="500"/>
          </a:p>
        </p:txBody>
      </p:sp>
      <p:sp>
        <p:nvSpPr>
          <p:cNvPr id="156" name="Google Shape;156;p16"/>
          <p:cNvSpPr/>
          <p:nvPr/>
        </p:nvSpPr>
        <p:spPr>
          <a:xfrm>
            <a:off x="3770839" y="1742865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전화번호</a:t>
            </a:r>
            <a:endParaRPr sz="500"/>
          </a:p>
        </p:txBody>
      </p:sp>
      <p:cxnSp>
        <p:nvCxnSpPr>
          <p:cNvPr id="157" name="Google Shape;157;p16"/>
          <p:cNvCxnSpPr>
            <a:stCxn id="153" idx="2"/>
            <a:endCxn id="154" idx="0"/>
          </p:cNvCxnSpPr>
          <p:nvPr/>
        </p:nvCxnSpPr>
        <p:spPr>
          <a:xfrm flipH="1">
            <a:off x="1022428" y="1538367"/>
            <a:ext cx="20421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53" idx="2"/>
            <a:endCxn id="155" idx="0"/>
          </p:cNvCxnSpPr>
          <p:nvPr/>
        </p:nvCxnSpPr>
        <p:spPr>
          <a:xfrm flipH="1">
            <a:off x="1836328" y="1538367"/>
            <a:ext cx="12282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53" idx="2"/>
            <a:endCxn id="156" idx="0"/>
          </p:cNvCxnSpPr>
          <p:nvPr/>
        </p:nvCxnSpPr>
        <p:spPr>
          <a:xfrm>
            <a:off x="3064528" y="1538367"/>
            <a:ext cx="1032600" cy="20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/>
          <p:nvPr/>
        </p:nvSpPr>
        <p:spPr>
          <a:xfrm>
            <a:off x="2249290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</p:txBody>
      </p:sp>
      <p:cxnSp>
        <p:nvCxnSpPr>
          <p:cNvPr id="161" name="Google Shape;161;p16"/>
          <p:cNvCxnSpPr>
            <a:stCxn id="153" idx="2"/>
            <a:endCxn id="160" idx="0"/>
          </p:cNvCxnSpPr>
          <p:nvPr/>
        </p:nvCxnSpPr>
        <p:spPr>
          <a:xfrm flipH="1">
            <a:off x="2575528" y="1538367"/>
            <a:ext cx="4890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/>
          <p:nvPr/>
        </p:nvSpPr>
        <p:spPr>
          <a:xfrm>
            <a:off x="3064551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주소</a:t>
            </a:r>
            <a:endParaRPr sz="1000"/>
          </a:p>
        </p:txBody>
      </p:sp>
      <p:sp>
        <p:nvSpPr>
          <p:cNvPr id="163" name="Google Shape;163;p16"/>
          <p:cNvSpPr/>
          <p:nvPr/>
        </p:nvSpPr>
        <p:spPr>
          <a:xfrm>
            <a:off x="4450251" y="1742853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학년</a:t>
            </a:r>
            <a:endParaRPr sz="900"/>
          </a:p>
        </p:txBody>
      </p:sp>
      <p:cxnSp>
        <p:nvCxnSpPr>
          <p:cNvPr id="164" name="Google Shape;164;p16"/>
          <p:cNvCxnSpPr>
            <a:stCxn id="153" idx="2"/>
            <a:endCxn id="162" idx="0"/>
          </p:cNvCxnSpPr>
          <p:nvPr/>
        </p:nvCxnSpPr>
        <p:spPr>
          <a:xfrm>
            <a:off x="3064528" y="1538367"/>
            <a:ext cx="3264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53" idx="2"/>
            <a:endCxn id="163" idx="0"/>
          </p:cNvCxnSpPr>
          <p:nvPr/>
        </p:nvCxnSpPr>
        <p:spPr>
          <a:xfrm>
            <a:off x="3064528" y="1538367"/>
            <a:ext cx="1712100" cy="20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/>
          <p:nvPr/>
        </p:nvSpPr>
        <p:spPr>
          <a:xfrm>
            <a:off x="6831182" y="1272856"/>
            <a:ext cx="7875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926211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/>
              <a:t>강좌번호</a:t>
            </a:r>
            <a:endParaRPr sz="700" u="sng"/>
          </a:p>
        </p:txBody>
      </p:sp>
      <p:sp>
        <p:nvSpPr>
          <p:cNvPr id="168" name="Google Shape;168;p16"/>
          <p:cNvSpPr/>
          <p:nvPr/>
        </p:nvSpPr>
        <p:spPr>
          <a:xfrm>
            <a:off x="6763465" y="1715345"/>
            <a:ext cx="7380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강좌명</a:t>
            </a:r>
            <a:endParaRPr sz="800"/>
          </a:p>
        </p:txBody>
      </p:sp>
      <p:sp>
        <p:nvSpPr>
          <p:cNvPr id="169" name="Google Shape;169;p16"/>
          <p:cNvSpPr/>
          <p:nvPr/>
        </p:nvSpPr>
        <p:spPr>
          <a:xfrm>
            <a:off x="7537923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수강인원</a:t>
            </a:r>
            <a:endParaRPr sz="700"/>
          </a:p>
        </p:txBody>
      </p:sp>
      <p:cxnSp>
        <p:nvCxnSpPr>
          <p:cNvPr id="170" name="Google Shape;170;p16"/>
          <p:cNvCxnSpPr>
            <a:stCxn id="166" idx="2"/>
            <a:endCxn id="167" idx="0"/>
          </p:cNvCxnSpPr>
          <p:nvPr/>
        </p:nvCxnSpPr>
        <p:spPr>
          <a:xfrm flipH="1">
            <a:off x="6319832" y="1515856"/>
            <a:ext cx="9051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66" idx="2"/>
            <a:endCxn id="168" idx="0"/>
          </p:cNvCxnSpPr>
          <p:nvPr/>
        </p:nvCxnSpPr>
        <p:spPr>
          <a:xfrm flipH="1">
            <a:off x="7132532" y="1515856"/>
            <a:ext cx="924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stCxn id="166" idx="2"/>
            <a:endCxn id="169" idx="0"/>
          </p:cNvCxnSpPr>
          <p:nvPr/>
        </p:nvCxnSpPr>
        <p:spPr>
          <a:xfrm>
            <a:off x="7224932" y="1515856"/>
            <a:ext cx="7068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/>
          <p:nvPr/>
        </p:nvSpPr>
        <p:spPr>
          <a:xfrm>
            <a:off x="4566274" y="1227016"/>
            <a:ext cx="1195800" cy="3570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174" name="Google Shape;174;p16"/>
          <p:cNvCxnSpPr>
            <a:stCxn id="153" idx="3"/>
            <a:endCxn id="173" idx="1"/>
          </p:cNvCxnSpPr>
          <p:nvPr/>
        </p:nvCxnSpPr>
        <p:spPr>
          <a:xfrm>
            <a:off x="3494578" y="1405617"/>
            <a:ext cx="107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3" idx="3"/>
            <a:endCxn id="166" idx="1"/>
          </p:cNvCxnSpPr>
          <p:nvPr/>
        </p:nvCxnSpPr>
        <p:spPr>
          <a:xfrm flipH="1" rot="10800000">
            <a:off x="5762074" y="1394416"/>
            <a:ext cx="1069200" cy="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6"/>
          <p:cNvSpPr txBox="1"/>
          <p:nvPr/>
        </p:nvSpPr>
        <p:spPr>
          <a:xfrm>
            <a:off x="4037650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6017251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561950" y="5521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논리적 설계</a:t>
            </a:r>
            <a:endParaRPr sz="1600">
              <a:solidFill>
                <a:srgbClr val="595959"/>
              </a:solidFill>
            </a:endParaRPr>
          </a:p>
        </p:txBody>
      </p:sp>
      <p:graphicFrame>
        <p:nvGraphicFramePr>
          <p:cNvPr id="179" name="Google Shape;179;p16"/>
          <p:cNvGraphicFramePr/>
          <p:nvPr/>
        </p:nvGraphicFramePr>
        <p:xfrm>
          <a:off x="1113875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학생개체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학년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16"/>
          <p:cNvGraphicFramePr/>
          <p:nvPr/>
        </p:nvGraphicFramePr>
        <p:xfrm>
          <a:off x="3684550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수강개체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16"/>
          <p:cNvGraphicFramePr/>
          <p:nvPr/>
        </p:nvGraphicFramePr>
        <p:xfrm>
          <a:off x="6220375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강좌</a:t>
                      </a:r>
                      <a:r>
                        <a:rPr lang="ko">
                          <a:solidFill>
                            <a:srgbClr val="FF0000"/>
                          </a:solidFill>
                        </a:rPr>
                        <a:t>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</a:t>
                      </a:r>
                      <a:r>
                        <a:rPr lang="ko"/>
                        <a:t>명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수강인원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82" name="Google Shape;182;p16"/>
          <p:cNvCxnSpPr/>
          <p:nvPr/>
        </p:nvCxnSpPr>
        <p:spPr>
          <a:xfrm>
            <a:off x="2929525" y="3280550"/>
            <a:ext cx="758100" cy="1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/>
          <p:nvPr/>
        </p:nvCxnSpPr>
        <p:spPr>
          <a:xfrm flipH="1" rot="10800000">
            <a:off x="5500200" y="3228400"/>
            <a:ext cx="723300" cy="27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6"/>
          <p:cNvSpPr txBox="1"/>
          <p:nvPr/>
        </p:nvSpPr>
        <p:spPr>
          <a:xfrm>
            <a:off x="2938425" y="291697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3269575" y="3030250"/>
            <a:ext cx="426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3356700" y="302152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5509075" y="317392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5859875" y="2860411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837914" y="2167165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성적</a:t>
            </a:r>
            <a:endParaRPr sz="900"/>
          </a:p>
        </p:txBody>
      </p:sp>
      <p:cxnSp>
        <p:nvCxnSpPr>
          <p:cNvPr id="190" name="Google Shape;190;p16"/>
          <p:cNvCxnSpPr>
            <a:stCxn id="173" idx="2"/>
            <a:endCxn id="189" idx="0"/>
          </p:cNvCxnSpPr>
          <p:nvPr/>
        </p:nvCxnSpPr>
        <p:spPr>
          <a:xfrm>
            <a:off x="5164174" y="1584016"/>
            <a:ext cx="0" cy="58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424050" y="515500"/>
            <a:ext cx="8295900" cy="440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6" name="Google Shape;196;p17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</a:t>
            </a:r>
            <a:r>
              <a:rPr lang="ko" sz="1800"/>
              <a:t>)논리적 설계를 토대로 물리적 설계를 완성하시오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2634478" y="1272867"/>
            <a:ext cx="860100" cy="26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96175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/>
              <a:t>학번</a:t>
            </a:r>
            <a:endParaRPr sz="900" u="sng"/>
          </a:p>
        </p:txBody>
      </p:sp>
      <p:sp>
        <p:nvSpPr>
          <p:cNvPr id="199" name="Google Shape;199;p17"/>
          <p:cNvSpPr/>
          <p:nvPr/>
        </p:nvSpPr>
        <p:spPr>
          <a:xfrm>
            <a:off x="1510128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주민번호</a:t>
            </a:r>
            <a:endParaRPr sz="500"/>
          </a:p>
        </p:txBody>
      </p:sp>
      <p:sp>
        <p:nvSpPr>
          <p:cNvPr id="200" name="Google Shape;200;p17"/>
          <p:cNvSpPr/>
          <p:nvPr/>
        </p:nvSpPr>
        <p:spPr>
          <a:xfrm>
            <a:off x="3770839" y="1742865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전화번호</a:t>
            </a:r>
            <a:endParaRPr sz="500"/>
          </a:p>
        </p:txBody>
      </p:sp>
      <p:cxnSp>
        <p:nvCxnSpPr>
          <p:cNvPr id="201" name="Google Shape;201;p17"/>
          <p:cNvCxnSpPr>
            <a:stCxn id="197" idx="2"/>
            <a:endCxn id="198" idx="0"/>
          </p:cNvCxnSpPr>
          <p:nvPr/>
        </p:nvCxnSpPr>
        <p:spPr>
          <a:xfrm flipH="1">
            <a:off x="1022428" y="1538367"/>
            <a:ext cx="20421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>
            <a:stCxn id="197" idx="2"/>
            <a:endCxn id="199" idx="0"/>
          </p:cNvCxnSpPr>
          <p:nvPr/>
        </p:nvCxnSpPr>
        <p:spPr>
          <a:xfrm flipH="1">
            <a:off x="1836328" y="1538367"/>
            <a:ext cx="12282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>
            <a:stCxn id="197" idx="2"/>
            <a:endCxn id="200" idx="0"/>
          </p:cNvCxnSpPr>
          <p:nvPr/>
        </p:nvCxnSpPr>
        <p:spPr>
          <a:xfrm>
            <a:off x="3064528" y="1538367"/>
            <a:ext cx="1032600" cy="20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7"/>
          <p:cNvSpPr/>
          <p:nvPr/>
        </p:nvSpPr>
        <p:spPr>
          <a:xfrm>
            <a:off x="2249290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</p:txBody>
      </p:sp>
      <p:cxnSp>
        <p:nvCxnSpPr>
          <p:cNvPr id="205" name="Google Shape;205;p17"/>
          <p:cNvCxnSpPr>
            <a:stCxn id="197" idx="2"/>
            <a:endCxn id="204" idx="0"/>
          </p:cNvCxnSpPr>
          <p:nvPr/>
        </p:nvCxnSpPr>
        <p:spPr>
          <a:xfrm flipH="1">
            <a:off x="2575528" y="1538367"/>
            <a:ext cx="4890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7"/>
          <p:cNvSpPr/>
          <p:nvPr/>
        </p:nvSpPr>
        <p:spPr>
          <a:xfrm>
            <a:off x="3064551" y="1756040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주소</a:t>
            </a:r>
            <a:endParaRPr sz="1000"/>
          </a:p>
        </p:txBody>
      </p:sp>
      <p:sp>
        <p:nvSpPr>
          <p:cNvPr id="207" name="Google Shape;207;p17"/>
          <p:cNvSpPr/>
          <p:nvPr/>
        </p:nvSpPr>
        <p:spPr>
          <a:xfrm>
            <a:off x="4450251" y="1742853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학년</a:t>
            </a:r>
            <a:endParaRPr sz="900"/>
          </a:p>
        </p:txBody>
      </p:sp>
      <p:cxnSp>
        <p:nvCxnSpPr>
          <p:cNvPr id="208" name="Google Shape;208;p17"/>
          <p:cNvCxnSpPr>
            <a:stCxn id="197" idx="2"/>
            <a:endCxn id="206" idx="0"/>
          </p:cNvCxnSpPr>
          <p:nvPr/>
        </p:nvCxnSpPr>
        <p:spPr>
          <a:xfrm>
            <a:off x="3064528" y="1538367"/>
            <a:ext cx="326400" cy="21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7"/>
          <p:cNvCxnSpPr>
            <a:stCxn id="197" idx="2"/>
            <a:endCxn id="207" idx="0"/>
          </p:cNvCxnSpPr>
          <p:nvPr/>
        </p:nvCxnSpPr>
        <p:spPr>
          <a:xfrm>
            <a:off x="3064528" y="1538367"/>
            <a:ext cx="1712100" cy="20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7"/>
          <p:cNvSpPr/>
          <p:nvPr/>
        </p:nvSpPr>
        <p:spPr>
          <a:xfrm>
            <a:off x="6831182" y="1272856"/>
            <a:ext cx="787500" cy="2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926211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/>
              <a:t>강좌번호</a:t>
            </a:r>
            <a:endParaRPr sz="700" u="sng"/>
          </a:p>
        </p:txBody>
      </p:sp>
      <p:sp>
        <p:nvSpPr>
          <p:cNvPr id="212" name="Google Shape;212;p17"/>
          <p:cNvSpPr/>
          <p:nvPr/>
        </p:nvSpPr>
        <p:spPr>
          <a:xfrm>
            <a:off x="6763465" y="1715345"/>
            <a:ext cx="7380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강좌명</a:t>
            </a:r>
            <a:endParaRPr sz="800"/>
          </a:p>
        </p:txBody>
      </p:sp>
      <p:sp>
        <p:nvSpPr>
          <p:cNvPr id="213" name="Google Shape;213;p17"/>
          <p:cNvSpPr/>
          <p:nvPr/>
        </p:nvSpPr>
        <p:spPr>
          <a:xfrm>
            <a:off x="7537923" y="1715345"/>
            <a:ext cx="787500" cy="243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수강인원</a:t>
            </a:r>
            <a:endParaRPr sz="700"/>
          </a:p>
        </p:txBody>
      </p:sp>
      <p:cxnSp>
        <p:nvCxnSpPr>
          <p:cNvPr id="214" name="Google Shape;214;p17"/>
          <p:cNvCxnSpPr>
            <a:stCxn id="210" idx="2"/>
            <a:endCxn id="211" idx="0"/>
          </p:cNvCxnSpPr>
          <p:nvPr/>
        </p:nvCxnSpPr>
        <p:spPr>
          <a:xfrm flipH="1">
            <a:off x="6319832" y="1515856"/>
            <a:ext cx="9051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10" idx="2"/>
            <a:endCxn id="212" idx="0"/>
          </p:cNvCxnSpPr>
          <p:nvPr/>
        </p:nvCxnSpPr>
        <p:spPr>
          <a:xfrm flipH="1">
            <a:off x="7132532" y="1515856"/>
            <a:ext cx="924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0" idx="2"/>
            <a:endCxn id="213" idx="0"/>
          </p:cNvCxnSpPr>
          <p:nvPr/>
        </p:nvCxnSpPr>
        <p:spPr>
          <a:xfrm>
            <a:off x="7224932" y="1515856"/>
            <a:ext cx="706800" cy="19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7"/>
          <p:cNvSpPr/>
          <p:nvPr/>
        </p:nvSpPr>
        <p:spPr>
          <a:xfrm>
            <a:off x="4566274" y="1227016"/>
            <a:ext cx="1195800" cy="3570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218" name="Google Shape;218;p17"/>
          <p:cNvCxnSpPr>
            <a:stCxn id="197" idx="3"/>
            <a:endCxn id="217" idx="1"/>
          </p:cNvCxnSpPr>
          <p:nvPr/>
        </p:nvCxnSpPr>
        <p:spPr>
          <a:xfrm>
            <a:off x="3494578" y="1405617"/>
            <a:ext cx="107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>
            <a:stCxn id="217" idx="3"/>
            <a:endCxn id="210" idx="1"/>
          </p:cNvCxnSpPr>
          <p:nvPr/>
        </p:nvCxnSpPr>
        <p:spPr>
          <a:xfrm flipH="1" rot="10800000">
            <a:off x="5762074" y="1394416"/>
            <a:ext cx="1069200" cy="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 txBox="1"/>
          <p:nvPr/>
        </p:nvSpPr>
        <p:spPr>
          <a:xfrm>
            <a:off x="4037650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6017251" y="1073200"/>
            <a:ext cx="364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graphicFrame>
        <p:nvGraphicFramePr>
          <p:cNvPr id="222" name="Google Shape;222;p17"/>
          <p:cNvGraphicFramePr/>
          <p:nvPr/>
        </p:nvGraphicFramePr>
        <p:xfrm>
          <a:off x="1113875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학생개체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학번: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Number(11)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주민번호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 (20)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 (5)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 NULL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주소: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Char (100)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전화번호: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Char (20)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학년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:Number(11)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17"/>
          <p:cNvGraphicFramePr/>
          <p:nvPr/>
        </p:nvGraphicFramePr>
        <p:xfrm>
          <a:off x="3684550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수강개체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학번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:Number(11)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:Char(10)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 (5) Not NULL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17"/>
          <p:cNvGraphicFramePr/>
          <p:nvPr/>
        </p:nvGraphicFramePr>
        <p:xfrm>
          <a:off x="6220375" y="2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강좌개체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강좌번호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:Char(10)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강좌명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:Char(20)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 NULL 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수강인원</a:t>
                      </a:r>
                      <a:r>
                        <a:rPr lang="ko" sz="1300">
                          <a:solidFill>
                            <a:schemeClr val="dk1"/>
                          </a:solidFill>
                        </a:rPr>
                        <a:t>:Number(11)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5" name="Google Shape;225;p17"/>
          <p:cNvCxnSpPr/>
          <p:nvPr/>
        </p:nvCxnSpPr>
        <p:spPr>
          <a:xfrm>
            <a:off x="2929525" y="3280550"/>
            <a:ext cx="758100" cy="1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/>
          <p:nvPr/>
        </p:nvCxnSpPr>
        <p:spPr>
          <a:xfrm flipH="1" rot="10800000">
            <a:off x="5500200" y="3228400"/>
            <a:ext cx="723300" cy="27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7"/>
          <p:cNvSpPr txBox="1"/>
          <p:nvPr/>
        </p:nvSpPr>
        <p:spPr>
          <a:xfrm>
            <a:off x="2938425" y="291697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3269575" y="3030250"/>
            <a:ext cx="426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3356700" y="302152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5509075" y="3173925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5859875" y="2860411"/>
            <a:ext cx="297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837914" y="2167165"/>
            <a:ext cx="652500" cy="265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성적</a:t>
            </a:r>
            <a:endParaRPr sz="900"/>
          </a:p>
        </p:txBody>
      </p:sp>
      <p:cxnSp>
        <p:nvCxnSpPr>
          <p:cNvPr id="233" name="Google Shape;233;p17"/>
          <p:cNvCxnSpPr>
            <a:stCxn id="217" idx="2"/>
            <a:endCxn id="232" idx="0"/>
          </p:cNvCxnSpPr>
          <p:nvPr/>
        </p:nvCxnSpPr>
        <p:spPr>
          <a:xfrm>
            <a:off x="5164174" y="1584016"/>
            <a:ext cx="0" cy="58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/>
        </p:nvSpPr>
        <p:spPr>
          <a:xfrm>
            <a:off x="380250" y="91950"/>
            <a:ext cx="848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4)완성된 설계를 토대로 테이블 정의서를 작성하시오.</a:t>
            </a:r>
            <a:endParaRPr sz="1600">
              <a:solidFill>
                <a:srgbClr val="595959"/>
              </a:solidFill>
            </a:endParaRPr>
          </a:p>
        </p:txBody>
      </p:sp>
      <p:graphicFrame>
        <p:nvGraphicFramePr>
          <p:cNvPr id="239" name="Google Shape;239;p18"/>
          <p:cNvGraphicFramePr/>
          <p:nvPr/>
        </p:nvGraphicFramePr>
        <p:xfrm>
          <a:off x="512438" y="66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{535BD1EC-4421-4B6D-BB10-1CC7E95F8EBB}</a:tableStyleId>
              </a:tblPr>
              <a:tblGrid>
                <a:gridCol w="1159875"/>
                <a:gridCol w="1159875"/>
                <a:gridCol w="1159875"/>
                <a:gridCol w="1159875"/>
                <a:gridCol w="1159875"/>
                <a:gridCol w="1159875"/>
                <a:gridCol w="1159875"/>
              </a:tblGrid>
              <a:tr h="381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테이블 정의서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시스템명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수강생관리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2020-05-11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테이블ID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Students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이승현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테이블명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수강생 정보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컬럼ID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컬럼명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데이터형식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길이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KEY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S_IdNum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주민번호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00"/>
                          </a:solidFill>
                        </a:rPr>
                        <a:t>Varchar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S_ADD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00"/>
                          </a:solidFill>
                        </a:rPr>
                        <a:t>Varchar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S_Phone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전화번호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S_Grade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학년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