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smtClean="0"/>
              <a:t>Click to edit Master subtitle style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86663-B5F2-49BA-8731-0027ABE24434}" type="datetimeFigureOut">
              <a:rPr lang="ko-KR" altLang="en-US" smtClean="0"/>
              <a:t>2020-03-16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0310F-58CE-4AFF-B821-279DE9752E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5374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86663-B5F2-49BA-8731-0027ABE24434}" type="datetimeFigureOut">
              <a:rPr lang="ko-KR" altLang="en-US" smtClean="0"/>
              <a:t>2020-03-16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0310F-58CE-4AFF-B821-279DE9752E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655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86663-B5F2-49BA-8731-0027ABE24434}" type="datetimeFigureOut">
              <a:rPr lang="ko-KR" altLang="en-US" smtClean="0"/>
              <a:t>2020-03-16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0310F-58CE-4AFF-B821-279DE9752E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4356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86663-B5F2-49BA-8731-0027ABE24434}" type="datetimeFigureOut">
              <a:rPr lang="ko-KR" altLang="en-US" smtClean="0"/>
              <a:t>2020-03-16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0310F-58CE-4AFF-B821-279DE9752E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0325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86663-B5F2-49BA-8731-0027ABE24434}" type="datetimeFigureOut">
              <a:rPr lang="ko-KR" altLang="en-US" smtClean="0"/>
              <a:t>2020-03-16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0310F-58CE-4AFF-B821-279DE9752E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4813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86663-B5F2-49BA-8731-0027ABE24434}" type="datetimeFigureOut">
              <a:rPr lang="ko-KR" altLang="en-US" smtClean="0"/>
              <a:t>2020-03-16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0310F-58CE-4AFF-B821-279DE9752E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5963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86663-B5F2-49BA-8731-0027ABE24434}" type="datetimeFigureOut">
              <a:rPr lang="ko-KR" altLang="en-US" smtClean="0"/>
              <a:t>2020-03-16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0310F-58CE-4AFF-B821-279DE9752E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8471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86663-B5F2-49BA-8731-0027ABE24434}" type="datetimeFigureOut">
              <a:rPr lang="ko-KR" altLang="en-US" smtClean="0"/>
              <a:t>2020-03-16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0310F-58CE-4AFF-B821-279DE9752E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6207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86663-B5F2-49BA-8731-0027ABE24434}" type="datetimeFigureOut">
              <a:rPr lang="ko-KR" altLang="en-US" smtClean="0"/>
              <a:t>2020-03-16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0310F-58CE-4AFF-B821-279DE9752E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2481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86663-B5F2-49BA-8731-0027ABE24434}" type="datetimeFigureOut">
              <a:rPr lang="ko-KR" altLang="en-US" smtClean="0"/>
              <a:t>2020-03-16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0310F-58CE-4AFF-B821-279DE9752E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037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86663-B5F2-49BA-8731-0027ABE24434}" type="datetimeFigureOut">
              <a:rPr lang="ko-KR" altLang="en-US" smtClean="0"/>
              <a:t>2020-03-16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0310F-58CE-4AFF-B821-279DE9752E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9344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286663-B5F2-49BA-8731-0027ABE24434}" type="datetimeFigureOut">
              <a:rPr lang="ko-KR" altLang="en-US" smtClean="0"/>
              <a:t>2020-03-16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10310F-58CE-4AFF-B821-279DE9752E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857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sustainable-dev.tistory.com/38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96686" y="2828406"/>
            <a:ext cx="1167819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 i="1" dirty="0">
                <a:solidFill>
                  <a:srgbClr val="333333"/>
                </a:solidFill>
                <a:latin typeface="Consolas" panose="020B0609020204030204" pitchFamily="49" charset="0"/>
              </a:rPr>
              <a:t>filter(callback)</a:t>
            </a:r>
            <a:endParaRPr lang="ko-KR" altLang="en-US" sz="2000" b="1" i="1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2000" i="1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2000" i="1" dirty="0">
                <a:solidFill>
                  <a:srgbClr val="333333"/>
                </a:solidFill>
                <a:latin typeface="Consolas" panose="020B0609020204030204" pitchFamily="49" charset="0"/>
              </a:rPr>
              <a:t>- </a:t>
            </a:r>
            <a:r>
              <a:rPr lang="en-US" altLang="ko-KR" sz="2000" i="1" dirty="0" err="1">
                <a:solidFill>
                  <a:srgbClr val="333333"/>
                </a:solidFill>
                <a:latin typeface="Consolas" panose="020B0609020204030204" pitchFamily="49" charset="0"/>
              </a:rPr>
              <a:t>arr.filter</a:t>
            </a:r>
            <a:r>
              <a:rPr lang="en-US" altLang="ko-KR" sz="2000" i="1" dirty="0">
                <a:solidFill>
                  <a:srgbClr val="333333"/>
                </a:solidFill>
                <a:latin typeface="Consolas" panose="020B0609020204030204" pitchFamily="49" charset="0"/>
              </a:rPr>
              <a:t>(callback[</a:t>
            </a:r>
            <a:r>
              <a:rPr lang="en-US" altLang="ko-KR" sz="2000" i="1" dirty="0" err="1">
                <a:solidFill>
                  <a:srgbClr val="333333"/>
                </a:solidFill>
                <a:latin typeface="Consolas" panose="020B0609020204030204" pitchFamily="49" charset="0"/>
              </a:rPr>
              <a:t>thisArg</a:t>
            </a:r>
            <a:r>
              <a:rPr lang="en-US" altLang="ko-KR" sz="2000" i="1" dirty="0">
                <a:solidFill>
                  <a:srgbClr val="333333"/>
                </a:solidFill>
                <a:latin typeface="Consolas" panose="020B0609020204030204" pitchFamily="49" charset="0"/>
              </a:rPr>
              <a:t>]) </a:t>
            </a:r>
            <a:r>
              <a:rPr lang="ko-KR" altLang="en-US" sz="2000" i="1" dirty="0">
                <a:solidFill>
                  <a:srgbClr val="333333"/>
                </a:solidFill>
                <a:latin typeface="Consolas" panose="020B0609020204030204" pitchFamily="49" charset="0"/>
              </a:rPr>
              <a:t>의 형태 입니다</a:t>
            </a:r>
            <a:r>
              <a:rPr lang="en-US" altLang="ko-KR" sz="2000" i="1" dirty="0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endParaRPr lang="ko-KR" altLang="en-US" sz="2000" i="1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2000" i="1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2000" i="1" dirty="0">
                <a:solidFill>
                  <a:srgbClr val="333333"/>
                </a:solidFill>
                <a:latin typeface="Consolas" panose="020B0609020204030204" pitchFamily="49" charset="0"/>
              </a:rPr>
              <a:t>- </a:t>
            </a:r>
            <a:r>
              <a:rPr lang="ko-KR" altLang="en-US" sz="2000" i="1" dirty="0">
                <a:solidFill>
                  <a:srgbClr val="333333"/>
                </a:solidFill>
                <a:latin typeface="Consolas" panose="020B0609020204030204" pitchFamily="49" charset="0"/>
              </a:rPr>
              <a:t>배열에 조건을 주어 조건에 만족하지 못하는 원소들을 걸러낸다</a:t>
            </a:r>
            <a:r>
              <a:rPr lang="en-US" altLang="ko-KR" sz="2000" i="1" dirty="0" smtClean="0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endParaRPr lang="ko-KR" altLang="en-US" sz="2000" i="1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13805" y="186131"/>
            <a:ext cx="11283747" cy="10156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2000" b="1" i="1" dirty="0" err="1" smtClean="0">
                <a:effectLst/>
                <a:latin typeface="Consolas" panose="020B0609020204030204" pitchFamily="49" charset="0"/>
              </a:rPr>
              <a:t>Array.prototype.filter</a:t>
            </a:r>
            <a:r>
              <a:rPr lang="en-US" altLang="ko-KR" sz="2000" b="1" i="1" dirty="0" smtClean="0">
                <a:effectLst/>
                <a:latin typeface="Consolas" panose="020B0609020204030204" pitchFamily="49" charset="0"/>
              </a:rPr>
              <a:t>()</a:t>
            </a:r>
            <a:endParaRPr lang="en-US" altLang="ko-KR" sz="2000" b="1" dirty="0" smtClean="0">
              <a:effectLst/>
              <a:latin typeface="Consolas" panose="020B0609020204030204" pitchFamily="49" charset="0"/>
            </a:endParaRPr>
          </a:p>
          <a:p>
            <a:r>
              <a:rPr lang="en-US" altLang="ko-KR" sz="2000" b="1" i="1" dirty="0" smtClean="0">
                <a:effectLst/>
                <a:latin typeface="Consolas" panose="020B0609020204030204" pitchFamily="49" charset="0"/>
              </a:rPr>
              <a:t>1. Filter the list of inventors for those who were born in the 1500's</a:t>
            </a:r>
            <a:endParaRPr lang="en-US" altLang="ko-KR" sz="2000" b="1" dirty="0" smtClean="0">
              <a:effectLst/>
              <a:latin typeface="Consolas" panose="020B0609020204030204" pitchFamily="49" charset="0"/>
            </a:endParaRPr>
          </a:p>
          <a:p>
            <a:r>
              <a:rPr lang="en-US" altLang="ko-KR" sz="2000" b="1" dirty="0" smtClean="0">
                <a:effectLst/>
                <a:latin typeface="Consolas" panose="020B0609020204030204" pitchFamily="49" charset="0"/>
              </a:rPr>
              <a:t>  (</a:t>
            </a:r>
            <a:r>
              <a:rPr lang="ko-KR" altLang="en-US" sz="2000" b="1" dirty="0" smtClean="0">
                <a:effectLst/>
                <a:latin typeface="Consolas" panose="020B0609020204030204" pitchFamily="49" charset="0"/>
              </a:rPr>
              <a:t>태어난 년도가 </a:t>
            </a:r>
            <a:r>
              <a:rPr lang="en-US" altLang="ko-KR" sz="2000" b="1" i="1" dirty="0" smtClean="0">
                <a:effectLst/>
                <a:latin typeface="Consolas" panose="020B0609020204030204" pitchFamily="49" charset="0"/>
              </a:rPr>
              <a:t>1500</a:t>
            </a:r>
            <a:r>
              <a:rPr lang="ko-KR" altLang="en-US" sz="2000" b="1" i="1" dirty="0" smtClean="0">
                <a:effectLst/>
                <a:latin typeface="Consolas" panose="020B0609020204030204" pitchFamily="49" charset="0"/>
              </a:rPr>
              <a:t>년대 사람만 찾아서 출력하시오</a:t>
            </a:r>
            <a:r>
              <a:rPr lang="en-US" altLang="ko-KR" sz="2000" b="1" i="1" dirty="0" smtClean="0">
                <a:effectLst/>
                <a:latin typeface="Consolas" panose="020B0609020204030204" pitchFamily="49" charset="0"/>
              </a:rPr>
              <a:t>.)</a:t>
            </a:r>
            <a:endParaRPr lang="ko-KR" altLang="en-US" sz="20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09599" y="1556114"/>
            <a:ext cx="116781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b-NO" altLang="ko-KR" dirty="0"/>
              <a:t>const fifteen = inventors.filter(</a:t>
            </a:r>
            <a:r>
              <a:rPr lang="nb-NO" altLang="ko-KR" i="1" dirty="0"/>
              <a:t>inventor</a:t>
            </a:r>
            <a:r>
              <a:rPr lang="nb-NO" altLang="ko-KR" dirty="0"/>
              <a:t> =&gt; (</a:t>
            </a:r>
            <a:r>
              <a:rPr lang="nb-NO" altLang="ko-KR" i="1" dirty="0"/>
              <a:t>inventor</a:t>
            </a:r>
            <a:r>
              <a:rPr lang="nb-NO" altLang="ko-KR" dirty="0"/>
              <a:t>.year &gt;= 1500 &amp;&amp; </a:t>
            </a:r>
            <a:r>
              <a:rPr lang="nb-NO" altLang="ko-KR" i="1" dirty="0"/>
              <a:t>inventor</a:t>
            </a:r>
            <a:r>
              <a:rPr lang="nb-NO" altLang="ko-KR" dirty="0"/>
              <a:t>.year &lt; 1600));</a:t>
            </a:r>
          </a:p>
        </p:txBody>
      </p:sp>
    </p:spTree>
    <p:extLst>
      <p:ext uri="{BB962C8B-B14F-4D97-AF65-F5344CB8AC3E}">
        <p14:creationId xmlns:p14="http://schemas.microsoft.com/office/powerpoint/2010/main" val="1848704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3028" y="843975"/>
            <a:ext cx="116781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400" b="1" dirty="0" smtClean="0">
                <a:solidFill>
                  <a:srgbClr val="333333"/>
                </a:solidFill>
                <a:latin typeface="Consolas" panose="020B0609020204030204" pitchFamily="49" charset="0"/>
              </a:rPr>
              <a:t>1. </a:t>
            </a:r>
            <a:r>
              <a:rPr lang="ko-KR" altLang="en-US" sz="2400" b="1" dirty="0" smtClean="0">
                <a:solidFill>
                  <a:srgbClr val="333333"/>
                </a:solidFill>
                <a:latin typeface="Consolas" panose="020B0609020204030204" pitchFamily="49" charset="0"/>
              </a:rPr>
              <a:t>함수표현의 간략화</a:t>
            </a:r>
            <a:endParaRPr lang="ko-KR" altLang="en-US" sz="2400" b="1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83028" y="1331171"/>
            <a:ext cx="6927668" cy="2462213"/>
          </a:xfrm>
          <a:prstGeom prst="rect">
            <a:avLst/>
          </a:prstGeom>
          <a:solidFill>
            <a:srgbClr val="FBFCF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A626A4"/>
                </a:solidFill>
                <a:effectLst/>
                <a:latin typeface="Arial Unicode MS"/>
                <a:ea typeface="Fira Mono"/>
              </a:rPr>
              <a:t>const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Fira Mono"/>
              </a:rPr>
              <a:t>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5CC5"/>
                </a:solidFill>
                <a:effectLst/>
                <a:latin typeface="Arial Unicode MS"/>
                <a:ea typeface="Fira Mono"/>
              </a:rPr>
              <a:t>func1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Fira Mono"/>
              </a:rPr>
              <a:t>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184BC"/>
                </a:solidFill>
                <a:effectLst/>
                <a:latin typeface="Arial Unicode MS"/>
                <a:ea typeface="Fira Mono"/>
              </a:rPr>
              <a:t>=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Fira Mono"/>
              </a:rPr>
              <a:t>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A626A4"/>
                </a:solidFill>
                <a:effectLst/>
                <a:latin typeface="Arial Unicode MS"/>
                <a:ea typeface="Fira Mono"/>
              </a:rPr>
              <a:t>function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Fira Mono"/>
              </a:rPr>
              <a:t>() {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A626A4"/>
                </a:solidFill>
                <a:effectLst/>
                <a:latin typeface="Arial Unicode MS"/>
                <a:ea typeface="Fira Mono"/>
              </a:rPr>
              <a:t>const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Fira Mono"/>
              </a:rPr>
              <a:t> num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184BC"/>
                </a:solidFill>
                <a:effectLst/>
                <a:latin typeface="Arial Unicode MS"/>
                <a:ea typeface="Fira Mono"/>
              </a:rPr>
              <a:t>=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Fira Mono"/>
              </a:rPr>
              <a:t>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986801"/>
                </a:solidFill>
                <a:effectLst/>
                <a:latin typeface="Arial Unicode MS"/>
                <a:ea typeface="Fira Mono"/>
              </a:rPr>
              <a:t>10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Fira Mono"/>
              </a:rPr>
              <a:t>; };</a:t>
            </a:r>
            <a:endParaRPr kumimoji="0" lang="en-US" altLang="ko-KR" sz="1400" b="0" i="0" u="none" strike="noStrike" cap="none" normalizeH="0" baseline="0" dirty="0" smtClean="0">
              <a:ln>
                <a:noFill/>
              </a:ln>
              <a:solidFill>
                <a:srgbClr val="24292E"/>
              </a:solidFill>
              <a:effectLst/>
              <a:latin typeface="Arial Unicode MS"/>
              <a:ea typeface="Fira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A626A4"/>
                </a:solidFill>
                <a:effectLst/>
                <a:latin typeface="Arial Unicode MS"/>
                <a:ea typeface="Fira Mono"/>
              </a:rPr>
              <a:t>const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Fira Mono"/>
              </a:rPr>
              <a:t>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5CC5"/>
                </a:solidFill>
                <a:effectLst/>
                <a:latin typeface="Arial Unicode MS"/>
                <a:ea typeface="Fira Mono"/>
              </a:rPr>
              <a:t>func1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Fira Mono"/>
              </a:rPr>
              <a:t>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184BC"/>
                </a:solidFill>
                <a:effectLst/>
                <a:latin typeface="Arial Unicode MS"/>
                <a:ea typeface="Fira Mono"/>
              </a:rPr>
              <a:t>=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Fira Mono"/>
              </a:rPr>
              <a:t> ()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184BC"/>
                </a:solidFill>
                <a:effectLst/>
                <a:latin typeface="Arial Unicode MS"/>
                <a:ea typeface="Fira Mono"/>
              </a:rPr>
              <a:t>=&gt;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Fira Mono"/>
              </a:rPr>
              <a:t> {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A626A4"/>
                </a:solidFill>
                <a:effectLst/>
                <a:latin typeface="Arial Unicode MS"/>
                <a:ea typeface="Fira Mono"/>
              </a:rPr>
              <a:t>const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Fira Mono"/>
              </a:rPr>
              <a:t> num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184BC"/>
                </a:solidFill>
                <a:effectLst/>
                <a:latin typeface="Arial Unicode MS"/>
                <a:ea typeface="Fira Mono"/>
              </a:rPr>
              <a:t>=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Fira Mono"/>
              </a:rPr>
              <a:t>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986801"/>
                </a:solidFill>
                <a:effectLst/>
                <a:latin typeface="Arial Unicode MS"/>
                <a:ea typeface="Fira Mono"/>
              </a:rPr>
              <a:t>10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Fira Mono"/>
              </a:rPr>
              <a:t>; };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969896"/>
                </a:solidFill>
                <a:effectLst/>
                <a:latin typeface="Arial Unicode MS"/>
                <a:ea typeface="Fira Mono"/>
              </a:rPr>
              <a:t>// function 키워드 생략 가능</a:t>
            </a:r>
            <a:endParaRPr lang="en-US" altLang="ko-KR" sz="1400" dirty="0">
              <a:solidFill>
                <a:srgbClr val="24292E"/>
              </a:solidFill>
              <a:latin typeface="Arial Unicode MS"/>
              <a:ea typeface="Fira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400" b="0" i="0" u="none" strike="noStrike" cap="none" normalizeH="0" baseline="0" dirty="0" smtClean="0">
              <a:ln>
                <a:noFill/>
              </a:ln>
              <a:solidFill>
                <a:srgbClr val="24292E"/>
              </a:solidFill>
              <a:effectLst/>
              <a:latin typeface="Arial Unicode MS"/>
              <a:ea typeface="Fira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A626A4"/>
                </a:solidFill>
                <a:effectLst/>
                <a:latin typeface="Arial Unicode MS"/>
                <a:ea typeface="Fira Mono"/>
              </a:rPr>
              <a:t>const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Fira Mono"/>
              </a:rPr>
              <a:t>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5CC5"/>
                </a:solidFill>
                <a:effectLst/>
                <a:latin typeface="Arial Unicode MS"/>
                <a:ea typeface="Fira Mono"/>
              </a:rPr>
              <a:t>func2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Fira Mono"/>
              </a:rPr>
              <a:t>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184BC"/>
                </a:solidFill>
                <a:effectLst/>
                <a:latin typeface="Arial Unicode MS"/>
                <a:ea typeface="Fira Mono"/>
              </a:rPr>
              <a:t>=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Fira Mono"/>
              </a:rPr>
              <a:t>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A626A4"/>
                </a:solidFill>
                <a:effectLst/>
                <a:latin typeface="Arial Unicode MS"/>
                <a:ea typeface="Fira Mono"/>
              </a:rPr>
              <a:t>function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Fira Mono"/>
              </a:rPr>
              <a:t>(num) {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A626A4"/>
                </a:solidFill>
                <a:effectLst/>
                <a:latin typeface="Arial Unicode MS"/>
                <a:ea typeface="Fira Mono"/>
              </a:rPr>
              <a:t>for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Fira Mono"/>
              </a:rPr>
              <a:t>(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A626A4"/>
                </a:solidFill>
                <a:effectLst/>
                <a:latin typeface="Arial Unicode MS"/>
                <a:ea typeface="Fira Mono"/>
              </a:rPr>
              <a:t>let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Fira Mono"/>
              </a:rPr>
              <a:t> i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184BC"/>
                </a:solidFill>
                <a:effectLst/>
                <a:latin typeface="Arial Unicode MS"/>
                <a:ea typeface="Fira Mono"/>
              </a:rPr>
              <a:t>=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Fira Mono"/>
              </a:rPr>
              <a:t>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986801"/>
                </a:solidFill>
                <a:effectLst/>
                <a:latin typeface="Arial Unicode MS"/>
                <a:ea typeface="Fira Mono"/>
              </a:rPr>
              <a:t>0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Fira Mono"/>
              </a:rPr>
              <a:t>; i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184BC"/>
                </a:solidFill>
                <a:effectLst/>
                <a:latin typeface="Arial Unicode MS"/>
                <a:ea typeface="Fira Mono"/>
              </a:rPr>
              <a:t>&lt;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Fira Mono"/>
              </a:rPr>
              <a:t>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986801"/>
                </a:solidFill>
                <a:effectLst/>
                <a:latin typeface="Arial Unicode MS"/>
                <a:ea typeface="Fira Mono"/>
              </a:rPr>
              <a:t>10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Fira Mono"/>
              </a:rPr>
              <a:t>; i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184BC"/>
                </a:solidFill>
                <a:effectLst/>
                <a:latin typeface="Arial Unicode MS"/>
                <a:ea typeface="Fira Mono"/>
              </a:rPr>
              <a:t>++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Fira Mono"/>
              </a:rPr>
              <a:t>) { num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184BC"/>
                </a:solidFill>
                <a:effectLst/>
                <a:latin typeface="Arial Unicode MS"/>
                <a:ea typeface="Fira Mono"/>
              </a:rPr>
              <a:t>++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Fira Mono"/>
              </a:rPr>
              <a:t>; }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A626A4"/>
                </a:solidFill>
                <a:effectLst/>
                <a:latin typeface="Arial Unicode MS"/>
                <a:ea typeface="Fira Mono"/>
              </a:rPr>
              <a:t>return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Fira Mono"/>
              </a:rPr>
              <a:t> num; };</a:t>
            </a:r>
            <a:endParaRPr lang="en-US" altLang="ko-KR" sz="1400" dirty="0">
              <a:solidFill>
                <a:srgbClr val="24292E"/>
              </a:solidFill>
              <a:latin typeface="Arial Unicode MS"/>
              <a:ea typeface="Fira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A626A4"/>
                </a:solidFill>
                <a:effectLst/>
                <a:latin typeface="Arial Unicode MS"/>
                <a:ea typeface="Fira Mono"/>
              </a:rPr>
              <a:t>const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Fira Mono"/>
              </a:rPr>
              <a:t>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5CC5"/>
                </a:solidFill>
                <a:effectLst/>
                <a:latin typeface="Arial Unicode MS"/>
                <a:ea typeface="Fira Mono"/>
              </a:rPr>
              <a:t>func2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Fira Mono"/>
              </a:rPr>
              <a:t>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184BC"/>
                </a:solidFill>
                <a:effectLst/>
                <a:latin typeface="Arial Unicode MS"/>
                <a:ea typeface="Fira Mono"/>
              </a:rPr>
              <a:t>=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Fira Mono"/>
              </a:rPr>
              <a:t> num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184BC"/>
                </a:solidFill>
                <a:effectLst/>
                <a:latin typeface="Arial Unicode MS"/>
                <a:ea typeface="Fira Mono"/>
              </a:rPr>
              <a:t>=&gt;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Fira Mono"/>
              </a:rPr>
              <a:t> {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969896"/>
                </a:solidFill>
                <a:effectLst/>
                <a:latin typeface="Arial Unicode MS"/>
                <a:ea typeface="Fira Mono"/>
              </a:rPr>
              <a:t>// 함수의 매개변수에 괄호 생략 가능</a:t>
            </a:r>
            <a:endParaRPr kumimoji="0" lang="en-US" altLang="ko-KR" sz="1400" b="0" i="0" u="none" strike="noStrike" cap="none" normalizeH="0" baseline="0" dirty="0" smtClean="0">
              <a:ln>
                <a:noFill/>
              </a:ln>
              <a:solidFill>
                <a:srgbClr val="969896"/>
              </a:solidFill>
              <a:effectLst/>
              <a:latin typeface="Arial Unicode MS"/>
              <a:ea typeface="Fira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A626A4"/>
                </a:solidFill>
                <a:effectLst/>
                <a:latin typeface="Arial Unicode MS"/>
                <a:ea typeface="Fira Mono"/>
              </a:rPr>
              <a:t>for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Fira Mono"/>
              </a:rPr>
              <a:t>(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A626A4"/>
                </a:solidFill>
                <a:effectLst/>
                <a:latin typeface="Arial Unicode MS"/>
                <a:ea typeface="Fira Mono"/>
              </a:rPr>
              <a:t>let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Fira Mono"/>
              </a:rPr>
              <a:t> i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184BC"/>
                </a:solidFill>
                <a:effectLst/>
                <a:latin typeface="Arial Unicode MS"/>
                <a:ea typeface="Fira Mono"/>
              </a:rPr>
              <a:t>=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Fira Mono"/>
              </a:rPr>
              <a:t>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986801"/>
                </a:solidFill>
                <a:effectLst/>
                <a:latin typeface="Arial Unicode MS"/>
                <a:ea typeface="Fira Mono"/>
              </a:rPr>
              <a:t>0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Fira Mono"/>
              </a:rPr>
              <a:t>; i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184BC"/>
                </a:solidFill>
                <a:effectLst/>
                <a:latin typeface="Arial Unicode MS"/>
                <a:ea typeface="Fira Mono"/>
              </a:rPr>
              <a:t>&lt;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Fira Mono"/>
              </a:rPr>
              <a:t>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986801"/>
                </a:solidFill>
                <a:effectLst/>
                <a:latin typeface="Arial Unicode MS"/>
                <a:ea typeface="Fira Mono"/>
              </a:rPr>
              <a:t>10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Fira Mono"/>
              </a:rPr>
              <a:t>; i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184BC"/>
                </a:solidFill>
                <a:effectLst/>
                <a:latin typeface="Arial Unicode MS"/>
                <a:ea typeface="Fira Mono"/>
              </a:rPr>
              <a:t>++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Fira Mono"/>
              </a:rPr>
              <a:t>) { num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184BC"/>
                </a:solidFill>
                <a:effectLst/>
                <a:latin typeface="Arial Unicode MS"/>
                <a:ea typeface="Fira Mono"/>
              </a:rPr>
              <a:t>++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Fira Mono"/>
              </a:rPr>
              <a:t>; }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A626A4"/>
                </a:solidFill>
                <a:effectLst/>
                <a:latin typeface="Arial Unicode MS"/>
                <a:ea typeface="Fira Mono"/>
              </a:rPr>
              <a:t>return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Fira Mono"/>
              </a:rPr>
              <a:t> num; };</a:t>
            </a:r>
            <a:endParaRPr lang="en-US" altLang="ko-KR" sz="1400" dirty="0">
              <a:solidFill>
                <a:srgbClr val="24292E"/>
              </a:solidFill>
              <a:latin typeface="Arial Unicode MS"/>
              <a:ea typeface="Fira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400" b="0" i="0" u="none" strike="noStrike" cap="none" normalizeH="0" baseline="0" dirty="0" smtClean="0">
              <a:ln>
                <a:noFill/>
              </a:ln>
              <a:solidFill>
                <a:srgbClr val="24292E"/>
              </a:solidFill>
              <a:effectLst/>
              <a:latin typeface="Arial Unicode MS"/>
              <a:ea typeface="Fira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A626A4"/>
                </a:solidFill>
                <a:effectLst/>
                <a:latin typeface="Arial Unicode MS"/>
                <a:ea typeface="Fira Mono"/>
              </a:rPr>
              <a:t>const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Fira Mono"/>
              </a:rPr>
              <a:t>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5CC5"/>
                </a:solidFill>
                <a:effectLst/>
                <a:latin typeface="Arial Unicode MS"/>
                <a:ea typeface="Fira Mono"/>
              </a:rPr>
              <a:t>func3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Fira Mono"/>
              </a:rPr>
              <a:t>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184BC"/>
                </a:solidFill>
                <a:effectLst/>
                <a:latin typeface="Arial Unicode MS"/>
                <a:ea typeface="Fira Mono"/>
              </a:rPr>
              <a:t>=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Fira Mono"/>
              </a:rPr>
              <a:t>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A626A4"/>
                </a:solidFill>
                <a:effectLst/>
                <a:latin typeface="Arial Unicode MS"/>
                <a:ea typeface="Fira Mono"/>
              </a:rPr>
              <a:t>function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Fira Mono"/>
              </a:rPr>
              <a:t> (num) {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A626A4"/>
                </a:solidFill>
                <a:effectLst/>
                <a:latin typeface="Arial Unicode MS"/>
                <a:ea typeface="Fira Mono"/>
              </a:rPr>
              <a:t>return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Fira Mono"/>
              </a:rPr>
              <a:t>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50A14F"/>
                </a:solidFill>
                <a:effectLst/>
                <a:latin typeface="Arial Unicode MS"/>
                <a:ea typeface="Fira Mono"/>
              </a:rPr>
              <a:t>`입력된 숫자는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Fira Mono"/>
              </a:rPr>
              <a:t>${num}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50A14F"/>
                </a:solidFill>
                <a:effectLst/>
                <a:latin typeface="Arial Unicode MS"/>
                <a:ea typeface="Fira Mono"/>
              </a:rPr>
              <a:t>입니다.`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Fira Mono"/>
              </a:rPr>
              <a:t>; };</a:t>
            </a:r>
            <a:endParaRPr kumimoji="0" lang="en-US" altLang="ko-KR" sz="1400" b="0" i="0" u="none" strike="noStrike" cap="none" normalizeH="0" baseline="0" dirty="0" smtClean="0">
              <a:ln>
                <a:noFill/>
              </a:ln>
              <a:solidFill>
                <a:srgbClr val="24292E"/>
              </a:solidFill>
              <a:effectLst/>
              <a:latin typeface="Arial Unicode MS"/>
              <a:ea typeface="Fira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A626A4"/>
                </a:solidFill>
                <a:effectLst/>
                <a:latin typeface="Arial Unicode MS"/>
                <a:ea typeface="Fira Mono"/>
              </a:rPr>
              <a:t>const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Fira Mono"/>
              </a:rPr>
              <a:t>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5CC5"/>
                </a:solidFill>
                <a:effectLst/>
                <a:latin typeface="Arial Unicode MS"/>
                <a:ea typeface="Fira Mono"/>
              </a:rPr>
              <a:t>func3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Fira Mono"/>
              </a:rPr>
              <a:t>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184BC"/>
                </a:solidFill>
                <a:effectLst/>
                <a:latin typeface="Arial Unicode MS"/>
                <a:ea typeface="Fira Mono"/>
              </a:rPr>
              <a:t>=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Fira Mono"/>
              </a:rPr>
              <a:t> num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184BC"/>
                </a:solidFill>
                <a:effectLst/>
                <a:latin typeface="Arial Unicode MS"/>
                <a:ea typeface="Fira Mono"/>
              </a:rPr>
              <a:t>=&gt;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Fira Mono"/>
              </a:rPr>
              <a:t>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50A14F"/>
                </a:solidFill>
                <a:effectLst/>
                <a:latin typeface="Arial Unicode MS"/>
                <a:ea typeface="Fira Mono"/>
              </a:rPr>
              <a:t>`입력된 숫자는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Fira Mono"/>
              </a:rPr>
              <a:t>${num}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50A14F"/>
                </a:solidFill>
                <a:effectLst/>
                <a:latin typeface="Arial Unicode MS"/>
                <a:ea typeface="Fira Mono"/>
              </a:rPr>
              <a:t>입니다.`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Fira Mono"/>
              </a:rPr>
              <a:t>;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969896"/>
                </a:solidFill>
                <a:effectLst/>
                <a:latin typeface="Arial Unicode MS"/>
                <a:ea typeface="Fira Mono"/>
              </a:rPr>
              <a:t>// 중괄호와 return 문 생략 가능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90455" y="3793384"/>
            <a:ext cx="1167819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function </a:t>
            </a:r>
            <a:r>
              <a:rPr lang="ko-KR" altLang="en-US" b="1" dirty="0"/>
              <a:t>키워드를 생략</a:t>
            </a:r>
            <a:r>
              <a:rPr lang="ko-KR" altLang="en-US" dirty="0"/>
              <a:t>할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함수의 매개변수가 </a:t>
            </a:r>
            <a:r>
              <a:rPr lang="en-US" altLang="ko-KR" dirty="0"/>
              <a:t>1</a:t>
            </a:r>
            <a:r>
              <a:rPr lang="ko-KR" altLang="en-US" dirty="0"/>
              <a:t>개라면 </a:t>
            </a:r>
            <a:r>
              <a:rPr lang="ko-KR" altLang="en-US" b="1" dirty="0"/>
              <a:t>괄호</a:t>
            </a:r>
            <a:r>
              <a:rPr lang="en-US" altLang="ko-KR" b="1" dirty="0"/>
              <a:t>()</a:t>
            </a:r>
            <a:r>
              <a:rPr lang="ko-KR" altLang="en-US" b="1" dirty="0"/>
              <a:t>를 생략</a:t>
            </a:r>
            <a:r>
              <a:rPr lang="ko-KR" altLang="en-US" dirty="0"/>
              <a:t>할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함수 바디가 표현식 하나라면 </a:t>
            </a:r>
            <a:r>
              <a:rPr lang="ko-KR" altLang="en-US" b="1" dirty="0"/>
              <a:t>중괄호와 </a:t>
            </a:r>
            <a:r>
              <a:rPr lang="en-US" altLang="ko-KR" b="1" dirty="0"/>
              <a:t>return </a:t>
            </a:r>
            <a:r>
              <a:rPr lang="ko-KR" altLang="en-US" b="1" dirty="0"/>
              <a:t>문을 생략</a:t>
            </a:r>
            <a:r>
              <a:rPr lang="ko-KR" altLang="en-US" dirty="0"/>
              <a:t>할 수 있습니다</a:t>
            </a:r>
            <a:r>
              <a:rPr lang="en-US" altLang="ko-KR" dirty="0"/>
              <a:t>.</a:t>
            </a:r>
          </a:p>
        </p:txBody>
      </p:sp>
      <p:sp>
        <p:nvSpPr>
          <p:cNvPr id="10" name="Rectangle 9"/>
          <p:cNvSpPr/>
          <p:nvPr/>
        </p:nvSpPr>
        <p:spPr>
          <a:xfrm>
            <a:off x="290455" y="4836855"/>
            <a:ext cx="116781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400" b="1" dirty="0">
                <a:solidFill>
                  <a:srgbClr val="333333"/>
                </a:solidFill>
                <a:latin typeface="Consolas" panose="020B0609020204030204" pitchFamily="49" charset="0"/>
              </a:rPr>
              <a:t>2. </a:t>
            </a:r>
            <a:r>
              <a:rPr lang="ko-KR" altLang="en-US" sz="2400" b="1" dirty="0">
                <a:solidFill>
                  <a:srgbClr val="333333"/>
                </a:solidFill>
                <a:latin typeface="Consolas" panose="020B0609020204030204" pitchFamily="49" charset="0"/>
              </a:rPr>
              <a:t>화살표 함수는 항상 익명함수입니다</a:t>
            </a:r>
            <a:r>
              <a:rPr lang="en-US" altLang="ko-KR" sz="2400" b="1" dirty="0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endParaRPr lang="en-US" altLang="ko-KR" sz="2400" b="1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83028" y="177008"/>
            <a:ext cx="116781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2400" b="1" dirty="0" smtClean="0">
                <a:solidFill>
                  <a:srgbClr val="333333"/>
                </a:solidFill>
                <a:latin typeface="Consolas" panose="020B0609020204030204" pitchFamily="49" charset="0"/>
              </a:rPr>
              <a:t>화살표함수 </a:t>
            </a:r>
            <a:r>
              <a:rPr lang="en-US" altLang="ko-KR" sz="2400" b="1" dirty="0" smtClean="0">
                <a:solidFill>
                  <a:srgbClr val="333333"/>
                </a:solidFill>
                <a:latin typeface="Consolas" panose="020B0609020204030204" pitchFamily="49" charset="0"/>
              </a:rPr>
              <a:t>=&gt;</a:t>
            </a:r>
            <a:endParaRPr lang="ko-KR" altLang="en-US" sz="2400" b="1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90455" y="5298520"/>
            <a:ext cx="116781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333333"/>
                </a:solidFill>
                <a:latin typeface="Consolas" panose="020B0609020204030204" pitchFamily="49" charset="0"/>
              </a:rPr>
              <a:t>3. </a:t>
            </a:r>
            <a:r>
              <a:rPr lang="ko-KR" altLang="en-US" sz="2400" b="1" dirty="0">
                <a:solidFill>
                  <a:srgbClr val="333333"/>
                </a:solidFill>
                <a:latin typeface="Consolas" panose="020B0609020204030204" pitchFamily="49" charset="0"/>
              </a:rPr>
              <a:t>화살표 </a:t>
            </a:r>
            <a:r>
              <a:rPr lang="ko-KR" altLang="en-US" sz="2400" b="1" dirty="0">
                <a:solidFill>
                  <a:srgbClr val="333333"/>
                </a:solidFill>
                <a:latin typeface="Consolas" panose="020B0609020204030204" pitchFamily="49" charset="0"/>
              </a:rPr>
              <a:t>함수는 </a:t>
            </a:r>
            <a:r>
              <a:rPr lang="en-US" altLang="ko-KR" sz="2400" b="1" dirty="0">
                <a:solidFill>
                  <a:srgbClr val="333333"/>
                </a:solidFill>
                <a:latin typeface="Consolas" panose="020B0609020204030204" pitchFamily="49" charset="0"/>
              </a:rPr>
              <a:t>this</a:t>
            </a:r>
            <a:r>
              <a:rPr lang="ko-KR" altLang="en-US" sz="2400" b="1" dirty="0">
                <a:solidFill>
                  <a:srgbClr val="333333"/>
                </a:solidFill>
                <a:latin typeface="Consolas" panose="020B0609020204030204" pitchFamily="49" charset="0"/>
              </a:rPr>
              <a:t>가 정적으로 묶입니다</a:t>
            </a:r>
            <a:r>
              <a:rPr lang="en-US" altLang="ko-KR" sz="2400" b="1" dirty="0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90455" y="5793932"/>
            <a:ext cx="116781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333333"/>
                </a:solidFill>
                <a:latin typeface="Consolas" panose="020B0609020204030204" pitchFamily="49" charset="0"/>
              </a:rPr>
              <a:t>4. </a:t>
            </a:r>
            <a:r>
              <a:rPr lang="ko-KR" altLang="en-US" sz="2400" b="1" dirty="0">
                <a:solidFill>
                  <a:srgbClr val="333333"/>
                </a:solidFill>
                <a:latin typeface="Consolas" panose="020B0609020204030204" pitchFamily="49" charset="0"/>
              </a:rPr>
              <a:t>객체 생성자로 사용할 수 없습니다</a:t>
            </a:r>
            <a:r>
              <a:rPr lang="en-US" altLang="ko-KR" sz="2400" b="1" dirty="0" smtClean="0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endParaRPr lang="en-US" altLang="ko-KR" sz="2400" b="1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83028" y="6255597"/>
            <a:ext cx="116781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333333"/>
                </a:solidFill>
                <a:latin typeface="Consolas" panose="020B0609020204030204" pitchFamily="49" charset="0"/>
              </a:rPr>
              <a:t>5.</a:t>
            </a:r>
            <a:r>
              <a:rPr lang="ko-KR" altLang="en-US" sz="2400" b="1" dirty="0">
                <a:solidFill>
                  <a:srgbClr val="333333"/>
                </a:solidFill>
                <a:latin typeface="Consolas" panose="020B0609020204030204" pitchFamily="49" charset="0"/>
              </a:rPr>
              <a:t>  </a:t>
            </a:r>
            <a:r>
              <a:rPr lang="en-US" altLang="ko-KR" sz="2400" b="1" dirty="0">
                <a:solidFill>
                  <a:srgbClr val="333333"/>
                </a:solidFill>
                <a:latin typeface="Consolas" panose="020B0609020204030204" pitchFamily="49" charset="0"/>
              </a:rPr>
              <a:t>arguments </a:t>
            </a:r>
            <a:r>
              <a:rPr lang="ko-KR" altLang="en-US" sz="2400" b="1" dirty="0">
                <a:solidFill>
                  <a:srgbClr val="333333"/>
                </a:solidFill>
                <a:latin typeface="Consolas" panose="020B0609020204030204" pitchFamily="49" charset="0"/>
              </a:rPr>
              <a:t>변수를 사용할 수 없습니다</a:t>
            </a:r>
            <a:r>
              <a:rPr lang="en-US" altLang="ko-KR" sz="2400" b="1" dirty="0" smtClean="0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endParaRPr lang="en-US" altLang="ko-KR" sz="2400" b="1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7807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513805" y="186131"/>
            <a:ext cx="11283747" cy="10156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2000" b="1" i="1" dirty="0" err="1" smtClean="0">
                <a:effectLst/>
                <a:latin typeface="Consolas" panose="020B0609020204030204" pitchFamily="49" charset="0"/>
              </a:rPr>
              <a:t>Array.prototype.</a:t>
            </a:r>
            <a:r>
              <a:rPr lang="en-US" altLang="ko-KR" sz="2000" b="1" i="1" dirty="0" err="1" smtClean="0">
                <a:latin typeface="Consolas" panose="020B0609020204030204" pitchFamily="49" charset="0"/>
              </a:rPr>
              <a:t>map</a:t>
            </a:r>
            <a:r>
              <a:rPr lang="en-US" altLang="ko-KR" sz="2000" b="1" i="1" dirty="0" smtClean="0">
                <a:effectLst/>
                <a:latin typeface="Consolas" panose="020B0609020204030204" pitchFamily="49" charset="0"/>
              </a:rPr>
              <a:t>()</a:t>
            </a:r>
            <a:endParaRPr lang="en-US" altLang="ko-KR" sz="2000" b="1" dirty="0" smtClean="0">
              <a:effectLst/>
              <a:latin typeface="Consolas" panose="020B0609020204030204" pitchFamily="49" charset="0"/>
            </a:endParaRPr>
          </a:p>
          <a:p>
            <a:r>
              <a:rPr lang="en-US" altLang="ko-KR" sz="2000" b="1" i="1" dirty="0">
                <a:latin typeface="Consolas" panose="020B0609020204030204" pitchFamily="49" charset="0"/>
              </a:rPr>
              <a:t>2. Give us an array of the inventor first and last names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 i="1" dirty="0">
                <a:latin typeface="Consolas" panose="020B0609020204030204" pitchFamily="49" charset="0"/>
              </a:rPr>
              <a:t>  (</a:t>
            </a:r>
            <a:r>
              <a:rPr lang="ko-KR" altLang="en-US" sz="2000" b="1" i="1" dirty="0">
                <a:latin typeface="Consolas" panose="020B0609020204030204" pitchFamily="49" charset="0"/>
              </a:rPr>
              <a:t>모든 초대자의 </a:t>
            </a:r>
            <a:r>
              <a:rPr lang="en-US" altLang="ko-KR" sz="2000" b="1" i="1" dirty="0">
                <a:latin typeface="Consolas" panose="020B0609020204030204" pitchFamily="49" charset="0"/>
              </a:rPr>
              <a:t>first name</a:t>
            </a:r>
            <a:r>
              <a:rPr lang="ko-KR" altLang="en-US" sz="2000" b="1" i="1" dirty="0">
                <a:latin typeface="Consolas" panose="020B0609020204030204" pitchFamily="49" charset="0"/>
              </a:rPr>
              <a:t>과 </a:t>
            </a:r>
            <a:r>
              <a:rPr lang="en-US" altLang="ko-KR" sz="2000" b="1" i="1" dirty="0">
                <a:latin typeface="Consolas" panose="020B0609020204030204" pitchFamily="49" charset="0"/>
              </a:rPr>
              <a:t>last name</a:t>
            </a:r>
            <a:r>
              <a:rPr lang="ko-KR" altLang="en-US" sz="2000" b="1" i="1" dirty="0">
                <a:latin typeface="Consolas" panose="020B0609020204030204" pitchFamily="49" charset="0"/>
              </a:rPr>
              <a:t>을 출력하시오</a:t>
            </a:r>
            <a:r>
              <a:rPr lang="en-US" altLang="ko-KR" sz="2000" b="1" i="1" dirty="0">
                <a:latin typeface="Consolas" panose="020B0609020204030204" pitchFamily="49" charset="0"/>
              </a:rPr>
              <a:t>.)</a:t>
            </a:r>
            <a:endParaRPr lang="ko-KR" altLang="en-US" sz="2000" b="1" i="1" dirty="0">
              <a:latin typeface="Consolas" panose="020B0609020204030204" pitchFamily="49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622408" y="1456927"/>
            <a:ext cx="7681590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R="0" lvl="0" indent="0" latinLnBrk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ko-KR" altLang="ko-KR" sz="2000" i="1" dirty="0">
                <a:solidFill>
                  <a:srgbClr val="333333"/>
                </a:solidFill>
                <a:latin typeface="Consolas" panose="020B0609020204030204" pitchFamily="49" charset="0"/>
              </a:rPr>
              <a:t>map() 메서드는 배열 내의 모든 요소 각각에 </a:t>
            </a:r>
            <a:r>
              <a:rPr lang="ko-KR" altLang="ko-KR" sz="2000" i="1" dirty="0" smtClean="0">
                <a:solidFill>
                  <a:srgbClr val="333333"/>
                </a:solidFill>
                <a:latin typeface="Consolas" panose="020B0609020204030204" pitchFamily="49" charset="0"/>
              </a:rPr>
              <a:t>대하여</a:t>
            </a:r>
            <a:endParaRPr lang="en-US" altLang="ko-KR" sz="2000" i="1" dirty="0" smtClean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R="0" lvl="0" indent="0" latinLnBrk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ko-KR" altLang="ko-KR" sz="2000" i="1" dirty="0" smtClean="0">
                <a:solidFill>
                  <a:srgbClr val="333333"/>
                </a:solidFill>
                <a:latin typeface="Consolas" panose="020B0609020204030204" pitchFamily="49" charset="0"/>
              </a:rPr>
              <a:t>주어진 </a:t>
            </a:r>
            <a:r>
              <a:rPr lang="ko-KR" altLang="ko-KR" sz="2000" i="1" dirty="0">
                <a:solidFill>
                  <a:srgbClr val="333333"/>
                </a:solidFill>
                <a:latin typeface="Consolas" panose="020B0609020204030204" pitchFamily="49" charset="0"/>
              </a:rPr>
              <a:t>함수를 호출한 결과를 모아 새로운 배열을 반환합니다. </a:t>
            </a:r>
          </a:p>
        </p:txBody>
      </p:sp>
      <p:sp>
        <p:nvSpPr>
          <p:cNvPr id="4" name="Rectangle 3"/>
          <p:cNvSpPr/>
          <p:nvPr/>
        </p:nvSpPr>
        <p:spPr>
          <a:xfrm>
            <a:off x="513805" y="2413338"/>
            <a:ext cx="863019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 i="1" dirty="0">
                <a:latin typeface="Consolas" panose="020B0609020204030204" pitchFamily="49" charset="0"/>
              </a:rPr>
              <a:t>map(callback)</a:t>
            </a:r>
            <a:endParaRPr lang="ko-KR" altLang="en-US" sz="2000" b="1" i="1" dirty="0">
              <a:latin typeface="Consolas" panose="020B0609020204030204" pitchFamily="49" charset="0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2000" i="1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2000" i="1" dirty="0">
                <a:solidFill>
                  <a:srgbClr val="333333"/>
                </a:solidFill>
                <a:latin typeface="Consolas" panose="020B0609020204030204" pitchFamily="49" charset="0"/>
              </a:rPr>
              <a:t>- </a:t>
            </a:r>
            <a:r>
              <a:rPr lang="en-US" altLang="ko-KR" sz="2000" i="1" dirty="0" err="1">
                <a:solidFill>
                  <a:srgbClr val="333333"/>
                </a:solidFill>
                <a:latin typeface="Consolas" panose="020B0609020204030204" pitchFamily="49" charset="0"/>
              </a:rPr>
              <a:t>arr.map</a:t>
            </a:r>
            <a:r>
              <a:rPr lang="en-US" altLang="ko-KR" sz="2000" i="1" dirty="0">
                <a:solidFill>
                  <a:srgbClr val="333333"/>
                </a:solidFill>
                <a:latin typeface="Consolas" panose="020B0609020204030204" pitchFamily="49" charset="0"/>
              </a:rPr>
              <a:t>(callback[</a:t>
            </a:r>
            <a:r>
              <a:rPr lang="en-US" altLang="ko-KR" sz="2000" i="1" dirty="0" err="1">
                <a:solidFill>
                  <a:srgbClr val="333333"/>
                </a:solidFill>
                <a:latin typeface="Consolas" panose="020B0609020204030204" pitchFamily="49" charset="0"/>
              </a:rPr>
              <a:t>thisArg</a:t>
            </a:r>
            <a:r>
              <a:rPr lang="en-US" altLang="ko-KR" sz="2000" i="1" dirty="0">
                <a:solidFill>
                  <a:srgbClr val="333333"/>
                </a:solidFill>
                <a:latin typeface="Consolas" panose="020B0609020204030204" pitchFamily="49" charset="0"/>
              </a:rPr>
              <a:t>]) </a:t>
            </a:r>
            <a:r>
              <a:rPr lang="ko-KR" altLang="en-US" sz="2000" i="1" dirty="0">
                <a:solidFill>
                  <a:srgbClr val="333333"/>
                </a:solidFill>
                <a:latin typeface="Consolas" panose="020B0609020204030204" pitchFamily="49" charset="0"/>
              </a:rPr>
              <a:t>의 형태 입니다</a:t>
            </a:r>
            <a:r>
              <a:rPr lang="en-US" altLang="ko-KR" sz="2000" i="1" dirty="0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endParaRPr lang="ko-KR" altLang="en-US" sz="2000" i="1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2000" i="1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2000" i="1" dirty="0">
                <a:solidFill>
                  <a:srgbClr val="333333"/>
                </a:solidFill>
                <a:latin typeface="Consolas" panose="020B0609020204030204" pitchFamily="49" charset="0"/>
              </a:rPr>
              <a:t>- </a:t>
            </a:r>
            <a:r>
              <a:rPr lang="ko-KR" altLang="en-US" sz="2000" i="1" dirty="0">
                <a:solidFill>
                  <a:srgbClr val="333333"/>
                </a:solidFill>
                <a:latin typeface="Consolas" panose="020B0609020204030204" pitchFamily="49" charset="0"/>
              </a:rPr>
              <a:t>어떠한 배열에 </a:t>
            </a:r>
            <a:r>
              <a:rPr lang="ko-KR" altLang="en-US" sz="2000" i="1" dirty="0" smtClean="0">
                <a:solidFill>
                  <a:srgbClr val="333333"/>
                </a:solidFill>
                <a:latin typeface="Consolas" panose="020B0609020204030204" pitchFamily="49" charset="0"/>
              </a:rPr>
              <a:t>특정 </a:t>
            </a:r>
            <a:r>
              <a:rPr lang="ko-KR" altLang="en-US" sz="2000" i="1" dirty="0">
                <a:solidFill>
                  <a:srgbClr val="333333"/>
                </a:solidFill>
                <a:latin typeface="Consolas" panose="020B0609020204030204" pitchFamily="49" charset="0"/>
              </a:rPr>
              <a:t>규칙을 적용시켜 새로운 배열을 만든다</a:t>
            </a:r>
            <a:r>
              <a:rPr lang="en-US" altLang="ko-KR" sz="2000" i="1" dirty="0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endParaRPr lang="ko-KR" altLang="en-US" sz="2000" i="1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3920" y="3769859"/>
            <a:ext cx="8032968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2000" b="1" i="1" dirty="0">
                <a:solidFill>
                  <a:srgbClr val="333333"/>
                </a:solidFill>
                <a:latin typeface="Consolas" panose="020B0609020204030204" pitchFamily="49" charset="0"/>
              </a:rPr>
              <a:t>템플릿 리터럴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i="1" dirty="0">
                <a:solidFill>
                  <a:srgbClr val="333333"/>
                </a:solidFill>
                <a:latin typeface="Consolas" panose="020B0609020204030204" pitchFamily="49" charset="0"/>
              </a:rPr>
              <a:t>`${value}`</a:t>
            </a:r>
            <a:br>
              <a:rPr lang="en-US" altLang="ko-KR" sz="2000" i="1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ko-KR" altLang="en-US" sz="2000" i="1" dirty="0">
                <a:solidFill>
                  <a:srgbClr val="333333"/>
                </a:solidFill>
                <a:latin typeface="Consolas" panose="020B0609020204030204" pitchFamily="49" charset="0"/>
              </a:rPr>
              <a:t>템플릿 리터럴의 </a:t>
            </a:r>
            <a:r>
              <a:rPr lang="en-US" altLang="ko-KR" sz="2000" i="1" dirty="0">
                <a:solidFill>
                  <a:srgbClr val="333333"/>
                </a:solidFill>
                <a:latin typeface="Consolas" panose="020B0609020204030204" pitchFamily="49" charset="0"/>
              </a:rPr>
              <a:t>${} </a:t>
            </a:r>
            <a:r>
              <a:rPr lang="ko-KR" altLang="en-US" sz="2000" i="1" dirty="0">
                <a:solidFill>
                  <a:srgbClr val="333333"/>
                </a:solidFill>
                <a:latin typeface="Consolas" panose="020B0609020204030204" pitchFamily="49" charset="0"/>
              </a:rPr>
              <a:t>표현식 은 처리된 값을 문자열로 반환한다</a:t>
            </a:r>
            <a:r>
              <a:rPr lang="en-US" altLang="ko-KR" sz="2000" i="1" dirty="0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21960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513805" y="186131"/>
            <a:ext cx="11283747" cy="10156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2000" b="1" i="1" dirty="0" err="1" smtClean="0">
                <a:latin typeface="Consolas" panose="020B0609020204030204" pitchFamily="49" charset="0"/>
              </a:rPr>
              <a:t>Array.prototype.sort</a:t>
            </a:r>
            <a:r>
              <a:rPr lang="en-US" altLang="ko-KR" sz="2000" b="1" i="1" dirty="0"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2000" b="1" i="1" dirty="0" smtClean="0">
                <a:latin typeface="Consolas" panose="020B0609020204030204" pitchFamily="49" charset="0"/>
              </a:rPr>
              <a:t>3</a:t>
            </a:r>
            <a:r>
              <a:rPr lang="en-US" altLang="ko-KR" sz="2000" b="1" i="1" dirty="0">
                <a:latin typeface="Consolas" panose="020B0609020204030204" pitchFamily="49" charset="0"/>
              </a:rPr>
              <a:t>. Sort the inventors by birthdate, oldest to youngest</a:t>
            </a:r>
          </a:p>
          <a:p>
            <a:r>
              <a:rPr lang="en-US" altLang="ko-KR" sz="2000" b="1" i="1" dirty="0">
                <a:latin typeface="Consolas" panose="020B0609020204030204" pitchFamily="49" charset="0"/>
              </a:rPr>
              <a:t>  (</a:t>
            </a:r>
            <a:r>
              <a:rPr lang="ko-KR" altLang="en-US" sz="2000" b="1" i="1" dirty="0" smtClean="0">
                <a:latin typeface="Consolas" panose="020B0609020204030204" pitchFamily="49" charset="0"/>
              </a:rPr>
              <a:t>생년</a:t>
            </a:r>
            <a:r>
              <a:rPr lang="ko-KR" altLang="en-US" sz="2000" b="1" i="1" dirty="0">
                <a:latin typeface="Consolas" panose="020B0609020204030204" pitchFamily="49" charset="0"/>
              </a:rPr>
              <a:t>순</a:t>
            </a:r>
            <a:r>
              <a:rPr lang="ko-KR" altLang="en-US" sz="2000" b="1" i="1" dirty="0" smtClean="0">
                <a:latin typeface="Consolas" panose="020B0609020204030204" pitchFamily="49" charset="0"/>
              </a:rPr>
              <a:t>으로</a:t>
            </a:r>
            <a:r>
              <a:rPr lang="ko-KR" altLang="en-US" sz="2000" b="1" i="1" dirty="0">
                <a:latin typeface="Consolas" panose="020B0609020204030204" pitchFamily="49" charset="0"/>
              </a:rPr>
              <a:t> 나열하시오</a:t>
            </a:r>
            <a:r>
              <a:rPr lang="en-US" altLang="ko-KR" sz="2000" b="1" i="1" dirty="0">
                <a:latin typeface="Consolas" panose="020B0609020204030204" pitchFamily="49" charset="0"/>
              </a:rPr>
              <a:t>.)</a:t>
            </a:r>
            <a:endParaRPr lang="ko-KR" altLang="en-US" sz="2000" b="1" i="1" dirty="0">
              <a:latin typeface="Consolas" panose="020B0609020204030204" pitchFamily="49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513805" y="1594586"/>
            <a:ext cx="9925794" cy="338554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R="0" lvl="0" indent="0" latinLnBrk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ko-KR" altLang="ko-KR" sz="2000" b="1" i="1" dirty="0">
                <a:solidFill>
                  <a:srgbClr val="333333"/>
                </a:solidFill>
                <a:latin typeface="Consolas" panose="020B0609020204030204" pitchFamily="49" charset="0"/>
              </a:rPr>
              <a:t>Array.prototype.sort(compareFunction(a, b))</a:t>
            </a:r>
          </a:p>
          <a:p>
            <a:pPr marR="0" lvl="0" indent="0" latinLnBrk="0">
              <a:lnSpc>
                <a:spcPct val="100000"/>
              </a:lnSpc>
              <a:buClrTx/>
              <a:buSzTx/>
              <a:buFontTx/>
              <a:buNone/>
              <a:tabLst/>
            </a:pPr>
            <a:endParaRPr lang="ko-KR" altLang="ko-KR" sz="2000" i="1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R="0" lvl="0" indent="0" latinLnBrk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ko-KR" altLang="ko-KR" sz="2000" i="1" dirty="0">
                <a:solidFill>
                  <a:srgbClr val="333333"/>
                </a:solidFill>
                <a:latin typeface="Consolas" panose="020B0609020204030204" pitchFamily="49" charset="0"/>
              </a:rPr>
              <a:t>인자로 받는 함수는 직접적으로 정렬 순서를 결정하는데 사용되는 함수이다</a:t>
            </a:r>
            <a:r>
              <a:rPr lang="ko-KR" altLang="ko-KR" sz="2000" i="1" dirty="0" smtClean="0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endParaRPr lang="en-US" altLang="ko-KR" sz="2000" i="1" dirty="0" smtClean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R="0" lvl="0" indent="0" latinLnBrk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ko-KR" altLang="ko-KR" sz="2000" i="1" dirty="0" smtClean="0">
                <a:solidFill>
                  <a:srgbClr val="333333"/>
                </a:solidFill>
                <a:latin typeface="Consolas" panose="020B0609020204030204" pitchFamily="49" charset="0"/>
              </a:rPr>
              <a:t>이를 </a:t>
            </a:r>
            <a:r>
              <a:rPr lang="ko-KR" altLang="ko-KR" sz="2000" i="1" dirty="0">
                <a:solidFill>
                  <a:srgbClr val="333333"/>
                </a:solidFill>
                <a:latin typeface="Consolas" panose="020B0609020204030204" pitchFamily="49" charset="0"/>
              </a:rPr>
              <a:t>생략하면 유니코드 순으로 정렬된다</a:t>
            </a:r>
            <a:r>
              <a:rPr lang="ko-KR" altLang="ko-KR" sz="2000" i="1" dirty="0" smtClean="0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endParaRPr lang="en-US" altLang="ko-KR" sz="2000" i="1" dirty="0" smtClean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R="0" lvl="0" indent="0" latinLnBrk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ko-KR" altLang="ko-KR" sz="2000" i="1" dirty="0" smtClean="0">
                <a:solidFill>
                  <a:srgbClr val="333333"/>
                </a:solidFill>
                <a:latin typeface="Consolas" panose="020B0609020204030204" pitchFamily="49" charset="0"/>
              </a:rPr>
              <a:t>compare </a:t>
            </a:r>
            <a:r>
              <a:rPr lang="ko-KR" altLang="ko-KR" sz="2000" i="1" dirty="0">
                <a:solidFill>
                  <a:srgbClr val="333333"/>
                </a:solidFill>
                <a:latin typeface="Consolas" panose="020B0609020204030204" pitchFamily="49" charset="0"/>
              </a:rPr>
              <a:t>function을 넣어준다면, 다음과 같은 원리로 정렬 순서가 결정된다.</a:t>
            </a:r>
          </a:p>
          <a:p>
            <a:pPr marR="0" lvl="0" indent="0" latinLnBrk="0">
              <a:lnSpc>
                <a:spcPct val="100000"/>
              </a:lnSpc>
              <a:buClrTx/>
              <a:buSzTx/>
              <a:buFontTx/>
              <a:buNone/>
              <a:tabLst/>
            </a:pPr>
            <a:endParaRPr lang="ko-KR" altLang="ko-KR" sz="2000" i="1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R="0" lvl="0" indent="0" latinLnBrk="0">
              <a:lnSpc>
                <a:spcPct val="100000"/>
              </a:lnSpc>
              <a:buClrTx/>
              <a:buSzTx/>
              <a:buFontTx/>
              <a:buChar char="•"/>
              <a:tabLst/>
            </a:pPr>
            <a:r>
              <a:rPr lang="ko-KR" altLang="ko-KR" sz="2000" i="1" dirty="0">
                <a:solidFill>
                  <a:srgbClr val="333333"/>
                </a:solidFill>
                <a:latin typeface="Consolas" panose="020B0609020204030204" pitchFamily="49" charset="0"/>
              </a:rPr>
              <a:t>compareFunction(a, b)이 0보다 작은 경우 a를 b보다 낮은 색인으로 정렬한다</a:t>
            </a:r>
            <a:r>
              <a:rPr lang="ko-KR" altLang="ko-KR" sz="2000" i="1" dirty="0" smtClean="0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endParaRPr lang="en-US" altLang="ko-KR" sz="2000" i="1" dirty="0" smtClean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R="0" lvl="0" indent="0" latinLnBrk="0">
              <a:lnSpc>
                <a:spcPct val="100000"/>
              </a:lnSpc>
              <a:buClrTx/>
              <a:buSzTx/>
              <a:tabLst/>
            </a:pPr>
            <a:r>
              <a:rPr lang="ko-KR" altLang="ko-KR" sz="2000" i="1" dirty="0" smtClean="0">
                <a:solidFill>
                  <a:srgbClr val="333333"/>
                </a:solidFill>
                <a:latin typeface="Consolas" panose="020B0609020204030204" pitchFamily="49" charset="0"/>
              </a:rPr>
              <a:t>즉</a:t>
            </a:r>
            <a:r>
              <a:rPr lang="ko-KR" altLang="ko-KR" sz="2000" i="1" dirty="0">
                <a:solidFill>
                  <a:srgbClr val="333333"/>
                </a:solidFill>
                <a:latin typeface="Consolas" panose="020B0609020204030204" pitchFamily="49" charset="0"/>
              </a:rPr>
              <a:t>, a가 먼저온다.</a:t>
            </a:r>
          </a:p>
          <a:p>
            <a:pPr marR="0" lvl="0" indent="0" latinLnBrk="0">
              <a:lnSpc>
                <a:spcPct val="100000"/>
              </a:lnSpc>
              <a:buClrTx/>
              <a:buSzTx/>
              <a:buFontTx/>
              <a:buChar char="•"/>
              <a:tabLst/>
            </a:pPr>
            <a:r>
              <a:rPr lang="ko-KR" altLang="ko-KR" sz="2000" i="1" dirty="0">
                <a:solidFill>
                  <a:srgbClr val="333333"/>
                </a:solidFill>
                <a:latin typeface="Consolas" panose="020B0609020204030204" pitchFamily="49" charset="0"/>
              </a:rPr>
              <a:t>compareFunction(a, b)이 0을 반환하면 a와 b의 순서를 변경하지 않는다.</a:t>
            </a:r>
          </a:p>
          <a:p>
            <a:pPr marR="0" lvl="0" indent="0" latinLnBrk="0">
              <a:lnSpc>
                <a:spcPct val="100000"/>
              </a:lnSpc>
              <a:buClrTx/>
              <a:buSzTx/>
              <a:buFontTx/>
              <a:buChar char="•"/>
              <a:tabLst/>
            </a:pPr>
            <a:r>
              <a:rPr lang="ko-KR" altLang="ko-KR" sz="2000" i="1" dirty="0">
                <a:solidFill>
                  <a:srgbClr val="333333"/>
                </a:solidFill>
                <a:latin typeface="Consolas" panose="020B0609020204030204" pitchFamily="49" charset="0"/>
              </a:rPr>
              <a:t>compareFunction(a, b)이 0보다 큰 경우, b를 a보다 낮은 색인으로 정렬한다</a:t>
            </a:r>
            <a:r>
              <a:rPr lang="ko-KR" altLang="ko-KR" sz="2000" i="1" dirty="0" smtClean="0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endParaRPr lang="en-US" altLang="ko-KR" sz="2000" i="1" dirty="0" smtClean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R="0" lvl="0" indent="0" latinLnBrk="0">
              <a:lnSpc>
                <a:spcPct val="100000"/>
              </a:lnSpc>
              <a:buClrTx/>
              <a:buSzTx/>
              <a:tabLst/>
            </a:pPr>
            <a:r>
              <a:rPr lang="ko-KR" altLang="ko-KR" sz="2000" i="1" dirty="0" smtClean="0">
                <a:solidFill>
                  <a:srgbClr val="333333"/>
                </a:solidFill>
                <a:latin typeface="Consolas" panose="020B0609020204030204" pitchFamily="49" charset="0"/>
              </a:rPr>
              <a:t>즉</a:t>
            </a:r>
            <a:r>
              <a:rPr lang="ko-KR" altLang="ko-KR" sz="2000" i="1" dirty="0">
                <a:solidFill>
                  <a:srgbClr val="333333"/>
                </a:solidFill>
                <a:latin typeface="Consolas" panose="020B0609020204030204" pitchFamily="49" charset="0"/>
              </a:rPr>
              <a:t>, b가 먼저온다</a:t>
            </a:r>
            <a:r>
              <a:rPr lang="ko-KR" altLang="ko-KR" sz="2000" i="1" dirty="0" smtClean="0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endParaRPr lang="ko-KR" altLang="ko-KR" sz="2000" i="1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1130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13806" y="1390651"/>
            <a:ext cx="1167819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dirty="0" smtClean="0">
                <a:hlinkClick r:id="rId2"/>
              </a:rPr>
              <a:t>https://sustainable-dev.tistory.com/38</a:t>
            </a:r>
            <a:endParaRPr lang="ko-KR" altLang="en-US" sz="2000" i="1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622408" y="2595171"/>
            <a:ext cx="6347892" cy="9233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2000" i="1" dirty="0">
                <a:solidFill>
                  <a:srgbClr val="333333"/>
                </a:solidFill>
                <a:latin typeface="Consolas" panose="020B0609020204030204" pitchFamily="49" charset="0"/>
              </a:rPr>
              <a:t>(param1, param2, …, paramN) =&gt; { statements </a:t>
            </a:r>
            <a:r>
              <a:rPr lang="ko-KR" altLang="ko-KR" sz="2000" i="1" dirty="0" smtClean="0">
                <a:solidFill>
                  <a:srgbClr val="333333"/>
                </a:solidFill>
                <a:latin typeface="Consolas" panose="020B0609020204030204" pitchFamily="49" charset="0"/>
              </a:rPr>
              <a:t>}</a:t>
            </a:r>
            <a:endParaRPr lang="en-US" altLang="ko-KR" sz="2000" i="1" dirty="0" smtClean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2000" i="1" dirty="0" smtClean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ko-KR" altLang="ko-KR" sz="2000" i="1" dirty="0">
                <a:solidFill>
                  <a:srgbClr val="333333"/>
                </a:solidFill>
                <a:latin typeface="Consolas" panose="020B0609020204030204" pitchFamily="49" charset="0"/>
              </a:rPr>
              <a:t>param1, param2, …, paramN) =&gt; </a:t>
            </a:r>
            <a:r>
              <a:rPr lang="ko-KR" altLang="ko-KR" sz="2000" i="1" dirty="0" smtClean="0">
                <a:solidFill>
                  <a:srgbClr val="333333"/>
                </a:solidFill>
                <a:latin typeface="Consolas" panose="020B0609020204030204" pitchFamily="49" charset="0"/>
              </a:rPr>
              <a:t>expression</a:t>
            </a:r>
            <a:endParaRPr lang="en-US" altLang="ko-KR" sz="2000" i="1" dirty="0" smtClean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2000" i="1" dirty="0" smtClean="0">
                <a:solidFill>
                  <a:srgbClr val="333333"/>
                </a:solidFill>
                <a:latin typeface="Consolas" panose="020B0609020204030204" pitchFamily="49" charset="0"/>
              </a:rPr>
              <a:t>// </a:t>
            </a:r>
            <a:r>
              <a:rPr lang="ko-KR" altLang="ko-KR" sz="2000" i="1" dirty="0">
                <a:solidFill>
                  <a:srgbClr val="333333"/>
                </a:solidFill>
                <a:latin typeface="Consolas" panose="020B0609020204030204" pitchFamily="49" charset="0"/>
              </a:rPr>
              <a:t>다음과 동일함: =&gt; { return expression; } 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622408" y="3773634"/>
            <a:ext cx="5745163" cy="184665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2000" i="1" dirty="0">
                <a:solidFill>
                  <a:srgbClr val="333333"/>
                </a:solidFill>
                <a:latin typeface="Consolas" panose="020B0609020204030204" pitchFamily="49" charset="0"/>
              </a:rPr>
              <a:t>// 매개변수가 하나뿐인 경우 괄호는 선택사항</a:t>
            </a:r>
            <a:r>
              <a:rPr lang="ko-KR" altLang="ko-KR" sz="2000" i="1" dirty="0" smtClean="0">
                <a:solidFill>
                  <a:srgbClr val="333333"/>
                </a:solidFill>
                <a:latin typeface="Consolas" panose="020B0609020204030204" pitchFamily="49" charset="0"/>
              </a:rPr>
              <a:t>:</a:t>
            </a:r>
            <a:endParaRPr lang="en-US" altLang="ko-KR" sz="2000" i="1" dirty="0" smtClean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2000" i="1" dirty="0" smtClean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ko-KR" altLang="ko-KR" sz="2000" i="1" dirty="0">
                <a:solidFill>
                  <a:srgbClr val="333333"/>
                </a:solidFill>
                <a:latin typeface="Consolas" panose="020B0609020204030204" pitchFamily="49" charset="0"/>
              </a:rPr>
              <a:t>singleParam) =&gt; { statements </a:t>
            </a:r>
            <a:r>
              <a:rPr lang="ko-KR" altLang="ko-KR" sz="2000" i="1" dirty="0" smtClean="0">
                <a:solidFill>
                  <a:srgbClr val="333333"/>
                </a:solidFill>
                <a:latin typeface="Consolas" panose="020B0609020204030204" pitchFamily="49" charset="0"/>
              </a:rPr>
              <a:t>}</a:t>
            </a:r>
            <a:endParaRPr lang="en-US" altLang="ko-KR" sz="2000" i="1" dirty="0" smtClean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2000" i="1" dirty="0" smtClean="0">
                <a:solidFill>
                  <a:srgbClr val="333333"/>
                </a:solidFill>
                <a:latin typeface="Consolas" panose="020B0609020204030204" pitchFamily="49" charset="0"/>
              </a:rPr>
              <a:t>singleParam </a:t>
            </a:r>
            <a:r>
              <a:rPr lang="ko-KR" altLang="ko-KR" sz="2000" i="1" dirty="0">
                <a:solidFill>
                  <a:srgbClr val="333333"/>
                </a:solidFill>
                <a:latin typeface="Consolas" panose="020B0609020204030204" pitchFamily="49" charset="0"/>
              </a:rPr>
              <a:t>=&gt; { statements </a:t>
            </a:r>
            <a:r>
              <a:rPr lang="ko-KR" altLang="ko-KR" sz="2000" i="1" dirty="0" smtClean="0">
                <a:solidFill>
                  <a:srgbClr val="333333"/>
                </a:solidFill>
                <a:latin typeface="Consolas" panose="020B0609020204030204" pitchFamily="49" charset="0"/>
              </a:rPr>
              <a:t>}</a:t>
            </a:r>
            <a:endParaRPr lang="en-US" altLang="ko-KR" sz="2000" i="1" dirty="0" smtClean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2000" i="1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2000" i="1" dirty="0" smtClean="0">
                <a:solidFill>
                  <a:srgbClr val="333333"/>
                </a:solidFill>
                <a:latin typeface="Consolas" panose="020B0609020204030204" pitchFamily="49" charset="0"/>
              </a:rPr>
              <a:t>// </a:t>
            </a:r>
            <a:r>
              <a:rPr lang="ko-KR" altLang="ko-KR" sz="2000" i="1" dirty="0">
                <a:solidFill>
                  <a:srgbClr val="333333"/>
                </a:solidFill>
                <a:latin typeface="Consolas" panose="020B0609020204030204" pitchFamily="49" charset="0"/>
              </a:rPr>
              <a:t>매개변수가 없는 함수는 괄호가 필요</a:t>
            </a:r>
            <a:r>
              <a:rPr lang="ko-KR" altLang="ko-KR" sz="2000" i="1" dirty="0" smtClean="0">
                <a:solidFill>
                  <a:srgbClr val="333333"/>
                </a:solidFill>
                <a:latin typeface="Consolas" panose="020B0609020204030204" pitchFamily="49" charset="0"/>
              </a:rPr>
              <a:t>:</a:t>
            </a:r>
            <a:endParaRPr lang="en-US" altLang="ko-KR" sz="2000" i="1" dirty="0" smtClean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2000" i="1" dirty="0" smtClean="0">
                <a:solidFill>
                  <a:srgbClr val="333333"/>
                </a:solidFill>
                <a:latin typeface="Consolas" panose="020B0609020204030204" pitchFamily="49" charset="0"/>
              </a:rPr>
              <a:t>() </a:t>
            </a:r>
            <a:r>
              <a:rPr lang="ko-KR" altLang="ko-KR" sz="2000" i="1" dirty="0">
                <a:solidFill>
                  <a:srgbClr val="333333"/>
                </a:solidFill>
                <a:latin typeface="Consolas" panose="020B0609020204030204" pitchFamily="49" charset="0"/>
              </a:rPr>
              <a:t>=&gt; { statements } </a:t>
            </a:r>
          </a:p>
        </p:txBody>
      </p:sp>
      <p:sp>
        <p:nvSpPr>
          <p:cNvPr id="10" name="Rectangle 9"/>
          <p:cNvSpPr/>
          <p:nvPr/>
        </p:nvSpPr>
        <p:spPr>
          <a:xfrm>
            <a:off x="513805" y="186131"/>
            <a:ext cx="11283747" cy="10156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2000" b="1" i="1" dirty="0" err="1">
                <a:latin typeface="Consolas" panose="020B0609020204030204" pitchFamily="49" charset="0"/>
              </a:rPr>
              <a:t>Array.prototype.reduce</a:t>
            </a:r>
            <a:r>
              <a:rPr lang="en-US" altLang="ko-KR" sz="2000" b="1" i="1" dirty="0"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2000" b="1" i="1" dirty="0">
                <a:latin typeface="Consolas" panose="020B0609020204030204" pitchFamily="49" charset="0"/>
              </a:rPr>
              <a:t>4. How many years did all the inventors live?</a:t>
            </a:r>
          </a:p>
          <a:p>
            <a:r>
              <a:rPr lang="ko-KR" altLang="en-US" sz="2000" b="1" i="1" dirty="0">
                <a:latin typeface="Consolas" panose="020B0609020204030204" pitchFamily="49" charset="0"/>
              </a:rPr>
              <a:t>모든 참가자들이 몇년간 살았는지 출력하시오</a:t>
            </a:r>
            <a:r>
              <a:rPr lang="en-US" altLang="ko-KR" sz="2000" b="1" i="1" dirty="0">
                <a:latin typeface="Consolas" panose="020B0609020204030204" pitchFamily="49" charset="0"/>
              </a:rPr>
              <a:t>. (</a:t>
            </a:r>
            <a:r>
              <a:rPr lang="ko-KR" altLang="en-US" sz="2000" b="1" i="1" dirty="0">
                <a:latin typeface="Consolas" panose="020B0609020204030204" pitchFamily="49" charset="0"/>
              </a:rPr>
              <a:t>합쳐서</a:t>
            </a:r>
            <a:r>
              <a:rPr lang="en-US" altLang="ko-KR" sz="2000" b="1" i="1" dirty="0">
                <a:latin typeface="Consolas" panose="020B0609020204030204" pitchFamily="49" charset="0"/>
              </a:rPr>
              <a:t>)</a:t>
            </a:r>
            <a:endParaRPr lang="ko-KR" altLang="en-US" sz="2000" b="1" i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4998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13806" y="1390651"/>
            <a:ext cx="1167819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i="1" dirty="0">
                <a:solidFill>
                  <a:srgbClr val="333333"/>
                </a:solidFill>
                <a:latin typeface="Consolas" panose="020B0609020204030204" pitchFamily="49" charset="0"/>
              </a:rPr>
              <a:t>filter(callback)</a:t>
            </a:r>
            <a:endParaRPr lang="ko-KR" altLang="en-US" sz="2000" i="1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2000" i="1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2000" i="1" dirty="0">
                <a:solidFill>
                  <a:srgbClr val="333333"/>
                </a:solidFill>
                <a:latin typeface="Consolas" panose="020B0609020204030204" pitchFamily="49" charset="0"/>
              </a:rPr>
              <a:t>- </a:t>
            </a:r>
            <a:r>
              <a:rPr lang="en-US" altLang="ko-KR" sz="2000" i="1" dirty="0" err="1">
                <a:solidFill>
                  <a:srgbClr val="333333"/>
                </a:solidFill>
                <a:latin typeface="Consolas" panose="020B0609020204030204" pitchFamily="49" charset="0"/>
              </a:rPr>
              <a:t>arr.filter</a:t>
            </a:r>
            <a:r>
              <a:rPr lang="en-US" altLang="ko-KR" sz="2000" i="1" dirty="0">
                <a:solidFill>
                  <a:srgbClr val="333333"/>
                </a:solidFill>
                <a:latin typeface="Consolas" panose="020B0609020204030204" pitchFamily="49" charset="0"/>
              </a:rPr>
              <a:t>(callback[</a:t>
            </a:r>
            <a:r>
              <a:rPr lang="en-US" altLang="ko-KR" sz="2000" i="1" dirty="0" err="1">
                <a:solidFill>
                  <a:srgbClr val="333333"/>
                </a:solidFill>
                <a:latin typeface="Consolas" panose="020B0609020204030204" pitchFamily="49" charset="0"/>
              </a:rPr>
              <a:t>thisArg</a:t>
            </a:r>
            <a:r>
              <a:rPr lang="en-US" altLang="ko-KR" sz="2000" i="1" dirty="0">
                <a:solidFill>
                  <a:srgbClr val="333333"/>
                </a:solidFill>
                <a:latin typeface="Consolas" panose="020B0609020204030204" pitchFamily="49" charset="0"/>
              </a:rPr>
              <a:t>]) </a:t>
            </a:r>
            <a:r>
              <a:rPr lang="ko-KR" altLang="en-US" sz="2000" i="1" dirty="0">
                <a:solidFill>
                  <a:srgbClr val="333333"/>
                </a:solidFill>
                <a:latin typeface="Consolas" panose="020B0609020204030204" pitchFamily="49" charset="0"/>
              </a:rPr>
              <a:t>의 형태 입니다</a:t>
            </a:r>
            <a:r>
              <a:rPr lang="en-US" altLang="ko-KR" sz="2000" i="1" dirty="0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endParaRPr lang="ko-KR" altLang="en-US" sz="2000" i="1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2000" i="1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2000" i="1" dirty="0">
                <a:solidFill>
                  <a:srgbClr val="333333"/>
                </a:solidFill>
                <a:latin typeface="Consolas" panose="020B0609020204030204" pitchFamily="49" charset="0"/>
              </a:rPr>
              <a:t>- </a:t>
            </a:r>
            <a:r>
              <a:rPr lang="ko-KR" altLang="en-US" sz="2000" i="1" dirty="0">
                <a:solidFill>
                  <a:srgbClr val="333333"/>
                </a:solidFill>
                <a:latin typeface="Consolas" panose="020B0609020204030204" pitchFamily="49" charset="0"/>
              </a:rPr>
              <a:t>배열에 조건을 주어 조건에 만족하지 못하는 원소들을 걸러낸다</a:t>
            </a:r>
            <a:r>
              <a:rPr lang="en-US" altLang="ko-KR" sz="2000" i="1" dirty="0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endParaRPr lang="ko-KR" altLang="en-US" sz="2000" i="1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622408" y="2595171"/>
            <a:ext cx="6347892" cy="9233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2000" i="1" dirty="0">
                <a:solidFill>
                  <a:srgbClr val="333333"/>
                </a:solidFill>
                <a:latin typeface="Consolas" panose="020B0609020204030204" pitchFamily="49" charset="0"/>
              </a:rPr>
              <a:t>(param1, param2, …, paramN) =&gt; { statements </a:t>
            </a:r>
            <a:r>
              <a:rPr lang="ko-KR" altLang="ko-KR" sz="2000" i="1" dirty="0" smtClean="0">
                <a:solidFill>
                  <a:srgbClr val="333333"/>
                </a:solidFill>
                <a:latin typeface="Consolas" panose="020B0609020204030204" pitchFamily="49" charset="0"/>
              </a:rPr>
              <a:t>}</a:t>
            </a:r>
            <a:endParaRPr lang="en-US" altLang="ko-KR" sz="2000" i="1" dirty="0" smtClean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2000" i="1" dirty="0" smtClean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ko-KR" altLang="ko-KR" sz="2000" i="1" dirty="0">
                <a:solidFill>
                  <a:srgbClr val="333333"/>
                </a:solidFill>
                <a:latin typeface="Consolas" panose="020B0609020204030204" pitchFamily="49" charset="0"/>
              </a:rPr>
              <a:t>param1, param2, …, paramN) =&gt; </a:t>
            </a:r>
            <a:r>
              <a:rPr lang="ko-KR" altLang="ko-KR" sz="2000" i="1" dirty="0" smtClean="0">
                <a:solidFill>
                  <a:srgbClr val="333333"/>
                </a:solidFill>
                <a:latin typeface="Consolas" panose="020B0609020204030204" pitchFamily="49" charset="0"/>
              </a:rPr>
              <a:t>expression</a:t>
            </a:r>
            <a:endParaRPr lang="en-US" altLang="ko-KR" sz="2000" i="1" dirty="0" smtClean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2000" i="1" dirty="0" smtClean="0">
                <a:solidFill>
                  <a:srgbClr val="333333"/>
                </a:solidFill>
                <a:latin typeface="Consolas" panose="020B0609020204030204" pitchFamily="49" charset="0"/>
              </a:rPr>
              <a:t>// </a:t>
            </a:r>
            <a:r>
              <a:rPr lang="ko-KR" altLang="ko-KR" sz="2000" i="1" dirty="0">
                <a:solidFill>
                  <a:srgbClr val="333333"/>
                </a:solidFill>
                <a:latin typeface="Consolas" panose="020B0609020204030204" pitchFamily="49" charset="0"/>
              </a:rPr>
              <a:t>다음과 동일함: =&gt; { return expression; } 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622408" y="3773634"/>
            <a:ext cx="5745163" cy="184665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2000" i="1" dirty="0">
                <a:solidFill>
                  <a:srgbClr val="333333"/>
                </a:solidFill>
                <a:latin typeface="Consolas" panose="020B0609020204030204" pitchFamily="49" charset="0"/>
              </a:rPr>
              <a:t>// 매개변수가 하나뿐인 경우 괄호는 선택사항</a:t>
            </a:r>
            <a:r>
              <a:rPr lang="ko-KR" altLang="ko-KR" sz="2000" i="1" dirty="0" smtClean="0">
                <a:solidFill>
                  <a:srgbClr val="333333"/>
                </a:solidFill>
                <a:latin typeface="Consolas" panose="020B0609020204030204" pitchFamily="49" charset="0"/>
              </a:rPr>
              <a:t>:</a:t>
            </a:r>
            <a:endParaRPr lang="en-US" altLang="ko-KR" sz="2000" i="1" dirty="0" smtClean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2000" i="1" dirty="0" smtClean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ko-KR" altLang="ko-KR" sz="2000" i="1" dirty="0">
                <a:solidFill>
                  <a:srgbClr val="333333"/>
                </a:solidFill>
                <a:latin typeface="Consolas" panose="020B0609020204030204" pitchFamily="49" charset="0"/>
              </a:rPr>
              <a:t>singleParam) =&gt; { statements </a:t>
            </a:r>
            <a:r>
              <a:rPr lang="ko-KR" altLang="ko-KR" sz="2000" i="1" dirty="0" smtClean="0">
                <a:solidFill>
                  <a:srgbClr val="333333"/>
                </a:solidFill>
                <a:latin typeface="Consolas" panose="020B0609020204030204" pitchFamily="49" charset="0"/>
              </a:rPr>
              <a:t>}</a:t>
            </a:r>
            <a:endParaRPr lang="en-US" altLang="ko-KR" sz="2000" i="1" dirty="0" smtClean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2000" i="1" dirty="0" smtClean="0">
                <a:solidFill>
                  <a:srgbClr val="333333"/>
                </a:solidFill>
                <a:latin typeface="Consolas" panose="020B0609020204030204" pitchFamily="49" charset="0"/>
              </a:rPr>
              <a:t>singleParam </a:t>
            </a:r>
            <a:r>
              <a:rPr lang="ko-KR" altLang="ko-KR" sz="2000" i="1" dirty="0">
                <a:solidFill>
                  <a:srgbClr val="333333"/>
                </a:solidFill>
                <a:latin typeface="Consolas" panose="020B0609020204030204" pitchFamily="49" charset="0"/>
              </a:rPr>
              <a:t>=&gt; { statements </a:t>
            </a:r>
            <a:r>
              <a:rPr lang="ko-KR" altLang="ko-KR" sz="2000" i="1" dirty="0" smtClean="0">
                <a:solidFill>
                  <a:srgbClr val="333333"/>
                </a:solidFill>
                <a:latin typeface="Consolas" panose="020B0609020204030204" pitchFamily="49" charset="0"/>
              </a:rPr>
              <a:t>}</a:t>
            </a:r>
            <a:endParaRPr lang="en-US" altLang="ko-KR" sz="2000" i="1" dirty="0" smtClean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2000" i="1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2000" i="1" dirty="0" smtClean="0">
                <a:solidFill>
                  <a:srgbClr val="333333"/>
                </a:solidFill>
                <a:latin typeface="Consolas" panose="020B0609020204030204" pitchFamily="49" charset="0"/>
              </a:rPr>
              <a:t>// </a:t>
            </a:r>
            <a:r>
              <a:rPr lang="ko-KR" altLang="ko-KR" sz="2000" i="1" dirty="0">
                <a:solidFill>
                  <a:srgbClr val="333333"/>
                </a:solidFill>
                <a:latin typeface="Consolas" panose="020B0609020204030204" pitchFamily="49" charset="0"/>
              </a:rPr>
              <a:t>매개변수가 없는 함수는 괄호가 필요</a:t>
            </a:r>
            <a:r>
              <a:rPr lang="ko-KR" altLang="ko-KR" sz="2000" i="1" dirty="0" smtClean="0">
                <a:solidFill>
                  <a:srgbClr val="333333"/>
                </a:solidFill>
                <a:latin typeface="Consolas" panose="020B0609020204030204" pitchFamily="49" charset="0"/>
              </a:rPr>
              <a:t>:</a:t>
            </a:r>
            <a:endParaRPr lang="en-US" altLang="ko-KR" sz="2000" i="1" dirty="0" smtClean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2000" i="1" dirty="0" smtClean="0">
                <a:solidFill>
                  <a:srgbClr val="333333"/>
                </a:solidFill>
                <a:latin typeface="Consolas" panose="020B0609020204030204" pitchFamily="49" charset="0"/>
              </a:rPr>
              <a:t>() </a:t>
            </a:r>
            <a:r>
              <a:rPr lang="ko-KR" altLang="ko-KR" sz="2000" i="1" dirty="0">
                <a:solidFill>
                  <a:srgbClr val="333333"/>
                </a:solidFill>
                <a:latin typeface="Consolas" panose="020B0609020204030204" pitchFamily="49" charset="0"/>
              </a:rPr>
              <a:t>=&gt; { statements } </a:t>
            </a:r>
          </a:p>
        </p:txBody>
      </p:sp>
      <p:sp>
        <p:nvSpPr>
          <p:cNvPr id="10" name="Rectangle 9"/>
          <p:cNvSpPr/>
          <p:nvPr/>
        </p:nvSpPr>
        <p:spPr>
          <a:xfrm>
            <a:off x="513805" y="186131"/>
            <a:ext cx="1128374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i="1" dirty="0" err="1" smtClean="0">
                <a:effectLst/>
                <a:latin typeface="Consolas" panose="020B0609020204030204" pitchFamily="49" charset="0"/>
              </a:rPr>
              <a:t>Array.prototype.filter</a:t>
            </a:r>
            <a:r>
              <a:rPr lang="en-US" altLang="ko-KR" sz="2000" b="1" i="1" dirty="0" smtClean="0">
                <a:effectLst/>
                <a:latin typeface="Consolas" panose="020B0609020204030204" pitchFamily="49" charset="0"/>
              </a:rPr>
              <a:t>()</a:t>
            </a:r>
            <a:endParaRPr lang="en-US" altLang="ko-KR" sz="2000" b="1" dirty="0" smtClean="0">
              <a:effectLst/>
              <a:latin typeface="Consolas" panose="020B0609020204030204" pitchFamily="49" charset="0"/>
            </a:endParaRPr>
          </a:p>
          <a:p>
            <a:r>
              <a:rPr lang="en-US" altLang="ko-KR" sz="2000" b="1" i="1" dirty="0" smtClean="0">
                <a:effectLst/>
                <a:latin typeface="Consolas" panose="020B0609020204030204" pitchFamily="49" charset="0"/>
              </a:rPr>
              <a:t>1. Filter the list of inventors for those who were born in the 1500's</a:t>
            </a:r>
            <a:endParaRPr lang="en-US" altLang="ko-KR" sz="2000" b="1" dirty="0" smtClean="0">
              <a:effectLst/>
              <a:latin typeface="Consolas" panose="020B0609020204030204" pitchFamily="49" charset="0"/>
            </a:endParaRPr>
          </a:p>
          <a:p>
            <a:r>
              <a:rPr lang="en-US" altLang="ko-KR" sz="2000" b="1" dirty="0" smtClean="0">
                <a:effectLst/>
                <a:latin typeface="Consolas" panose="020B0609020204030204" pitchFamily="49" charset="0"/>
              </a:rPr>
              <a:t>  (</a:t>
            </a:r>
            <a:r>
              <a:rPr lang="ko-KR" altLang="en-US" sz="2000" b="1" dirty="0" smtClean="0">
                <a:effectLst/>
                <a:latin typeface="Consolas" panose="020B0609020204030204" pitchFamily="49" charset="0"/>
              </a:rPr>
              <a:t>태어난 년도가 </a:t>
            </a:r>
            <a:r>
              <a:rPr lang="en-US" altLang="ko-KR" sz="2000" b="1" i="1" dirty="0" smtClean="0">
                <a:effectLst/>
                <a:latin typeface="Consolas" panose="020B0609020204030204" pitchFamily="49" charset="0"/>
              </a:rPr>
              <a:t>1500</a:t>
            </a:r>
            <a:r>
              <a:rPr lang="ko-KR" altLang="en-US" sz="2000" b="1" i="1" dirty="0" smtClean="0">
                <a:effectLst/>
                <a:latin typeface="Consolas" panose="020B0609020204030204" pitchFamily="49" charset="0"/>
              </a:rPr>
              <a:t>년대 사람만 찾아서 출력하시오</a:t>
            </a:r>
            <a:r>
              <a:rPr lang="en-US" altLang="ko-KR" sz="2000" b="1" i="1" dirty="0" smtClean="0">
                <a:effectLst/>
                <a:latin typeface="Consolas" panose="020B0609020204030204" pitchFamily="49" charset="0"/>
              </a:rPr>
              <a:t>.)</a:t>
            </a:r>
            <a:endParaRPr lang="ko-KR" altLang="en-US" sz="2000" b="1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2973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13806" y="1390651"/>
            <a:ext cx="1167819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i="1" dirty="0">
                <a:solidFill>
                  <a:srgbClr val="333333"/>
                </a:solidFill>
                <a:latin typeface="Consolas" panose="020B0609020204030204" pitchFamily="49" charset="0"/>
              </a:rPr>
              <a:t>filter(callback)</a:t>
            </a:r>
            <a:endParaRPr lang="ko-KR" altLang="en-US" sz="2000" i="1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2000" i="1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2000" i="1" dirty="0">
                <a:solidFill>
                  <a:srgbClr val="333333"/>
                </a:solidFill>
                <a:latin typeface="Consolas" panose="020B0609020204030204" pitchFamily="49" charset="0"/>
              </a:rPr>
              <a:t>- </a:t>
            </a:r>
            <a:r>
              <a:rPr lang="en-US" altLang="ko-KR" sz="2000" i="1" dirty="0" err="1">
                <a:solidFill>
                  <a:srgbClr val="333333"/>
                </a:solidFill>
                <a:latin typeface="Consolas" panose="020B0609020204030204" pitchFamily="49" charset="0"/>
              </a:rPr>
              <a:t>arr.filter</a:t>
            </a:r>
            <a:r>
              <a:rPr lang="en-US" altLang="ko-KR" sz="2000" i="1" dirty="0">
                <a:solidFill>
                  <a:srgbClr val="333333"/>
                </a:solidFill>
                <a:latin typeface="Consolas" panose="020B0609020204030204" pitchFamily="49" charset="0"/>
              </a:rPr>
              <a:t>(callback[</a:t>
            </a:r>
            <a:r>
              <a:rPr lang="en-US" altLang="ko-KR" sz="2000" i="1" dirty="0" err="1">
                <a:solidFill>
                  <a:srgbClr val="333333"/>
                </a:solidFill>
                <a:latin typeface="Consolas" panose="020B0609020204030204" pitchFamily="49" charset="0"/>
              </a:rPr>
              <a:t>thisArg</a:t>
            </a:r>
            <a:r>
              <a:rPr lang="en-US" altLang="ko-KR" sz="2000" i="1" dirty="0">
                <a:solidFill>
                  <a:srgbClr val="333333"/>
                </a:solidFill>
                <a:latin typeface="Consolas" panose="020B0609020204030204" pitchFamily="49" charset="0"/>
              </a:rPr>
              <a:t>]) </a:t>
            </a:r>
            <a:r>
              <a:rPr lang="ko-KR" altLang="en-US" sz="2000" i="1" dirty="0">
                <a:solidFill>
                  <a:srgbClr val="333333"/>
                </a:solidFill>
                <a:latin typeface="Consolas" panose="020B0609020204030204" pitchFamily="49" charset="0"/>
              </a:rPr>
              <a:t>의 형태 입니다</a:t>
            </a:r>
            <a:r>
              <a:rPr lang="en-US" altLang="ko-KR" sz="2000" i="1" dirty="0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endParaRPr lang="ko-KR" altLang="en-US" sz="2000" i="1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2000" i="1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2000" i="1" dirty="0">
                <a:solidFill>
                  <a:srgbClr val="333333"/>
                </a:solidFill>
                <a:latin typeface="Consolas" panose="020B0609020204030204" pitchFamily="49" charset="0"/>
              </a:rPr>
              <a:t>- </a:t>
            </a:r>
            <a:r>
              <a:rPr lang="ko-KR" altLang="en-US" sz="2000" i="1" dirty="0">
                <a:solidFill>
                  <a:srgbClr val="333333"/>
                </a:solidFill>
                <a:latin typeface="Consolas" panose="020B0609020204030204" pitchFamily="49" charset="0"/>
              </a:rPr>
              <a:t>배열에 조건을 주어 조건에 만족하지 못하는 원소들을 걸러낸다</a:t>
            </a:r>
            <a:r>
              <a:rPr lang="en-US" altLang="ko-KR" sz="2000" i="1" dirty="0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endParaRPr lang="ko-KR" altLang="en-US" sz="2000" i="1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622408" y="2595171"/>
            <a:ext cx="6347892" cy="9233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2000" i="1" dirty="0">
                <a:solidFill>
                  <a:srgbClr val="333333"/>
                </a:solidFill>
                <a:latin typeface="Consolas" panose="020B0609020204030204" pitchFamily="49" charset="0"/>
              </a:rPr>
              <a:t>(param1, param2, …, paramN) =&gt; { statements </a:t>
            </a:r>
            <a:r>
              <a:rPr lang="ko-KR" altLang="ko-KR" sz="2000" i="1" dirty="0" smtClean="0">
                <a:solidFill>
                  <a:srgbClr val="333333"/>
                </a:solidFill>
                <a:latin typeface="Consolas" panose="020B0609020204030204" pitchFamily="49" charset="0"/>
              </a:rPr>
              <a:t>}</a:t>
            </a:r>
            <a:endParaRPr lang="en-US" altLang="ko-KR" sz="2000" i="1" dirty="0" smtClean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2000" i="1" dirty="0" smtClean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ko-KR" altLang="ko-KR" sz="2000" i="1" dirty="0">
                <a:solidFill>
                  <a:srgbClr val="333333"/>
                </a:solidFill>
                <a:latin typeface="Consolas" panose="020B0609020204030204" pitchFamily="49" charset="0"/>
              </a:rPr>
              <a:t>param1, param2, …, paramN) =&gt; </a:t>
            </a:r>
            <a:r>
              <a:rPr lang="ko-KR" altLang="ko-KR" sz="2000" i="1" dirty="0" smtClean="0">
                <a:solidFill>
                  <a:srgbClr val="333333"/>
                </a:solidFill>
                <a:latin typeface="Consolas" panose="020B0609020204030204" pitchFamily="49" charset="0"/>
              </a:rPr>
              <a:t>expression</a:t>
            </a:r>
            <a:endParaRPr lang="en-US" altLang="ko-KR" sz="2000" i="1" dirty="0" smtClean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2000" i="1" dirty="0" smtClean="0">
                <a:solidFill>
                  <a:srgbClr val="333333"/>
                </a:solidFill>
                <a:latin typeface="Consolas" panose="020B0609020204030204" pitchFamily="49" charset="0"/>
              </a:rPr>
              <a:t>// </a:t>
            </a:r>
            <a:r>
              <a:rPr lang="ko-KR" altLang="ko-KR" sz="2000" i="1" dirty="0">
                <a:solidFill>
                  <a:srgbClr val="333333"/>
                </a:solidFill>
                <a:latin typeface="Consolas" panose="020B0609020204030204" pitchFamily="49" charset="0"/>
              </a:rPr>
              <a:t>다음과 동일함: =&gt; { return expression; } 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622408" y="3773634"/>
            <a:ext cx="5745163" cy="184665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2000" i="1" dirty="0">
                <a:solidFill>
                  <a:srgbClr val="333333"/>
                </a:solidFill>
                <a:latin typeface="Consolas" panose="020B0609020204030204" pitchFamily="49" charset="0"/>
              </a:rPr>
              <a:t>// 매개변수가 하나뿐인 경우 괄호는 선택사항</a:t>
            </a:r>
            <a:r>
              <a:rPr lang="ko-KR" altLang="ko-KR" sz="2000" i="1" dirty="0" smtClean="0">
                <a:solidFill>
                  <a:srgbClr val="333333"/>
                </a:solidFill>
                <a:latin typeface="Consolas" panose="020B0609020204030204" pitchFamily="49" charset="0"/>
              </a:rPr>
              <a:t>:</a:t>
            </a:r>
            <a:endParaRPr lang="en-US" altLang="ko-KR" sz="2000" i="1" dirty="0" smtClean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2000" i="1" dirty="0" smtClean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ko-KR" altLang="ko-KR" sz="2000" i="1" dirty="0">
                <a:solidFill>
                  <a:srgbClr val="333333"/>
                </a:solidFill>
                <a:latin typeface="Consolas" panose="020B0609020204030204" pitchFamily="49" charset="0"/>
              </a:rPr>
              <a:t>singleParam) =&gt; { statements </a:t>
            </a:r>
            <a:r>
              <a:rPr lang="ko-KR" altLang="ko-KR" sz="2000" i="1" dirty="0" smtClean="0">
                <a:solidFill>
                  <a:srgbClr val="333333"/>
                </a:solidFill>
                <a:latin typeface="Consolas" panose="020B0609020204030204" pitchFamily="49" charset="0"/>
              </a:rPr>
              <a:t>}</a:t>
            </a:r>
            <a:endParaRPr lang="en-US" altLang="ko-KR" sz="2000" i="1" dirty="0" smtClean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2000" i="1" dirty="0" smtClean="0">
                <a:solidFill>
                  <a:srgbClr val="333333"/>
                </a:solidFill>
                <a:latin typeface="Consolas" panose="020B0609020204030204" pitchFamily="49" charset="0"/>
              </a:rPr>
              <a:t>singleParam </a:t>
            </a:r>
            <a:r>
              <a:rPr lang="ko-KR" altLang="ko-KR" sz="2000" i="1" dirty="0">
                <a:solidFill>
                  <a:srgbClr val="333333"/>
                </a:solidFill>
                <a:latin typeface="Consolas" panose="020B0609020204030204" pitchFamily="49" charset="0"/>
              </a:rPr>
              <a:t>=&gt; { statements </a:t>
            </a:r>
            <a:r>
              <a:rPr lang="ko-KR" altLang="ko-KR" sz="2000" i="1" dirty="0" smtClean="0">
                <a:solidFill>
                  <a:srgbClr val="333333"/>
                </a:solidFill>
                <a:latin typeface="Consolas" panose="020B0609020204030204" pitchFamily="49" charset="0"/>
              </a:rPr>
              <a:t>}</a:t>
            </a:r>
            <a:endParaRPr lang="en-US" altLang="ko-KR" sz="2000" i="1" dirty="0" smtClean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2000" i="1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2000" i="1" dirty="0" smtClean="0">
                <a:solidFill>
                  <a:srgbClr val="333333"/>
                </a:solidFill>
                <a:latin typeface="Consolas" panose="020B0609020204030204" pitchFamily="49" charset="0"/>
              </a:rPr>
              <a:t>// </a:t>
            </a:r>
            <a:r>
              <a:rPr lang="ko-KR" altLang="ko-KR" sz="2000" i="1" dirty="0">
                <a:solidFill>
                  <a:srgbClr val="333333"/>
                </a:solidFill>
                <a:latin typeface="Consolas" panose="020B0609020204030204" pitchFamily="49" charset="0"/>
              </a:rPr>
              <a:t>매개변수가 없는 함수는 괄호가 필요</a:t>
            </a:r>
            <a:r>
              <a:rPr lang="ko-KR" altLang="ko-KR" sz="2000" i="1" dirty="0" smtClean="0">
                <a:solidFill>
                  <a:srgbClr val="333333"/>
                </a:solidFill>
                <a:latin typeface="Consolas" panose="020B0609020204030204" pitchFamily="49" charset="0"/>
              </a:rPr>
              <a:t>:</a:t>
            </a:r>
            <a:endParaRPr lang="en-US" altLang="ko-KR" sz="2000" i="1" dirty="0" smtClean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2000" i="1" dirty="0" smtClean="0">
                <a:solidFill>
                  <a:srgbClr val="333333"/>
                </a:solidFill>
                <a:latin typeface="Consolas" panose="020B0609020204030204" pitchFamily="49" charset="0"/>
              </a:rPr>
              <a:t>() </a:t>
            </a:r>
            <a:r>
              <a:rPr lang="ko-KR" altLang="ko-KR" sz="2000" i="1" dirty="0">
                <a:solidFill>
                  <a:srgbClr val="333333"/>
                </a:solidFill>
                <a:latin typeface="Consolas" panose="020B0609020204030204" pitchFamily="49" charset="0"/>
              </a:rPr>
              <a:t>=&gt; { statements } </a:t>
            </a:r>
          </a:p>
        </p:txBody>
      </p:sp>
      <p:sp>
        <p:nvSpPr>
          <p:cNvPr id="10" name="Rectangle 9"/>
          <p:cNvSpPr/>
          <p:nvPr/>
        </p:nvSpPr>
        <p:spPr>
          <a:xfrm>
            <a:off x="513805" y="186131"/>
            <a:ext cx="1128374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i="1" dirty="0" err="1" smtClean="0">
                <a:effectLst/>
                <a:latin typeface="Consolas" panose="020B0609020204030204" pitchFamily="49" charset="0"/>
              </a:rPr>
              <a:t>Array.prototype.filter</a:t>
            </a:r>
            <a:r>
              <a:rPr lang="en-US" altLang="ko-KR" sz="2000" b="1" i="1" dirty="0" smtClean="0">
                <a:effectLst/>
                <a:latin typeface="Consolas" panose="020B0609020204030204" pitchFamily="49" charset="0"/>
              </a:rPr>
              <a:t>()</a:t>
            </a:r>
            <a:endParaRPr lang="en-US" altLang="ko-KR" sz="2000" b="1" dirty="0" smtClean="0">
              <a:effectLst/>
              <a:latin typeface="Consolas" panose="020B0609020204030204" pitchFamily="49" charset="0"/>
            </a:endParaRPr>
          </a:p>
          <a:p>
            <a:r>
              <a:rPr lang="en-US" altLang="ko-KR" sz="2000" b="1" i="1" dirty="0" smtClean="0">
                <a:effectLst/>
                <a:latin typeface="Consolas" panose="020B0609020204030204" pitchFamily="49" charset="0"/>
              </a:rPr>
              <a:t>1. Filter the list of inventors for those who were born in the 1500's</a:t>
            </a:r>
            <a:endParaRPr lang="en-US" altLang="ko-KR" sz="2000" b="1" dirty="0" smtClean="0">
              <a:effectLst/>
              <a:latin typeface="Consolas" panose="020B0609020204030204" pitchFamily="49" charset="0"/>
            </a:endParaRPr>
          </a:p>
          <a:p>
            <a:r>
              <a:rPr lang="en-US" altLang="ko-KR" sz="2000" b="1" dirty="0" smtClean="0">
                <a:effectLst/>
                <a:latin typeface="Consolas" panose="020B0609020204030204" pitchFamily="49" charset="0"/>
              </a:rPr>
              <a:t>  (</a:t>
            </a:r>
            <a:r>
              <a:rPr lang="ko-KR" altLang="en-US" sz="2000" b="1" dirty="0" smtClean="0">
                <a:effectLst/>
                <a:latin typeface="Consolas" panose="020B0609020204030204" pitchFamily="49" charset="0"/>
              </a:rPr>
              <a:t>태어난 년도가 </a:t>
            </a:r>
            <a:r>
              <a:rPr lang="en-US" altLang="ko-KR" sz="2000" b="1" i="1" dirty="0" smtClean="0">
                <a:effectLst/>
                <a:latin typeface="Consolas" panose="020B0609020204030204" pitchFamily="49" charset="0"/>
              </a:rPr>
              <a:t>1500</a:t>
            </a:r>
            <a:r>
              <a:rPr lang="ko-KR" altLang="en-US" sz="2000" b="1" i="1" dirty="0" smtClean="0">
                <a:effectLst/>
                <a:latin typeface="Consolas" panose="020B0609020204030204" pitchFamily="49" charset="0"/>
              </a:rPr>
              <a:t>년대 사람만 찾아서 출력하시오</a:t>
            </a:r>
            <a:r>
              <a:rPr lang="en-US" altLang="ko-KR" sz="2000" b="1" i="1" dirty="0" smtClean="0">
                <a:effectLst/>
                <a:latin typeface="Consolas" panose="020B0609020204030204" pitchFamily="49" charset="0"/>
              </a:rPr>
              <a:t>.)</a:t>
            </a:r>
            <a:endParaRPr lang="ko-KR" altLang="en-US" sz="2000" b="1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67647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13806" y="1390651"/>
            <a:ext cx="1167819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i="1" dirty="0">
                <a:solidFill>
                  <a:srgbClr val="333333"/>
                </a:solidFill>
                <a:latin typeface="Consolas" panose="020B0609020204030204" pitchFamily="49" charset="0"/>
              </a:rPr>
              <a:t>filter(callback)</a:t>
            </a:r>
            <a:endParaRPr lang="ko-KR" altLang="en-US" sz="2000" i="1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2000" i="1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2000" i="1" dirty="0">
                <a:solidFill>
                  <a:srgbClr val="333333"/>
                </a:solidFill>
                <a:latin typeface="Consolas" panose="020B0609020204030204" pitchFamily="49" charset="0"/>
              </a:rPr>
              <a:t>- </a:t>
            </a:r>
            <a:r>
              <a:rPr lang="en-US" altLang="ko-KR" sz="2000" i="1" dirty="0" err="1">
                <a:solidFill>
                  <a:srgbClr val="333333"/>
                </a:solidFill>
                <a:latin typeface="Consolas" panose="020B0609020204030204" pitchFamily="49" charset="0"/>
              </a:rPr>
              <a:t>arr.filter</a:t>
            </a:r>
            <a:r>
              <a:rPr lang="en-US" altLang="ko-KR" sz="2000" i="1" dirty="0">
                <a:solidFill>
                  <a:srgbClr val="333333"/>
                </a:solidFill>
                <a:latin typeface="Consolas" panose="020B0609020204030204" pitchFamily="49" charset="0"/>
              </a:rPr>
              <a:t>(callback[</a:t>
            </a:r>
            <a:r>
              <a:rPr lang="en-US" altLang="ko-KR" sz="2000" i="1" dirty="0" err="1">
                <a:solidFill>
                  <a:srgbClr val="333333"/>
                </a:solidFill>
                <a:latin typeface="Consolas" panose="020B0609020204030204" pitchFamily="49" charset="0"/>
              </a:rPr>
              <a:t>thisArg</a:t>
            </a:r>
            <a:r>
              <a:rPr lang="en-US" altLang="ko-KR" sz="2000" i="1" dirty="0">
                <a:solidFill>
                  <a:srgbClr val="333333"/>
                </a:solidFill>
                <a:latin typeface="Consolas" panose="020B0609020204030204" pitchFamily="49" charset="0"/>
              </a:rPr>
              <a:t>]) </a:t>
            </a:r>
            <a:r>
              <a:rPr lang="ko-KR" altLang="en-US" sz="2000" i="1" dirty="0">
                <a:solidFill>
                  <a:srgbClr val="333333"/>
                </a:solidFill>
                <a:latin typeface="Consolas" panose="020B0609020204030204" pitchFamily="49" charset="0"/>
              </a:rPr>
              <a:t>의 형태 입니다</a:t>
            </a:r>
            <a:r>
              <a:rPr lang="en-US" altLang="ko-KR" sz="2000" i="1" dirty="0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endParaRPr lang="ko-KR" altLang="en-US" sz="2000" i="1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2000" i="1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2000" i="1" dirty="0">
                <a:solidFill>
                  <a:srgbClr val="333333"/>
                </a:solidFill>
                <a:latin typeface="Consolas" panose="020B0609020204030204" pitchFamily="49" charset="0"/>
              </a:rPr>
              <a:t>- </a:t>
            </a:r>
            <a:r>
              <a:rPr lang="ko-KR" altLang="en-US" sz="2000" i="1" dirty="0">
                <a:solidFill>
                  <a:srgbClr val="333333"/>
                </a:solidFill>
                <a:latin typeface="Consolas" panose="020B0609020204030204" pitchFamily="49" charset="0"/>
              </a:rPr>
              <a:t>배열에 조건을 주어 조건에 만족하지 못하는 원소들을 걸러낸다</a:t>
            </a:r>
            <a:r>
              <a:rPr lang="en-US" altLang="ko-KR" sz="2000" i="1" dirty="0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endParaRPr lang="ko-KR" altLang="en-US" sz="2000" i="1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622408" y="2595171"/>
            <a:ext cx="6347892" cy="9233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2000" i="1" dirty="0">
                <a:solidFill>
                  <a:srgbClr val="333333"/>
                </a:solidFill>
                <a:latin typeface="Consolas" panose="020B0609020204030204" pitchFamily="49" charset="0"/>
              </a:rPr>
              <a:t>(param1, param2, …, paramN) =&gt; { statements </a:t>
            </a:r>
            <a:r>
              <a:rPr lang="ko-KR" altLang="ko-KR" sz="2000" i="1" dirty="0" smtClean="0">
                <a:solidFill>
                  <a:srgbClr val="333333"/>
                </a:solidFill>
                <a:latin typeface="Consolas" panose="020B0609020204030204" pitchFamily="49" charset="0"/>
              </a:rPr>
              <a:t>}</a:t>
            </a:r>
            <a:endParaRPr lang="en-US" altLang="ko-KR" sz="2000" i="1" dirty="0" smtClean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2000" i="1" dirty="0" smtClean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ko-KR" altLang="ko-KR" sz="2000" i="1" dirty="0">
                <a:solidFill>
                  <a:srgbClr val="333333"/>
                </a:solidFill>
                <a:latin typeface="Consolas" panose="020B0609020204030204" pitchFamily="49" charset="0"/>
              </a:rPr>
              <a:t>param1, param2, …, paramN) =&gt; </a:t>
            </a:r>
            <a:r>
              <a:rPr lang="ko-KR" altLang="ko-KR" sz="2000" i="1" dirty="0" smtClean="0">
                <a:solidFill>
                  <a:srgbClr val="333333"/>
                </a:solidFill>
                <a:latin typeface="Consolas" panose="020B0609020204030204" pitchFamily="49" charset="0"/>
              </a:rPr>
              <a:t>expression</a:t>
            </a:r>
            <a:endParaRPr lang="en-US" altLang="ko-KR" sz="2000" i="1" dirty="0" smtClean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2000" i="1" dirty="0" smtClean="0">
                <a:solidFill>
                  <a:srgbClr val="333333"/>
                </a:solidFill>
                <a:latin typeface="Consolas" panose="020B0609020204030204" pitchFamily="49" charset="0"/>
              </a:rPr>
              <a:t>// </a:t>
            </a:r>
            <a:r>
              <a:rPr lang="ko-KR" altLang="ko-KR" sz="2000" i="1" dirty="0">
                <a:solidFill>
                  <a:srgbClr val="333333"/>
                </a:solidFill>
                <a:latin typeface="Consolas" panose="020B0609020204030204" pitchFamily="49" charset="0"/>
              </a:rPr>
              <a:t>다음과 동일함: =&gt; { return expression; } 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622408" y="3773634"/>
            <a:ext cx="5745163" cy="184665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2000" i="1" dirty="0">
                <a:solidFill>
                  <a:srgbClr val="333333"/>
                </a:solidFill>
                <a:latin typeface="Consolas" panose="020B0609020204030204" pitchFamily="49" charset="0"/>
              </a:rPr>
              <a:t>// 매개변수가 하나뿐인 경우 괄호는 선택사항</a:t>
            </a:r>
            <a:r>
              <a:rPr lang="ko-KR" altLang="ko-KR" sz="2000" i="1" dirty="0" smtClean="0">
                <a:solidFill>
                  <a:srgbClr val="333333"/>
                </a:solidFill>
                <a:latin typeface="Consolas" panose="020B0609020204030204" pitchFamily="49" charset="0"/>
              </a:rPr>
              <a:t>:</a:t>
            </a:r>
            <a:endParaRPr lang="en-US" altLang="ko-KR" sz="2000" i="1" dirty="0" smtClean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2000" i="1" dirty="0" smtClean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ko-KR" altLang="ko-KR" sz="2000" i="1" dirty="0">
                <a:solidFill>
                  <a:srgbClr val="333333"/>
                </a:solidFill>
                <a:latin typeface="Consolas" panose="020B0609020204030204" pitchFamily="49" charset="0"/>
              </a:rPr>
              <a:t>singleParam) =&gt; { statements </a:t>
            </a:r>
            <a:r>
              <a:rPr lang="ko-KR" altLang="ko-KR" sz="2000" i="1" dirty="0" smtClean="0">
                <a:solidFill>
                  <a:srgbClr val="333333"/>
                </a:solidFill>
                <a:latin typeface="Consolas" panose="020B0609020204030204" pitchFamily="49" charset="0"/>
              </a:rPr>
              <a:t>}</a:t>
            </a:r>
            <a:endParaRPr lang="en-US" altLang="ko-KR" sz="2000" i="1" dirty="0" smtClean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2000" i="1" dirty="0" smtClean="0">
                <a:solidFill>
                  <a:srgbClr val="333333"/>
                </a:solidFill>
                <a:latin typeface="Consolas" panose="020B0609020204030204" pitchFamily="49" charset="0"/>
              </a:rPr>
              <a:t>singleParam </a:t>
            </a:r>
            <a:r>
              <a:rPr lang="ko-KR" altLang="ko-KR" sz="2000" i="1" dirty="0">
                <a:solidFill>
                  <a:srgbClr val="333333"/>
                </a:solidFill>
                <a:latin typeface="Consolas" panose="020B0609020204030204" pitchFamily="49" charset="0"/>
              </a:rPr>
              <a:t>=&gt; { statements </a:t>
            </a:r>
            <a:r>
              <a:rPr lang="ko-KR" altLang="ko-KR" sz="2000" i="1" dirty="0" smtClean="0">
                <a:solidFill>
                  <a:srgbClr val="333333"/>
                </a:solidFill>
                <a:latin typeface="Consolas" panose="020B0609020204030204" pitchFamily="49" charset="0"/>
              </a:rPr>
              <a:t>}</a:t>
            </a:r>
            <a:endParaRPr lang="en-US" altLang="ko-KR" sz="2000" i="1" dirty="0" smtClean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2000" i="1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2000" i="1" dirty="0" smtClean="0">
                <a:solidFill>
                  <a:srgbClr val="333333"/>
                </a:solidFill>
                <a:latin typeface="Consolas" panose="020B0609020204030204" pitchFamily="49" charset="0"/>
              </a:rPr>
              <a:t>// </a:t>
            </a:r>
            <a:r>
              <a:rPr lang="ko-KR" altLang="ko-KR" sz="2000" i="1" dirty="0">
                <a:solidFill>
                  <a:srgbClr val="333333"/>
                </a:solidFill>
                <a:latin typeface="Consolas" panose="020B0609020204030204" pitchFamily="49" charset="0"/>
              </a:rPr>
              <a:t>매개변수가 없는 함수는 괄호가 필요</a:t>
            </a:r>
            <a:r>
              <a:rPr lang="ko-KR" altLang="ko-KR" sz="2000" i="1" dirty="0" smtClean="0">
                <a:solidFill>
                  <a:srgbClr val="333333"/>
                </a:solidFill>
                <a:latin typeface="Consolas" panose="020B0609020204030204" pitchFamily="49" charset="0"/>
              </a:rPr>
              <a:t>:</a:t>
            </a:r>
            <a:endParaRPr lang="en-US" altLang="ko-KR" sz="2000" i="1" dirty="0" smtClean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2000" i="1" dirty="0" smtClean="0">
                <a:solidFill>
                  <a:srgbClr val="333333"/>
                </a:solidFill>
                <a:latin typeface="Consolas" panose="020B0609020204030204" pitchFamily="49" charset="0"/>
              </a:rPr>
              <a:t>() </a:t>
            </a:r>
            <a:r>
              <a:rPr lang="ko-KR" altLang="ko-KR" sz="2000" i="1" dirty="0">
                <a:solidFill>
                  <a:srgbClr val="333333"/>
                </a:solidFill>
                <a:latin typeface="Consolas" panose="020B0609020204030204" pitchFamily="49" charset="0"/>
              </a:rPr>
              <a:t>=&gt; { statements } </a:t>
            </a:r>
          </a:p>
        </p:txBody>
      </p:sp>
      <p:sp>
        <p:nvSpPr>
          <p:cNvPr id="10" name="Rectangle 9"/>
          <p:cNvSpPr/>
          <p:nvPr/>
        </p:nvSpPr>
        <p:spPr>
          <a:xfrm>
            <a:off x="513805" y="186131"/>
            <a:ext cx="1128374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i="1" dirty="0" err="1" smtClean="0">
                <a:effectLst/>
                <a:latin typeface="Consolas" panose="020B0609020204030204" pitchFamily="49" charset="0"/>
              </a:rPr>
              <a:t>Array.prototype.filter</a:t>
            </a:r>
            <a:r>
              <a:rPr lang="en-US" altLang="ko-KR" sz="2000" b="1" i="1" dirty="0" smtClean="0">
                <a:effectLst/>
                <a:latin typeface="Consolas" panose="020B0609020204030204" pitchFamily="49" charset="0"/>
              </a:rPr>
              <a:t>()</a:t>
            </a:r>
            <a:endParaRPr lang="en-US" altLang="ko-KR" sz="2000" b="1" dirty="0" smtClean="0">
              <a:effectLst/>
              <a:latin typeface="Consolas" panose="020B0609020204030204" pitchFamily="49" charset="0"/>
            </a:endParaRPr>
          </a:p>
          <a:p>
            <a:r>
              <a:rPr lang="en-US" altLang="ko-KR" sz="2000" b="1" i="1" dirty="0" smtClean="0">
                <a:effectLst/>
                <a:latin typeface="Consolas" panose="020B0609020204030204" pitchFamily="49" charset="0"/>
              </a:rPr>
              <a:t>1. Filter the list of inventors for those who were born in the 1500's</a:t>
            </a:r>
            <a:endParaRPr lang="en-US" altLang="ko-KR" sz="2000" b="1" dirty="0" smtClean="0">
              <a:effectLst/>
              <a:latin typeface="Consolas" panose="020B0609020204030204" pitchFamily="49" charset="0"/>
            </a:endParaRPr>
          </a:p>
          <a:p>
            <a:r>
              <a:rPr lang="en-US" altLang="ko-KR" sz="2000" b="1" dirty="0" smtClean="0">
                <a:effectLst/>
                <a:latin typeface="Consolas" panose="020B0609020204030204" pitchFamily="49" charset="0"/>
              </a:rPr>
              <a:t>  (</a:t>
            </a:r>
            <a:r>
              <a:rPr lang="ko-KR" altLang="en-US" sz="2000" b="1" dirty="0" smtClean="0">
                <a:effectLst/>
                <a:latin typeface="Consolas" panose="020B0609020204030204" pitchFamily="49" charset="0"/>
              </a:rPr>
              <a:t>태어난 년도가 </a:t>
            </a:r>
            <a:r>
              <a:rPr lang="en-US" altLang="ko-KR" sz="2000" b="1" i="1" dirty="0" smtClean="0">
                <a:effectLst/>
                <a:latin typeface="Consolas" panose="020B0609020204030204" pitchFamily="49" charset="0"/>
              </a:rPr>
              <a:t>1500</a:t>
            </a:r>
            <a:r>
              <a:rPr lang="ko-KR" altLang="en-US" sz="2000" b="1" i="1" dirty="0" smtClean="0">
                <a:effectLst/>
                <a:latin typeface="Consolas" panose="020B0609020204030204" pitchFamily="49" charset="0"/>
              </a:rPr>
              <a:t>년대 사람만 찾아서 출력하시오</a:t>
            </a:r>
            <a:r>
              <a:rPr lang="en-US" altLang="ko-KR" sz="2000" b="1" i="1" dirty="0" smtClean="0">
                <a:effectLst/>
                <a:latin typeface="Consolas" panose="020B0609020204030204" pitchFamily="49" charset="0"/>
              </a:rPr>
              <a:t>.)</a:t>
            </a:r>
            <a:endParaRPr lang="ko-KR" altLang="en-US" sz="2000" b="1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47646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13806" y="1390651"/>
            <a:ext cx="1167819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i="1" dirty="0">
                <a:solidFill>
                  <a:srgbClr val="333333"/>
                </a:solidFill>
                <a:latin typeface="Consolas" panose="020B0609020204030204" pitchFamily="49" charset="0"/>
              </a:rPr>
              <a:t>filter(callback)</a:t>
            </a:r>
            <a:endParaRPr lang="ko-KR" altLang="en-US" sz="2000" i="1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2000" i="1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2000" i="1" dirty="0">
                <a:solidFill>
                  <a:srgbClr val="333333"/>
                </a:solidFill>
                <a:latin typeface="Consolas" panose="020B0609020204030204" pitchFamily="49" charset="0"/>
              </a:rPr>
              <a:t>- </a:t>
            </a:r>
            <a:r>
              <a:rPr lang="en-US" altLang="ko-KR" sz="2000" i="1" dirty="0" err="1">
                <a:solidFill>
                  <a:srgbClr val="333333"/>
                </a:solidFill>
                <a:latin typeface="Consolas" panose="020B0609020204030204" pitchFamily="49" charset="0"/>
              </a:rPr>
              <a:t>arr.filter</a:t>
            </a:r>
            <a:r>
              <a:rPr lang="en-US" altLang="ko-KR" sz="2000" i="1" dirty="0">
                <a:solidFill>
                  <a:srgbClr val="333333"/>
                </a:solidFill>
                <a:latin typeface="Consolas" panose="020B0609020204030204" pitchFamily="49" charset="0"/>
              </a:rPr>
              <a:t>(callback[</a:t>
            </a:r>
            <a:r>
              <a:rPr lang="en-US" altLang="ko-KR" sz="2000" i="1" dirty="0" err="1">
                <a:solidFill>
                  <a:srgbClr val="333333"/>
                </a:solidFill>
                <a:latin typeface="Consolas" panose="020B0609020204030204" pitchFamily="49" charset="0"/>
              </a:rPr>
              <a:t>thisArg</a:t>
            </a:r>
            <a:r>
              <a:rPr lang="en-US" altLang="ko-KR" sz="2000" i="1" dirty="0">
                <a:solidFill>
                  <a:srgbClr val="333333"/>
                </a:solidFill>
                <a:latin typeface="Consolas" panose="020B0609020204030204" pitchFamily="49" charset="0"/>
              </a:rPr>
              <a:t>]) </a:t>
            </a:r>
            <a:r>
              <a:rPr lang="ko-KR" altLang="en-US" sz="2000" i="1" dirty="0">
                <a:solidFill>
                  <a:srgbClr val="333333"/>
                </a:solidFill>
                <a:latin typeface="Consolas" panose="020B0609020204030204" pitchFamily="49" charset="0"/>
              </a:rPr>
              <a:t>의 형태 입니다</a:t>
            </a:r>
            <a:r>
              <a:rPr lang="en-US" altLang="ko-KR" sz="2000" i="1" dirty="0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endParaRPr lang="ko-KR" altLang="en-US" sz="2000" i="1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2000" i="1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2000" i="1" dirty="0">
                <a:solidFill>
                  <a:srgbClr val="333333"/>
                </a:solidFill>
                <a:latin typeface="Consolas" panose="020B0609020204030204" pitchFamily="49" charset="0"/>
              </a:rPr>
              <a:t>- </a:t>
            </a:r>
            <a:r>
              <a:rPr lang="ko-KR" altLang="en-US" sz="2000" i="1" dirty="0">
                <a:solidFill>
                  <a:srgbClr val="333333"/>
                </a:solidFill>
                <a:latin typeface="Consolas" panose="020B0609020204030204" pitchFamily="49" charset="0"/>
              </a:rPr>
              <a:t>배열에 조건을 주어 조건에 만족하지 못하는 원소들을 걸러낸다</a:t>
            </a:r>
            <a:r>
              <a:rPr lang="en-US" altLang="ko-KR" sz="2000" i="1" dirty="0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endParaRPr lang="ko-KR" altLang="en-US" sz="2000" i="1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622408" y="2595171"/>
            <a:ext cx="6347892" cy="9233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2000" i="1" dirty="0">
                <a:solidFill>
                  <a:srgbClr val="333333"/>
                </a:solidFill>
                <a:latin typeface="Consolas" panose="020B0609020204030204" pitchFamily="49" charset="0"/>
              </a:rPr>
              <a:t>(param1, param2, …, paramN) =&gt; { statements </a:t>
            </a:r>
            <a:r>
              <a:rPr lang="ko-KR" altLang="ko-KR" sz="2000" i="1" dirty="0" smtClean="0">
                <a:solidFill>
                  <a:srgbClr val="333333"/>
                </a:solidFill>
                <a:latin typeface="Consolas" panose="020B0609020204030204" pitchFamily="49" charset="0"/>
              </a:rPr>
              <a:t>}</a:t>
            </a:r>
            <a:endParaRPr lang="en-US" altLang="ko-KR" sz="2000" i="1" dirty="0" smtClean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2000" i="1" dirty="0" smtClean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ko-KR" altLang="ko-KR" sz="2000" i="1" dirty="0">
                <a:solidFill>
                  <a:srgbClr val="333333"/>
                </a:solidFill>
                <a:latin typeface="Consolas" panose="020B0609020204030204" pitchFamily="49" charset="0"/>
              </a:rPr>
              <a:t>param1, param2, …, paramN) =&gt; </a:t>
            </a:r>
            <a:r>
              <a:rPr lang="ko-KR" altLang="ko-KR" sz="2000" i="1" dirty="0" smtClean="0">
                <a:solidFill>
                  <a:srgbClr val="333333"/>
                </a:solidFill>
                <a:latin typeface="Consolas" panose="020B0609020204030204" pitchFamily="49" charset="0"/>
              </a:rPr>
              <a:t>expression</a:t>
            </a:r>
            <a:endParaRPr lang="en-US" altLang="ko-KR" sz="2000" i="1" dirty="0" smtClean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2000" i="1" dirty="0" smtClean="0">
                <a:solidFill>
                  <a:srgbClr val="333333"/>
                </a:solidFill>
                <a:latin typeface="Consolas" panose="020B0609020204030204" pitchFamily="49" charset="0"/>
              </a:rPr>
              <a:t>// </a:t>
            </a:r>
            <a:r>
              <a:rPr lang="ko-KR" altLang="ko-KR" sz="2000" i="1" dirty="0">
                <a:solidFill>
                  <a:srgbClr val="333333"/>
                </a:solidFill>
                <a:latin typeface="Consolas" panose="020B0609020204030204" pitchFamily="49" charset="0"/>
              </a:rPr>
              <a:t>다음과 동일함: =&gt; { return expression; } 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622408" y="3773634"/>
            <a:ext cx="5745163" cy="184665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2000" i="1" dirty="0">
                <a:solidFill>
                  <a:srgbClr val="333333"/>
                </a:solidFill>
                <a:latin typeface="Consolas" panose="020B0609020204030204" pitchFamily="49" charset="0"/>
              </a:rPr>
              <a:t>// 매개변수가 하나뿐인 경우 괄호는 선택사항</a:t>
            </a:r>
            <a:r>
              <a:rPr lang="ko-KR" altLang="ko-KR" sz="2000" i="1" dirty="0" smtClean="0">
                <a:solidFill>
                  <a:srgbClr val="333333"/>
                </a:solidFill>
                <a:latin typeface="Consolas" panose="020B0609020204030204" pitchFamily="49" charset="0"/>
              </a:rPr>
              <a:t>:</a:t>
            </a:r>
            <a:endParaRPr lang="en-US" altLang="ko-KR" sz="2000" i="1" dirty="0" smtClean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2000" i="1" dirty="0" smtClean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ko-KR" altLang="ko-KR" sz="2000" i="1" dirty="0">
                <a:solidFill>
                  <a:srgbClr val="333333"/>
                </a:solidFill>
                <a:latin typeface="Consolas" panose="020B0609020204030204" pitchFamily="49" charset="0"/>
              </a:rPr>
              <a:t>singleParam) =&gt; { statements </a:t>
            </a:r>
            <a:r>
              <a:rPr lang="ko-KR" altLang="ko-KR" sz="2000" i="1" dirty="0" smtClean="0">
                <a:solidFill>
                  <a:srgbClr val="333333"/>
                </a:solidFill>
                <a:latin typeface="Consolas" panose="020B0609020204030204" pitchFamily="49" charset="0"/>
              </a:rPr>
              <a:t>}</a:t>
            </a:r>
            <a:endParaRPr lang="en-US" altLang="ko-KR" sz="2000" i="1" dirty="0" smtClean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2000" i="1" dirty="0" smtClean="0">
                <a:solidFill>
                  <a:srgbClr val="333333"/>
                </a:solidFill>
                <a:latin typeface="Consolas" panose="020B0609020204030204" pitchFamily="49" charset="0"/>
              </a:rPr>
              <a:t>singleParam </a:t>
            </a:r>
            <a:r>
              <a:rPr lang="ko-KR" altLang="ko-KR" sz="2000" i="1" dirty="0">
                <a:solidFill>
                  <a:srgbClr val="333333"/>
                </a:solidFill>
                <a:latin typeface="Consolas" panose="020B0609020204030204" pitchFamily="49" charset="0"/>
              </a:rPr>
              <a:t>=&gt; { statements </a:t>
            </a:r>
            <a:r>
              <a:rPr lang="ko-KR" altLang="ko-KR" sz="2000" i="1" dirty="0" smtClean="0">
                <a:solidFill>
                  <a:srgbClr val="333333"/>
                </a:solidFill>
                <a:latin typeface="Consolas" panose="020B0609020204030204" pitchFamily="49" charset="0"/>
              </a:rPr>
              <a:t>}</a:t>
            </a:r>
            <a:endParaRPr lang="en-US" altLang="ko-KR" sz="2000" i="1" dirty="0" smtClean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2000" i="1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2000" i="1" dirty="0" smtClean="0">
                <a:solidFill>
                  <a:srgbClr val="333333"/>
                </a:solidFill>
                <a:latin typeface="Consolas" panose="020B0609020204030204" pitchFamily="49" charset="0"/>
              </a:rPr>
              <a:t>// </a:t>
            </a:r>
            <a:r>
              <a:rPr lang="ko-KR" altLang="ko-KR" sz="2000" i="1" dirty="0">
                <a:solidFill>
                  <a:srgbClr val="333333"/>
                </a:solidFill>
                <a:latin typeface="Consolas" panose="020B0609020204030204" pitchFamily="49" charset="0"/>
              </a:rPr>
              <a:t>매개변수가 없는 함수는 괄호가 필요</a:t>
            </a:r>
            <a:r>
              <a:rPr lang="ko-KR" altLang="ko-KR" sz="2000" i="1" dirty="0" smtClean="0">
                <a:solidFill>
                  <a:srgbClr val="333333"/>
                </a:solidFill>
                <a:latin typeface="Consolas" panose="020B0609020204030204" pitchFamily="49" charset="0"/>
              </a:rPr>
              <a:t>:</a:t>
            </a:r>
            <a:endParaRPr lang="en-US" altLang="ko-KR" sz="2000" i="1" dirty="0" smtClean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2000" i="1" dirty="0" smtClean="0">
                <a:solidFill>
                  <a:srgbClr val="333333"/>
                </a:solidFill>
                <a:latin typeface="Consolas" panose="020B0609020204030204" pitchFamily="49" charset="0"/>
              </a:rPr>
              <a:t>() </a:t>
            </a:r>
            <a:r>
              <a:rPr lang="ko-KR" altLang="ko-KR" sz="2000" i="1" dirty="0">
                <a:solidFill>
                  <a:srgbClr val="333333"/>
                </a:solidFill>
                <a:latin typeface="Consolas" panose="020B0609020204030204" pitchFamily="49" charset="0"/>
              </a:rPr>
              <a:t>=&gt; { statements } </a:t>
            </a:r>
          </a:p>
        </p:txBody>
      </p:sp>
      <p:sp>
        <p:nvSpPr>
          <p:cNvPr id="10" name="Rectangle 9"/>
          <p:cNvSpPr/>
          <p:nvPr/>
        </p:nvSpPr>
        <p:spPr>
          <a:xfrm>
            <a:off x="513805" y="186131"/>
            <a:ext cx="1128374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i="1" dirty="0" err="1" smtClean="0">
                <a:effectLst/>
                <a:latin typeface="Consolas" panose="020B0609020204030204" pitchFamily="49" charset="0"/>
              </a:rPr>
              <a:t>Array.prototype.filter</a:t>
            </a:r>
            <a:r>
              <a:rPr lang="en-US" altLang="ko-KR" sz="2000" b="1" i="1" dirty="0" smtClean="0">
                <a:effectLst/>
                <a:latin typeface="Consolas" panose="020B0609020204030204" pitchFamily="49" charset="0"/>
              </a:rPr>
              <a:t>()</a:t>
            </a:r>
            <a:endParaRPr lang="en-US" altLang="ko-KR" sz="2000" b="1" dirty="0" smtClean="0">
              <a:effectLst/>
              <a:latin typeface="Consolas" panose="020B0609020204030204" pitchFamily="49" charset="0"/>
            </a:endParaRPr>
          </a:p>
          <a:p>
            <a:r>
              <a:rPr lang="en-US" altLang="ko-KR" sz="2000" b="1" i="1" dirty="0" smtClean="0">
                <a:effectLst/>
                <a:latin typeface="Consolas" panose="020B0609020204030204" pitchFamily="49" charset="0"/>
              </a:rPr>
              <a:t>1. Filter the list of inventors for those who were born in the 1500's</a:t>
            </a:r>
            <a:endParaRPr lang="en-US" altLang="ko-KR" sz="2000" b="1" dirty="0" smtClean="0">
              <a:effectLst/>
              <a:latin typeface="Consolas" panose="020B0609020204030204" pitchFamily="49" charset="0"/>
            </a:endParaRPr>
          </a:p>
          <a:p>
            <a:r>
              <a:rPr lang="en-US" altLang="ko-KR" sz="2000" b="1" dirty="0" smtClean="0">
                <a:effectLst/>
                <a:latin typeface="Consolas" panose="020B0609020204030204" pitchFamily="49" charset="0"/>
              </a:rPr>
              <a:t>  (</a:t>
            </a:r>
            <a:r>
              <a:rPr lang="ko-KR" altLang="en-US" sz="2000" b="1" dirty="0" smtClean="0">
                <a:effectLst/>
                <a:latin typeface="Consolas" panose="020B0609020204030204" pitchFamily="49" charset="0"/>
              </a:rPr>
              <a:t>태어난 년도가 </a:t>
            </a:r>
            <a:r>
              <a:rPr lang="en-US" altLang="ko-KR" sz="2000" b="1" i="1" dirty="0" smtClean="0">
                <a:effectLst/>
                <a:latin typeface="Consolas" panose="020B0609020204030204" pitchFamily="49" charset="0"/>
              </a:rPr>
              <a:t>1500</a:t>
            </a:r>
            <a:r>
              <a:rPr lang="ko-KR" altLang="en-US" sz="2000" b="1" i="1" dirty="0" smtClean="0">
                <a:effectLst/>
                <a:latin typeface="Consolas" panose="020B0609020204030204" pitchFamily="49" charset="0"/>
              </a:rPr>
              <a:t>년대 사람만 찾아서 출력하시오</a:t>
            </a:r>
            <a:r>
              <a:rPr lang="en-US" altLang="ko-KR" sz="2000" b="1" i="1" dirty="0" smtClean="0">
                <a:effectLst/>
                <a:latin typeface="Consolas" panose="020B0609020204030204" pitchFamily="49" charset="0"/>
              </a:rPr>
              <a:t>.)</a:t>
            </a:r>
            <a:endParaRPr lang="ko-KR" altLang="en-US" sz="2000" b="1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22684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629</Words>
  <Application>Microsoft Office PowerPoint</Application>
  <PresentationFormat>Widescreen</PresentationFormat>
  <Paragraphs>122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 Unicode MS</vt:lpstr>
      <vt:lpstr>Fira Mono</vt:lpstr>
      <vt:lpstr>맑은 고딕</vt:lpstr>
      <vt:lpstr>Arial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Lee SeungHyun</dc:creator>
  <cp:lastModifiedBy>Lee SeungHyun</cp:lastModifiedBy>
  <cp:revision>43</cp:revision>
  <dcterms:created xsi:type="dcterms:W3CDTF">2020-03-15T05:57:33Z</dcterms:created>
  <dcterms:modified xsi:type="dcterms:W3CDTF">2020-03-16T12:22:00Z</dcterms:modified>
</cp:coreProperties>
</file>