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57" r:id="rId4"/>
    <p:sldId id="256" r:id="rId5"/>
    <p:sldId id="259" r:id="rId6"/>
    <p:sldId id="258" r:id="rId7"/>
    <p:sldId id="262" r:id="rId8"/>
    <p:sldId id="263" r:id="rId9"/>
    <p:sldId id="265" r:id="rId10"/>
    <p:sldId id="264" r:id="rId11"/>
    <p:sldId id="260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23B2-B451-4E1B-B291-6CBE8055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7F7A0-549E-4553-B91A-363940FED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A0748-EE90-43A4-A902-57A9005C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2D88C-50F6-40B8-8780-86FCC2B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85CC6-0DF3-400B-8C0F-7A98A846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7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22A9-6506-41BF-AF32-2ABE5722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57832-9FD9-4C75-8DFA-F378414A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455BD-30BC-40D8-9E39-65DB17A5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6F7-AE72-4F2D-8311-F90DF9E4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EB3B-A2E3-4E23-91C8-343256D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1CAF2-FBF6-43E0-9825-BC0EADAE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7571C-34CF-41BC-BDA5-DA6CABFB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D270E-6BD8-4CCE-A215-C899BBF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8D70C-04F4-44D5-B318-1A9CF265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8E1D0-8CEE-47AE-8FA2-7F608452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D644-471F-494D-8D71-BED8C629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91771-6F5F-4B12-B3A9-9E6D7BD5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52CD8-D4DB-40AA-89BF-A51F46BB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054D4-27B1-451D-8A6D-E40F6581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38957-87F7-498A-B65D-DF6D6935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EA3A-367B-4A5D-9308-1AFD416C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385B8-7E7C-4FC3-ABBB-C17FF15D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39115-303C-4451-AE88-0A990DFF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811EE-55FB-4F2A-B581-360B32FA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3F997-A532-4DAF-A0D5-AFB24631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1E026-F2F1-4EB6-8486-21B0805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68C4C-2857-4C70-AE88-7DAB65E3B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B2DE9-5CFE-48B6-91E1-7018AE4A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53F00-0416-408A-8F16-8858E7BF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163AF-5C95-4B72-B6A5-9BD0914D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861A7-5AB1-46E0-B510-7DE9EBD7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441B-D951-4FB4-BF8F-C3CD454A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2B038-CA67-404A-8103-6E5073D5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AD59A-4F79-4CD0-94E2-163A77024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B17A1-CCAD-4F8D-B731-6DC7F608F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02B969-902B-40C3-A6CE-58CF897C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1705E0-F878-44BC-A4BF-C9A48E55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29F522-42BC-407F-8C2F-21A3378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204F29-A1EE-457D-AAE6-CBC581E9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85F7A-2C96-431E-A05D-B507158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5EFA5C-19C7-4F5B-941F-2932DF3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BC082-5227-4EA0-B7B9-B2D29A3F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A3590-E028-41C8-B08B-62B4F61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3AFBE-3E46-4481-987D-A026EAC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4E2ED-8F4E-4D33-95FA-7B5F9C6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A995F-A4FC-4510-9292-3B5BEC4B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6F459-848E-4944-8514-68E3D4E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94686-65EF-4C26-AED9-26C7FF31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110A5-CD49-4D41-80EF-EF32D314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5D3DC-8512-4A40-B8A5-14F865C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EB796-3EB6-4818-8232-FE1E69BF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031FF-CF77-4506-A44B-A9D93CE3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E8CC-FE1B-4FBA-8345-A46EC5C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958AB-FC81-4E46-80BF-0F32D3B78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F6B44-4CA7-410D-93C6-1B7C0BF3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3E054-668F-4841-BA35-D1CA20AA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30092-8BA7-4D0B-81F7-5E4E802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DC518-9766-4890-A241-9D070FFC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904012-C2B9-4001-9C26-FEBEF963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BB1CA-7692-4D12-AFA1-3582B81D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3AFB1-5181-45E9-ADA2-3724317E7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B000-AD24-4A50-AFCC-12B416109207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CD67-FEA1-43C7-A546-28664F025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23F91-64EA-4B5C-BABF-F297DE0E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2971-0472-47D6-B6AC-B6F182E60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CxwzYuCaJ0" TargetMode="External"/><Relationship Id="rId2" Type="http://schemas.openxmlformats.org/officeDocument/2006/relationships/hyperlink" Target="https://www.youtube.com/watch?v=vhEWkJc-r9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8540176" TargetMode="External"/><Relationship Id="rId2" Type="http://schemas.openxmlformats.org/officeDocument/2006/relationships/hyperlink" Target="https://heropy.blog/2018/11/24/css-flexible-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prXmC_j9A4&amp;t=1159s" TargetMode="External"/><Relationship Id="rId4" Type="http://schemas.openxmlformats.org/officeDocument/2006/relationships/hyperlink" Target="https://developer.mozilla.org/ko/docs/Web/CSS/CSS_Flexible_Box_Layout/Flexbox%EC%9D%98_%EA%B8%B0%EB%B3%B8_%EA%B0%9C%EB%85%9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ropy.blog/2018/11/24/css-flexible-box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38CA-084F-4B0D-8A13-087ABB8D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9" y="260229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000" dirty="0"/>
              <a:t>스터디</a:t>
            </a:r>
            <a:r>
              <a:rPr lang="en-US" altLang="ko-KR" sz="7000" dirty="0"/>
              <a:t>(3</a:t>
            </a:r>
            <a:r>
              <a:rPr lang="ko-KR" altLang="en-US" sz="7000" dirty="0"/>
              <a:t>월</a:t>
            </a:r>
            <a:r>
              <a:rPr lang="en-US" altLang="ko-KR" sz="7000" dirty="0"/>
              <a:t>22</a:t>
            </a:r>
            <a:r>
              <a:rPr lang="ko-KR" altLang="en-US" sz="7000" dirty="0"/>
              <a:t>일</a:t>
            </a:r>
            <a:r>
              <a:rPr lang="en-US" altLang="ko-KR" sz="7000" dirty="0"/>
              <a:t>)</a:t>
            </a:r>
            <a:endParaRPr lang="ko-KR" altLang="en-US" sz="7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D3935-F01D-4A40-ABDB-C61482A274A5}"/>
              </a:ext>
            </a:extLst>
          </p:cNvPr>
          <p:cNvSpPr/>
          <p:nvPr/>
        </p:nvSpPr>
        <p:spPr>
          <a:xfrm>
            <a:off x="9430428" y="5818858"/>
            <a:ext cx="21082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/>
              <a:t>오태훈</a:t>
            </a:r>
          </a:p>
        </p:txBody>
      </p:sp>
    </p:spTree>
    <p:extLst>
      <p:ext uri="{BB962C8B-B14F-4D97-AF65-F5344CB8AC3E}">
        <p14:creationId xmlns:p14="http://schemas.microsoft.com/office/powerpoint/2010/main" val="7359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B705E-673C-4852-9763-9D6B6EB4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49273"/>
            <a:ext cx="10515600" cy="1325563"/>
          </a:xfrm>
        </p:spPr>
        <p:txBody>
          <a:bodyPr/>
          <a:lstStyle/>
          <a:p>
            <a:r>
              <a:rPr lang="en-US" altLang="ko-KR" dirty="0"/>
              <a:t>Flex-shrink</a:t>
            </a:r>
            <a:r>
              <a:rPr lang="ko-KR" altLang="en-US" dirty="0"/>
              <a:t>와 </a:t>
            </a:r>
            <a:r>
              <a:rPr lang="en-US" altLang="ko-KR" dirty="0"/>
              <a:t>flex-basis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7354203-E8D3-4AC0-883C-D50A62D4D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00408"/>
              </p:ext>
            </p:extLst>
          </p:nvPr>
        </p:nvGraphicFramePr>
        <p:xfrm>
          <a:off x="674703" y="4781889"/>
          <a:ext cx="11043822" cy="1219200"/>
        </p:xfrm>
        <a:graphic>
          <a:graphicData uri="http://schemas.openxmlformats.org/drawingml/2006/table">
            <a:tbl>
              <a:tblPr/>
              <a:tblGrid>
                <a:gridCol w="3681274">
                  <a:extLst>
                    <a:ext uri="{9D8B030D-6E8A-4147-A177-3AD203B41FA5}">
                      <a16:colId xmlns:a16="http://schemas.microsoft.com/office/drawing/2014/main" val="1691815387"/>
                    </a:ext>
                  </a:extLst>
                </a:gridCol>
                <a:gridCol w="3681274">
                  <a:extLst>
                    <a:ext uri="{9D8B030D-6E8A-4147-A177-3AD203B41FA5}">
                      <a16:colId xmlns:a16="http://schemas.microsoft.com/office/drawing/2014/main" val="189172583"/>
                    </a:ext>
                  </a:extLst>
                </a:gridCol>
                <a:gridCol w="3681274">
                  <a:extLst>
                    <a:ext uri="{9D8B030D-6E8A-4147-A177-3AD203B41FA5}">
                      <a16:colId xmlns:a16="http://schemas.microsoft.com/office/drawing/2014/main" val="184786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>
                          <a:effectLst/>
                        </a:rPr>
                        <a:t>flex-basis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3000" dirty="0">
                          <a:effectLst/>
                        </a:rPr>
                        <a:t>Item</a:t>
                      </a:r>
                      <a:r>
                        <a:rPr lang="ko-KR" altLang="en-US" sz="3000" dirty="0">
                          <a:effectLst/>
                        </a:rPr>
                        <a:t>의 </a:t>
                      </a:r>
                      <a:endParaRPr lang="en-US" altLang="ko-KR" sz="3000" dirty="0">
                        <a:effectLst/>
                      </a:endParaRPr>
                    </a:p>
                    <a:p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공간 배분 전</a:t>
                      </a:r>
                      <a:r>
                        <a:rPr lang="en-US" altLang="ko-KR" sz="2000" dirty="0">
                          <a:effectLst/>
                        </a:rPr>
                        <a:t>)</a:t>
                      </a:r>
                    </a:p>
                    <a:p>
                      <a:r>
                        <a:rPr lang="ko-KR" altLang="en-US" sz="2000" dirty="0">
                          <a:effectLst/>
                        </a:rPr>
                        <a:t>기본 너비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000" dirty="0">
                          <a:solidFill>
                            <a:srgbClr val="FF0000"/>
                          </a:solidFill>
                          <a:effectLst/>
                        </a:rPr>
                        <a:t>기본값 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effectLst/>
                        </a:rPr>
                        <a:t>auto</a:t>
                      </a:r>
                    </a:p>
                    <a:p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ko-KR" altLang="en-US" sz="2000" dirty="0" err="1">
                          <a:effectLst/>
                        </a:rPr>
                        <a:t>각자컨텐츠크기</a:t>
                      </a:r>
                      <a:r>
                        <a:rPr lang="en-US" altLang="ko-KR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1557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DE4985-1FB7-484B-B27D-A247CD32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75769"/>
              </p:ext>
            </p:extLst>
          </p:nvPr>
        </p:nvGraphicFramePr>
        <p:xfrm>
          <a:off x="604912" y="1914402"/>
          <a:ext cx="10029306" cy="1965140"/>
        </p:xfrm>
        <a:graphic>
          <a:graphicData uri="http://schemas.openxmlformats.org/drawingml/2006/table">
            <a:tbl>
              <a:tblPr/>
              <a:tblGrid>
                <a:gridCol w="3343102">
                  <a:extLst>
                    <a:ext uri="{9D8B030D-6E8A-4147-A177-3AD203B41FA5}">
                      <a16:colId xmlns:a16="http://schemas.microsoft.com/office/drawing/2014/main" val="1981865901"/>
                    </a:ext>
                  </a:extLst>
                </a:gridCol>
                <a:gridCol w="3343102">
                  <a:extLst>
                    <a:ext uri="{9D8B030D-6E8A-4147-A177-3AD203B41FA5}">
                      <a16:colId xmlns:a16="http://schemas.microsoft.com/office/drawing/2014/main" val="1401021834"/>
                    </a:ext>
                  </a:extLst>
                </a:gridCol>
                <a:gridCol w="3343102">
                  <a:extLst>
                    <a:ext uri="{9D8B030D-6E8A-4147-A177-3AD203B41FA5}">
                      <a16:colId xmlns:a16="http://schemas.microsoft.com/office/drawing/2014/main" val="3415486598"/>
                    </a:ext>
                  </a:extLst>
                </a:gridCol>
              </a:tblGrid>
              <a:tr h="1965140"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</a:rPr>
                        <a:t>flex-shrink</a:t>
                      </a:r>
                    </a:p>
                  </a:txBody>
                  <a:tcPr marL="160369" marR="160369" marT="80185" marB="80185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500" dirty="0">
                          <a:effectLst/>
                        </a:rPr>
                        <a:t>Item</a:t>
                      </a:r>
                      <a:r>
                        <a:rPr lang="ko-KR" altLang="en-US" sz="2500" dirty="0">
                          <a:effectLst/>
                        </a:rPr>
                        <a:t>의 </a:t>
                      </a:r>
                      <a:endParaRPr lang="en-US" altLang="ko-KR" sz="2500" dirty="0">
                        <a:effectLst/>
                      </a:endParaRPr>
                    </a:p>
                    <a:p>
                      <a:r>
                        <a:rPr lang="ko-KR" altLang="en-US" sz="2500" dirty="0">
                          <a:effectLst/>
                        </a:rPr>
                        <a:t>감소 너비 비율</a:t>
                      </a:r>
                    </a:p>
                  </a:txBody>
                  <a:tcPr marL="160369" marR="160369" marT="80185" marB="80185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500" dirty="0">
                          <a:solidFill>
                            <a:srgbClr val="FF0000"/>
                          </a:solidFill>
                          <a:effectLst/>
                        </a:rPr>
                        <a:t>기본값 </a:t>
                      </a:r>
                      <a:r>
                        <a:rPr lang="en-US" altLang="ko-KR" sz="25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  <a:p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이면 컨텐츠 크기유기</a:t>
                      </a:r>
                      <a:endParaRPr lang="en-US" altLang="ko-K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0369" marR="160369" marT="80185" marB="80185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50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AA77-E6A0-4726-A60C-A6A778C0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46"/>
            <a:ext cx="10515600" cy="1325563"/>
          </a:xfrm>
        </p:spPr>
        <p:txBody>
          <a:bodyPr/>
          <a:lstStyle/>
          <a:p>
            <a:r>
              <a:rPr lang="en-US" altLang="ko-KR" dirty="0"/>
              <a:t>Flex(</a:t>
            </a:r>
            <a:r>
              <a:rPr lang="ko-KR" altLang="en-US" dirty="0"/>
              <a:t>단축속성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4BB73-5B16-49BB-A823-56B04E2D906C}"/>
              </a:ext>
            </a:extLst>
          </p:cNvPr>
          <p:cNvSpPr txBox="1"/>
          <p:nvPr/>
        </p:nvSpPr>
        <p:spPr>
          <a:xfrm>
            <a:off x="2522444" y="5506570"/>
            <a:ext cx="6681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flex : </a:t>
            </a:r>
            <a:r>
              <a:rPr lang="ko-KR" altLang="en-US" sz="3000" b="1" dirty="0"/>
              <a:t>증가너비 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감소너비 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기본너비</a:t>
            </a:r>
            <a:r>
              <a:rPr lang="en-US" altLang="ko-KR" sz="3000" b="1" dirty="0"/>
              <a:t>;</a:t>
            </a:r>
            <a:endParaRPr lang="ko-KR" altLang="en-US" sz="3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FA87D4-4DD1-4CB4-A0E8-0FD8C6E90622}"/>
              </a:ext>
            </a:extLst>
          </p:cNvPr>
          <p:cNvGrpSpPr/>
          <p:nvPr/>
        </p:nvGrpSpPr>
        <p:grpSpPr>
          <a:xfrm>
            <a:off x="2907956" y="1985654"/>
            <a:ext cx="5606687" cy="2383306"/>
            <a:chOff x="1504901" y="2080034"/>
            <a:chExt cx="6561941" cy="278936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6C11660-3D0F-454E-B9FF-EF73EF431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901" y="2260190"/>
              <a:ext cx="6376853" cy="2515173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FC21FC3-23A6-4107-915C-87480F3BB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377" y="3844031"/>
              <a:ext cx="3249227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D31B8A-1D15-49FD-811F-83EA5D917999}"/>
                </a:ext>
              </a:extLst>
            </p:cNvPr>
            <p:cNvSpPr/>
            <p:nvPr/>
          </p:nvSpPr>
          <p:spPr>
            <a:xfrm>
              <a:off x="3657600" y="2168810"/>
              <a:ext cx="1438183" cy="559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1A7E21A-F8A9-4EF2-8332-77F730B9D521}"/>
                </a:ext>
              </a:extLst>
            </p:cNvPr>
            <p:cNvSpPr/>
            <p:nvPr/>
          </p:nvSpPr>
          <p:spPr>
            <a:xfrm>
              <a:off x="5376908" y="2080034"/>
              <a:ext cx="1438183" cy="559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6D9635-F0C8-49F6-A441-C49CC7361299}"/>
                </a:ext>
              </a:extLst>
            </p:cNvPr>
            <p:cNvSpPr/>
            <p:nvPr/>
          </p:nvSpPr>
          <p:spPr>
            <a:xfrm>
              <a:off x="6628659" y="4310127"/>
              <a:ext cx="1438183" cy="559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10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046E58-0CDA-47C9-B86C-542B11C200DA}"/>
              </a:ext>
            </a:extLst>
          </p:cNvPr>
          <p:cNvSpPr txBox="1"/>
          <p:nvPr/>
        </p:nvSpPr>
        <p:spPr>
          <a:xfrm>
            <a:off x="1272063" y="1016530"/>
            <a:ext cx="2746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flex : 1 1 20px;</a:t>
            </a:r>
          </a:p>
          <a:p>
            <a:endParaRPr lang="en-US" altLang="ko-KR" sz="3000" dirty="0"/>
          </a:p>
          <a:p>
            <a:r>
              <a:rPr lang="en-US" altLang="ko-KR" sz="3000" dirty="0"/>
              <a:t>flex : 1 1;</a:t>
            </a:r>
          </a:p>
          <a:p>
            <a:endParaRPr lang="en-US" altLang="ko-KR" sz="3000" dirty="0"/>
          </a:p>
          <a:p>
            <a:r>
              <a:rPr lang="en-US" altLang="ko-KR" sz="3000" dirty="0"/>
              <a:t>flex : 1 20px</a:t>
            </a:r>
          </a:p>
          <a:p>
            <a:endParaRPr lang="en-US" altLang="ko-KR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142EC-42CF-455C-8110-763CB5691742}"/>
              </a:ext>
            </a:extLst>
          </p:cNvPr>
          <p:cNvSpPr txBox="1"/>
          <p:nvPr/>
        </p:nvSpPr>
        <p:spPr>
          <a:xfrm>
            <a:off x="6117579" y="105562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 Mono"/>
              </a:rPr>
              <a:t>증가너비 감소너비 기본너비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9D2CD-C8AF-41D1-9B94-6E80B243BA1C}"/>
              </a:ext>
            </a:extLst>
          </p:cNvPr>
          <p:cNvSpPr txBox="1"/>
          <p:nvPr/>
        </p:nvSpPr>
        <p:spPr>
          <a:xfrm>
            <a:off x="6716970" y="196592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 Mono"/>
              </a:rPr>
              <a:t>증가너비 감소너비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4C9B3-FDB3-4E7A-984D-A925A9EC68CE}"/>
              </a:ext>
            </a:extLst>
          </p:cNvPr>
          <p:cNvSpPr txBox="1"/>
          <p:nvPr/>
        </p:nvSpPr>
        <p:spPr>
          <a:xfrm>
            <a:off x="4835394" y="3047855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 Mono"/>
              </a:rPr>
              <a:t>증가너비 기본너비 </a:t>
            </a:r>
            <a:r>
              <a:rPr lang="en-US" altLang="ko-KR" b="1" dirty="0">
                <a:latin typeface="Roboto Mono"/>
              </a:rPr>
              <a:t>(</a:t>
            </a:r>
            <a:r>
              <a:rPr lang="ko-KR" altLang="en-US" b="1" dirty="0">
                <a:latin typeface="Roboto Mono"/>
              </a:rPr>
              <a:t>단위를 사용하면 </a:t>
            </a:r>
            <a:r>
              <a:rPr lang="en-US" altLang="ko-KR" b="1" dirty="0">
                <a:latin typeface="Roboto Mono"/>
              </a:rPr>
              <a:t>flex-basis</a:t>
            </a:r>
            <a:r>
              <a:rPr lang="ko-KR" altLang="en-US" b="1" dirty="0">
                <a:latin typeface="Roboto Mono"/>
              </a:rPr>
              <a:t>가 적용</a:t>
            </a:r>
            <a:r>
              <a:rPr lang="en-US" altLang="ko-KR" b="1" dirty="0">
                <a:latin typeface="Roboto Mono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52017-399F-41B9-8870-CF83B79DF5A3}"/>
              </a:ext>
            </a:extLst>
          </p:cNvPr>
          <p:cNvSpPr txBox="1"/>
          <p:nvPr/>
        </p:nvSpPr>
        <p:spPr>
          <a:xfrm>
            <a:off x="3937260" y="5602160"/>
            <a:ext cx="7247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flex-grow</a:t>
            </a:r>
            <a:r>
              <a:rPr lang="ko-KR" altLang="en-US" dirty="0"/>
              <a:t>를 제외한 나머지는 단축속성에서 생략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flex-basis</a:t>
            </a:r>
            <a:r>
              <a:rPr lang="ko-KR" altLang="en-US" dirty="0"/>
              <a:t>를 </a:t>
            </a:r>
            <a:r>
              <a:rPr lang="ko-KR" altLang="en-US" dirty="0" err="1"/>
              <a:t>생략하게될경우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기본값이 </a:t>
            </a:r>
            <a:r>
              <a:rPr lang="en-US" altLang="ko-KR" dirty="0">
                <a:solidFill>
                  <a:srgbClr val="FF0000"/>
                </a:solidFill>
              </a:rPr>
              <a:t>auto </a:t>
            </a:r>
            <a:r>
              <a:rPr lang="ko-KR" altLang="en-US" dirty="0">
                <a:solidFill>
                  <a:srgbClr val="FF0000"/>
                </a:solidFill>
              </a:rPr>
              <a:t>가 아니라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이 된다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94587-B601-49F0-A9C1-7EDD8F072277}"/>
              </a:ext>
            </a:extLst>
          </p:cNvPr>
          <p:cNvSpPr txBox="1"/>
          <p:nvPr/>
        </p:nvSpPr>
        <p:spPr>
          <a:xfrm>
            <a:off x="1500456" y="5686323"/>
            <a:ext cx="16738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flex :1;</a:t>
            </a:r>
            <a:endParaRPr lang="ko-KR" altLang="en-US" sz="4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DD8733-C6A8-43DB-9DF4-C1EE416C3CE1}"/>
              </a:ext>
            </a:extLst>
          </p:cNvPr>
          <p:cNvSpPr txBox="1"/>
          <p:nvPr/>
        </p:nvSpPr>
        <p:spPr>
          <a:xfrm>
            <a:off x="174513" y="25868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참고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202D115-85C0-4AAB-86C5-366FE431B1A7}"/>
              </a:ext>
            </a:extLst>
          </p:cNvPr>
          <p:cNvSpPr txBox="1">
            <a:spLocks/>
          </p:cNvSpPr>
          <p:nvPr/>
        </p:nvSpPr>
        <p:spPr>
          <a:xfrm>
            <a:off x="3694305" y="3884762"/>
            <a:ext cx="4803388" cy="43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/>
              <a:t>화살표 함수 </a:t>
            </a:r>
            <a:r>
              <a:rPr lang="en-US" altLang="ko-KR" sz="1500" dirty="0"/>
              <a:t>( Arrow function ) </a:t>
            </a:r>
            <a:r>
              <a:rPr lang="ko-KR" altLang="en-US" sz="1500" dirty="0"/>
              <a:t>사용하기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8C7780-6D07-41C1-8BFA-6F7F3CFAD554}"/>
              </a:ext>
            </a:extLst>
          </p:cNvPr>
          <p:cNvSpPr/>
          <p:nvPr/>
        </p:nvSpPr>
        <p:spPr>
          <a:xfrm>
            <a:off x="3462394" y="2433307"/>
            <a:ext cx="526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https://www.youtube.com/watch?v=vhEWkJc-r9Y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468D97-8764-41D8-AAC3-76F83886D626}"/>
              </a:ext>
            </a:extLst>
          </p:cNvPr>
          <p:cNvSpPr/>
          <p:nvPr/>
        </p:nvSpPr>
        <p:spPr>
          <a:xfrm>
            <a:off x="3410841" y="2840434"/>
            <a:ext cx="53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Roboto"/>
              </a:rPr>
              <a:t>(</a:t>
            </a:r>
            <a:r>
              <a:rPr lang="en-US" altLang="ko-KR" dirty="0" err="1">
                <a:latin typeface="Roboto"/>
              </a:rPr>
              <a:t>Youtube</a:t>
            </a:r>
            <a:r>
              <a:rPr lang="en-US" altLang="ko-KR" dirty="0">
                <a:latin typeface="Roboto"/>
              </a:rPr>
              <a:t>)</a:t>
            </a:r>
            <a:r>
              <a:rPr lang="ko-KR" altLang="en-US" dirty="0">
                <a:latin typeface="Roboto"/>
              </a:rPr>
              <a:t>자바스크립트 </a:t>
            </a:r>
            <a:r>
              <a:rPr lang="en-US" altLang="ko-KR" dirty="0" err="1">
                <a:latin typeface="Roboto"/>
              </a:rPr>
              <a:t>forEach</a:t>
            </a:r>
            <a:r>
              <a:rPr lang="en-US" altLang="ko-KR" dirty="0">
                <a:latin typeface="Roboto"/>
              </a:rPr>
              <a:t>() </a:t>
            </a:r>
            <a:r>
              <a:rPr lang="ko-KR" altLang="en-US" dirty="0">
                <a:latin typeface="Roboto"/>
              </a:rPr>
              <a:t>메서드 파헤치기</a:t>
            </a:r>
            <a:endParaRPr lang="ko-KR" altLang="en-US" b="0" i="0" dirty="0">
              <a:effectLst/>
              <a:latin typeface="Roboto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45309A-9D04-4520-8B40-F7F157A27989}"/>
              </a:ext>
            </a:extLst>
          </p:cNvPr>
          <p:cNvSpPr/>
          <p:nvPr/>
        </p:nvSpPr>
        <p:spPr>
          <a:xfrm>
            <a:off x="3444106" y="3330764"/>
            <a:ext cx="535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https://www.youtube.com/watch?v=HCxwzYuCaJ0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3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3A2322-D28A-46F2-8CD5-D96C7147566C}"/>
              </a:ext>
            </a:extLst>
          </p:cNvPr>
          <p:cNvSpPr/>
          <p:nvPr/>
        </p:nvSpPr>
        <p:spPr>
          <a:xfrm>
            <a:off x="3022740" y="1244887"/>
            <a:ext cx="526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https://heropy.blog/2018/11/24/css-flexible-box/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5742E0-4739-4FC5-A619-EC2A71B6B98B}"/>
              </a:ext>
            </a:extLst>
          </p:cNvPr>
          <p:cNvSpPr/>
          <p:nvPr/>
        </p:nvSpPr>
        <p:spPr>
          <a:xfrm>
            <a:off x="3349406" y="4230787"/>
            <a:ext cx="447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https://d2.naver.com/helloworld/8540176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65639-FE06-4CB0-BBA0-DE573AA0F053}"/>
              </a:ext>
            </a:extLst>
          </p:cNvPr>
          <p:cNvSpPr/>
          <p:nvPr/>
        </p:nvSpPr>
        <p:spPr>
          <a:xfrm>
            <a:off x="2851327" y="23125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https://developer.mozilla.org/ko/docs/Web/CSS/CSS_Flexible_Box_Layout/Flexbox%EC%9D%98_%EA%B8%B0%EB%B3%B8_%EA%B0%9C%EB%85%90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45E985-691D-4DC0-BFC8-1EA21B9998E9}"/>
              </a:ext>
            </a:extLst>
          </p:cNvPr>
          <p:cNvSpPr/>
          <p:nvPr/>
        </p:nvSpPr>
        <p:spPr>
          <a:xfrm>
            <a:off x="2587527" y="55384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https://www.youtube.com/watch?v=eprXmC_j9A4&amp;t=1159s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BBB80C-CAFB-4A42-A7F5-7EDB40DDB446}"/>
              </a:ext>
            </a:extLst>
          </p:cNvPr>
          <p:cNvSpPr/>
          <p:nvPr/>
        </p:nvSpPr>
        <p:spPr>
          <a:xfrm>
            <a:off x="3548076" y="6199649"/>
            <a:ext cx="421140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Roboto"/>
              </a:rPr>
              <a:t>CSS Flexbox</a:t>
            </a:r>
            <a:r>
              <a:rPr lang="ko-KR" altLang="en-US" dirty="0">
                <a:solidFill>
                  <a:srgbClr val="FFFF00"/>
                </a:solidFill>
                <a:latin typeface="Roboto"/>
              </a:rPr>
              <a:t>와 </a:t>
            </a:r>
            <a:r>
              <a:rPr lang="en-US" altLang="ko-KR" dirty="0">
                <a:solidFill>
                  <a:srgbClr val="FFFF00"/>
                </a:solidFill>
                <a:latin typeface="Roboto"/>
              </a:rPr>
              <a:t>CSS Grid, </a:t>
            </a:r>
            <a:r>
              <a:rPr lang="ko-KR" altLang="en-US" dirty="0">
                <a:solidFill>
                  <a:srgbClr val="FFFF00"/>
                </a:solidFill>
                <a:latin typeface="Roboto"/>
              </a:rPr>
              <a:t>한번에 정리</a:t>
            </a:r>
            <a:r>
              <a:rPr lang="en-US" altLang="ko-KR" dirty="0">
                <a:solidFill>
                  <a:srgbClr val="FFFF00"/>
                </a:solidFill>
                <a:latin typeface="Roboto"/>
              </a:rPr>
              <a:t>!</a:t>
            </a:r>
            <a:endParaRPr lang="en-US" altLang="ko-KR" b="0" i="0" dirty="0">
              <a:solidFill>
                <a:srgbClr val="FFFF00"/>
              </a:solidFill>
              <a:effectLst/>
              <a:latin typeface="Robot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99D1A0-0D13-4105-8CD7-4D7B0958CEDF}"/>
              </a:ext>
            </a:extLst>
          </p:cNvPr>
          <p:cNvSpPr/>
          <p:nvPr/>
        </p:nvSpPr>
        <p:spPr>
          <a:xfrm>
            <a:off x="3756171" y="4821084"/>
            <a:ext cx="412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34A53"/>
                </a:solidFill>
                <a:latin typeface="Avenir"/>
              </a:rPr>
              <a:t>flexbox</a:t>
            </a:r>
            <a:r>
              <a:rPr lang="ko-KR" altLang="en-US" dirty="0">
                <a:solidFill>
                  <a:srgbClr val="434A53"/>
                </a:solidFill>
                <a:latin typeface="Avenir"/>
              </a:rPr>
              <a:t>로 만들 수 있는 </a:t>
            </a:r>
            <a:r>
              <a:rPr lang="en-US" altLang="ko-KR" dirty="0">
                <a:solidFill>
                  <a:srgbClr val="434A53"/>
                </a:solidFill>
                <a:latin typeface="Avenir"/>
              </a:rPr>
              <a:t>10</a:t>
            </a:r>
            <a:r>
              <a:rPr lang="ko-KR" altLang="en-US" dirty="0">
                <a:solidFill>
                  <a:srgbClr val="434A53"/>
                </a:solidFill>
                <a:latin typeface="Avenir"/>
              </a:rPr>
              <a:t>가지 레이아웃</a:t>
            </a:r>
            <a:endParaRPr lang="ko-KR" altLang="en-US" b="0" i="0" dirty="0">
              <a:solidFill>
                <a:srgbClr val="434A53"/>
              </a:solidFill>
              <a:effectLst/>
              <a:latin typeface="Aveni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4C5D07-076D-4267-8388-6C6A3C6F3BEF}"/>
              </a:ext>
            </a:extLst>
          </p:cNvPr>
          <p:cNvSpPr/>
          <p:nvPr/>
        </p:nvSpPr>
        <p:spPr>
          <a:xfrm>
            <a:off x="4597766" y="3500530"/>
            <a:ext cx="2140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x-locale-heading-primary"/>
              </a:rPr>
              <a:t>flexbox</a:t>
            </a:r>
            <a:r>
              <a:rPr lang="ko-KR" altLang="en-US" b="1" dirty="0">
                <a:solidFill>
                  <a:srgbClr val="333333"/>
                </a:solidFill>
                <a:latin typeface="x-locale-heading-primary"/>
              </a:rPr>
              <a:t>의 기본 개념</a:t>
            </a:r>
            <a:endParaRPr lang="ko-KR" altLang="en-US" b="1" i="0" u="none" strike="noStrike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22015A-88CC-40A5-B5D4-240805DB6C6F}"/>
              </a:ext>
            </a:extLst>
          </p:cNvPr>
          <p:cNvSpPr/>
          <p:nvPr/>
        </p:nvSpPr>
        <p:spPr>
          <a:xfrm>
            <a:off x="3724310" y="1584938"/>
            <a:ext cx="38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4495E"/>
                </a:solidFill>
                <a:latin typeface="Lato"/>
              </a:rPr>
              <a:t>CSS Flex(Flexible Box) </a:t>
            </a:r>
            <a:r>
              <a:rPr lang="ko-KR" altLang="en-US" b="1" dirty="0">
                <a:solidFill>
                  <a:srgbClr val="34495E"/>
                </a:solidFill>
                <a:latin typeface="Lato"/>
              </a:rPr>
              <a:t>완벽 가이드</a:t>
            </a:r>
            <a:endParaRPr lang="ko-KR" altLang="en-US" b="1" i="0" dirty="0">
              <a:solidFill>
                <a:srgbClr val="34495E"/>
              </a:solidFill>
              <a:effectLst/>
              <a:latin typeface="La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D8733-C6A8-43DB-9DF4-C1EE416C3CE1}"/>
              </a:ext>
            </a:extLst>
          </p:cNvPr>
          <p:cNvSpPr txBox="1"/>
          <p:nvPr/>
        </p:nvSpPr>
        <p:spPr>
          <a:xfrm>
            <a:off x="174513" y="25868"/>
            <a:ext cx="22108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참고</a:t>
            </a:r>
            <a:r>
              <a:rPr lang="en-US" altLang="ko-KR" sz="5000" dirty="0"/>
              <a:t>(2)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573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3467A-F8BB-4F71-987C-3D8198A1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6"/>
            <a:ext cx="10515600" cy="1752076"/>
          </a:xfrm>
        </p:spPr>
        <p:txBody>
          <a:bodyPr>
            <a:normAutofit/>
          </a:bodyPr>
          <a:lstStyle/>
          <a:p>
            <a:r>
              <a:rPr lang="en-US" altLang="ko-KR" dirty="0"/>
              <a:t>For each </a:t>
            </a:r>
            <a:r>
              <a:rPr lang="ko-KR" altLang="en-US" dirty="0"/>
              <a:t>와 화살표함수</a:t>
            </a:r>
            <a:r>
              <a:rPr lang="en-US" altLang="ko-KR" dirty="0"/>
              <a:t>(Arrow function) </a:t>
            </a:r>
          </a:p>
          <a:p>
            <a:endParaRPr lang="en-US" altLang="ko-KR" dirty="0"/>
          </a:p>
          <a:p>
            <a:r>
              <a:rPr lang="en-US" altLang="ko-KR" dirty="0"/>
              <a:t>Flex item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5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C28BAF-C3A9-4040-B1D9-A59E056532F4}"/>
              </a:ext>
            </a:extLst>
          </p:cNvPr>
          <p:cNvSpPr/>
          <p:nvPr/>
        </p:nvSpPr>
        <p:spPr>
          <a:xfrm>
            <a:off x="565608" y="935562"/>
            <a:ext cx="10684497" cy="6030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D39C7-D7A4-401F-9683-7C4F296E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0"/>
            <a:ext cx="10515600" cy="1325563"/>
          </a:xfrm>
        </p:spPr>
        <p:txBody>
          <a:bodyPr/>
          <a:lstStyle/>
          <a:p>
            <a:r>
              <a:rPr lang="en-US" altLang="ko-KR" dirty="0"/>
              <a:t> for each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 err="1"/>
              <a:t>배열내장함수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A7E15-6279-4306-83C9-FF204694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95" y="1413153"/>
            <a:ext cx="12443381" cy="4351338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=[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pink'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'gray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 for(var </a:t>
            </a:r>
            <a:r>
              <a:rPr lang="en-US" altLang="ko-KR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 =0; </a:t>
            </a:r>
            <a:r>
              <a:rPr lang="en-US" altLang="ko-KR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color.length;i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++){</a:t>
            </a:r>
            <a:endParaRPr lang="en-US" altLang="ko-KR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     console.log(color[</a:t>
            </a:r>
            <a:r>
              <a:rPr lang="en-US" altLang="ko-KR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]);</a:t>
            </a:r>
            <a:endParaRPr lang="en-US" altLang="ko-KR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 }</a:t>
            </a:r>
            <a:endParaRPr lang="en-US" altLang="ko-KR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8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6B10-76EB-4EBC-A0E6-E96BBD1A38BF}"/>
              </a:ext>
            </a:extLst>
          </p:cNvPr>
          <p:cNvSpPr txBox="1"/>
          <p:nvPr/>
        </p:nvSpPr>
        <p:spPr>
          <a:xfrm>
            <a:off x="1646549" y="3297835"/>
            <a:ext cx="78808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2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colorName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2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colorName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)};</a:t>
            </a:r>
          </a:p>
          <a:p>
            <a:endParaRPr lang="en-US" altLang="ko-KR" sz="2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5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14C676-79BB-4FF1-9A12-5632F2605896}"/>
              </a:ext>
            </a:extLst>
          </p:cNvPr>
          <p:cNvSpPr/>
          <p:nvPr/>
        </p:nvSpPr>
        <p:spPr>
          <a:xfrm>
            <a:off x="3450210" y="5444846"/>
            <a:ext cx="5759778" cy="14131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C578C-E683-4B0B-B6CD-B34A5AE156FA}"/>
              </a:ext>
            </a:extLst>
          </p:cNvPr>
          <p:cNvSpPr txBox="1"/>
          <p:nvPr/>
        </p:nvSpPr>
        <p:spPr>
          <a:xfrm>
            <a:off x="3992252" y="5613562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5257-A038-4A0B-A82A-5A4ACB0C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94" y="518772"/>
            <a:ext cx="9144000" cy="1476996"/>
          </a:xfrm>
        </p:spPr>
        <p:txBody>
          <a:bodyPr>
            <a:normAutofit fontScale="90000"/>
          </a:bodyPr>
          <a:lstStyle/>
          <a:p>
            <a:r>
              <a:rPr lang="en-US" altLang="ko-KR" sz="7800" dirty="0"/>
              <a:t>Flex</a:t>
            </a:r>
            <a:r>
              <a:rPr lang="en-US" altLang="ko-KR" dirty="0"/>
              <a:t> </a:t>
            </a:r>
            <a:r>
              <a:rPr lang="ko-KR" altLang="en-US" dirty="0" err="1"/>
              <a:t>다시보기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ECD92-A37F-45B2-B51C-1E0DC528D794}"/>
              </a:ext>
            </a:extLst>
          </p:cNvPr>
          <p:cNvSpPr txBox="1"/>
          <p:nvPr/>
        </p:nvSpPr>
        <p:spPr>
          <a:xfrm>
            <a:off x="8605890" y="6526600"/>
            <a:ext cx="3586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https://heropy.blog/2018/11/24/css-flexible-box/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FEB51-47D7-4AFE-AECC-290C89FD9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48" y="1760917"/>
            <a:ext cx="8803106" cy="4395201"/>
          </a:xfrm>
          <a:prstGeom prst="rect">
            <a:avLst/>
          </a:prstGeom>
        </p:spPr>
      </p:pic>
      <p:sp>
        <p:nvSpPr>
          <p:cNvPr id="10" name="원호 9">
            <a:extLst>
              <a:ext uri="{FF2B5EF4-FFF2-40B4-BE49-F238E27FC236}">
                <a16:creationId xmlns:a16="http://schemas.microsoft.com/office/drawing/2014/main" id="{620A437D-D86F-455D-80F5-279865C553B2}"/>
              </a:ext>
            </a:extLst>
          </p:cNvPr>
          <p:cNvSpPr/>
          <p:nvPr/>
        </p:nvSpPr>
        <p:spPr>
          <a:xfrm rot="2412066">
            <a:off x="5256490" y="3316918"/>
            <a:ext cx="2146574" cy="206443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5257-A038-4A0B-A82A-5A4ACB0C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431703"/>
            <a:ext cx="9144000" cy="14769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Flex Container(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br>
              <a:rPr lang="en-US" altLang="ko-KR" b="1" dirty="0"/>
            </a:b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8F1474-237F-41A4-AD86-04FFEBEFB32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7254"/>
          <a:ext cx="10515600" cy="3688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0815780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9750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속성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의미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display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 Container</a:t>
                      </a:r>
                      <a:r>
                        <a:rPr lang="ko-KR" altLang="en-US">
                          <a:effectLst/>
                        </a:rPr>
                        <a:t>를 정의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5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flex-flow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flex-direction</a:t>
                      </a:r>
                      <a:r>
                        <a:rPr lang="ko-KR" altLang="en-US">
                          <a:effectLst/>
                        </a:rPr>
                        <a:t>와 </a:t>
                      </a:r>
                      <a:r>
                        <a:rPr lang="en-US">
                          <a:effectLst/>
                        </a:rPr>
                        <a:t>flex-wrap</a:t>
                      </a:r>
                      <a:r>
                        <a:rPr lang="ko-KR" altLang="en-US">
                          <a:effectLst/>
                        </a:rPr>
                        <a:t>의 단축 속성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25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flex-direction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 Items</a:t>
                      </a:r>
                      <a:r>
                        <a:rPr lang="ko-KR" altLang="en-US">
                          <a:effectLst/>
                        </a:rPr>
                        <a:t>의 주 축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main-axis)</a:t>
                      </a:r>
                      <a:r>
                        <a:rPr lang="ko-KR" altLang="en-US">
                          <a:effectLst/>
                        </a:rPr>
                        <a:t>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6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flex-wrap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Flex Items</a:t>
                      </a:r>
                      <a:r>
                        <a:rPr lang="ko-KR" altLang="en-US">
                          <a:effectLst/>
                        </a:rPr>
                        <a:t>의 여러 줄 묶음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줄 바꿈</a:t>
                      </a:r>
                      <a:r>
                        <a:rPr lang="en-US" altLang="ko-KR">
                          <a:effectLst/>
                        </a:rPr>
                        <a:t>) </a:t>
                      </a:r>
                      <a:r>
                        <a:rPr lang="ko-KR" altLang="en-US">
                          <a:effectLst/>
                        </a:rPr>
                        <a:t>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9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justify-content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주 축</a:t>
                      </a:r>
                      <a:r>
                        <a:rPr lang="en-US" altLang="ko-KR">
                          <a:effectLst/>
                        </a:rPr>
                        <a:t>(main-axis)</a:t>
                      </a:r>
                      <a:r>
                        <a:rPr lang="ko-KR" altLang="en-US">
                          <a:effectLst/>
                        </a:rPr>
                        <a:t>의 정렬 방법을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1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align-content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교차 축</a:t>
                      </a:r>
                      <a:r>
                        <a:rPr lang="en-US" altLang="ko-KR">
                          <a:effectLst/>
                        </a:rPr>
                        <a:t>(cross-axis)</a:t>
                      </a:r>
                      <a:r>
                        <a:rPr lang="ko-KR" altLang="en-US">
                          <a:effectLst/>
                        </a:rPr>
                        <a:t>의 정렬 방법을 설정</a:t>
                      </a:r>
                      <a:r>
                        <a:rPr lang="en-US" altLang="ko-KR">
                          <a:effectLst/>
                        </a:rPr>
                        <a:t>(2</a:t>
                      </a:r>
                      <a:r>
                        <a:rPr lang="ko-KR" altLang="en-US">
                          <a:effectLst/>
                        </a:rPr>
                        <a:t>줄 이상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3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align-items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교차 축</a:t>
                      </a:r>
                      <a:r>
                        <a:rPr lang="en-US" altLang="ko-KR" dirty="0">
                          <a:effectLst/>
                        </a:rPr>
                        <a:t>(cross-axis)</a:t>
                      </a:r>
                      <a:r>
                        <a:rPr lang="ko-KR" altLang="en-US" dirty="0">
                          <a:effectLst/>
                        </a:rPr>
                        <a:t>에서 </a:t>
                      </a:r>
                      <a:r>
                        <a:rPr lang="en-US" altLang="ko-KR" dirty="0">
                          <a:effectLst/>
                        </a:rPr>
                        <a:t>Items</a:t>
                      </a:r>
                      <a:r>
                        <a:rPr lang="ko-KR" altLang="en-US" dirty="0">
                          <a:effectLst/>
                        </a:rPr>
                        <a:t>의 정렬 방법을 설정</a:t>
                      </a:r>
                      <a:r>
                        <a:rPr lang="en-US" altLang="ko-KR" dirty="0">
                          <a:effectLst/>
                        </a:rPr>
                        <a:t>(1</a:t>
                      </a:r>
                      <a:r>
                        <a:rPr lang="ko-KR" altLang="en-US" dirty="0">
                          <a:effectLst/>
                        </a:rPr>
                        <a:t>줄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1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9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5257-A038-4A0B-A82A-5A4ACB0C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431703"/>
            <a:ext cx="9144000" cy="14769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Flex item(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br>
              <a:rPr lang="en-US" altLang="ko-KR" b="1" dirty="0"/>
            </a:b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CBC8FD-08FA-4A29-AD5E-8F598595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6761"/>
              </p:ext>
            </p:extLst>
          </p:nvPr>
        </p:nvGraphicFramePr>
        <p:xfrm>
          <a:off x="900344" y="2184182"/>
          <a:ext cx="10515600" cy="32613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36787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71656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속성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의미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6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order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Flex Item</a:t>
                      </a:r>
                      <a:r>
                        <a:rPr lang="ko-KR" altLang="en-US">
                          <a:effectLst/>
                        </a:rPr>
                        <a:t>의 순서를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flex-grow, flex-shrink, flex-basis</a:t>
                      </a:r>
                      <a:r>
                        <a:rPr lang="ko-KR" altLang="en-US">
                          <a:effectLst/>
                        </a:rPr>
                        <a:t>의 단축 속성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67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flex-grow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Flex Item</a:t>
                      </a:r>
                      <a:r>
                        <a:rPr lang="ko-KR" altLang="en-US">
                          <a:effectLst/>
                        </a:rPr>
                        <a:t>의 증가 너비 비율을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92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flex-shrink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Flex Item</a:t>
                      </a:r>
                      <a:r>
                        <a:rPr lang="ko-KR" altLang="en-US">
                          <a:effectLst/>
                        </a:rPr>
                        <a:t>의 감소 너비 비율을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flex-basis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Flex Item</a:t>
                      </a:r>
                      <a:r>
                        <a:rPr lang="ko-KR" altLang="en-US">
                          <a:effectLst/>
                        </a:rPr>
                        <a:t>의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공간 배분 전</a:t>
                      </a:r>
                      <a:r>
                        <a:rPr lang="en-US" altLang="ko-KR">
                          <a:effectLst/>
                        </a:rPr>
                        <a:t>) </a:t>
                      </a:r>
                      <a:r>
                        <a:rPr lang="ko-KR" altLang="en-US">
                          <a:effectLst/>
                        </a:rPr>
                        <a:t>기본 너비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9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align-self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교차 축</a:t>
                      </a:r>
                      <a:r>
                        <a:rPr lang="en-US" altLang="ko-KR" dirty="0">
                          <a:effectLst/>
                        </a:rPr>
                        <a:t>(cross-axis)</a:t>
                      </a:r>
                      <a:r>
                        <a:rPr lang="ko-KR" altLang="en-US" dirty="0">
                          <a:effectLst/>
                        </a:rPr>
                        <a:t>에서 </a:t>
                      </a:r>
                      <a:r>
                        <a:rPr lang="en-US" altLang="ko-KR" dirty="0">
                          <a:effectLst/>
                        </a:rPr>
                        <a:t>Item</a:t>
                      </a:r>
                      <a:r>
                        <a:rPr lang="ko-KR" altLang="en-US" dirty="0">
                          <a:effectLst/>
                        </a:rPr>
                        <a:t>의 정렬 방법을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8014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02D2538-2288-4E51-8694-86CBCD8A8A79}"/>
              </a:ext>
            </a:extLst>
          </p:cNvPr>
          <p:cNvSpPr/>
          <p:nvPr/>
        </p:nvSpPr>
        <p:spPr>
          <a:xfrm>
            <a:off x="900344" y="3062796"/>
            <a:ext cx="1336829" cy="1722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7CF94B-6993-42F3-859A-0453057C76DE}"/>
              </a:ext>
            </a:extLst>
          </p:cNvPr>
          <p:cNvSpPr/>
          <p:nvPr/>
        </p:nvSpPr>
        <p:spPr>
          <a:xfrm>
            <a:off x="6158144" y="3009531"/>
            <a:ext cx="4984811" cy="488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DEA7D4-B256-4CBA-8AAE-4845F1036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4136"/>
              </p:ext>
            </p:extLst>
          </p:nvPr>
        </p:nvGraphicFramePr>
        <p:xfrm>
          <a:off x="1662612" y="1367753"/>
          <a:ext cx="8618202" cy="2589512"/>
        </p:xfrm>
        <a:graphic>
          <a:graphicData uri="http://schemas.openxmlformats.org/drawingml/2006/table">
            <a:tbl>
              <a:tblPr/>
              <a:tblGrid>
                <a:gridCol w="2872734">
                  <a:extLst>
                    <a:ext uri="{9D8B030D-6E8A-4147-A177-3AD203B41FA5}">
                      <a16:colId xmlns:a16="http://schemas.microsoft.com/office/drawing/2014/main" val="3690521661"/>
                    </a:ext>
                  </a:extLst>
                </a:gridCol>
                <a:gridCol w="2872734">
                  <a:extLst>
                    <a:ext uri="{9D8B030D-6E8A-4147-A177-3AD203B41FA5}">
                      <a16:colId xmlns:a16="http://schemas.microsoft.com/office/drawing/2014/main" val="3253776563"/>
                    </a:ext>
                  </a:extLst>
                </a:gridCol>
                <a:gridCol w="2872734">
                  <a:extLst>
                    <a:ext uri="{9D8B030D-6E8A-4147-A177-3AD203B41FA5}">
                      <a16:colId xmlns:a16="http://schemas.microsoft.com/office/drawing/2014/main" val="2376149299"/>
                    </a:ext>
                  </a:extLst>
                </a:gridCol>
              </a:tblGrid>
              <a:tr h="486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값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의미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기본값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flex-grow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Item</a:t>
                      </a:r>
                      <a:r>
                        <a:rPr lang="ko-KR" altLang="en-US" dirty="0">
                          <a:effectLst/>
                        </a:rPr>
                        <a:t>의 증가 너비 비율을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79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flex-shrink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Item</a:t>
                      </a:r>
                      <a:r>
                        <a:rPr lang="ko-KR" altLang="en-US">
                          <a:effectLst/>
                        </a:rPr>
                        <a:t>의 감소 너비 비율을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flex-basis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Item</a:t>
                      </a:r>
                      <a:r>
                        <a:rPr lang="ko-KR" altLang="en-US" dirty="0">
                          <a:effectLst/>
                        </a:rPr>
                        <a:t>의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공간 배분 전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기본 너비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auto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0639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F3D6E77-AA29-45E4-98ED-CDEAAD7CB65E}"/>
              </a:ext>
            </a:extLst>
          </p:cNvPr>
          <p:cNvSpPr/>
          <p:nvPr/>
        </p:nvSpPr>
        <p:spPr>
          <a:xfrm>
            <a:off x="7454283" y="2032986"/>
            <a:ext cx="1225119" cy="1819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B705E-673C-4852-9763-9D6B6EB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Flex-grow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6E4B5-146B-4509-A1D9-9F4523E4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37" y="1846694"/>
            <a:ext cx="8438964" cy="316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A984C-8861-4E32-8483-DA2F015E6D95}"/>
              </a:ext>
            </a:extLst>
          </p:cNvPr>
          <p:cNvSpPr txBox="1"/>
          <p:nvPr/>
        </p:nvSpPr>
        <p:spPr>
          <a:xfrm>
            <a:off x="2059618" y="4216894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100PX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08D9-E10F-454A-992F-B56EE856B299}"/>
              </a:ext>
            </a:extLst>
          </p:cNvPr>
          <p:cNvSpPr txBox="1"/>
          <p:nvPr/>
        </p:nvSpPr>
        <p:spPr>
          <a:xfrm>
            <a:off x="3610891" y="4216894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100PX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97D3-7923-45CE-A2B5-D7FB413E4EBB}"/>
              </a:ext>
            </a:extLst>
          </p:cNvPr>
          <p:cNvSpPr txBox="1"/>
          <p:nvPr/>
        </p:nvSpPr>
        <p:spPr>
          <a:xfrm>
            <a:off x="5224608" y="4216894"/>
            <a:ext cx="87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100PX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7BCC0-B60A-4B4F-8D62-3CAEAFBF0563}"/>
              </a:ext>
            </a:extLst>
          </p:cNvPr>
          <p:cNvSpPr txBox="1"/>
          <p:nvPr/>
        </p:nvSpPr>
        <p:spPr>
          <a:xfrm>
            <a:off x="6960093" y="3059668"/>
            <a:ext cx="226571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여백의 비율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F3E7FC9-24B0-4EC9-B831-DC9660F3B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41269"/>
              </p:ext>
            </p:extLst>
          </p:nvPr>
        </p:nvGraphicFramePr>
        <p:xfrm>
          <a:off x="1514180" y="5359606"/>
          <a:ext cx="8618202" cy="701040"/>
        </p:xfrm>
        <a:graphic>
          <a:graphicData uri="http://schemas.openxmlformats.org/drawingml/2006/table">
            <a:tbl>
              <a:tblPr/>
              <a:tblGrid>
                <a:gridCol w="2872734">
                  <a:extLst>
                    <a:ext uri="{9D8B030D-6E8A-4147-A177-3AD203B41FA5}">
                      <a16:colId xmlns:a16="http://schemas.microsoft.com/office/drawing/2014/main" val="2328392505"/>
                    </a:ext>
                  </a:extLst>
                </a:gridCol>
                <a:gridCol w="2872734">
                  <a:extLst>
                    <a:ext uri="{9D8B030D-6E8A-4147-A177-3AD203B41FA5}">
                      <a16:colId xmlns:a16="http://schemas.microsoft.com/office/drawing/2014/main" val="1539283606"/>
                    </a:ext>
                  </a:extLst>
                </a:gridCol>
                <a:gridCol w="2872734">
                  <a:extLst>
                    <a:ext uri="{9D8B030D-6E8A-4147-A177-3AD203B41FA5}">
                      <a16:colId xmlns:a16="http://schemas.microsoft.com/office/drawing/2014/main" val="1400978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flex-grow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Item</a:t>
                      </a:r>
                      <a:r>
                        <a:rPr lang="ko-KR" altLang="en-US" dirty="0">
                          <a:effectLst/>
                        </a:rPr>
                        <a:t>의 증가 너비 비율을 설정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기본값 </a:t>
                      </a:r>
                      <a:r>
                        <a:rPr lang="en-US" altLang="ko-KR" dirty="0">
                          <a:effectLst/>
                        </a:rPr>
                        <a:t>0 </a:t>
                      </a:r>
                    </a:p>
                  </a:txBody>
                  <a:tcPr marL="152400" marR="152400" marT="76200" marB="76200" anchor="ctr">
                    <a:lnL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8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79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5696A8-0849-4539-862F-0E14A60D48F2}"/>
              </a:ext>
            </a:extLst>
          </p:cNvPr>
          <p:cNvSpPr/>
          <p:nvPr/>
        </p:nvSpPr>
        <p:spPr>
          <a:xfrm>
            <a:off x="388055" y="71021"/>
            <a:ext cx="10684497" cy="6786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732EC-AF24-47CF-A072-A716812C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45" y="431830"/>
            <a:ext cx="10515600" cy="5409675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aaaaaaaaaa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aaaaaaaaaa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aaaaaaaaaa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bbbbbb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bbbbb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0" dirty="0" err="1">
                <a:solidFill>
                  <a:srgbClr val="D4D4D4"/>
                </a:solidFill>
                <a:latin typeface="Consolas" panose="020B0609020204030204" pitchFamily="49" charset="0"/>
              </a:rPr>
              <a:t>cccc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4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843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Avenir</vt:lpstr>
      <vt:lpstr>Lato</vt:lpstr>
      <vt:lpstr>Roboto</vt:lpstr>
      <vt:lpstr>Roboto Mono</vt:lpstr>
      <vt:lpstr>x-locale-heading-primary</vt:lpstr>
      <vt:lpstr>맑은 고딕</vt:lpstr>
      <vt:lpstr>Arial</vt:lpstr>
      <vt:lpstr>Consolas</vt:lpstr>
      <vt:lpstr>Office 테마</vt:lpstr>
      <vt:lpstr>스터디(3월22일)</vt:lpstr>
      <vt:lpstr>PowerPoint 프레젠테이션</vt:lpstr>
      <vt:lpstr> for each문(배열내장함수)</vt:lpstr>
      <vt:lpstr>Flex 다시보기 </vt:lpstr>
      <vt:lpstr>Flex Container(부모) </vt:lpstr>
      <vt:lpstr>Flex item(자식) </vt:lpstr>
      <vt:lpstr>PowerPoint 프레젠테이션</vt:lpstr>
      <vt:lpstr>Flex-grow</vt:lpstr>
      <vt:lpstr>PowerPoint 프레젠테이션</vt:lpstr>
      <vt:lpstr>Flex-shrink와 flex-basis</vt:lpstr>
      <vt:lpstr>Flex(단축속성)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taehoon</dc:creator>
  <cp:lastModifiedBy>oh taehoon</cp:lastModifiedBy>
  <cp:revision>31</cp:revision>
  <dcterms:created xsi:type="dcterms:W3CDTF">2020-03-20T11:51:24Z</dcterms:created>
  <dcterms:modified xsi:type="dcterms:W3CDTF">2020-03-22T06:38:37Z</dcterms:modified>
</cp:coreProperties>
</file>