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4C34762-E006-47DE-98C7-C746B6582EFD}">
  <a:tblStyle styleId="{C4C34762-E006-47DE-98C7-C746B6582EF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1b5786e14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81b5786e14_2_1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1b5786e14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81b5786e14_2_1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1b5786e14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81b5786e14_2_1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1b5786e14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81b5786e14_2_1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1b5786e14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81b5786e14_2_1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1b5786e14_2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81b5786e14_2_1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1b5786e14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81b5786e14_2_1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1b5786e14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81b5786e14_2_1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1b5786e14_2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81b5786e14_2_2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1b5786e14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1b5786e14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1b5786e14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81b5786e14_2_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1b5786e14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1b5786e14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1b5786e14_6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1b5786e14_6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1b5786e14_6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1b5786e14_6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1b5786e14_6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1b5786e14_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1b5786e14_6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81b5786e14_6_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1b5786e14_6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81b5786e14_6_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b5786e14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81b5786e14_2_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1b5786e14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81b5786e14_2_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1b5786e14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81b5786e14_2_1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1b5786e14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81b5786e14_2_1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1b5786e14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81b5786e14_2_1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1b5786e14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81b5786e14_2_1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1b5786e14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81b5786e14_2_1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hyperlink" Target="https://ko.wikipedia.org/wiki/%ED%98%95%EC%8B%9D_%EC%96%B8%EC%96%B4" TargetMode="External"/><Relationship Id="rId6" Type="http://schemas.openxmlformats.org/officeDocument/2006/relationships/hyperlink" Target="https://ko.wikipedia.org/wiki/%ED%85%8D%EC%8A%A4%ED%8A%B8_%ED%8E%B8%EC%A7%91%EA%B8%B0" TargetMode="External"/><Relationship Id="rId7" Type="http://schemas.openxmlformats.org/officeDocument/2006/relationships/hyperlink" Target="https://ko.wikipedia.org/wiki/%ED%94%84%EB%A1%9C%EA%B7%B8%EB%9E%98%EB%B0%8D_%EC%96%B8%EC%96%B4" TargetMode="External"/><Relationship Id="rId8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/>
          <p:nvPr/>
        </p:nvSpPr>
        <p:spPr>
          <a:xfrm>
            <a:off x="232294" y="87474"/>
            <a:ext cx="4572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fetch(url)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.then(response =&gt; response.json())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.then(</a:t>
            </a:r>
            <a:r>
              <a:rPr lang="ko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</a:t>
            </a: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=&gt; </a:t>
            </a:r>
            <a:r>
              <a:rPr lang="ko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console.log(</a:t>
            </a:r>
            <a:r>
              <a:rPr lang="ko" sz="1800">
                <a:solidFill>
                  <a:srgbClr val="7030A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r>
              <a:rPr lang="ko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data)</a:t>
            </a: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34"/>
          <p:cNvSpPr/>
          <p:nvPr/>
        </p:nvSpPr>
        <p:spPr>
          <a:xfrm>
            <a:off x="2745834" y="1049964"/>
            <a:ext cx="249600" cy="378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6" name="Google Shape;21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99642"/>
            <a:ext cx="6865144" cy="319325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4"/>
          <p:cNvSpPr/>
          <p:nvPr/>
        </p:nvSpPr>
        <p:spPr>
          <a:xfrm>
            <a:off x="4392488" y="790858"/>
            <a:ext cx="4572000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배열이 전부 사라지고 객체 형태로만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남아 있음.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/>
          <p:nvPr/>
        </p:nvSpPr>
        <p:spPr>
          <a:xfrm>
            <a:off x="232294" y="167610"/>
            <a:ext cx="4572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fetch(url)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.then(response =&gt; response.json())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.then(data =&gt; </a:t>
            </a:r>
            <a:r>
              <a:rPr lang="ko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cities.push(...data)</a:t>
            </a: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35"/>
          <p:cNvSpPr/>
          <p:nvPr/>
        </p:nvSpPr>
        <p:spPr>
          <a:xfrm>
            <a:off x="4238479" y="1491630"/>
            <a:ext cx="432048" cy="30290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4680520" y="458547"/>
            <a:ext cx="4211960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객체형태로 뽑아 냈으니까!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배열형태로 다시 담아!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Push(data) -&gt; 배열에 넣어라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5" name="Google Shape;22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8765" y="1869672"/>
            <a:ext cx="278606" cy="164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5361" y="2193708"/>
            <a:ext cx="4153711" cy="289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Then, promise 설명필요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712" y="67911"/>
            <a:ext cx="5164931" cy="495776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7"/>
          <p:cNvSpPr/>
          <p:nvPr/>
        </p:nvSpPr>
        <p:spPr>
          <a:xfrm>
            <a:off x="3995936" y="4407954"/>
            <a:ext cx="1368152" cy="378042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41480"/>
            <a:ext cx="5029200" cy="220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38"/>
          <p:cNvCxnSpPr/>
          <p:nvPr/>
        </p:nvCxnSpPr>
        <p:spPr>
          <a:xfrm>
            <a:off x="899592" y="411510"/>
            <a:ext cx="3816424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38"/>
          <p:cNvCxnSpPr/>
          <p:nvPr/>
        </p:nvCxnSpPr>
        <p:spPr>
          <a:xfrm>
            <a:off x="899592" y="2193708"/>
            <a:ext cx="2232248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38"/>
          <p:cNvSpPr/>
          <p:nvPr/>
        </p:nvSpPr>
        <p:spPr>
          <a:xfrm>
            <a:off x="1025860" y="2571750"/>
            <a:ext cx="4211960" cy="210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무엇을 하는진 모르겠는데…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matchArray 에 저 함수를 담았고,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마지막에 innerHTML 에 저 결과물값을 담는구나~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 결과물은 return 에 의해서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&lt;li&gt;&lt;/li&gt; 태그를 담는것이구나~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아하~</a:t>
            </a:r>
            <a:b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suggestions 는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6" name="Google Shape;24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7784" y="4191930"/>
            <a:ext cx="1464469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8"/>
          <p:cNvSpPr/>
          <p:nvPr/>
        </p:nvSpPr>
        <p:spPr>
          <a:xfrm>
            <a:off x="4716016" y="4418410"/>
            <a:ext cx="421196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Ul 인데 li를 담는구나?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41480"/>
            <a:ext cx="3879056" cy="210026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9"/>
          <p:cNvSpPr/>
          <p:nvPr/>
        </p:nvSpPr>
        <p:spPr>
          <a:xfrm>
            <a:off x="502514" y="2409732"/>
            <a:ext cx="4211960" cy="1546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이것이 Ul 이고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 안의 목록들이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이렇게 담겨있는데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그럼 피니쉬의 결과물처럼 li들이 늘어나는거구나~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아~ 그러면 저 내용중 어딘가엔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자동완성 기능이 들어있구나~?</a:t>
            </a:r>
            <a:endParaRPr/>
          </a:p>
        </p:txBody>
      </p:sp>
      <p:pic>
        <p:nvPicPr>
          <p:cNvPr id="254" name="Google Shape;25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9752" y="2571750"/>
            <a:ext cx="1314450" cy="335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88024" y="3003798"/>
            <a:ext cx="1384884" cy="148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712" y="67911"/>
            <a:ext cx="5164931" cy="495776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/>
          <p:nvPr/>
        </p:nvSpPr>
        <p:spPr>
          <a:xfrm>
            <a:off x="3233936" y="4407954"/>
            <a:ext cx="1368300" cy="378000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2" name="Google Shape;262;p40"/>
          <p:cNvCxnSpPr/>
          <p:nvPr/>
        </p:nvCxnSpPr>
        <p:spPr>
          <a:xfrm>
            <a:off x="1331640" y="1977684"/>
            <a:ext cx="3888432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027770"/>
            <a:ext cx="5022056" cy="12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4" y="195485"/>
            <a:ext cx="3157538" cy="20716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1"/>
          <p:cNvSpPr/>
          <p:nvPr/>
        </p:nvSpPr>
        <p:spPr>
          <a:xfrm>
            <a:off x="827584" y="465516"/>
            <a:ext cx="4211960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얘를 위처럼 아규먼트값을 담아서 호출하면 아래가 실행되는구나~</a:t>
            </a:r>
            <a:endParaRPr/>
          </a:p>
        </p:txBody>
      </p:sp>
      <p:sp>
        <p:nvSpPr>
          <p:cNvPr id="270" name="Google Shape;270;p41"/>
          <p:cNvSpPr/>
          <p:nvPr/>
        </p:nvSpPr>
        <p:spPr>
          <a:xfrm>
            <a:off x="827584" y="2295187"/>
            <a:ext cx="4211960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This 는 함수를 호출한 객체일테니</a:t>
            </a:r>
            <a:b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1" name="Google Shape;27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9592" y="2625756"/>
            <a:ext cx="3507581" cy="43576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1"/>
          <p:cNvSpPr/>
          <p:nvPr/>
        </p:nvSpPr>
        <p:spPr>
          <a:xfrm>
            <a:off x="827579" y="3227558"/>
            <a:ext cx="42120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input 들을 가리키는것이고,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 input의 value값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즉, 내가 입력한 value값을 뽑아와서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맨처음 jsonData 화 시켜놨던 cities에 담긴 Data를 같이 findMatches에 보내는구나~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249492"/>
            <a:ext cx="5022056" cy="122158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2"/>
          <p:cNvSpPr/>
          <p:nvPr/>
        </p:nvSpPr>
        <p:spPr>
          <a:xfrm>
            <a:off x="708080" y="1599642"/>
            <a:ext cx="4211960" cy="992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 값들을 위와같은 파라미터네임으로 받아왔고,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filter 함수를 호출하면 return을 이용해서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함수를 호출한곳에 처리한 결과값을 돌려줄 예정이구나~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9" name="Google Shape;279;p42"/>
          <p:cNvCxnSpPr/>
          <p:nvPr/>
        </p:nvCxnSpPr>
        <p:spPr>
          <a:xfrm>
            <a:off x="899592" y="573528"/>
            <a:ext cx="1656184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568" y="97092"/>
            <a:ext cx="5022056" cy="12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7024" y="990600"/>
            <a:ext cx="3514576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3"/>
          <p:cNvSpPr txBox="1"/>
          <p:nvPr/>
        </p:nvSpPr>
        <p:spPr>
          <a:xfrm>
            <a:off x="1850125" y="2571750"/>
            <a:ext cx="21849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console.log(place);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43"/>
          <p:cNvSpPr/>
          <p:nvPr/>
        </p:nvSpPr>
        <p:spPr>
          <a:xfrm>
            <a:off x="3929700" y="2636700"/>
            <a:ext cx="773700" cy="34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3"/>
          <p:cNvSpPr txBox="1"/>
          <p:nvPr/>
        </p:nvSpPr>
        <p:spPr>
          <a:xfrm>
            <a:off x="1812875" y="3869675"/>
            <a:ext cx="2981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place 에는 1000개의 data 들이 객체형태로 들어있구나~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9" name="Google Shape;289;p43"/>
          <p:cNvCxnSpPr/>
          <p:nvPr/>
        </p:nvCxnSpPr>
        <p:spPr>
          <a:xfrm>
            <a:off x="1304850" y="429100"/>
            <a:ext cx="789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657" y="0"/>
            <a:ext cx="9174657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/>
          <p:nvPr/>
        </p:nvSpPr>
        <p:spPr>
          <a:xfrm>
            <a:off x="251520" y="1472773"/>
            <a:ext cx="8784976" cy="1731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8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const</a:t>
            </a:r>
            <a:r>
              <a:rPr b="0" i="0" lang="ko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endpoint = 'https://gist.githubusercontent.com/Miserlou/c5cd8364bf9b2420bb29/raw/2bf258763cdddd704f8ffd3ea9a3e81d25e2c6f6/cities.json';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const</a:t>
            </a: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cities = [];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fetch(endpoint)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.then(blob =&gt; blob.json())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.then(data =&gt; cities.push(...data))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568" y="97092"/>
            <a:ext cx="5022056" cy="122158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4"/>
          <p:cNvSpPr txBox="1"/>
          <p:nvPr/>
        </p:nvSpPr>
        <p:spPr>
          <a:xfrm>
            <a:off x="3450325" y="4095750"/>
            <a:ext cx="21849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console.log(regex);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44"/>
          <p:cNvSpPr/>
          <p:nvPr/>
        </p:nvSpPr>
        <p:spPr>
          <a:xfrm rot="5400000">
            <a:off x="4114200" y="4573775"/>
            <a:ext cx="404700" cy="34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4"/>
          <p:cNvSpPr txBox="1"/>
          <p:nvPr/>
        </p:nvSpPr>
        <p:spPr>
          <a:xfrm>
            <a:off x="1812875" y="3869675"/>
            <a:ext cx="2981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8" name="Google Shape;298;p44"/>
          <p:cNvCxnSpPr/>
          <p:nvPr/>
        </p:nvCxnSpPr>
        <p:spPr>
          <a:xfrm>
            <a:off x="923850" y="733900"/>
            <a:ext cx="2330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9" name="Google Shape;29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74" y="1419463"/>
            <a:ext cx="229552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4"/>
          <p:cNvSpPr txBox="1"/>
          <p:nvPr/>
        </p:nvSpPr>
        <p:spPr>
          <a:xfrm>
            <a:off x="5674550" y="97100"/>
            <a:ext cx="30000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222222"/>
                </a:solidFill>
                <a:highlight>
                  <a:srgbClr val="FFFFFF"/>
                </a:highlight>
              </a:rPr>
              <a:t>정규 표현식</a:t>
            </a:r>
            <a:r>
              <a:rPr lang="ko" sz="1050">
                <a:solidFill>
                  <a:srgbClr val="222222"/>
                </a:solidFill>
                <a:highlight>
                  <a:srgbClr val="FFFFFF"/>
                </a:highlight>
              </a:rPr>
              <a:t>(</a:t>
            </a:r>
            <a:r>
              <a:rPr lang="ko" sz="1100">
                <a:solidFill>
                  <a:srgbClr val="222222"/>
                </a:solidFill>
                <a:highlight>
                  <a:srgbClr val="FFFFFF"/>
                </a:highlight>
              </a:rPr>
              <a:t>영어</a:t>
            </a:r>
            <a:r>
              <a:rPr lang="ko" sz="1100">
                <a:solidFill>
                  <a:srgbClr val="222222"/>
                </a:solidFill>
                <a:highlight>
                  <a:srgbClr val="FFFFFF"/>
                </a:highlight>
              </a:rPr>
              <a:t>: </a:t>
            </a:r>
            <a:r>
              <a:rPr lang="ko" sz="1050">
                <a:solidFill>
                  <a:srgbClr val="222222"/>
                </a:solidFill>
                <a:highlight>
                  <a:srgbClr val="FFFFFF"/>
                </a:highlight>
              </a:rPr>
              <a:t>regular expression, 간단히 regexp 또는 regex, rational expression)</a:t>
            </a:r>
            <a:r>
              <a:rPr baseline="30000" lang="ko" sz="11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ko" sz="1050">
                <a:solidFill>
                  <a:srgbClr val="222222"/>
                </a:solidFill>
                <a:highlight>
                  <a:srgbClr val="FFFFFF"/>
                </a:highlight>
              </a:rPr>
              <a:t>또는 특정한 규칙을 가진 문자열의 집합을 표현하는 데 사용하는 </a:t>
            </a:r>
            <a:r>
              <a:rPr lang="ko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형식 언어</a:t>
            </a:r>
            <a:r>
              <a:rPr lang="ko" sz="1050">
                <a:solidFill>
                  <a:srgbClr val="222222"/>
                </a:solidFill>
                <a:highlight>
                  <a:srgbClr val="FFFFFF"/>
                </a:highlight>
              </a:rPr>
              <a:t>이다. 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222222"/>
                </a:solidFill>
                <a:highlight>
                  <a:srgbClr val="FFFFFF"/>
                </a:highlight>
              </a:rPr>
              <a:t>정규 표현식은 많은 </a:t>
            </a:r>
            <a:r>
              <a:rPr lang="ko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텍스트 편집기</a:t>
            </a:r>
            <a:r>
              <a:rPr lang="ko" sz="1050">
                <a:solidFill>
                  <a:srgbClr val="222222"/>
                </a:solidFill>
                <a:highlight>
                  <a:srgbClr val="FFFFFF"/>
                </a:highlight>
              </a:rPr>
              <a:t>와 </a:t>
            </a:r>
            <a:r>
              <a:rPr lang="ko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프로그래밍 언어</a:t>
            </a:r>
            <a:r>
              <a:rPr lang="ko" sz="1050">
                <a:solidFill>
                  <a:srgbClr val="222222"/>
                </a:solidFill>
                <a:highlight>
                  <a:srgbClr val="FFFFFF"/>
                </a:highlight>
              </a:rPr>
              <a:t>에서 문자열의 검색과 치환을 위해 지원하고 있다.</a:t>
            </a:r>
            <a:endParaRPr/>
          </a:p>
        </p:txBody>
      </p:sp>
      <p:pic>
        <p:nvPicPr>
          <p:cNvPr id="301" name="Google Shape;301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6199" y="1952900"/>
            <a:ext cx="4130420" cy="2145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44"/>
          <p:cNvCxnSpPr/>
          <p:nvPr/>
        </p:nvCxnSpPr>
        <p:spPr>
          <a:xfrm>
            <a:off x="542850" y="2638900"/>
            <a:ext cx="2330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44"/>
          <p:cNvCxnSpPr/>
          <p:nvPr/>
        </p:nvCxnSpPr>
        <p:spPr>
          <a:xfrm>
            <a:off x="542850" y="3019900"/>
            <a:ext cx="3390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/>
        </p:nvSpPr>
        <p:spPr>
          <a:xfrm>
            <a:off x="3526525" y="590550"/>
            <a:ext cx="21849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console.log(regex);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45"/>
          <p:cNvSpPr/>
          <p:nvPr/>
        </p:nvSpPr>
        <p:spPr>
          <a:xfrm rot="5400000">
            <a:off x="4074600" y="1105350"/>
            <a:ext cx="483900" cy="34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99000"/>
            <a:ext cx="3404950" cy="18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6150" y="984600"/>
            <a:ext cx="2936607" cy="17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1625" y="2938475"/>
            <a:ext cx="2936600" cy="1900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7568" y="325692"/>
            <a:ext cx="5022056" cy="12215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46"/>
          <p:cNvCxnSpPr/>
          <p:nvPr/>
        </p:nvCxnSpPr>
        <p:spPr>
          <a:xfrm>
            <a:off x="2828850" y="962500"/>
            <a:ext cx="2330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9" name="Google Shape;31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1674" y="1648063"/>
            <a:ext cx="22955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1199" y="2181500"/>
            <a:ext cx="4130420" cy="2145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p46"/>
          <p:cNvCxnSpPr/>
          <p:nvPr/>
        </p:nvCxnSpPr>
        <p:spPr>
          <a:xfrm>
            <a:off x="2447850" y="2867500"/>
            <a:ext cx="2330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6"/>
          <p:cNvCxnSpPr/>
          <p:nvPr/>
        </p:nvCxnSpPr>
        <p:spPr>
          <a:xfrm>
            <a:off x="2447850" y="3248500"/>
            <a:ext cx="3390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46"/>
          <p:cNvSpPr txBox="1"/>
          <p:nvPr/>
        </p:nvSpPr>
        <p:spPr>
          <a:xfrm>
            <a:off x="2144775" y="4394600"/>
            <a:ext cx="5319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wordToMatch -&gt; 내가 입력한 input Value 값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gi -&gt; 모든 문자와 여러 줄 일치하며 영어 대소문자를 구분하지 않는 조건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568" y="97092"/>
            <a:ext cx="5022056" cy="122158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7"/>
          <p:cNvSpPr txBox="1"/>
          <p:nvPr/>
        </p:nvSpPr>
        <p:spPr>
          <a:xfrm>
            <a:off x="339600" y="2316900"/>
            <a:ext cx="34722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matchArray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findMatches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cities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47"/>
          <p:cNvSpPr/>
          <p:nvPr/>
        </p:nvSpPr>
        <p:spPr>
          <a:xfrm>
            <a:off x="3701100" y="3627300"/>
            <a:ext cx="773700" cy="34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7"/>
          <p:cNvSpPr txBox="1"/>
          <p:nvPr/>
        </p:nvSpPr>
        <p:spPr>
          <a:xfrm>
            <a:off x="1736675" y="2498075"/>
            <a:ext cx="2981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2" name="Google Shape;332;p47"/>
          <p:cNvCxnSpPr/>
          <p:nvPr/>
        </p:nvCxnSpPr>
        <p:spPr>
          <a:xfrm>
            <a:off x="615525" y="886300"/>
            <a:ext cx="3523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33" name="Google Shape;333;p47"/>
          <p:cNvGraphicFramePr/>
          <p:nvPr/>
        </p:nvGraphicFramePr>
        <p:xfrm>
          <a:off x="152400" y="15240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{C4C34762-E006-47DE-98C7-C746B6582EFD}</a:tableStyleId>
              </a:tblPr>
              <a:tblGrid>
                <a:gridCol w="871400"/>
                <a:gridCol w="1827150"/>
                <a:gridCol w="2473675"/>
              </a:tblGrid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b="1" lang="ko" sz="900">
                          <a:solidFill>
                            <a:srgbClr val="E96900"/>
                          </a:solidFill>
                          <a:highlight>
                            <a:srgbClr val="F8F8F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match</a:t>
                      </a:r>
                      <a:endParaRPr b="1" sz="900">
                        <a:solidFill>
                          <a:srgbClr val="E96900"/>
                        </a:solidFill>
                        <a:highlight>
                          <a:srgbClr val="F8F8F8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b="1" lang="ko" sz="900">
                          <a:solidFill>
                            <a:srgbClr val="E96900"/>
                          </a:solidFill>
                          <a:highlight>
                            <a:srgbClr val="F8F8F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문자열.match(정규식)</a:t>
                      </a:r>
                      <a:endParaRPr b="1" sz="900">
                        <a:solidFill>
                          <a:srgbClr val="E96900"/>
                        </a:solidFill>
                        <a:highlight>
                          <a:srgbClr val="F8F8F8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ko" sz="1000">
                          <a:solidFill>
                            <a:srgbClr val="34495E"/>
                          </a:solidFill>
                          <a:highlight>
                            <a:srgbClr val="FFFFFF"/>
                          </a:highlight>
                        </a:rPr>
                        <a:t>일치하는 문자열의 배열(Array) 반환</a:t>
                      </a:r>
                      <a:endParaRPr sz="1000">
                        <a:solidFill>
                          <a:srgbClr val="34495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190500" marL="190500">
                    <a:lnL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F9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4" name="Google Shape;334;p47"/>
          <p:cNvSpPr txBox="1"/>
          <p:nvPr/>
        </p:nvSpPr>
        <p:spPr>
          <a:xfrm>
            <a:off x="5495050" y="41035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정규표현식까지 거친 내 문자열을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배열로 반환을 시키겠다는 소리구나~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place 에는 1000개의 객체 데이터가 들어있었고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그중에 .city 와 .state 를 통해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city 와 state 라는 key 로 접근을 하였고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ex) document.get….  객체.key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match 함수를통해 city 혹은 state 의 값들 중에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내가 입력하고 정규표현식까지 거친 regex값이랑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매칭되는애를 return 하겠다는 소리구나~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47"/>
          <p:cNvSpPr txBox="1"/>
          <p:nvPr/>
        </p:nvSpPr>
        <p:spPr>
          <a:xfrm>
            <a:off x="993275" y="3601900"/>
            <a:ext cx="2589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console.log(matchArray);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6" name="Google Shape;33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7025" y="2638450"/>
            <a:ext cx="2871375" cy="241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41480"/>
            <a:ext cx="5029200" cy="220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48"/>
          <p:cNvCxnSpPr/>
          <p:nvPr/>
        </p:nvCxnSpPr>
        <p:spPr>
          <a:xfrm>
            <a:off x="1051992" y="411510"/>
            <a:ext cx="791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3" name="Google Shape;343;p48"/>
          <p:cNvSpPr/>
          <p:nvPr/>
        </p:nvSpPr>
        <p:spPr>
          <a:xfrm>
            <a:off x="1025860" y="2571750"/>
            <a:ext cx="4212000" cy="21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matchArray 는 결국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1000개의 객체데이터 에서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정규표현식을 거친 내가 입력한 값과 일치한 데이터만 매칭시켜서 배열에 담아줬구나~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형태는 배열속에 객체들이 있는 형식이구나~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[{},{},{},{}{}...]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그걸 다시 map 함수를 써서 html에 담는구나?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4" name="Google Shape;344;p48"/>
          <p:cNvCxnSpPr/>
          <p:nvPr/>
        </p:nvCxnSpPr>
        <p:spPr>
          <a:xfrm>
            <a:off x="1204392" y="688010"/>
            <a:ext cx="1781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9" name="Google Shape;349;p49"/>
          <p:cNvCxnSpPr/>
          <p:nvPr/>
        </p:nvCxnSpPr>
        <p:spPr>
          <a:xfrm>
            <a:off x="5014392" y="2468910"/>
            <a:ext cx="791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0" name="Google Shape;350;p49"/>
          <p:cNvSpPr/>
          <p:nvPr/>
        </p:nvSpPr>
        <p:spPr>
          <a:xfrm>
            <a:off x="434195" y="2947875"/>
            <a:ext cx="33933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1000개 중에 입력한값과 같은애들만 골라서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다시한번 map으로 가공을 해줄것인데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추출된 애들중에서 또한번 정규표현식을 거친 후 이번엔 match 대신 replace 로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 city 와 state에 나눠 담아주는구나~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1" name="Google Shape;3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6849954" cy="2266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p49"/>
          <p:cNvCxnSpPr/>
          <p:nvPr/>
        </p:nvCxnSpPr>
        <p:spPr>
          <a:xfrm>
            <a:off x="2623892" y="347835"/>
            <a:ext cx="545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>
            <a:off x="323528" y="221616"/>
            <a:ext cx="415636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fetch</a:t>
            </a: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(endpoint)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.then(blob =&gt; blob.json())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.then(data =&gt; cities.push(...data));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232294" y="2003814"/>
            <a:ext cx="4572000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fetch(url)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.then(</a:t>
            </a:r>
            <a:r>
              <a:rPr lang="ko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response</a:t>
            </a: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=&gt; response.</a:t>
            </a:r>
            <a:r>
              <a:rPr lang="ko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json()</a:t>
            </a: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27"/>
          <p:cNvSpPr/>
          <p:nvPr/>
        </p:nvSpPr>
        <p:spPr>
          <a:xfrm>
            <a:off x="2483768" y="1491630"/>
            <a:ext cx="432048" cy="30290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4680520" y="2294751"/>
            <a:ext cx="4211960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응답결과로 얻은 아래의 결과물에서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다음화면과 같은 필요한 body내용을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JsonData </a:t>
            </a: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형태로 가공시켜라!!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27"/>
          <p:cNvSpPr/>
          <p:nvPr/>
        </p:nvSpPr>
        <p:spPr>
          <a:xfrm>
            <a:off x="4436190" y="383634"/>
            <a:ext cx="4635802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Fetch</a:t>
            </a: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란? Ajax , HttpRequest 등의 비동기통신을 효율좋게 사용할 수 있도록 제공된</a:t>
            </a:r>
            <a:b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JS API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4" name="Google Shape;144;p27"/>
          <p:cNvCxnSpPr/>
          <p:nvPr/>
        </p:nvCxnSpPr>
        <p:spPr>
          <a:xfrm>
            <a:off x="4067944" y="729883"/>
            <a:ext cx="368246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5" name="Google Shape;145;p27"/>
          <p:cNvCxnSpPr/>
          <p:nvPr/>
        </p:nvCxnSpPr>
        <p:spPr>
          <a:xfrm>
            <a:off x="4203754" y="2463738"/>
            <a:ext cx="368246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46" name="Google Shape;14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3611114"/>
            <a:ext cx="6643688" cy="140731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/>
          <p:nvPr/>
        </p:nvSpPr>
        <p:spPr>
          <a:xfrm>
            <a:off x="1043700" y="2339127"/>
            <a:ext cx="1008000" cy="276900"/>
          </a:xfrm>
          <a:prstGeom prst="ellipse">
            <a:avLst/>
          </a:prstGeom>
          <a:noFill/>
          <a:ln cap="flat" cmpd="sng" w="25400">
            <a:solidFill>
              <a:srgbClr val="6324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8" name="Google Shape;148;p27"/>
          <p:cNvCxnSpPr/>
          <p:nvPr/>
        </p:nvCxnSpPr>
        <p:spPr>
          <a:xfrm>
            <a:off x="1661330" y="2524438"/>
            <a:ext cx="0" cy="114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9" name="Google Shape;149;p27"/>
          <p:cNvCxnSpPr/>
          <p:nvPr/>
        </p:nvCxnSpPr>
        <p:spPr>
          <a:xfrm rot="5400000">
            <a:off x="1088696" y="1338618"/>
            <a:ext cx="702000" cy="79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0" name="Google Shape;150;p27"/>
          <p:cNvSpPr/>
          <p:nvPr/>
        </p:nvSpPr>
        <p:spPr>
          <a:xfrm>
            <a:off x="1547664" y="1106619"/>
            <a:ext cx="7200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1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792088" y="3212853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통신 후 응답결과물 </a:t>
            </a:r>
            <a:r>
              <a:rPr lang="ko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response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7" y="53705"/>
            <a:ext cx="5940660" cy="500232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/>
          <p:nvPr/>
        </p:nvSpPr>
        <p:spPr>
          <a:xfrm>
            <a:off x="4067944" y="357504"/>
            <a:ext cx="4572000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https://gist.githubusercontent.com/Miserlou/c5cd8364bf9b2420bb29/raw/2bf258763cdddd704f8ffd3ea9a3e81d25e2c6f6/cities.json</a:t>
            </a: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3563888" y="2949792"/>
            <a:ext cx="720080" cy="26750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4594399" y="2843086"/>
            <a:ext cx="3722017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Text가 포함되어있는 응답결과물.</a:t>
            </a:r>
            <a:r>
              <a:rPr lang="ko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Json()</a:t>
            </a: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 !!!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6156175" y="3480228"/>
            <a:ext cx="239100" cy="341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4158208" y="1676851"/>
            <a:ext cx="4572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</a:t>
            </a:r>
            <a:r>
              <a:rPr lang="ko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들어갔을때 보이는 화면의 일부</a:t>
            </a:r>
            <a:b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html – body에 좌측과 같이 Text가 적혀있다.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8024" y="3822016"/>
            <a:ext cx="2150269" cy="118586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/>
          <p:nvPr/>
        </p:nvSpPr>
        <p:spPr>
          <a:xfrm>
            <a:off x="7901796" y="3894826"/>
            <a:ext cx="569435" cy="698740"/>
          </a:xfrm>
          <a:custGeom>
            <a:rect b="b" l="l" r="r" t="t"/>
            <a:pathLst>
              <a:path extrusionOk="0" h="931653" w="569435">
                <a:moveTo>
                  <a:pt x="0" y="224287"/>
                </a:moveTo>
                <a:cubicBezTo>
                  <a:pt x="8626" y="209910"/>
                  <a:pt x="18381" y="196152"/>
                  <a:pt x="25879" y="181155"/>
                </a:cubicBezTo>
                <a:cubicBezTo>
                  <a:pt x="39911" y="153091"/>
                  <a:pt x="27037" y="154118"/>
                  <a:pt x="51759" y="129396"/>
                </a:cubicBezTo>
                <a:cubicBezTo>
                  <a:pt x="59090" y="122065"/>
                  <a:pt x="69673" y="118780"/>
                  <a:pt x="77638" y="112143"/>
                </a:cubicBezTo>
                <a:cubicBezTo>
                  <a:pt x="120715" y="76245"/>
                  <a:pt x="83917" y="92797"/>
                  <a:pt x="129396" y="77638"/>
                </a:cubicBezTo>
                <a:cubicBezTo>
                  <a:pt x="138023" y="71887"/>
                  <a:pt x="145802" y="64596"/>
                  <a:pt x="155276" y="60385"/>
                </a:cubicBezTo>
                <a:cubicBezTo>
                  <a:pt x="171895" y="52999"/>
                  <a:pt x="207034" y="43132"/>
                  <a:pt x="207034" y="43132"/>
                </a:cubicBezTo>
                <a:cubicBezTo>
                  <a:pt x="215660" y="37381"/>
                  <a:pt x="223640" y="30515"/>
                  <a:pt x="232913" y="25879"/>
                </a:cubicBezTo>
                <a:cubicBezTo>
                  <a:pt x="241046" y="21812"/>
                  <a:pt x="250435" y="20835"/>
                  <a:pt x="258793" y="17253"/>
                </a:cubicBezTo>
                <a:cubicBezTo>
                  <a:pt x="270613" y="12188"/>
                  <a:pt x="281796" y="5751"/>
                  <a:pt x="293298" y="0"/>
                </a:cubicBezTo>
                <a:cubicBezTo>
                  <a:pt x="324928" y="2875"/>
                  <a:pt x="357719" y="-336"/>
                  <a:pt x="388189" y="8626"/>
                </a:cubicBezTo>
                <a:cubicBezTo>
                  <a:pt x="408082" y="14477"/>
                  <a:pt x="422694" y="31630"/>
                  <a:pt x="439947" y="43132"/>
                </a:cubicBezTo>
                <a:cubicBezTo>
                  <a:pt x="439958" y="43139"/>
                  <a:pt x="491695" y="77630"/>
                  <a:pt x="491706" y="77638"/>
                </a:cubicBezTo>
                <a:cubicBezTo>
                  <a:pt x="503208" y="86264"/>
                  <a:pt x="513729" y="96384"/>
                  <a:pt x="526212" y="103517"/>
                </a:cubicBezTo>
                <a:cubicBezTo>
                  <a:pt x="534107" y="108028"/>
                  <a:pt x="543465" y="109268"/>
                  <a:pt x="552091" y="112143"/>
                </a:cubicBezTo>
                <a:cubicBezTo>
                  <a:pt x="557842" y="129396"/>
                  <a:pt x="570640" y="145762"/>
                  <a:pt x="569344" y="163902"/>
                </a:cubicBezTo>
                <a:cubicBezTo>
                  <a:pt x="552757" y="396102"/>
                  <a:pt x="576483" y="204347"/>
                  <a:pt x="543464" y="336430"/>
                </a:cubicBezTo>
                <a:cubicBezTo>
                  <a:pt x="537773" y="359195"/>
                  <a:pt x="536649" y="380134"/>
                  <a:pt x="517585" y="396815"/>
                </a:cubicBezTo>
                <a:cubicBezTo>
                  <a:pt x="481076" y="428761"/>
                  <a:pt x="475493" y="428099"/>
                  <a:pt x="439947" y="439947"/>
                </a:cubicBezTo>
                <a:cubicBezTo>
                  <a:pt x="428445" y="448573"/>
                  <a:pt x="416358" y="456469"/>
                  <a:pt x="405442" y="465826"/>
                </a:cubicBezTo>
                <a:cubicBezTo>
                  <a:pt x="396179" y="473766"/>
                  <a:pt x="389713" y="484939"/>
                  <a:pt x="379562" y="491706"/>
                </a:cubicBezTo>
                <a:cubicBezTo>
                  <a:pt x="371996" y="496750"/>
                  <a:pt x="362309" y="497457"/>
                  <a:pt x="353683" y="500332"/>
                </a:cubicBezTo>
                <a:cubicBezTo>
                  <a:pt x="334606" y="519409"/>
                  <a:pt x="325944" y="531455"/>
                  <a:pt x="301925" y="543464"/>
                </a:cubicBezTo>
                <a:cubicBezTo>
                  <a:pt x="293792" y="547530"/>
                  <a:pt x="284672" y="549215"/>
                  <a:pt x="276046" y="552090"/>
                </a:cubicBezTo>
                <a:cubicBezTo>
                  <a:pt x="214136" y="593363"/>
                  <a:pt x="238949" y="571934"/>
                  <a:pt x="198408" y="612475"/>
                </a:cubicBezTo>
                <a:cubicBezTo>
                  <a:pt x="195532" y="621102"/>
                  <a:pt x="185714" y="630222"/>
                  <a:pt x="189781" y="638355"/>
                </a:cubicBezTo>
                <a:cubicBezTo>
                  <a:pt x="193848" y="646488"/>
                  <a:pt x="208560" y="641301"/>
                  <a:pt x="215661" y="646981"/>
                </a:cubicBezTo>
                <a:cubicBezTo>
                  <a:pt x="223757" y="653457"/>
                  <a:pt x="226025" y="665111"/>
                  <a:pt x="232913" y="672860"/>
                </a:cubicBezTo>
                <a:cubicBezTo>
                  <a:pt x="311703" y="761500"/>
                  <a:pt x="262767" y="691762"/>
                  <a:pt x="301925" y="750498"/>
                </a:cubicBezTo>
                <a:cubicBezTo>
                  <a:pt x="317372" y="796840"/>
                  <a:pt x="318821" y="789425"/>
                  <a:pt x="301925" y="862641"/>
                </a:cubicBezTo>
                <a:cubicBezTo>
                  <a:pt x="299594" y="872743"/>
                  <a:pt x="290423" y="879894"/>
                  <a:pt x="284672" y="888521"/>
                </a:cubicBezTo>
                <a:lnTo>
                  <a:pt x="293298" y="931653"/>
                </a:lnTo>
              </a:path>
            </a:pathLst>
          </a:cu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8100392" y="4677984"/>
            <a:ext cx="158129" cy="118597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87474"/>
            <a:ext cx="2100263" cy="2564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3928" y="87474"/>
            <a:ext cx="3800475" cy="423624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/>
          <p:nvPr/>
        </p:nvSpPr>
        <p:spPr>
          <a:xfrm>
            <a:off x="3167888" y="1369777"/>
            <a:ext cx="720080" cy="26750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/>
          <p:nvPr/>
        </p:nvSpPr>
        <p:spPr>
          <a:xfrm>
            <a:off x="323528" y="221616"/>
            <a:ext cx="415636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fetch(endpoint)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.then(blob =&gt; blob.json())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.then(data =&gt; cities.push(...data));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30"/>
          <p:cNvSpPr/>
          <p:nvPr/>
        </p:nvSpPr>
        <p:spPr>
          <a:xfrm>
            <a:off x="232294" y="2003814"/>
            <a:ext cx="4572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fetch(url)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.then(</a:t>
            </a:r>
            <a:r>
              <a:rPr lang="ko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response</a:t>
            </a: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=&gt; response.</a:t>
            </a:r>
            <a:r>
              <a:rPr lang="ko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json()</a:t>
            </a: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.then(data =&gt; cities.push(...data));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30"/>
          <p:cNvSpPr/>
          <p:nvPr/>
        </p:nvSpPr>
        <p:spPr>
          <a:xfrm>
            <a:off x="1835696" y="1700906"/>
            <a:ext cx="432048" cy="30290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30"/>
          <p:cNvSpPr/>
          <p:nvPr/>
        </p:nvSpPr>
        <p:spPr>
          <a:xfrm>
            <a:off x="4680520" y="2294751"/>
            <a:ext cx="4211960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응답결과로 얻은 아래의 결과물에서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다음화면과 같은 필요한 body내용을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JsonData </a:t>
            </a: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형태로 가공시켜라!!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30"/>
          <p:cNvSpPr/>
          <p:nvPr/>
        </p:nvSpPr>
        <p:spPr>
          <a:xfrm>
            <a:off x="4436190" y="383634"/>
            <a:ext cx="4635802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Fetch란? Ajax , HttpRequest 등의 비동기통신을 효율좋게 사용할 수 있도록 제공된</a:t>
            </a:r>
            <a:b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JS API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1" name="Google Shape;181;p30"/>
          <p:cNvCxnSpPr/>
          <p:nvPr/>
        </p:nvCxnSpPr>
        <p:spPr>
          <a:xfrm>
            <a:off x="4067944" y="729883"/>
            <a:ext cx="368246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2" name="Google Shape;182;p30"/>
          <p:cNvCxnSpPr/>
          <p:nvPr/>
        </p:nvCxnSpPr>
        <p:spPr>
          <a:xfrm>
            <a:off x="4203754" y="2463738"/>
            <a:ext cx="368246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83" name="Google Shape;1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3611114"/>
            <a:ext cx="6643688" cy="140731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/>
          <p:nvPr/>
        </p:nvSpPr>
        <p:spPr>
          <a:xfrm>
            <a:off x="1024150" y="2336515"/>
            <a:ext cx="1027500" cy="279600"/>
          </a:xfrm>
          <a:prstGeom prst="ellipse">
            <a:avLst/>
          </a:prstGeom>
          <a:noFill/>
          <a:ln cap="flat" cmpd="sng" w="25400">
            <a:solidFill>
              <a:srgbClr val="6324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5" name="Google Shape;185;p30"/>
          <p:cNvCxnSpPr/>
          <p:nvPr/>
        </p:nvCxnSpPr>
        <p:spPr>
          <a:xfrm>
            <a:off x="1691750" y="2955325"/>
            <a:ext cx="0" cy="65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/>
          <p:nvPr/>
        </p:nvSpPr>
        <p:spPr>
          <a:xfrm>
            <a:off x="323528" y="221616"/>
            <a:ext cx="415636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fetch(endpoint)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.then(blob =&gt; blob.json())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.then(data =&gt; cities.push(...data));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31"/>
          <p:cNvSpPr/>
          <p:nvPr/>
        </p:nvSpPr>
        <p:spPr>
          <a:xfrm>
            <a:off x="232294" y="1517760"/>
            <a:ext cx="4572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fetch(url)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.then(response =&gt; response.json())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.then(</a:t>
            </a:r>
            <a:r>
              <a:rPr lang="ko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</a:t>
            </a: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=&gt; </a:t>
            </a:r>
            <a:r>
              <a:rPr lang="ko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console.log(data)</a:t>
            </a: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31"/>
          <p:cNvSpPr/>
          <p:nvPr/>
        </p:nvSpPr>
        <p:spPr>
          <a:xfrm>
            <a:off x="1835696" y="1214851"/>
            <a:ext cx="432048" cy="30290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31"/>
          <p:cNvSpPr/>
          <p:nvPr/>
        </p:nvSpPr>
        <p:spPr>
          <a:xfrm>
            <a:off x="2745834" y="2405637"/>
            <a:ext cx="249600" cy="378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4" name="Google Shape;19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898" y="2841780"/>
            <a:ext cx="6522244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7904" y="141480"/>
            <a:ext cx="3800475" cy="4236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20" y="249492"/>
            <a:ext cx="2100263" cy="256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/>
          <p:nvPr/>
        </p:nvSpPr>
        <p:spPr>
          <a:xfrm>
            <a:off x="323528" y="221616"/>
            <a:ext cx="415636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fetch(endpoint)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.then(blob =&gt; blob.json())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.then(data =&gt; cities.push(...data));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33"/>
          <p:cNvSpPr/>
          <p:nvPr/>
        </p:nvSpPr>
        <p:spPr>
          <a:xfrm>
            <a:off x="232294" y="1517760"/>
            <a:ext cx="4572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fetch(url)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.then(response =&gt; response.json())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.then(</a:t>
            </a:r>
            <a:r>
              <a:rPr lang="ko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</a:t>
            </a: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=&gt; </a:t>
            </a:r>
            <a:r>
              <a:rPr lang="ko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console.log(data)</a:t>
            </a: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33"/>
          <p:cNvSpPr/>
          <p:nvPr/>
        </p:nvSpPr>
        <p:spPr>
          <a:xfrm>
            <a:off x="1835696" y="1214851"/>
            <a:ext cx="432048" cy="30290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33"/>
          <p:cNvSpPr/>
          <p:nvPr/>
        </p:nvSpPr>
        <p:spPr>
          <a:xfrm>
            <a:off x="2745834" y="2405637"/>
            <a:ext cx="249600" cy="378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9" name="Google Shape;2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898" y="2841780"/>
            <a:ext cx="6522244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