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37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5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2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1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96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7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20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8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3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6663-B5F2-49BA-8731-0027ABE24434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4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86663-B5F2-49BA-8731-0027ABE24434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0310F-58CE-4AFF-B821-279DE9752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8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Boulevards_in_Pari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JavaScript/Reference/Statements/for...i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15598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 smtClean="0">
                <a:effectLst/>
                <a:latin typeface="Consolas" panose="020B0609020204030204" pitchFamily="49" charset="0"/>
              </a:rPr>
              <a:t>Array.prototype.filter</a:t>
            </a:r>
            <a:r>
              <a:rPr lang="en-US" altLang="ko-KR" sz="2000" b="1" dirty="0" smtClean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b="1" dirty="0" smtClean="0">
                <a:effectLst/>
                <a:latin typeface="Consolas" panose="020B0609020204030204" pitchFamily="49" charset="0"/>
              </a:rPr>
              <a:t>1. Filter the list of inventors for those who were born in the 1500's</a:t>
            </a:r>
          </a:p>
          <a:p>
            <a:r>
              <a:rPr lang="en-US" altLang="ko-KR" sz="2000" b="1" dirty="0" smtClean="0">
                <a:effectLst/>
                <a:latin typeface="Consolas" panose="020B0609020204030204" pitchFamily="49" charset="0"/>
              </a:rPr>
              <a:t>  (</a:t>
            </a:r>
            <a:r>
              <a:rPr lang="ko-KR" altLang="en-US" sz="2000" b="1" dirty="0" smtClean="0">
                <a:effectLst/>
                <a:latin typeface="Consolas" panose="020B0609020204030204" pitchFamily="49" charset="0"/>
              </a:rPr>
              <a:t>태어난 년도가 </a:t>
            </a:r>
            <a:r>
              <a:rPr lang="en-US" altLang="ko-KR" sz="2000" b="1" dirty="0" smtClean="0">
                <a:effectLst/>
                <a:latin typeface="Consolas" panose="020B0609020204030204" pitchFamily="49" charset="0"/>
              </a:rPr>
              <a:t>1500</a:t>
            </a:r>
            <a:r>
              <a:rPr lang="ko-KR" altLang="en-US" sz="2000" b="1" dirty="0" smtClean="0">
                <a:effectLst/>
                <a:latin typeface="Consolas" panose="020B0609020204030204" pitchFamily="49" charset="0"/>
              </a:rPr>
              <a:t>년대 사람만 찾아서 출력하시오</a:t>
            </a:r>
            <a:r>
              <a:rPr lang="en-US" altLang="ko-KR" sz="2000" b="1" dirty="0" smtClean="0">
                <a:effectLst/>
                <a:latin typeface="Consolas" panose="020B0609020204030204" pitchFamily="49" charset="0"/>
              </a:rPr>
              <a:t>.)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09063" y="3603543"/>
            <a:ext cx="87608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사용 예</a:t>
            </a: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변수 </a:t>
            </a: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b="1" i="1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arr.filter</a:t>
            </a: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 function(a){ return a&gt;0 });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1486" y="2009800"/>
            <a:ext cx="87608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filter(callback</a:t>
            </a:r>
            <a:r>
              <a:rPr lang="ko-KR" altLang="en-US" sz="20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함수</a:t>
            </a:r>
            <a:r>
              <a:rPr lang="en-US" altLang="ko-KR" sz="20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- </a:t>
            </a:r>
            <a:r>
              <a:rPr lang="en-US" altLang="ko-KR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arr.filter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(callback[</a:t>
            </a:r>
            <a:r>
              <a:rPr lang="en-US" altLang="ko-KR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thisArg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ko-KR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의 형태 입니다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배열에 조건을 주어 </a:t>
            </a:r>
            <a:r>
              <a:rPr lang="ko-KR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조건에 </a:t>
            </a:r>
            <a:r>
              <a:rPr lang="ko-KR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부합하는 원소들을 찾아낸다</a:t>
            </a:r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27725" y="5847283"/>
            <a:ext cx="49124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화살표함수 </a:t>
            </a:r>
            <a:r>
              <a:rPr lang="en-US" altLang="ko-KR" sz="20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20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다음장에</a:t>
            </a:r>
            <a:endParaRPr lang="ko-KR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4342" y="391129"/>
            <a:ext cx="11678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sz="2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함수표현의 간략화</a:t>
            </a:r>
            <a:endParaRPr lang="ko-KR" altLang="en-US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34342" y="878325"/>
            <a:ext cx="6927668" cy="2462213"/>
          </a:xfrm>
          <a:prstGeom prst="rect">
            <a:avLst/>
          </a:prstGeom>
          <a:solidFill>
            <a:srgbClr val="FBFC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Fira Mono"/>
              </a:rPr>
              <a:t>func1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function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() {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num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Fira Mono"/>
              </a:rPr>
              <a:t>10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};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Fira Mono"/>
              </a:rPr>
              <a:t>func1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()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{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num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Fira Mono"/>
              </a:rPr>
              <a:t>10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};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Arial Unicode MS"/>
                <a:ea typeface="Fira Mono"/>
              </a:rPr>
              <a:t>// function 키워드 생략 가능</a:t>
            </a:r>
            <a:endParaRPr lang="en-US" altLang="ko-KR" sz="1400" dirty="0">
              <a:solidFill>
                <a:srgbClr val="24292E"/>
              </a:solidFill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Fira Mono"/>
              </a:rPr>
              <a:t>func2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function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(num) {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for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let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i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Fira Mono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i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Fira Mono"/>
              </a:rPr>
              <a:t>10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i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++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) { num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++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}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return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num; };</a:t>
            </a:r>
            <a:endParaRPr lang="en-US" altLang="ko-KR" sz="1400" dirty="0">
              <a:solidFill>
                <a:srgbClr val="24292E"/>
              </a:solidFill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Fira Mono"/>
              </a:rPr>
              <a:t>func2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num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{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Arial Unicode MS"/>
                <a:ea typeface="Fira Mono"/>
              </a:rPr>
              <a:t>// 함수의 매개변수에 괄호 생략 가능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for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let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i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Fira Mono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i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Fira Mono"/>
              </a:rPr>
              <a:t>10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i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++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) { num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++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}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return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num; };</a:t>
            </a:r>
            <a:endParaRPr lang="en-US" altLang="ko-KR" sz="1400" dirty="0">
              <a:solidFill>
                <a:srgbClr val="24292E"/>
              </a:solidFill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Fira Mono"/>
              </a:rPr>
              <a:t>func3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function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(num) {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return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`입력된 숫자는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${num}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입니다.`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};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Arial Unicode MS"/>
                <a:ea typeface="Fira Mono"/>
              </a:rPr>
              <a:t>const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Fira Mono"/>
              </a:rPr>
              <a:t>func3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num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Arial Unicode MS"/>
                <a:ea typeface="Fira Mono"/>
              </a:rPr>
              <a:t>=&gt;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`입력된 숫자는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${num}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Fira Mono"/>
              </a:rPr>
              <a:t>입니다.`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Fira Mono"/>
              </a:rPr>
              <a:t>;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Arial Unicode MS"/>
                <a:ea typeface="Fira Mono"/>
              </a:rPr>
              <a:t>// 중괄호와 return 문 생략 가능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41769" y="3340538"/>
            <a:ext cx="11678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function </a:t>
            </a:r>
            <a:r>
              <a:rPr lang="ko-KR" altLang="en-US" b="1" dirty="0"/>
              <a:t>키워드를 생략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함수의 매개변수가 </a:t>
            </a:r>
            <a:r>
              <a:rPr lang="en-US" altLang="ko-KR" dirty="0"/>
              <a:t>1</a:t>
            </a:r>
            <a:r>
              <a:rPr lang="ko-KR" altLang="en-US" dirty="0"/>
              <a:t>개라면 </a:t>
            </a:r>
            <a:r>
              <a:rPr lang="ko-KR" altLang="en-US" b="1" dirty="0"/>
              <a:t>괄호</a:t>
            </a:r>
            <a:r>
              <a:rPr lang="en-US" altLang="ko-KR" b="1" dirty="0"/>
              <a:t>()</a:t>
            </a:r>
            <a:r>
              <a:rPr lang="ko-KR" altLang="en-US" b="1" dirty="0"/>
              <a:t>를 생략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 바디가 표현식 하나라면 </a:t>
            </a:r>
            <a:r>
              <a:rPr lang="ko-KR" altLang="en-US" b="1" dirty="0"/>
              <a:t>중괄호와 </a:t>
            </a:r>
            <a:r>
              <a:rPr lang="en-US" altLang="ko-KR" b="1" dirty="0"/>
              <a:t>return </a:t>
            </a:r>
            <a:r>
              <a:rPr lang="ko-KR" altLang="en-US" b="1" dirty="0"/>
              <a:t>문을 생략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41769" y="4384009"/>
            <a:ext cx="11678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2. </a:t>
            </a:r>
            <a:r>
              <a:rPr lang="ko-KR" altLang="en-US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화살표 함수는 항상 익명함수입니다</a:t>
            </a:r>
            <a:r>
              <a:rPr lang="en-US" altLang="ko-KR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3028" y="177008"/>
            <a:ext cx="11678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화살표함수 </a:t>
            </a:r>
            <a:r>
              <a:rPr lang="en-US" altLang="ko-KR" sz="2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=&gt;</a:t>
            </a:r>
            <a:endParaRPr lang="ko-KR" altLang="en-US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41769" y="4845674"/>
            <a:ext cx="11678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화살표 함수는 </a:t>
            </a:r>
            <a:r>
              <a:rPr lang="en-US" altLang="ko-KR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this</a:t>
            </a:r>
            <a:r>
              <a:rPr lang="ko-KR" altLang="en-US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가 정적으로 묶입니다</a:t>
            </a:r>
            <a:r>
              <a:rPr lang="en-US" altLang="ko-KR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41769" y="5341086"/>
            <a:ext cx="11678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4. </a:t>
            </a:r>
            <a:r>
              <a:rPr lang="ko-KR" altLang="en-US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객체 생성자로 사용할 수 없습니다</a:t>
            </a:r>
            <a:r>
              <a:rPr lang="en-US" altLang="ko-KR" sz="2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34342" y="5802751"/>
            <a:ext cx="11678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5.</a:t>
            </a:r>
            <a:r>
              <a:rPr lang="ko-KR" altLang="en-US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 </a:t>
            </a:r>
            <a:r>
              <a:rPr lang="en-US" altLang="ko-KR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arguments </a:t>
            </a:r>
            <a:r>
              <a:rPr lang="ko-KR" altLang="en-US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변수를 사용할 수 없습니다</a:t>
            </a:r>
            <a:r>
              <a:rPr lang="en-US" altLang="ko-KR" sz="2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0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12192000" cy="15598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Consolas" panose="020B0609020204030204" pitchFamily="49" charset="0"/>
              </a:rPr>
              <a:t>Array.prototype.map</a:t>
            </a:r>
            <a:r>
              <a:rPr lang="en-US" altLang="ko-KR" sz="20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b="1" dirty="0">
                <a:latin typeface="Consolas" panose="020B0609020204030204" pitchFamily="49" charset="0"/>
              </a:rPr>
              <a:t>2. Give us an array of the inventor first and last names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latin typeface="Consolas" panose="020B0609020204030204" pitchFamily="49" charset="0"/>
              </a:rPr>
              <a:t>  (</a:t>
            </a:r>
            <a:r>
              <a:rPr lang="ko-KR" altLang="en-US" sz="2000" b="1" dirty="0">
                <a:latin typeface="Consolas" panose="020B0609020204030204" pitchFamily="49" charset="0"/>
              </a:rPr>
              <a:t>모든 초대자의 </a:t>
            </a:r>
            <a:r>
              <a:rPr lang="en-US" altLang="ko-KR" sz="2000" b="1" dirty="0">
                <a:latin typeface="Consolas" panose="020B0609020204030204" pitchFamily="49" charset="0"/>
              </a:rPr>
              <a:t>first name</a:t>
            </a:r>
            <a:r>
              <a:rPr lang="ko-KR" altLang="en-US" sz="2000" b="1" dirty="0">
                <a:latin typeface="Consolas" panose="020B0609020204030204" pitchFamily="49" charset="0"/>
              </a:rPr>
              <a:t>과 </a:t>
            </a:r>
            <a:r>
              <a:rPr lang="en-US" altLang="ko-KR" sz="2000" b="1" dirty="0">
                <a:latin typeface="Consolas" panose="020B0609020204030204" pitchFamily="49" charset="0"/>
              </a:rPr>
              <a:t>last name</a:t>
            </a:r>
            <a:r>
              <a:rPr lang="ko-KR" altLang="en-US" sz="2000" b="1" dirty="0">
                <a:latin typeface="Consolas" panose="020B0609020204030204" pitchFamily="49" charset="0"/>
              </a:rPr>
              <a:t>을 출력하시오</a:t>
            </a:r>
            <a:r>
              <a:rPr lang="en-US" altLang="ko-KR" sz="2000" b="1" dirty="0">
                <a:latin typeface="Consolas" panose="020B0609020204030204" pitchFamily="49" charset="0"/>
              </a:rPr>
              <a:t>.)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7240" y="1927363"/>
            <a:ext cx="86301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i="1" dirty="0" smtClean="0">
                <a:latin typeface="Consolas" panose="020B0609020204030204" pitchFamily="49" charset="0"/>
              </a:rPr>
              <a:t>map(callback</a:t>
            </a:r>
            <a:r>
              <a:rPr lang="ko-KR" altLang="en-US" sz="2000" b="1" i="1" dirty="0" smtClean="0">
                <a:latin typeface="Consolas" panose="020B0609020204030204" pitchFamily="49" charset="0"/>
              </a:rPr>
              <a:t>함수</a:t>
            </a:r>
            <a:r>
              <a:rPr lang="en-US" altLang="ko-KR" sz="2000" b="1" i="1" dirty="0" smtClean="0">
                <a:latin typeface="Consolas" panose="020B0609020204030204" pitchFamily="49" charset="0"/>
              </a:rPr>
              <a:t>)</a:t>
            </a:r>
            <a:endParaRPr lang="ko-KR" altLang="en-US" sz="2000" b="1" i="1" dirty="0"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 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arr.map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(callback[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thisArg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의 형태 입니다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어떠한 배열에 </a:t>
            </a:r>
            <a:r>
              <a:rPr lang="ko-KR" altLang="en-US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특정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규칙을 적용시켜 </a:t>
            </a:r>
            <a:r>
              <a:rPr lang="ko-KR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새로운 배열을 만든다</a:t>
            </a:r>
            <a:r>
              <a:rPr lang="en-US" altLang="ko-KR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240" y="4664170"/>
            <a:ext cx="80329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i="1" dirty="0">
                <a:solidFill>
                  <a:srgbClr val="333333"/>
                </a:solidFill>
                <a:latin typeface="Consolas" panose="020B0609020204030204" pitchFamily="49" charset="0"/>
              </a:rPr>
              <a:t>템플릿 리터럴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`${value}`</a:t>
            </a:r>
            <a:b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템플릿 리터럴의 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${}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표현식 은 처리된 값을 문자열로 반환한다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992522" y="3203433"/>
            <a:ext cx="87608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사용 예</a:t>
            </a: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2000" b="1" i="1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arr.map</a:t>
            </a: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 function(a){ return </a:t>
            </a: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`a.name </a:t>
            </a:r>
            <a:r>
              <a:rPr lang="en-US" altLang="ko-KR" sz="2000" b="1" i="1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a.year</a:t>
            </a: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`  </a:t>
            </a: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});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6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15598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Consolas" panose="020B0609020204030204" pitchFamily="49" charset="0"/>
              </a:rPr>
              <a:t>Array.prototype.sort</a:t>
            </a:r>
            <a:r>
              <a:rPr lang="en-US" altLang="ko-KR" sz="20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b="1" dirty="0">
                <a:latin typeface="Consolas" panose="020B0609020204030204" pitchFamily="49" charset="0"/>
              </a:rPr>
              <a:t>3. Sort the inventors by birthdate, oldest to youngest</a:t>
            </a:r>
          </a:p>
          <a:p>
            <a:r>
              <a:rPr lang="en-US" altLang="ko-KR" sz="2000" b="1" dirty="0">
                <a:latin typeface="Consolas" panose="020B0609020204030204" pitchFamily="49" charset="0"/>
              </a:rPr>
              <a:t>  (</a:t>
            </a:r>
            <a:r>
              <a:rPr lang="ko-KR" altLang="en-US" sz="2000" b="1" dirty="0">
                <a:latin typeface="Consolas" panose="020B0609020204030204" pitchFamily="49" charset="0"/>
              </a:rPr>
              <a:t>생년순으로 나열하시오</a:t>
            </a:r>
            <a:r>
              <a:rPr lang="en-US" altLang="ko-KR" sz="2000" b="1" dirty="0">
                <a:latin typeface="Consolas" panose="020B0609020204030204" pitchFamily="49" charset="0"/>
              </a:rPr>
              <a:t>.)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75170" y="2024892"/>
            <a:ext cx="9925794" cy="33855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b="1" i="1" dirty="0">
                <a:solidFill>
                  <a:srgbClr val="333333"/>
                </a:solidFill>
                <a:latin typeface="Consolas" panose="020B0609020204030204" pitchFamily="49" charset="0"/>
              </a:rPr>
              <a:t>Array.prototype.sort(compareFunction(a, b))</a:t>
            </a: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인자로 받는 함수는 </a:t>
            </a:r>
            <a:r>
              <a:rPr lang="ko-KR" altLang="ko-KR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직접적으로 정렬 순서를 결정하는데 사용되는 함수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이다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이를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생략하면 유니코드 순으로 정렬된다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compare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function을 넣어준다면, 다음과 같은 원리로 정렬 순서가 결정된다.</a:t>
            </a: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compareFunction(a, b)이 </a:t>
            </a:r>
            <a:r>
              <a:rPr lang="ko-KR" altLang="ko-KR" sz="2000" b="1" i="1" dirty="0">
                <a:solidFill>
                  <a:srgbClr val="333333"/>
                </a:solidFill>
                <a:latin typeface="Consolas" panose="020B0609020204030204" pitchFamily="49" charset="0"/>
              </a:rPr>
              <a:t>0보다 작은 경우 </a:t>
            </a:r>
            <a:r>
              <a:rPr lang="ko-KR" altLang="ko-KR" sz="20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a를 b보다 낮은 색인으로 정렬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한다.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즉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, a가 먼저온다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compareFunction(a, b)이 </a:t>
            </a:r>
            <a:r>
              <a:rPr lang="ko-KR" altLang="ko-KR" sz="2000" b="1" i="1" dirty="0">
                <a:solidFill>
                  <a:srgbClr val="333333"/>
                </a:solidFill>
                <a:latin typeface="Consolas" panose="020B0609020204030204" pitchFamily="49" charset="0"/>
              </a:rPr>
              <a:t>0을 반환하면 </a:t>
            </a:r>
            <a:r>
              <a:rPr lang="ko-KR" altLang="ko-KR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a와 b의 순서를 변경하지 않는다.</a:t>
            </a: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compareFunction(a, b)이 </a:t>
            </a:r>
            <a:r>
              <a:rPr lang="ko-KR" altLang="ko-KR" sz="2000" b="1" i="1" dirty="0">
                <a:solidFill>
                  <a:srgbClr val="333333"/>
                </a:solidFill>
                <a:latin typeface="Consolas" panose="020B0609020204030204" pitchFamily="49" charset="0"/>
              </a:rPr>
              <a:t>0보다 큰 </a:t>
            </a:r>
            <a:r>
              <a:rPr lang="ko-KR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경우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b를 a보다 낮은 색인으로 정렬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한다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즉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, b가 먼저온다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0121" y="5773631"/>
            <a:ext cx="87608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사용 예</a:t>
            </a: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2000" b="1" i="1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arr.sort</a:t>
            </a: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( function(</a:t>
            </a:r>
            <a:r>
              <a:rPr lang="en-US" altLang="ko-KR" sz="2000" b="1" i="1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a,b</a:t>
            </a: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){if(a&gt;b){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return 1;}</a:t>
            </a: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else{return </a:t>
            </a: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-1;});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3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12192000" cy="15598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513805" y="186131"/>
            <a:ext cx="112837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Consolas" panose="020B0609020204030204" pitchFamily="49" charset="0"/>
              </a:rPr>
              <a:t>Array.prototype.reduce</a:t>
            </a:r>
            <a:r>
              <a:rPr lang="en-US" altLang="ko-KR" sz="20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b="1" dirty="0">
                <a:latin typeface="Consolas" panose="020B0609020204030204" pitchFamily="49" charset="0"/>
              </a:rPr>
              <a:t>4. How many years did all the inventors live?</a:t>
            </a:r>
          </a:p>
          <a:p>
            <a:r>
              <a:rPr lang="ko-KR" altLang="en-US" sz="2000" b="1" dirty="0">
                <a:latin typeface="Consolas" panose="020B0609020204030204" pitchFamily="49" charset="0"/>
              </a:rPr>
              <a:t>모든 참가자들이 몇년간 살았는지 출력하시오</a:t>
            </a:r>
            <a:r>
              <a:rPr lang="en-US" altLang="ko-KR" sz="2000" b="1" dirty="0">
                <a:latin typeface="Consolas" panose="020B0609020204030204" pitchFamily="49" charset="0"/>
              </a:rPr>
              <a:t>. (</a:t>
            </a:r>
            <a:r>
              <a:rPr lang="ko-KR" altLang="en-US" sz="2000" b="1" dirty="0">
                <a:latin typeface="Consolas" panose="020B0609020204030204" pitchFamily="49" charset="0"/>
              </a:rPr>
              <a:t>합쳐서</a:t>
            </a:r>
            <a:r>
              <a:rPr lang="en-US" altLang="ko-KR" sz="2000" b="1" dirty="0">
                <a:latin typeface="Consolas" panose="020B0609020204030204" pitchFamily="49" charset="0"/>
              </a:rPr>
              <a:t>)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3805" y="1687313"/>
            <a:ext cx="1102505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buFontTx/>
              <a:buNone/>
            </a:pPr>
            <a:r>
              <a:rPr lang="ko-KR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reduce(</a:t>
            </a:r>
            <a:r>
              <a:rPr lang="en-US" altLang="ko-KR" sz="2000" b="1" i="1" dirty="0" smtClean="0">
                <a:latin typeface="Consolas" panose="020B0609020204030204" pitchFamily="49" charset="0"/>
              </a:rPr>
              <a:t>callback</a:t>
            </a:r>
            <a:r>
              <a:rPr lang="ko-KR" altLang="en-US" sz="2000" b="1" i="1" dirty="0" smtClean="0">
                <a:latin typeface="Consolas" panose="020B0609020204030204" pitchFamily="49" charset="0"/>
              </a:rPr>
              <a:t>함수</a:t>
            </a:r>
            <a:r>
              <a:rPr lang="en-US" altLang="ko-KR" sz="2000" b="1" i="1" dirty="0" smtClean="0">
                <a:latin typeface="Consolas" panose="020B0609020204030204" pitchFamily="49" charset="0"/>
              </a:rPr>
              <a:t>,</a:t>
            </a:r>
            <a:r>
              <a:rPr lang="ko-KR" altLang="en-US" sz="2000" b="1" i="1" dirty="0" smtClean="0">
                <a:latin typeface="Consolas" panose="020B0609020204030204" pitchFamily="49" charset="0"/>
              </a:rPr>
              <a:t>초기값</a:t>
            </a:r>
            <a:r>
              <a:rPr lang="ko-KR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ko-KR" altLang="ko-KR" sz="2000" b="1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endParaRPr lang="en-US" altLang="ko-KR" sz="2000" b="1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atinLnBrk="0">
              <a:buFontTx/>
              <a:buNone/>
            </a:pP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Reduce </a:t>
            </a:r>
            <a:r>
              <a:rPr lang="ko-KR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메서드는 </a:t>
            </a:r>
            <a:r>
              <a:rPr lang="ko-KR" altLang="ko-KR" sz="2000" b="1" i="1" dirty="0">
                <a:solidFill>
                  <a:srgbClr val="333333"/>
                </a:solidFill>
                <a:latin typeface="Consolas" panose="020B0609020204030204" pitchFamily="49" charset="0"/>
              </a:rPr>
              <a:t>배열에 대하여 주어진 </a:t>
            </a:r>
            <a:r>
              <a:rPr lang="ko-KR" altLang="ko-KR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리듀서(reducer)함수를 </a:t>
            </a:r>
            <a:r>
              <a:rPr lang="ko-KR" altLang="ko-KR" sz="20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실행하고</a:t>
            </a:r>
            <a:r>
              <a:rPr lang="en-US" altLang="ko-KR" sz="20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결과 </a:t>
            </a:r>
            <a:r>
              <a:rPr lang="ko-KR" altLang="ko-KR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값을 반환</a:t>
            </a:r>
            <a:r>
              <a:rPr lang="ko-KR" altLang="ko-KR" sz="2000" b="1" i="1" dirty="0">
                <a:solidFill>
                  <a:srgbClr val="333333"/>
                </a:solidFill>
                <a:latin typeface="Consolas" panose="020B0609020204030204" pitchFamily="49" charset="0"/>
              </a:rPr>
              <a:t>한다.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01378" y="2824909"/>
            <a:ext cx="87608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사용 예</a:t>
            </a: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2000" b="1" i="1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arr.reduce</a:t>
            </a: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( function(</a:t>
            </a:r>
            <a:r>
              <a:rPr lang="en-US" altLang="ko-KR" sz="2000" b="1" i="1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total,a</a:t>
            </a: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){return </a:t>
            </a:r>
            <a:r>
              <a:rPr lang="en-US" altLang="ko-KR" sz="2000" b="1" i="1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total+a</a:t>
            </a: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;},</a:t>
            </a: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0);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2365" y="3500741"/>
            <a:ext cx="112079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i="1" dirty="0">
                <a:solidFill>
                  <a:srgbClr val="333333"/>
                </a:solidFill>
                <a:latin typeface="Consolas" panose="020B0609020204030204" pitchFamily="49" charset="0"/>
              </a:rPr>
              <a:t>배열의 각 요소가 주어진 콜백함수를 거치게 된다</a:t>
            </a:r>
            <a:r>
              <a:rPr lang="en-US" altLang="ko-KR" i="1" dirty="0">
                <a:solidFill>
                  <a:srgbClr val="333333"/>
                </a:solidFill>
                <a:latin typeface="Consolas" panose="020B0609020204030204" pitchFamily="49" charset="0"/>
              </a:rPr>
              <a:t>. </a:t>
            </a:r>
            <a:r>
              <a:rPr lang="ko-KR" altLang="en-US" i="1" dirty="0">
                <a:solidFill>
                  <a:srgbClr val="333333"/>
                </a:solidFill>
                <a:latin typeface="Consolas" panose="020B0609020204030204" pitchFamily="49" charset="0"/>
              </a:rPr>
              <a:t>이 콜백함수를 리듀서</a:t>
            </a:r>
            <a:r>
              <a:rPr lang="en-US" altLang="ko-KR" i="1" dirty="0">
                <a:solidFill>
                  <a:srgbClr val="333333"/>
                </a:solidFill>
                <a:latin typeface="Consolas" panose="020B0609020204030204" pitchFamily="49" charset="0"/>
              </a:rPr>
              <a:t>(reducer)</a:t>
            </a:r>
            <a:r>
              <a:rPr lang="ko-KR" altLang="en-US" i="1" dirty="0">
                <a:solidFill>
                  <a:srgbClr val="333333"/>
                </a:solidFill>
                <a:latin typeface="Consolas" panose="020B0609020204030204" pitchFamily="49" charset="0"/>
              </a:rPr>
              <a:t> 라고 한다</a:t>
            </a:r>
            <a:r>
              <a:rPr lang="en-US" altLang="ko-KR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i="1" dirty="0">
                <a:solidFill>
                  <a:srgbClr val="333333"/>
                </a:solidFill>
                <a:latin typeface="Consolas" panose="020B0609020204030204" pitchFamily="49" charset="0"/>
              </a:rPr>
              <a:t>초기값은 최초의 리듀서 호출에서 </a:t>
            </a:r>
            <a:r>
              <a:rPr lang="en-US" altLang="ko-KR" i="1" dirty="0">
                <a:solidFill>
                  <a:srgbClr val="333333"/>
                </a:solidFill>
                <a:latin typeface="Consolas" panose="020B0609020204030204" pitchFamily="49" charset="0"/>
              </a:rPr>
              <a:t>accumulator(</a:t>
            </a:r>
            <a:r>
              <a:rPr lang="ko-KR" altLang="en-US" i="1" dirty="0">
                <a:solidFill>
                  <a:srgbClr val="333333"/>
                </a:solidFill>
                <a:latin typeface="Consolas" panose="020B0609020204030204" pitchFamily="49" charset="0"/>
              </a:rPr>
              <a:t>누산기</a:t>
            </a:r>
            <a:r>
              <a:rPr lang="en-US" altLang="ko-KR" i="1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ko-KR" altLang="en-US" i="1" dirty="0">
                <a:solidFill>
                  <a:srgbClr val="333333"/>
                </a:solidFill>
                <a:latin typeface="Consolas" panose="020B0609020204030204" pitchFamily="49" charset="0"/>
              </a:rPr>
              <a:t>에 제공하는 값이다</a:t>
            </a:r>
            <a:r>
              <a:rPr lang="en-US" altLang="ko-KR" i="1" dirty="0">
                <a:solidFill>
                  <a:srgbClr val="333333"/>
                </a:solidFill>
                <a:latin typeface="Consolas" panose="020B0609020204030204" pitchFamily="49" charset="0"/>
              </a:rPr>
              <a:t>. </a:t>
            </a:r>
            <a:r>
              <a:rPr lang="ko-KR" altLang="en-US" i="1" dirty="0">
                <a:solidFill>
                  <a:srgbClr val="333333"/>
                </a:solidFill>
                <a:latin typeface="Consolas" panose="020B0609020204030204" pitchFamily="49" charset="0"/>
              </a:rPr>
              <a:t>초기값이 없다면 배열의 첫번째 요소</a:t>
            </a:r>
            <a:r>
              <a:rPr lang="en-US" altLang="ko-KR" i="1" dirty="0">
                <a:solidFill>
                  <a:srgbClr val="333333"/>
                </a:solidFill>
                <a:latin typeface="Consolas" panose="020B0609020204030204" pitchFamily="49" charset="0"/>
              </a:rPr>
              <a:t>(0</a:t>
            </a:r>
            <a:r>
              <a:rPr lang="ko-KR" altLang="en-US" i="1" dirty="0">
                <a:solidFill>
                  <a:srgbClr val="333333"/>
                </a:solidFill>
                <a:latin typeface="Consolas" panose="020B0609020204030204" pitchFamily="49" charset="0"/>
              </a:rPr>
              <a:t>번 인덱스</a:t>
            </a:r>
            <a:r>
              <a:rPr lang="en-US" altLang="ko-KR" i="1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ko-KR" altLang="en-US" i="1" dirty="0">
                <a:solidFill>
                  <a:srgbClr val="333333"/>
                </a:solidFill>
                <a:latin typeface="Consolas" panose="020B0609020204030204" pitchFamily="49" charset="0"/>
              </a:rPr>
              <a:t>를 사용하고 초기값이 있다면 주어진 초기값을 사용한다</a:t>
            </a:r>
            <a:r>
              <a:rPr lang="en-US" altLang="ko-KR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i="1" dirty="0">
                <a:solidFill>
                  <a:srgbClr val="333333"/>
                </a:solidFill>
                <a:latin typeface="Consolas" panose="020B0609020204030204" pitchFamily="49" charset="0"/>
              </a:rPr>
              <a:t>reduce()</a:t>
            </a:r>
            <a:r>
              <a:rPr lang="ko-KR" altLang="en-US" i="1" dirty="0">
                <a:solidFill>
                  <a:srgbClr val="333333"/>
                </a:solidFill>
                <a:latin typeface="Consolas" panose="020B0609020204030204" pitchFamily="49" charset="0"/>
              </a:rPr>
              <a:t>의 반환값은 각 요소가 리듀서를 거쳐 누적된 값의 결과 값이다</a:t>
            </a:r>
            <a:r>
              <a:rPr lang="en-US" altLang="ko-KR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499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12192000" cy="15598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627017" y="425985"/>
            <a:ext cx="112837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onsolas" panose="020B0609020204030204" pitchFamily="49" charset="0"/>
              </a:rPr>
              <a:t>5. Sort the inventors by years lived</a:t>
            </a:r>
          </a:p>
          <a:p>
            <a:r>
              <a:rPr lang="en-US" altLang="ko-KR" sz="2000" b="1" dirty="0">
                <a:latin typeface="Consolas" panose="020B0609020204030204" pitchFamily="49" charset="0"/>
              </a:rPr>
              <a:t>    (</a:t>
            </a:r>
            <a:r>
              <a:rPr lang="ko-KR" altLang="en-US" sz="2000" b="1" dirty="0">
                <a:latin typeface="Consolas" panose="020B0609020204030204" pitchFamily="49" charset="0"/>
              </a:rPr>
              <a:t>오래산 순서대로 출력하시오</a:t>
            </a:r>
            <a:r>
              <a:rPr lang="en-US" altLang="ko-KR" sz="2000" b="1" dirty="0">
                <a:latin typeface="Consolas" panose="020B0609020204030204" pitchFamily="49" charset="0"/>
              </a:rPr>
              <a:t>.)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9943" y="1768931"/>
            <a:ext cx="2373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latin typeface="Consolas" panose="020B0609020204030204" pitchFamily="49" charset="0"/>
              </a:rPr>
              <a:t>Sort </a:t>
            </a:r>
            <a:r>
              <a:rPr lang="ko-KR" altLang="en-US" sz="3600" b="1" dirty="0" smtClean="0">
                <a:latin typeface="Consolas" panose="020B0609020204030204" pitchFamily="49" charset="0"/>
              </a:rPr>
              <a:t>사용</a:t>
            </a:r>
            <a:endParaRPr lang="ko-KR" altLang="en-US" sz="3600" b="1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7017" y="2571505"/>
            <a:ext cx="9925794" cy="33855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b="1" i="1" dirty="0">
                <a:solidFill>
                  <a:srgbClr val="333333"/>
                </a:solidFill>
                <a:latin typeface="Consolas" panose="020B0609020204030204" pitchFamily="49" charset="0"/>
              </a:rPr>
              <a:t>Array.prototype.sort(compareFunction(a, b))</a:t>
            </a: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인자로 받는 함수는 </a:t>
            </a:r>
            <a:r>
              <a:rPr lang="ko-KR" altLang="ko-KR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직접적으로 정렬 순서를 결정하는데 사용되는 함수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이다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이를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생략하면 유니코드 순으로 정렬된다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compare 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function을 넣어준다면, 다음과 같은 원리로 정렬 순서가 결정된다.</a:t>
            </a: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compareFunction(a, b)이 </a:t>
            </a:r>
            <a:r>
              <a:rPr lang="ko-KR" altLang="ko-KR" sz="2000" b="1" i="1" dirty="0">
                <a:solidFill>
                  <a:srgbClr val="333333"/>
                </a:solidFill>
                <a:latin typeface="Consolas" panose="020B0609020204030204" pitchFamily="49" charset="0"/>
              </a:rPr>
              <a:t>0보다 작은 경우 </a:t>
            </a:r>
            <a:r>
              <a:rPr lang="ko-KR" altLang="ko-KR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a를 b보다 낮은 색인으로 정렬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한다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즉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, a가 먼저온다.</a:t>
            </a: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compareFunction(a, b)이 </a:t>
            </a:r>
            <a:r>
              <a:rPr lang="ko-KR" altLang="ko-KR" sz="2000" b="1" i="1" dirty="0">
                <a:solidFill>
                  <a:srgbClr val="333333"/>
                </a:solidFill>
                <a:latin typeface="Consolas" panose="020B0609020204030204" pitchFamily="49" charset="0"/>
              </a:rPr>
              <a:t>0을 반환하면 </a:t>
            </a:r>
            <a:r>
              <a:rPr lang="ko-KR" altLang="ko-KR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a와 b의 순서를 변경하지 않는다.</a:t>
            </a:r>
          </a:p>
          <a:p>
            <a:pPr marR="0" lvl="0" indent="0" latinLnBrk="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compareFunction(a, b)이 </a:t>
            </a:r>
            <a:r>
              <a:rPr lang="ko-KR" altLang="ko-KR" sz="2000" b="1" i="1" dirty="0">
                <a:solidFill>
                  <a:srgbClr val="333333"/>
                </a:solidFill>
                <a:latin typeface="Consolas" panose="020B0609020204030204" pitchFamily="49" charset="0"/>
              </a:rPr>
              <a:t>0보다 큰 </a:t>
            </a:r>
            <a:r>
              <a:rPr lang="ko-KR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경우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b를 a보다 낮은 색인으로 정렬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한다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en-US" altLang="ko-KR" sz="2000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즉</a:t>
            </a:r>
            <a:r>
              <a:rPr lang="ko-KR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, b가 먼저온다</a:t>
            </a:r>
            <a:r>
              <a:rPr lang="ko-KR" altLang="ko-KR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ko-KR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97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1"/>
            <a:ext cx="12192000" cy="15598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513805" y="186131"/>
            <a:ext cx="112837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onsolas" panose="020B0609020204030204" pitchFamily="49" charset="0"/>
              </a:rPr>
              <a:t>6. create a list of Boulevards in Paris that contain 'de' anywhere in the name</a:t>
            </a:r>
          </a:p>
          <a:p>
            <a:r>
              <a:rPr lang="en-US" altLang="ko-KR" sz="2000" b="1" dirty="0">
                <a:latin typeface="Consolas" panose="020B0609020204030204" pitchFamily="49" charset="0"/>
              </a:rPr>
              <a:t>  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 (</a:t>
            </a:r>
            <a:r>
              <a:rPr lang="en-US" altLang="ko-KR" sz="2000" b="1" dirty="0">
                <a:latin typeface="Consolas" panose="020B0609020204030204" pitchFamily="49" charset="0"/>
              </a:rPr>
              <a:t>de</a:t>
            </a:r>
            <a:r>
              <a:rPr lang="ko-KR" altLang="en-US" sz="2000" b="1" dirty="0">
                <a:latin typeface="Consolas" panose="020B0609020204030204" pitchFamily="49" charset="0"/>
              </a:rPr>
              <a:t>가 들어간 이름을 모두 찾아 리스트를 만드세요</a:t>
            </a:r>
            <a:r>
              <a:rPr lang="en-US" altLang="ko-KR" sz="2000" b="1" dirty="0">
                <a:latin typeface="Consolas" panose="020B0609020204030204" pitchFamily="49" charset="0"/>
              </a:rPr>
              <a:t>)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9633" y="1065294"/>
            <a:ext cx="11283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hlinkClick r:id="rId2"/>
              </a:rPr>
              <a:t>https://</a:t>
            </a:r>
            <a:r>
              <a:rPr lang="en-US" altLang="ko-KR" i="1" dirty="0" smtClean="0">
                <a:hlinkClick r:id="rId2"/>
              </a:rPr>
              <a:t>en.wikipedia.org/wiki/Category:Boulevards_in_Paris</a:t>
            </a:r>
            <a:r>
              <a:rPr lang="en-US" altLang="ko-KR" i="1" dirty="0" smtClean="0"/>
              <a:t> </a:t>
            </a:r>
            <a:r>
              <a:rPr lang="ko-KR" altLang="en-US" i="1" dirty="0" smtClean="0"/>
              <a:t>사이트에 접속해서 콘솔창에서 찍어봐야함</a:t>
            </a:r>
            <a:endParaRPr lang="en-US" altLang="ko-KR" dirty="0"/>
          </a:p>
        </p:txBody>
      </p:sp>
      <p:sp>
        <p:nvSpPr>
          <p:cNvPr id="11" name="Rectangle 10"/>
          <p:cNvSpPr/>
          <p:nvPr/>
        </p:nvSpPr>
        <p:spPr>
          <a:xfrm>
            <a:off x="1010194" y="3167167"/>
            <a:ext cx="87608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filter(callback</a:t>
            </a:r>
            <a:r>
              <a:rPr lang="ko-KR" altLang="en-US" sz="20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함수</a:t>
            </a:r>
            <a:r>
              <a:rPr lang="en-US" altLang="ko-KR" sz="20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- </a:t>
            </a:r>
            <a:r>
              <a:rPr lang="en-US" altLang="ko-KR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arr.filter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(callback[</a:t>
            </a:r>
            <a:r>
              <a:rPr lang="en-US" altLang="ko-KR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thisArg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ko-KR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의 형태 입니다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배열에 조건을 주어 </a:t>
            </a:r>
            <a:r>
              <a:rPr lang="ko-KR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조건에 </a:t>
            </a:r>
            <a:r>
              <a:rPr lang="ko-KR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부합하는 원소들을 찾아낸다</a:t>
            </a:r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10194" y="4530353"/>
            <a:ext cx="86301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i="1" dirty="0" smtClean="0">
                <a:latin typeface="Consolas" panose="020B0609020204030204" pitchFamily="49" charset="0"/>
              </a:rPr>
              <a:t>map(callback</a:t>
            </a:r>
            <a:r>
              <a:rPr lang="ko-KR" altLang="en-US" sz="2000" b="1" i="1" dirty="0" smtClean="0">
                <a:latin typeface="Consolas" panose="020B0609020204030204" pitchFamily="49" charset="0"/>
              </a:rPr>
              <a:t>함수</a:t>
            </a:r>
            <a:r>
              <a:rPr lang="en-US" altLang="ko-KR" sz="2000" b="1" i="1" dirty="0" smtClean="0">
                <a:latin typeface="Consolas" panose="020B0609020204030204" pitchFamily="49" charset="0"/>
              </a:rPr>
              <a:t>)</a:t>
            </a:r>
            <a:endParaRPr lang="ko-KR" altLang="en-US" sz="2000" b="1" i="1" dirty="0"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 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arr.map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(callback[</a:t>
            </a:r>
            <a:r>
              <a:rPr lang="en-US" altLang="ko-KR" sz="2000" i="1" dirty="0" err="1">
                <a:solidFill>
                  <a:srgbClr val="333333"/>
                </a:solidFill>
                <a:latin typeface="Consolas" panose="020B0609020204030204" pitchFamily="49" charset="0"/>
              </a:rPr>
              <a:t>thisArg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])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의 형태 입니다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어떠한 배열에 </a:t>
            </a:r>
            <a:r>
              <a:rPr lang="ko-KR" altLang="en-US" sz="2000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특정 </a:t>
            </a:r>
            <a:r>
              <a:rPr lang="ko-KR" altLang="en-US" sz="2000" i="1" dirty="0">
                <a:solidFill>
                  <a:srgbClr val="333333"/>
                </a:solidFill>
                <a:latin typeface="Consolas" panose="020B0609020204030204" pitchFamily="49" charset="0"/>
              </a:rPr>
              <a:t>규칙을 적용시켜 </a:t>
            </a:r>
            <a:r>
              <a:rPr lang="ko-KR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새로운 배열을 만든다</a:t>
            </a:r>
            <a:r>
              <a:rPr lang="en-US" altLang="ko-KR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2000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40580" y="2008509"/>
            <a:ext cx="8630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i="1" dirty="0" smtClean="0">
                <a:latin typeface="Consolas" panose="020B0609020204030204" pitchFamily="49" charset="0"/>
              </a:rPr>
              <a:t>Map </a:t>
            </a:r>
            <a:r>
              <a:rPr lang="en-US" altLang="ko-KR" sz="3200" b="1" i="1" smtClean="0">
                <a:latin typeface="Consolas" panose="020B0609020204030204" pitchFamily="49" charset="0"/>
              </a:rPr>
              <a:t>+ filter </a:t>
            </a:r>
            <a:r>
              <a:rPr lang="ko-KR" altLang="en-US" sz="3200" b="1" i="1" dirty="0" smtClean="0">
                <a:latin typeface="Consolas" panose="020B0609020204030204" pitchFamily="49" charset="0"/>
              </a:rPr>
              <a:t>사용</a:t>
            </a:r>
            <a:endParaRPr lang="ko-KR" altLang="en-US" sz="3200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6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12192000" cy="15598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513805" y="186131"/>
            <a:ext cx="112837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onsolas" panose="020B0609020204030204" pitchFamily="49" charset="0"/>
              </a:rPr>
              <a:t>7. sort Exercise : Sort the people alphabetically by last name</a:t>
            </a:r>
            <a:br>
              <a:rPr lang="en-US" altLang="ko-KR" sz="2000" b="1" dirty="0">
                <a:latin typeface="Consolas" panose="020B0609020204030204" pitchFamily="49" charset="0"/>
              </a:rPr>
            </a:br>
            <a:r>
              <a:rPr lang="en-US" altLang="ko-KR" sz="2000" b="1" dirty="0">
                <a:latin typeface="Consolas" panose="020B0609020204030204" pitchFamily="49" charset="0"/>
              </a:rPr>
              <a:t>(people </a:t>
            </a:r>
            <a:r>
              <a:rPr lang="ko-KR" altLang="en-US" sz="2000" b="1" dirty="0">
                <a:latin typeface="Consolas" panose="020B0609020204030204" pitchFamily="49" charset="0"/>
              </a:rPr>
              <a:t>배열에 있는 사람들을 </a:t>
            </a:r>
            <a:r>
              <a:rPr lang="en-US" altLang="ko-KR" sz="2000" b="1" dirty="0">
                <a:latin typeface="Consolas" panose="020B0609020204030204" pitchFamily="49" charset="0"/>
              </a:rPr>
              <a:t>last name</a:t>
            </a:r>
            <a:r>
              <a:rPr lang="ko-KR" altLang="en-US" sz="2000" b="1" dirty="0">
                <a:latin typeface="Consolas" panose="020B0609020204030204" pitchFamily="49" charset="0"/>
              </a:rPr>
              <a:t>의 알파벳 순서로 정렬하세요</a:t>
            </a:r>
            <a:r>
              <a:rPr lang="en-US" altLang="ko-KR" sz="2000" b="1" dirty="0">
                <a:latin typeface="Consolas" panose="020B0609020204030204" pitchFamily="49" charset="0"/>
              </a:rPr>
              <a:t>.)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5910" y="2817613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Noto Serif"/>
              </a:rPr>
              <a:t>.split()</a:t>
            </a:r>
            <a:r>
              <a:rPr lang="ko-KR" altLang="en-US" dirty="0">
                <a:solidFill>
                  <a:srgbClr val="333333"/>
                </a:solidFill>
                <a:latin typeface="Noto Serif"/>
              </a:rPr>
              <a:t>은 문자열을 분할하는 메서드입니다</a:t>
            </a:r>
            <a:r>
              <a:rPr lang="en-US" altLang="ko-KR" dirty="0">
                <a:solidFill>
                  <a:srgbClr val="333333"/>
                </a:solidFill>
                <a:latin typeface="Noto Serif"/>
              </a:rPr>
              <a:t>.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851094" y="3291597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8080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6F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2D7A"/>
                </a:solidFill>
                <a:latin typeface="Consolas" panose="020B0609020204030204" pitchFamily="49" charset="0"/>
              </a:rPr>
              <a:t>separator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06F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limit</a:t>
            </a:r>
            <a:r>
              <a:rPr lang="en-US" altLang="ko-KR" dirty="0">
                <a:solidFill>
                  <a:srgbClr val="006FE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45910" y="376558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Noto Serif"/>
              </a:rPr>
              <a:t>separator</a:t>
            </a:r>
            <a:r>
              <a:rPr lang="ko-KR" altLang="en-US" dirty="0">
                <a:solidFill>
                  <a:srgbClr val="333333"/>
                </a:solidFill>
                <a:latin typeface="Noto Serif"/>
              </a:rPr>
              <a:t>에는 분할의 기준을 넣습니다</a:t>
            </a:r>
            <a:r>
              <a:rPr lang="en-US" altLang="ko-KR" dirty="0">
                <a:solidFill>
                  <a:srgbClr val="333333"/>
                </a:solidFill>
                <a:latin typeface="Noto Serif"/>
              </a:rPr>
              <a:t>. 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45910" y="42395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Noto Serif"/>
              </a:rPr>
              <a:t>limit</a:t>
            </a:r>
            <a:r>
              <a:rPr lang="ko-KR" altLang="en-US" dirty="0">
                <a:solidFill>
                  <a:srgbClr val="333333"/>
                </a:solidFill>
                <a:latin typeface="Noto Serif"/>
              </a:rPr>
              <a:t>로 최대 분할 개수를 정합니다</a:t>
            </a:r>
            <a:r>
              <a:rPr lang="en-US" altLang="ko-KR" dirty="0">
                <a:solidFill>
                  <a:srgbClr val="333333"/>
                </a:solidFill>
                <a:latin typeface="Noto Serif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Noto Serif"/>
              </a:rPr>
              <a:t>선택 사항으로</a:t>
            </a:r>
            <a:r>
              <a:rPr lang="en-US" altLang="ko-KR" dirty="0">
                <a:solidFill>
                  <a:srgbClr val="333333"/>
                </a:solidFill>
                <a:latin typeface="Noto Serif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oto Serif"/>
              </a:rPr>
              <a:t>값을 정하지 않으면 전체를 다 분할합니다</a:t>
            </a:r>
            <a:r>
              <a:rPr lang="en-US" altLang="ko-KR" dirty="0">
                <a:solidFill>
                  <a:srgbClr val="333333"/>
                </a:solidFill>
                <a:latin typeface="Noto Serif"/>
              </a:rPr>
              <a:t>.</a:t>
            </a:r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19943" y="1768931"/>
            <a:ext cx="2373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latin typeface="Consolas" panose="020B0609020204030204" pitchFamily="49" charset="0"/>
              </a:rPr>
              <a:t>Sort </a:t>
            </a:r>
            <a:r>
              <a:rPr lang="ko-KR" altLang="en-US" sz="3600" b="1" dirty="0" smtClean="0">
                <a:latin typeface="Consolas" panose="020B0609020204030204" pitchFamily="49" charset="0"/>
              </a:rPr>
              <a:t>사용</a:t>
            </a:r>
            <a:endParaRPr lang="ko-KR" altLang="en-US" sz="3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76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12192000" cy="15598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513805" y="341382"/>
            <a:ext cx="112837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Consolas" panose="020B0609020204030204" pitchFamily="49" charset="0"/>
              </a:rPr>
              <a:t>8. Reduce Exercise : Sum up the instances of each of these</a:t>
            </a:r>
            <a:br>
              <a:rPr lang="en-US" altLang="ko-KR" sz="2000" b="1" dirty="0">
                <a:latin typeface="Consolas" panose="020B0609020204030204" pitchFamily="49" charset="0"/>
              </a:rPr>
            </a:br>
            <a:r>
              <a:rPr lang="en-US" altLang="ko-KR" sz="2000" b="1" dirty="0">
                <a:latin typeface="Consolas" panose="020B0609020204030204" pitchFamily="49" charset="0"/>
              </a:rPr>
              <a:t>(</a:t>
            </a:r>
            <a:r>
              <a:rPr lang="ko-KR" altLang="en-US" sz="2000" b="1" dirty="0">
                <a:latin typeface="Consolas" panose="020B0609020204030204" pitchFamily="49" charset="0"/>
              </a:rPr>
              <a:t>같은이름끼리 합치세요</a:t>
            </a:r>
            <a:r>
              <a:rPr lang="en-US" altLang="ko-KR" sz="2000" b="1" dirty="0">
                <a:latin typeface="Consolas" panose="020B0609020204030204" pitchFamily="49" charset="0"/>
              </a:rPr>
              <a:t>)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3805" y="1835580"/>
            <a:ext cx="1102505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buFontTx/>
              <a:buNone/>
            </a:pPr>
            <a:r>
              <a:rPr lang="ko-KR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reduce(</a:t>
            </a:r>
            <a:r>
              <a:rPr lang="en-US" altLang="ko-KR" sz="2000" b="1" i="1" dirty="0" smtClean="0">
                <a:latin typeface="Consolas" panose="020B0609020204030204" pitchFamily="49" charset="0"/>
              </a:rPr>
              <a:t>callback</a:t>
            </a:r>
            <a:r>
              <a:rPr lang="ko-KR" altLang="en-US" sz="2000" b="1" i="1" dirty="0" smtClean="0">
                <a:latin typeface="Consolas" panose="020B0609020204030204" pitchFamily="49" charset="0"/>
              </a:rPr>
              <a:t>함수</a:t>
            </a:r>
            <a:r>
              <a:rPr lang="en-US" altLang="ko-KR" sz="2000" b="1" i="1" dirty="0" smtClean="0">
                <a:latin typeface="Consolas" panose="020B0609020204030204" pitchFamily="49" charset="0"/>
              </a:rPr>
              <a:t>,</a:t>
            </a:r>
            <a:r>
              <a:rPr lang="ko-KR" altLang="en-US" sz="2000" b="1" i="1" dirty="0" smtClean="0">
                <a:latin typeface="Consolas" panose="020B0609020204030204" pitchFamily="49" charset="0"/>
              </a:rPr>
              <a:t>초기값</a:t>
            </a:r>
            <a:r>
              <a:rPr lang="ko-KR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ko-KR" altLang="ko-KR" sz="2000" b="1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endParaRPr lang="en-US" altLang="ko-KR" sz="2000" b="1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atinLnBrk="0">
              <a:buFontTx/>
              <a:buNone/>
            </a:pP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Reduce </a:t>
            </a:r>
            <a:r>
              <a:rPr lang="ko-KR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메서드는 </a:t>
            </a:r>
            <a:r>
              <a:rPr lang="ko-KR" altLang="ko-KR" sz="2000" b="1" i="1" dirty="0">
                <a:solidFill>
                  <a:srgbClr val="333333"/>
                </a:solidFill>
                <a:latin typeface="Consolas" panose="020B0609020204030204" pitchFamily="49" charset="0"/>
              </a:rPr>
              <a:t>배열에 대하여 주어진 </a:t>
            </a:r>
            <a:r>
              <a:rPr lang="ko-KR" altLang="ko-KR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리듀서(reducer)함수를 </a:t>
            </a:r>
            <a:r>
              <a:rPr lang="ko-KR" altLang="ko-KR" sz="20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실행하고</a:t>
            </a:r>
            <a:r>
              <a:rPr lang="en-US" altLang="ko-KR" sz="20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결과 </a:t>
            </a:r>
            <a:r>
              <a:rPr lang="ko-KR" altLang="ko-KR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값을 반환</a:t>
            </a:r>
            <a:r>
              <a:rPr lang="ko-KR" altLang="ko-KR" sz="2000" b="1" i="1" dirty="0">
                <a:solidFill>
                  <a:srgbClr val="333333"/>
                </a:solidFill>
                <a:latin typeface="Consolas" panose="020B0609020204030204" pitchFamily="49" charset="0"/>
              </a:rPr>
              <a:t>한다.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2365" y="3500741"/>
            <a:ext cx="112079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i="1" dirty="0">
                <a:solidFill>
                  <a:srgbClr val="333333"/>
                </a:solidFill>
                <a:latin typeface="Consolas" panose="020B0609020204030204" pitchFamily="49" charset="0"/>
              </a:rPr>
              <a:t>배열의 각 요소가 주어진 콜백함수를 거치게 된다</a:t>
            </a:r>
            <a:r>
              <a:rPr lang="en-US" altLang="ko-KR" i="1" dirty="0">
                <a:solidFill>
                  <a:srgbClr val="333333"/>
                </a:solidFill>
                <a:latin typeface="Consolas" panose="020B0609020204030204" pitchFamily="49" charset="0"/>
              </a:rPr>
              <a:t>. </a:t>
            </a:r>
            <a:r>
              <a:rPr lang="ko-KR" altLang="en-US" i="1" dirty="0">
                <a:solidFill>
                  <a:srgbClr val="333333"/>
                </a:solidFill>
                <a:latin typeface="Consolas" panose="020B0609020204030204" pitchFamily="49" charset="0"/>
              </a:rPr>
              <a:t>이 콜백함수를 리듀서</a:t>
            </a:r>
            <a:r>
              <a:rPr lang="en-US" altLang="ko-KR" i="1" dirty="0">
                <a:solidFill>
                  <a:srgbClr val="333333"/>
                </a:solidFill>
                <a:latin typeface="Consolas" panose="020B0609020204030204" pitchFamily="49" charset="0"/>
              </a:rPr>
              <a:t>(reducer)</a:t>
            </a:r>
            <a:r>
              <a:rPr lang="ko-KR" altLang="en-US" i="1" dirty="0">
                <a:solidFill>
                  <a:srgbClr val="333333"/>
                </a:solidFill>
                <a:latin typeface="Consolas" panose="020B0609020204030204" pitchFamily="49" charset="0"/>
              </a:rPr>
              <a:t> 라고 한다</a:t>
            </a:r>
            <a:r>
              <a:rPr lang="en-US" altLang="ko-KR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i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i="1" dirty="0">
                <a:solidFill>
                  <a:srgbClr val="333333"/>
                </a:solidFill>
                <a:latin typeface="Consolas" panose="020B0609020204030204" pitchFamily="49" charset="0"/>
              </a:rPr>
              <a:t>초기값은 최초의 리듀서 호출에서 </a:t>
            </a:r>
            <a:r>
              <a:rPr lang="en-US" altLang="ko-KR" i="1" dirty="0">
                <a:solidFill>
                  <a:srgbClr val="333333"/>
                </a:solidFill>
                <a:latin typeface="Consolas" panose="020B0609020204030204" pitchFamily="49" charset="0"/>
              </a:rPr>
              <a:t>accumulator(</a:t>
            </a:r>
            <a:r>
              <a:rPr lang="ko-KR" altLang="en-US" i="1" dirty="0">
                <a:solidFill>
                  <a:srgbClr val="333333"/>
                </a:solidFill>
                <a:latin typeface="Consolas" panose="020B0609020204030204" pitchFamily="49" charset="0"/>
              </a:rPr>
              <a:t>누산기</a:t>
            </a:r>
            <a:r>
              <a:rPr lang="en-US" altLang="ko-KR" i="1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ko-KR" altLang="en-US" i="1" dirty="0">
                <a:solidFill>
                  <a:srgbClr val="333333"/>
                </a:solidFill>
                <a:latin typeface="Consolas" panose="020B0609020204030204" pitchFamily="49" charset="0"/>
              </a:rPr>
              <a:t>에 제공하는 값이다</a:t>
            </a:r>
            <a:r>
              <a:rPr lang="en-US" altLang="ko-KR" i="1" dirty="0">
                <a:solidFill>
                  <a:srgbClr val="333333"/>
                </a:solidFill>
                <a:latin typeface="Consolas" panose="020B0609020204030204" pitchFamily="49" charset="0"/>
              </a:rPr>
              <a:t>. </a:t>
            </a:r>
            <a:r>
              <a:rPr lang="ko-KR" altLang="en-US" i="1" dirty="0">
                <a:solidFill>
                  <a:srgbClr val="333333"/>
                </a:solidFill>
                <a:latin typeface="Consolas" panose="020B0609020204030204" pitchFamily="49" charset="0"/>
              </a:rPr>
              <a:t>초기값이 없다면 배열의 첫번째 요소</a:t>
            </a:r>
            <a:r>
              <a:rPr lang="en-US" altLang="ko-KR" i="1" dirty="0">
                <a:solidFill>
                  <a:srgbClr val="333333"/>
                </a:solidFill>
                <a:latin typeface="Consolas" panose="020B0609020204030204" pitchFamily="49" charset="0"/>
              </a:rPr>
              <a:t>(0</a:t>
            </a:r>
            <a:r>
              <a:rPr lang="ko-KR" altLang="en-US" i="1" dirty="0">
                <a:solidFill>
                  <a:srgbClr val="333333"/>
                </a:solidFill>
                <a:latin typeface="Consolas" panose="020B0609020204030204" pitchFamily="49" charset="0"/>
              </a:rPr>
              <a:t>번 인덱스</a:t>
            </a:r>
            <a:r>
              <a:rPr lang="en-US" altLang="ko-KR" i="1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ko-KR" altLang="en-US" i="1" dirty="0">
                <a:solidFill>
                  <a:srgbClr val="333333"/>
                </a:solidFill>
                <a:latin typeface="Consolas" panose="020B0609020204030204" pitchFamily="49" charset="0"/>
              </a:rPr>
              <a:t>를 사용하고 초기값이 있다면 주어진 초기값을 사용한다</a:t>
            </a:r>
            <a:r>
              <a:rPr lang="en-US" altLang="ko-KR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i="1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i="1" dirty="0">
                <a:solidFill>
                  <a:srgbClr val="333333"/>
                </a:solidFill>
                <a:latin typeface="Consolas" panose="020B0609020204030204" pitchFamily="49" charset="0"/>
              </a:rPr>
              <a:t>reduce()</a:t>
            </a:r>
            <a:r>
              <a:rPr lang="ko-KR" altLang="en-US" i="1" dirty="0">
                <a:solidFill>
                  <a:srgbClr val="333333"/>
                </a:solidFill>
                <a:latin typeface="Consolas" panose="020B0609020204030204" pitchFamily="49" charset="0"/>
              </a:rPr>
              <a:t>의 반환값은 각 요소가 리듀서를 거쳐 누적된 값의 결과 값이다</a:t>
            </a:r>
            <a:r>
              <a:rPr lang="en-US" altLang="ko-KR" i="1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01378" y="2824909"/>
            <a:ext cx="87608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사용 예</a:t>
            </a: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2000" b="1" i="1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arr.reduce</a:t>
            </a: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( function(</a:t>
            </a:r>
            <a:r>
              <a:rPr lang="en-US" altLang="ko-KR" sz="2000" b="1" i="1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total,a</a:t>
            </a: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){return </a:t>
            </a:r>
            <a:r>
              <a:rPr lang="en-US" altLang="ko-KR" sz="2000" b="1" i="1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total+a</a:t>
            </a:r>
            <a:r>
              <a:rPr lang="en-US" altLang="ko-KR" sz="2000" b="1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;},0});</a:t>
            </a:r>
            <a:endParaRPr lang="ko-KR" altLang="en-US" sz="2000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7646" y="531875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400" i="1" dirty="0">
                <a:solidFill>
                  <a:srgbClr val="E06C75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400" dirty="0">
                <a:solidFill>
                  <a:srgbClr val="56B6C2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2400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4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24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ko-KR" sz="2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79819" y="5428504"/>
            <a:ext cx="6914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이렇게 </a:t>
            </a:r>
            <a:r>
              <a:rPr lang="en-US" altLang="ko-KR" i="1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obj</a:t>
            </a:r>
            <a:r>
              <a:rPr lang="ko-KR" altLang="en-US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가 리턴되면</a:t>
            </a:r>
            <a:r>
              <a:rPr lang="en-US" altLang="ko-KR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 object </a:t>
            </a:r>
            <a:r>
              <a:rPr lang="ko-KR" altLang="en-US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안에 </a:t>
            </a:r>
            <a:r>
              <a:rPr lang="en-US" altLang="ko-KR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item</a:t>
            </a:r>
            <a:r>
              <a:rPr lang="ko-KR" altLang="en-US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이름 </a:t>
            </a:r>
            <a:r>
              <a:rPr lang="en-US" altLang="ko-KR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ko-KR" altLang="en-US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리턴된값</a:t>
            </a:r>
            <a:endParaRPr lang="en-US" altLang="ko-KR" i="1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으로 </a:t>
            </a:r>
            <a:r>
              <a:rPr lang="en-US" altLang="ko-KR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object</a:t>
            </a:r>
            <a:r>
              <a:rPr lang="ko-KR" altLang="en-US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가 만들어지는거같다</a:t>
            </a:r>
            <a:r>
              <a:rPr lang="en-US" altLang="ko-KR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 </a:t>
            </a:r>
            <a:r>
              <a:rPr lang="ko-KR" altLang="en-US" i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i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71707" y="6229162"/>
            <a:ext cx="869789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Object.values()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메소드는 전달된 파라미터 객체가 가지는 (열거 가능한) 속성의 값들로 이루어진 배열을 리턴합니다.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 배열은 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D7E9A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for...in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구문과 동일한 순서를 가집니다. (for in 반복문은 프로토타입 체인 또한 열거한다는 점에서 차이가 있습니다.)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6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586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Fira Mono</vt:lpstr>
      <vt:lpstr>Noto Serif</vt:lpstr>
      <vt:lpstr>맑은 고딕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SeungHyun</dc:creator>
  <cp:lastModifiedBy>Lee SeungHyun</cp:lastModifiedBy>
  <cp:revision>122</cp:revision>
  <dcterms:created xsi:type="dcterms:W3CDTF">2020-03-15T05:57:33Z</dcterms:created>
  <dcterms:modified xsi:type="dcterms:W3CDTF">2020-03-22T06:00:10Z</dcterms:modified>
</cp:coreProperties>
</file>