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69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35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25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45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0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3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00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34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69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62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4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AD48A-18B5-427C-B973-529144E6C083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20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5863" y="3013502"/>
            <a:ext cx="5460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2020. 07. </a:t>
            </a:r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11</a:t>
            </a:r>
            <a:endParaRPr lang="en-US" altLang="ko-KR" sz="2400" dirty="0" smtClean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  <a:p>
            <a:pPr algn="ctr"/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학습내용 발표</a:t>
            </a:r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 </a:t>
            </a:r>
            <a:endPara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32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885" y="448322"/>
            <a:ext cx="4859384" cy="2903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4. Actions (</a:t>
            </a:r>
            <a:r>
              <a:rPr lang="ko-KR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액션</a:t>
            </a: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; </a:t>
            </a:r>
            <a:r>
              <a:rPr lang="ko-KR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행동</a:t>
            </a: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)</a:t>
            </a:r>
            <a:endParaRPr lang="ko-KR" altLang="ko-KR" sz="1400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  <a:p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액션은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상태에 변화를 일으키는것을 말합니다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만약에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Observable State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에 변화를 일으키는 코드를 호출한다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?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이것은 하나의 액션입니다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-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리덕스에서의 액션과 달리 따로 객체형태로 만들지는 않습니다</a:t>
            </a:r>
            <a:r>
              <a:rPr lang="en-US" altLang="ko-KR" sz="1400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400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우리가 이전에 상태에 변화를 일으키는것을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action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이라고 부른다고 언급했습니다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만약에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 변화를 일으키는 함수에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MobX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action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을 적용하면 무엇을 할 수 있는지 알아보겠습니다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우선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코드 상단에서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action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함수를 불러오고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decorate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쪽에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select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action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이라는 것을 명시해줄게요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0605" y="367504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// **** </a:t>
            </a:r>
            <a:r>
              <a:rPr lang="ko-KR" altLang="en-US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액션 불러옴</a:t>
            </a:r>
            <a:endParaRPr lang="ko-KR" altLang="en-US" sz="12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C678DD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{ </a:t>
            </a:r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decorate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observable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computed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dirty="0" err="1">
                <a:solidFill>
                  <a:srgbClr val="E06C75"/>
                </a:solidFill>
                <a:latin typeface="Consolas" panose="020B0609020204030204" pitchFamily="49" charset="0"/>
              </a:rPr>
              <a:t>autorun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} </a:t>
            </a:r>
            <a:r>
              <a:rPr lang="en-US" altLang="ko-KR" sz="1200" dirty="0">
                <a:solidFill>
                  <a:srgbClr val="C678D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mobx</a:t>
            </a:r>
            <a:r>
              <a:rPr lang="en-US" altLang="ko-KR" sz="12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C678DD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E5C07B"/>
                </a:solidFill>
                <a:latin typeface="Consolas" panose="020B0609020204030204" pitchFamily="49" charset="0"/>
              </a:rPr>
              <a:t>GS25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basket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[];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C678DD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total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dirty="0">
                <a:solidFill>
                  <a:srgbClr val="98C379"/>
                </a:solidFill>
                <a:latin typeface="Consolas" panose="020B0609020204030204" pitchFamily="49" charset="0"/>
              </a:rPr>
              <a:t>계산중입니다</a:t>
            </a:r>
            <a:r>
              <a:rPr lang="en-US" altLang="ko-KR" sz="1200" dirty="0">
                <a:solidFill>
                  <a:srgbClr val="98C379"/>
                </a:solidFill>
                <a:latin typeface="Consolas" panose="020B0609020204030204" pitchFamily="49" charset="0"/>
              </a:rPr>
              <a:t>..!'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// Reduce </a:t>
            </a:r>
            <a:r>
              <a:rPr lang="ko-KR" altLang="en-US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함수로 배열 내부의 객체의 </a:t>
            </a:r>
            <a:r>
              <a:rPr lang="en-US" altLang="ko-KR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price </a:t>
            </a:r>
            <a:r>
              <a:rPr lang="ko-KR" altLang="en-US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총합 계산</a:t>
            </a:r>
            <a:endParaRPr lang="ko-KR" altLang="en-US" sz="12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// https://developer.mozilla.org/ko/docs/Web/JavaScript/Reference/Global_Objects/Array/Reduce</a:t>
            </a:r>
            <a:endParaRPr lang="en-US" altLang="ko-KR" sz="12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E5C07B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E06C75"/>
                </a:solidFill>
                <a:latin typeface="Consolas" panose="020B0609020204030204" pitchFamily="49" charset="0"/>
              </a:rPr>
              <a:t>basket</a:t>
            </a:r>
            <a:r>
              <a:rPr lang="en-US" altLang="ko-KR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61AFEF"/>
                </a:solidFill>
                <a:latin typeface="Consolas" panose="020B0609020204030204" pitchFamily="49" charset="0"/>
              </a:rPr>
              <a:t>reduce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2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prev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curr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200" dirty="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prev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56B6C2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curr</a:t>
            </a:r>
            <a:r>
              <a:rPr lang="en-US" altLang="ko-KR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E06C75"/>
                </a:solidFill>
                <a:latin typeface="Consolas" panose="020B0609020204030204" pitchFamily="49" charset="0"/>
              </a:rPr>
              <a:t>price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61AFE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i="1" dirty="0">
                <a:solidFill>
                  <a:srgbClr val="E06C75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i="1" dirty="0">
                <a:solidFill>
                  <a:srgbClr val="E06C75"/>
                </a:solidFill>
                <a:latin typeface="Consolas" panose="020B0609020204030204" pitchFamily="49" charset="0"/>
              </a:rPr>
              <a:t>price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 err="1">
                <a:solidFill>
                  <a:srgbClr val="E5C07B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E06C75"/>
                </a:solidFill>
                <a:latin typeface="Consolas" panose="020B0609020204030204" pitchFamily="49" charset="0"/>
              </a:rPr>
              <a:t>basket</a:t>
            </a:r>
            <a:r>
              <a:rPr lang="en-US" altLang="ko-KR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61AFEF"/>
                </a:solidFill>
                <a:latin typeface="Consolas" panose="020B0609020204030204" pitchFamily="49" charset="0"/>
              </a:rPr>
              <a:t>push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({ </a:t>
            </a:r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price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});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61AFEF"/>
                </a:solidFill>
                <a:latin typeface="Consolas" panose="020B0609020204030204" pitchFamily="49" charset="0"/>
              </a:rPr>
              <a:t>decorate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E5C07B"/>
                </a:solidFill>
                <a:latin typeface="Consolas" panose="020B0609020204030204" pitchFamily="49" charset="0"/>
              </a:rPr>
              <a:t>GS25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98C379"/>
                </a:solidFill>
                <a:latin typeface="Consolas" panose="020B0609020204030204" pitchFamily="49" charset="0"/>
              </a:rPr>
              <a:t>basket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observable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98C379"/>
                </a:solidFill>
                <a:latin typeface="Consolas" panose="020B0609020204030204" pitchFamily="49" charset="0"/>
              </a:rPr>
              <a:t>total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computed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98C379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// **** </a:t>
            </a:r>
            <a:r>
              <a:rPr lang="ko-KR" altLang="en-US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액션 명시</a:t>
            </a:r>
            <a:endParaRPr lang="ko-KR" altLang="en-US" sz="12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1200" dirty="0" err="1">
                <a:solidFill>
                  <a:srgbClr val="C678DD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E5C07B"/>
                </a:solidFill>
                <a:latin typeface="Consolas" panose="020B0609020204030204" pitchFamily="49" charset="0"/>
              </a:rPr>
              <a:t>gs25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C678DD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E5C07B"/>
                </a:solidFill>
                <a:latin typeface="Consolas" panose="020B0609020204030204" pitchFamily="49" charset="0"/>
              </a:rPr>
              <a:t>GS25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 err="1">
                <a:solidFill>
                  <a:srgbClr val="61AFEF"/>
                </a:solidFill>
                <a:latin typeface="Consolas" panose="020B0609020204030204" pitchFamily="49" charset="0"/>
              </a:rPr>
              <a:t>autorun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(() </a:t>
            </a:r>
            <a:r>
              <a:rPr lang="en-US" altLang="ko-KR" sz="1200" dirty="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E5C07B"/>
                </a:solidFill>
                <a:latin typeface="Consolas" panose="020B0609020204030204" pitchFamily="49" charset="0"/>
              </a:rPr>
              <a:t>gs25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total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E5C07B"/>
                </a:solidFill>
                <a:latin typeface="Consolas" panose="020B0609020204030204" pitchFamily="49" charset="0"/>
              </a:rPr>
              <a:t>gs25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61AFE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dirty="0">
                <a:solidFill>
                  <a:srgbClr val="98C379"/>
                </a:solidFill>
                <a:latin typeface="Consolas" panose="020B0609020204030204" pitchFamily="49" charset="0"/>
              </a:rPr>
              <a:t>물</a:t>
            </a:r>
            <a:r>
              <a:rPr lang="en-US" altLang="ko-KR" sz="12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dirty="0">
                <a:solidFill>
                  <a:srgbClr val="D19A66"/>
                </a:solidFill>
                <a:latin typeface="Consolas" panose="020B0609020204030204" pitchFamily="49" charset="0"/>
              </a:rPr>
              <a:t>800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E5C07B"/>
                </a:solidFill>
                <a:latin typeface="Consolas" panose="020B0609020204030204" pitchFamily="49" charset="0"/>
              </a:rPr>
              <a:t>gs25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total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E5C07B"/>
                </a:solidFill>
                <a:latin typeface="Consolas" panose="020B0609020204030204" pitchFamily="49" charset="0"/>
              </a:rPr>
              <a:t>gs25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61AFE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dirty="0">
                <a:solidFill>
                  <a:srgbClr val="98C379"/>
                </a:solidFill>
                <a:latin typeface="Consolas" panose="020B0609020204030204" pitchFamily="49" charset="0"/>
              </a:rPr>
              <a:t>물</a:t>
            </a:r>
            <a:r>
              <a:rPr lang="en-US" altLang="ko-KR" sz="12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dirty="0">
                <a:solidFill>
                  <a:srgbClr val="D19A66"/>
                </a:solidFill>
                <a:latin typeface="Consolas" panose="020B0609020204030204" pitchFamily="49" charset="0"/>
              </a:rPr>
              <a:t>800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E5C07B"/>
                </a:solidFill>
                <a:latin typeface="Consolas" panose="020B0609020204030204" pitchFamily="49" charset="0"/>
              </a:rPr>
              <a:t>gs25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total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E5C07B"/>
                </a:solidFill>
                <a:latin typeface="Consolas" panose="020B0609020204030204" pitchFamily="49" charset="0"/>
              </a:rPr>
              <a:t>gs25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61AFE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dirty="0">
                <a:solidFill>
                  <a:srgbClr val="98C379"/>
                </a:solidFill>
                <a:latin typeface="Consolas" panose="020B0609020204030204" pitchFamily="49" charset="0"/>
              </a:rPr>
              <a:t>포카칩</a:t>
            </a:r>
            <a:r>
              <a:rPr lang="en-US" altLang="ko-KR" sz="12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dirty="0">
                <a:solidFill>
                  <a:srgbClr val="D19A66"/>
                </a:solidFill>
                <a:latin typeface="Consolas" panose="020B0609020204030204" pitchFamily="49" charset="0"/>
              </a:rPr>
              <a:t>1500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E5C07B"/>
                </a:solidFill>
                <a:latin typeface="Consolas" panose="020B0609020204030204" pitchFamily="49" charset="0"/>
              </a:rPr>
              <a:t>gs25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total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endParaRPr lang="en-US" altLang="ko-KR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1885" y="3351361"/>
            <a:ext cx="4685212" cy="1226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action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을 사용함에 있어서의 이점은 나중에 개발자도구에서 변화의 세부 정보를 볼 수 있고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변화를 한꺼번에 일으켜서 변화가 일어날 때 마다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reaction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들이 나타나는것이 아니라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모든 액션이 끝나고 난 다음에서야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reaction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 나타나게끔 해줄 수 있습니다</a:t>
            </a:r>
            <a:r>
              <a:rPr lang="en-US" altLang="ko-KR" sz="1400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45920" y="4812567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계산중입니다</a:t>
            </a: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..! </a:t>
            </a:r>
            <a:b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</a:br>
            <a:r>
              <a:rPr lang="ko-KR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계산중입니다</a:t>
            </a: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..! </a:t>
            </a:r>
            <a:b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</a:b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Object {name: "</a:t>
            </a:r>
            <a:r>
              <a:rPr lang="ko-KR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물</a:t>
            </a: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", price: 800}</a:t>
            </a:r>
            <a:b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</a:br>
            <a:r>
              <a:rPr lang="ko-KR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계산중입니다</a:t>
            </a: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..! </a:t>
            </a:r>
            <a:b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</a:b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Object {name: "</a:t>
            </a:r>
            <a:r>
              <a:rPr lang="ko-KR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물</a:t>
            </a: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", price: 800}</a:t>
            </a:r>
            <a:b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</a:br>
            <a:r>
              <a:rPr lang="ko-KR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계산중입니다</a:t>
            </a: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..! </a:t>
            </a:r>
            <a:b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</a:b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Object {name: "</a:t>
            </a:r>
            <a:r>
              <a:rPr lang="ko-KR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포카칩</a:t>
            </a: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", price: 1500}</a:t>
            </a:r>
            <a:b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</a:b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3100</a:t>
            </a:r>
            <a:endParaRPr lang="ko-KR" altLang="ko-KR" sz="1400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82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7532" y="1006076"/>
            <a:ext cx="4428308" cy="1533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ko-KR" altLang="en-US" sz="14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리액트로 </a:t>
            </a:r>
            <a:r>
              <a:rPr lang="ko-KR" altLang="en-US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프로젝트를 진행하게 되면</a:t>
            </a:r>
            <a:r>
              <a:rPr lang="en-US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state</a:t>
            </a:r>
            <a:r>
              <a:rPr lang="ko-KR" altLang="en-US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와 </a:t>
            </a:r>
            <a:r>
              <a:rPr lang="en-US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props </a:t>
            </a:r>
            <a:r>
              <a:rPr lang="ko-KR" altLang="en-US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만으로는 데이터의 관리가 매우 어렵다는 것을 느끼게 된다</a:t>
            </a:r>
            <a:r>
              <a:rPr lang="en-US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대표적인 어려움으로는 </a:t>
            </a:r>
            <a:r>
              <a:rPr lang="ko-KR" altLang="en-US" sz="14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밑의 </a:t>
            </a:r>
            <a:r>
              <a:rPr lang="ko-KR" altLang="en-US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그림과 같은 상황을 둘 수 있다</a:t>
            </a:r>
            <a:r>
              <a:rPr lang="en-US" altLang="ko-KR" sz="14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 </a:t>
            </a:r>
            <a:endParaRPr lang="ko-KR" altLang="ko-KR" sz="1400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  <a:cs typeface="Noto Sans" panose="020B0502040504020204" pitchFamily="34" charset="0"/>
            </a:endParaRPr>
          </a:p>
        </p:txBody>
      </p:sp>
      <p:pic>
        <p:nvPicPr>
          <p:cNvPr id="8" name="Picture 7" descr="Image for pos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32" y="2216049"/>
            <a:ext cx="2453640" cy="204533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5464629" y="1006076"/>
            <a:ext cx="5795554" cy="342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ko-KR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최상단의</a:t>
            </a:r>
            <a:r>
              <a:rPr lang="en-US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component</a:t>
            </a:r>
            <a:r>
              <a:rPr lang="ko-KR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에서</a:t>
            </a:r>
            <a:r>
              <a:rPr lang="en-US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state</a:t>
            </a:r>
            <a:r>
              <a:rPr lang="ko-KR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를 두고</a:t>
            </a:r>
            <a:r>
              <a:rPr lang="en-US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하위</a:t>
            </a:r>
            <a:r>
              <a:rPr lang="en-US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component</a:t>
            </a:r>
            <a:r>
              <a:rPr lang="ko-KR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에</a:t>
            </a:r>
            <a:r>
              <a:rPr lang="en-US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props</a:t>
            </a:r>
            <a:r>
              <a:rPr lang="ko-KR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를 뿌리는 상황이다</a:t>
            </a:r>
            <a:r>
              <a:rPr lang="en-US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component</a:t>
            </a:r>
            <a:r>
              <a:rPr lang="ko-KR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수 자체가 적다면 큰 문제가 없을 수 있다</a:t>
            </a:r>
            <a:r>
              <a:rPr lang="en-US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</a:t>
            </a:r>
            <a:r>
              <a:rPr lang="ko-KR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하지만 그 수가 많아지고 관리해야하는</a:t>
            </a:r>
            <a:r>
              <a:rPr lang="en-US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state</a:t>
            </a:r>
            <a:r>
              <a:rPr lang="ko-KR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와</a:t>
            </a:r>
            <a:r>
              <a:rPr lang="en-US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props</a:t>
            </a:r>
            <a:r>
              <a:rPr lang="ko-KR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의 수가 많아진다면</a:t>
            </a:r>
            <a:r>
              <a:rPr lang="en-US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나중에 가서는 매우 혼란스러워 질 것이다</a:t>
            </a:r>
            <a:r>
              <a:rPr lang="en-US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</a:t>
            </a:r>
            <a:r>
              <a:rPr lang="ko-KR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이런 상황에서 다른 사람과 같이 프로젝트를 진행하게 된다면</a:t>
            </a:r>
            <a:r>
              <a:rPr lang="en-US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? </a:t>
            </a:r>
            <a:r>
              <a:rPr lang="ko-KR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더 큰 어려움이 있을 수 있다</a:t>
            </a:r>
            <a:r>
              <a:rPr lang="en-US" altLang="ko-KR" sz="14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</a:t>
            </a:r>
            <a:r>
              <a:rPr lang="ko-KR" altLang="ko-KR" sz="14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물론</a:t>
            </a:r>
            <a:r>
              <a:rPr lang="en-US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이러한 상태 관리는 리액트 만으로도 할 수 있다</a:t>
            </a:r>
            <a:r>
              <a:rPr lang="en-US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</a:t>
            </a:r>
            <a:r>
              <a:rPr lang="ko-KR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리액트는</a:t>
            </a:r>
            <a:r>
              <a:rPr lang="en-US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Cotext</a:t>
            </a:r>
            <a:r>
              <a:rPr lang="en-US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API </a:t>
            </a:r>
            <a:r>
              <a:rPr lang="ko-KR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라는 것을 통해 다른 라이브러리 없이도 전역 상태를 관리할 수 있다</a:t>
            </a:r>
            <a:r>
              <a:rPr lang="en-US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</a:t>
            </a:r>
            <a:endParaRPr lang="ko-KR" altLang="ko-KR" sz="1400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ko-KR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리액트의</a:t>
            </a:r>
            <a:r>
              <a:rPr lang="en-US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Context API, </a:t>
            </a:r>
            <a:r>
              <a:rPr lang="en-US" altLang="ko-KR" sz="1400" dirty="0" err="1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redux</a:t>
            </a:r>
            <a:r>
              <a:rPr lang="en-US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혹은</a:t>
            </a:r>
            <a:r>
              <a:rPr lang="en-US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mobx</a:t>
            </a:r>
            <a:r>
              <a:rPr lang="ko-KR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을 사용하게 되면 위에 있는 복잡한</a:t>
            </a:r>
            <a:r>
              <a:rPr lang="en-US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state</a:t>
            </a:r>
            <a:r>
              <a:rPr lang="ko-KR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의 </a:t>
            </a:r>
            <a:r>
              <a:rPr lang="ko-KR" altLang="ko-KR" sz="14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관리는</a:t>
            </a:r>
            <a:r>
              <a:rPr lang="en-US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/>
            </a:r>
            <a:br>
              <a:rPr lang="en-US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</a:br>
            <a:r>
              <a:rPr lang="ko-KR" altLang="ko-KR" sz="14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</a:t>
            </a:r>
            <a:r>
              <a:rPr lang="ko-KR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다음과 같은 그림처럼 간편하게 변경될 수 있다</a:t>
            </a:r>
            <a:r>
              <a:rPr lang="en-US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</a:t>
            </a:r>
            <a:endParaRPr lang="ko-KR" altLang="ko-KR" sz="1400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  <a:cs typeface="Noto Sans" panose="020B0502040504020204" pitchFamily="34" charset="0"/>
            </a:endParaRPr>
          </a:p>
        </p:txBody>
      </p:sp>
      <p:pic>
        <p:nvPicPr>
          <p:cNvPr id="9" name="Picture 8" descr="Image for pos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728" y="3976733"/>
            <a:ext cx="2129373" cy="219551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5464629" y="4637689"/>
            <a:ext cx="33353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ko-KR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하나 혹은 다수의</a:t>
            </a:r>
            <a:r>
              <a:rPr lang="en-US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store(</a:t>
            </a:r>
            <a:r>
              <a:rPr lang="ko-KR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저장소</a:t>
            </a:r>
            <a:r>
              <a:rPr lang="en-US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)</a:t>
            </a:r>
            <a:r>
              <a:rPr lang="ko-KR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를 두고 그곳에서</a:t>
            </a:r>
            <a:r>
              <a:rPr lang="en-US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state</a:t>
            </a:r>
            <a:r>
              <a:rPr lang="ko-KR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를 저장해 둔다</a:t>
            </a:r>
            <a:r>
              <a:rPr lang="en-US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</a:t>
            </a:r>
            <a:r>
              <a:rPr lang="ko-KR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이제</a:t>
            </a:r>
            <a:r>
              <a:rPr lang="en-US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props</a:t>
            </a:r>
            <a:r>
              <a:rPr lang="ko-KR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를 전달할 때 등 데이터의 이동의 절차가 매우 줄어들게 된다</a:t>
            </a:r>
            <a:r>
              <a:rPr lang="en-US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</a:t>
            </a:r>
            <a:endParaRPr lang="ko-KR" altLang="ko-KR" sz="1400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  <a:cs typeface="Noto Sans" panose="020B050204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532" y="400932"/>
            <a:ext cx="6466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서론</a:t>
            </a:r>
            <a:endParaRPr lang="ko-KR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25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303" y="674061"/>
            <a:ext cx="6096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ko-KR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기본적으로 객체지향 느낌이 강하며</a:t>
            </a:r>
            <a:r>
              <a:rPr lang="en-US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Component</a:t>
            </a:r>
            <a:r>
              <a:rPr lang="ko-KR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와</a:t>
            </a:r>
            <a:r>
              <a:rPr lang="en-US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State</a:t>
            </a:r>
            <a:r>
              <a:rPr lang="ko-KR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를 연결하는</a:t>
            </a:r>
            <a:r>
              <a:rPr lang="en-US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Redux</a:t>
            </a:r>
            <a:r>
              <a:rPr lang="ko-KR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와 달리</a:t>
            </a:r>
            <a:r>
              <a:rPr lang="en-US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) </a:t>
            </a:r>
            <a:r>
              <a:rPr lang="ko-KR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번잡한 보일러플레이트 코드들을 데코레이터 제공으로 깔끔하게 해결합니다</a:t>
            </a:r>
            <a:r>
              <a:rPr lang="en-US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</a:t>
            </a:r>
            <a:endParaRPr lang="ko-KR" altLang="ko-KR" sz="1400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  <a:cs typeface="Noto Sans" panose="020B050204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7532" y="400932"/>
            <a:ext cx="6466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Mobx</a:t>
            </a:r>
            <a:endParaRPr lang="ko-KR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532" y="1592681"/>
            <a:ext cx="11321143" cy="471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Mobx</a:t>
            </a:r>
            <a:r>
              <a:rPr lang="ko-K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의 장점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/>
            </a:r>
            <a:br>
              <a:rPr lang="en-US" altLang="ko-KR" sz="1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</a:br>
            <a:r>
              <a:rPr lang="ko-KR" altLang="ko-KR" sz="1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객체지향적</a:t>
            </a:r>
            <a:endParaRPr lang="ko-KR" altLang="ko-KR" sz="1200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보다 객체지향적입니다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ES6</a:t>
            </a:r>
            <a:r>
              <a:rPr lang="ko-KR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에서 추가된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Class</a:t>
            </a:r>
            <a:r>
              <a:rPr lang="ko-KR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를 이름뿐인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Class</a:t>
            </a:r>
            <a:r>
              <a:rPr lang="ko-KR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가 아니라 객체지향적으로 사용하고 개발하는 것을 권장하고 있습니다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서버개발자들에게 친숙한 아키텍쳐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Java Spring Framework</a:t>
            </a:r>
            <a:r>
              <a:rPr lang="ko-KR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와 유사한 아키텍쳐구조를 지향하고 있어 서버개발자들에게 보다 친숙하고 낮은 러닝커브를 제공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장점을 그대로 적용할 수 있습니다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2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Decorator</a:t>
            </a:r>
            <a:endParaRPr lang="ko-KR" altLang="ko-KR" sz="1200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데코레이터를 제공하기 때문에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Redux</a:t>
            </a:r>
            <a:r>
              <a:rPr lang="ko-KR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를 사용할 때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React Component</a:t>
            </a:r>
            <a:r>
              <a:rPr lang="ko-KR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state</a:t>
            </a:r>
            <a:r>
              <a:rPr lang="ko-KR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를 연결 하기위한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mapStateToProps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Redux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action</a:t>
            </a:r>
            <a:r>
              <a:rPr lang="ko-KR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을 연결을 위한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mapDispatchToProps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그리고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bindActionCreators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…. </a:t>
            </a:r>
            <a:r>
              <a:rPr lang="ko-KR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등등의 보일러플레이트 코드가 사라지고 데코레이터가 처리하기 때문에 너무나도 깔끔한 코드가 생성됩니다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Redux</a:t>
            </a:r>
            <a:r>
              <a:rPr lang="ko-KR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로 개발 해보신 분이라면 느끼시겠지만 보일러플레이트 코드들의 양 만만하지 않고 또 그런 코드들을 작성하기 위해서는 어느정도 학습이 동반되어야 합니다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Redux</a:t>
            </a:r>
            <a:r>
              <a:rPr lang="ko-KR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가 어렵다가 아니라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React</a:t>
            </a:r>
            <a:r>
              <a:rPr lang="ko-KR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Vue</a:t>
            </a:r>
            <a:r>
              <a:rPr lang="ko-KR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보다 어렵다고 하는 이유에도 이부분도 한 몫하는 것 같습니다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캡슐화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Mobx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Configuration </a:t>
            </a:r>
            <a:r>
              <a:rPr lang="ko-KR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설정으로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State</a:t>
            </a:r>
            <a:r>
              <a:rPr lang="ko-KR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를 오직 메소드를 통하여 변경할 수 있도록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Private</a:t>
            </a:r>
            <a:r>
              <a:rPr lang="ko-KR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하게 관리 할 수 있습니다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불변성 유지를 위한 노력이 불필요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State</a:t>
            </a:r>
            <a:r>
              <a:rPr lang="ko-KR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의 불변성을 유지하기 위해서 번잡스러운 코드나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ImmutableJs</a:t>
            </a:r>
            <a:r>
              <a:rPr lang="ko-KR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같은 라이브러리를 따로 사용할 필요가 없습니다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이것이 왜 장점이 되냐 하면 불변성을 유지하면 서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State</a:t>
            </a:r>
            <a:r>
              <a:rPr lang="ko-KR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를 변경하는 코드는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Object</a:t>
            </a:r>
            <a:r>
              <a:rPr lang="ko-KR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Depth</a:t>
            </a:r>
            <a:r>
              <a:rPr lang="ko-KR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가 깊어지게 되면 코드의 가독성이 매우 떨어집니다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그래서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ImmutableJs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라이브러리를 사용하게 되는데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Redux</a:t>
            </a:r>
            <a:r>
              <a:rPr lang="ko-KR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와 같이 사용하게 될 경우 여러가지 설정이 필요하고 추가적인 라이브러리도 필요할 뿐 만 아니라 추가적인 학습도 동반 되어야 합니다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75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634" y="586264"/>
            <a:ext cx="11364686" cy="1728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MobX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 </a:t>
            </a:r>
            <a:r>
              <a:rPr lang="ko-K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의 주요 개념들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1. Observable State (</a:t>
            </a:r>
            <a:r>
              <a:rPr lang="ko-KR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관찰 받고 있는 상태</a:t>
            </a: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)</a:t>
            </a:r>
            <a:endParaRPr lang="ko-KR" altLang="ko-KR" sz="1400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MobX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를 사용하고 있는 앱의 상태는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Observable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합니다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Mobx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에서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Rerendering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대상이 되는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state(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상태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값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를 관찰 대상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(observable value)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라고 칭하며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@observable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데코레이터로 지정한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State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는 관찰대상으로 지정되고 그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State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는 값이 변경될 때 마다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Rerendering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됩니다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9634" y="2902693"/>
            <a:ext cx="10720252" cy="3371820"/>
            <a:chOff x="339634" y="2902693"/>
            <a:chExt cx="10720252" cy="3371820"/>
          </a:xfrm>
        </p:grpSpPr>
        <p:sp>
          <p:nvSpPr>
            <p:cNvPr id="6" name="Rectangle 5"/>
            <p:cNvSpPr/>
            <p:nvPr/>
          </p:nvSpPr>
          <p:spPr>
            <a:xfrm>
              <a:off x="487679" y="2902693"/>
              <a:ext cx="8586651" cy="33718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C678DD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ko-KR" dirty="0">
                  <a:solidFill>
                    <a:srgbClr val="ABB2BF"/>
                  </a:solidFill>
                  <a:latin typeface="Consolas" panose="020B0609020204030204" pitchFamily="49" charset="0"/>
                </a:rPr>
                <a:t> { </a:t>
              </a:r>
              <a:r>
                <a:rPr lang="en-US" altLang="ko-KR" dirty="0">
                  <a:solidFill>
                    <a:srgbClr val="E06C75"/>
                  </a:solidFill>
                  <a:latin typeface="Consolas" panose="020B0609020204030204" pitchFamily="49" charset="0"/>
                </a:rPr>
                <a:t>observable</a:t>
              </a:r>
              <a:r>
                <a:rPr lang="en-US" altLang="ko-KR" dirty="0">
                  <a:solidFill>
                    <a:srgbClr val="ABB2BF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ko-KR" dirty="0">
                  <a:solidFill>
                    <a:srgbClr val="E06C75"/>
                  </a:solidFill>
                  <a:latin typeface="Consolas" panose="020B0609020204030204" pitchFamily="49" charset="0"/>
                </a:rPr>
                <a:t>reaction</a:t>
              </a:r>
              <a:r>
                <a:rPr lang="en-US" altLang="ko-KR" dirty="0">
                  <a:solidFill>
                    <a:srgbClr val="ABB2BF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ko-KR" dirty="0">
                  <a:solidFill>
                    <a:srgbClr val="E06C75"/>
                  </a:solidFill>
                  <a:latin typeface="Consolas" panose="020B0609020204030204" pitchFamily="49" charset="0"/>
                </a:rPr>
                <a:t>computed</a:t>
              </a:r>
              <a:r>
                <a:rPr lang="en-US" altLang="ko-KR" dirty="0">
                  <a:solidFill>
                    <a:srgbClr val="ABB2BF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ko-KR" dirty="0" err="1">
                  <a:solidFill>
                    <a:srgbClr val="E06C75"/>
                  </a:solidFill>
                  <a:latin typeface="Consolas" panose="020B0609020204030204" pitchFamily="49" charset="0"/>
                </a:rPr>
                <a:t>autorun</a:t>
              </a:r>
              <a:r>
                <a:rPr lang="en-US" altLang="ko-KR" dirty="0">
                  <a:solidFill>
                    <a:srgbClr val="ABB2BF"/>
                  </a:solidFill>
                  <a:latin typeface="Consolas" panose="020B0609020204030204" pitchFamily="49" charset="0"/>
                </a:rPr>
                <a:t> } </a:t>
              </a:r>
              <a:r>
                <a:rPr lang="en-US" altLang="ko-KR" dirty="0">
                  <a:solidFill>
                    <a:srgbClr val="C678DD"/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ko-KR" dirty="0">
                  <a:solidFill>
                    <a:srgbClr val="ABB2BF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ko-KR" dirty="0">
                  <a:solidFill>
                    <a:srgbClr val="98C37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ko-KR" dirty="0" err="1">
                  <a:solidFill>
                    <a:srgbClr val="98C379"/>
                  </a:solidFill>
                  <a:latin typeface="Consolas" panose="020B0609020204030204" pitchFamily="49" charset="0"/>
                </a:rPr>
                <a:t>mobx</a:t>
              </a:r>
              <a:r>
                <a:rPr lang="en-US" altLang="ko-KR" dirty="0">
                  <a:solidFill>
                    <a:srgbClr val="98C37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ko-KR" dirty="0">
                  <a:solidFill>
                    <a:srgbClr val="ABB2BF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altLang="ko-KR" i="1" dirty="0">
                  <a:solidFill>
                    <a:srgbClr val="7F848E"/>
                  </a:solidFill>
                  <a:latin typeface="Consolas" panose="020B0609020204030204" pitchFamily="49" charset="0"/>
                </a:rPr>
                <a:t>// **** Observable State </a:t>
              </a:r>
              <a:r>
                <a:rPr lang="ko-KR" altLang="en-US" i="1" dirty="0">
                  <a:solidFill>
                    <a:srgbClr val="7F848E"/>
                  </a:solidFill>
                  <a:latin typeface="Consolas" panose="020B0609020204030204" pitchFamily="49" charset="0"/>
                </a:rPr>
                <a:t>만들기</a:t>
              </a:r>
              <a:endParaRPr lang="ko-KR" altLang="en-US" dirty="0">
                <a:solidFill>
                  <a:srgbClr val="ABB2BF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 err="1">
                  <a:solidFill>
                    <a:srgbClr val="C678DD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ko-KR" dirty="0">
                  <a:solidFill>
                    <a:srgbClr val="ABB2BF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ko-KR" dirty="0">
                  <a:solidFill>
                    <a:srgbClr val="E5C07B"/>
                  </a:solidFill>
                  <a:latin typeface="Consolas" panose="020B0609020204030204" pitchFamily="49" charset="0"/>
                </a:rPr>
                <a:t>calculator</a:t>
              </a:r>
              <a:r>
                <a:rPr lang="en-US" altLang="ko-KR" dirty="0">
                  <a:solidFill>
                    <a:srgbClr val="ABB2BF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ko-KR" dirty="0">
                  <a:solidFill>
                    <a:srgbClr val="56B6C2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dirty="0">
                  <a:solidFill>
                    <a:srgbClr val="ABB2BF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ko-KR" dirty="0">
                  <a:solidFill>
                    <a:srgbClr val="61AFEF"/>
                  </a:solidFill>
                  <a:latin typeface="Consolas" panose="020B0609020204030204" pitchFamily="49" charset="0"/>
                </a:rPr>
                <a:t>observable</a:t>
              </a:r>
              <a:r>
                <a:rPr lang="en-US" altLang="ko-KR" dirty="0">
                  <a:solidFill>
                    <a:srgbClr val="ABB2BF"/>
                  </a:solidFill>
                  <a:latin typeface="Consolas" panose="020B0609020204030204" pitchFamily="49" charset="0"/>
                </a:rPr>
                <a:t>({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ABB2BF"/>
                  </a:solidFill>
                  <a:latin typeface="Consolas" panose="020B0609020204030204" pitchFamily="49" charset="0"/>
                </a:rPr>
                <a:t>  </a:t>
              </a:r>
              <a:r>
                <a:rPr lang="en-US" altLang="ko-KR" dirty="0">
                  <a:solidFill>
                    <a:srgbClr val="98C379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dirty="0">
                  <a:solidFill>
                    <a:srgbClr val="ABB2BF"/>
                  </a:solidFill>
                  <a:latin typeface="Consolas" panose="020B0609020204030204" pitchFamily="49" charset="0"/>
                </a:rPr>
                <a:t>: </a:t>
              </a:r>
              <a:r>
                <a:rPr lang="en-US" altLang="ko-KR" dirty="0">
                  <a:solidFill>
                    <a:srgbClr val="D19A66"/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ko-KR" dirty="0">
                  <a:solidFill>
                    <a:srgbClr val="ABB2BF"/>
                  </a:solidFill>
                  <a:latin typeface="Consolas" panose="020B0609020204030204" pitchFamily="49" charset="0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ABB2BF"/>
                  </a:solidFill>
                  <a:latin typeface="Consolas" panose="020B0609020204030204" pitchFamily="49" charset="0"/>
                </a:rPr>
                <a:t>  </a:t>
              </a:r>
              <a:r>
                <a:rPr lang="en-US" altLang="ko-KR" dirty="0">
                  <a:solidFill>
                    <a:srgbClr val="98C379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ko-KR" dirty="0">
                  <a:solidFill>
                    <a:srgbClr val="ABB2BF"/>
                  </a:solidFill>
                  <a:latin typeface="Consolas" panose="020B0609020204030204" pitchFamily="49" charset="0"/>
                </a:rPr>
                <a:t>: </a:t>
              </a:r>
              <a:r>
                <a:rPr lang="en-US" altLang="ko-KR" dirty="0">
                  <a:solidFill>
                    <a:srgbClr val="D19A66"/>
                  </a:solidFill>
                  <a:latin typeface="Consolas" panose="020B0609020204030204" pitchFamily="49" charset="0"/>
                </a:rPr>
                <a:t>2</a:t>
              </a:r>
              <a:endParaRPr lang="en-US" altLang="ko-KR" dirty="0">
                <a:solidFill>
                  <a:srgbClr val="ABB2BF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ABB2BF"/>
                  </a:solidFill>
                  <a:latin typeface="Consolas" panose="020B0609020204030204" pitchFamily="49" charset="0"/>
                </a:rPr>
                <a:t>});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ABB2BF"/>
                  </a:solidFill>
                  <a:latin typeface="Consolas" panose="020B0609020204030204" pitchFamily="49" charset="0"/>
                </a:rPr>
                <a:t/>
              </a:r>
              <a:br>
                <a:rPr lang="en-US" altLang="ko-KR" dirty="0">
                  <a:solidFill>
                    <a:srgbClr val="ABB2BF"/>
                  </a:solidFill>
                  <a:latin typeface="Consolas" panose="020B0609020204030204" pitchFamily="49" charset="0"/>
                </a:rPr>
              </a:br>
              <a:endPara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39634" y="5768710"/>
              <a:ext cx="1072025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rPr>
                <a:t>이렇게 Observable State 를 만들고나면 MobX 가 이 객체를 "관찰 할 수" 있어서 변화가 일어나면 바로 탐지해낼수있습니다.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339634" y="2398629"/>
            <a:ext cx="4544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observable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함수는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Observable State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를 만들어줍니다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42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5428" y="517583"/>
            <a:ext cx="11242765" cy="1487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2. Reactions (</a:t>
            </a:r>
            <a:r>
              <a:rPr lang="ko-KR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반응</a:t>
            </a:r>
            <a:r>
              <a:rPr lang="en-US" altLang="ko-KR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)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Reactions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Computed Value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와 비슷한데요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Computed Value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의 경우는 우리가 특정 값을 연산해야 될 때 에만 처리가 되는 반면에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Reactions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은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값이 바뀜에 따라 해야 할 일을 정하는 것을 의미합니다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예를 들어서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Observable State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의 내부의 값이 바뀔 때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우리가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console.log('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ㅇㅇㅇ가 바뀌었어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!')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라고 호출해 줄 수 있습니다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2182" y="2161924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**** </a:t>
            </a:r>
            <a:r>
              <a:rPr lang="ko-KR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특정 값이 바뀔 때 특정 작업 하기</a:t>
            </a:r>
            <a:r>
              <a:rPr lang="en-US" altLang="ko-KR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!</a:t>
            </a:r>
            <a:endParaRPr lang="ko-KR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61AFEF"/>
                </a:solidFill>
                <a:latin typeface="Consolas" panose="020B0609020204030204" pitchFamily="49" charset="0"/>
              </a:rPr>
              <a:t>reaction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() </a:t>
            </a:r>
            <a:r>
              <a:rPr lang="en-US" altLang="ko-KR" sz="1400" dirty="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calculator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(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</a:rPr>
              <a:t>reaction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400" dirty="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</a:rPr>
              <a:t>`a </a:t>
            </a:r>
            <a:r>
              <a:rPr lang="ko-KR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값이 </a:t>
            </a:r>
            <a:r>
              <a:rPr lang="en-US" altLang="ko-KR" sz="1400" dirty="0">
                <a:solidFill>
                  <a:srgbClr val="C678DD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C678DD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로 바뀌었네요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</a:rPr>
              <a:t>!`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61AFEF"/>
                </a:solidFill>
                <a:latin typeface="Consolas" panose="020B0609020204030204" pitchFamily="49" charset="0"/>
              </a:rPr>
              <a:t>reaction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() </a:t>
            </a:r>
            <a:r>
              <a:rPr lang="en-US" altLang="ko-KR" sz="1400" dirty="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calculator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</a:rPr>
              <a:t>`b </a:t>
            </a:r>
            <a:r>
              <a:rPr lang="ko-KR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값이 </a:t>
            </a:r>
            <a:r>
              <a:rPr lang="en-US" altLang="ko-KR" sz="1400" dirty="0">
                <a:solidFill>
                  <a:srgbClr val="C678DD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C678DD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로 바뀌었네요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</a:rPr>
              <a:t>!`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calculator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calculator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endParaRPr lang="en-US" altLang="ko-KR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88182" y="3671720"/>
            <a:ext cx="6096000" cy="9706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콘솔쪽을 보시면 다음과 같이 나타날 것입니다</a:t>
            </a: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.</a:t>
            </a:r>
            <a:endParaRPr lang="ko-KR" altLang="ko-KR" sz="1400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a </a:t>
            </a:r>
            <a:r>
              <a:rPr lang="ko-KR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값이</a:t>
            </a: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 10 </a:t>
            </a:r>
            <a:r>
              <a:rPr lang="ko-KR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로 바뀌었네요</a:t>
            </a: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! </a:t>
            </a:r>
            <a:endParaRPr lang="ko-KR" altLang="ko-KR" sz="1400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b </a:t>
            </a:r>
            <a:r>
              <a:rPr lang="ko-KR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값이</a:t>
            </a: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 20 </a:t>
            </a:r>
            <a:r>
              <a:rPr lang="ko-KR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로 바뀌었네요</a:t>
            </a: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!</a:t>
            </a:r>
            <a:endParaRPr lang="ko-KR" altLang="ko-KR" sz="1400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67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136" y="386821"/>
            <a:ext cx="11416937" cy="2559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3. Computed Value (</a:t>
            </a:r>
            <a:r>
              <a:rPr lang="ko-KR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연산된 값</a:t>
            </a: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)</a:t>
            </a:r>
            <a:endParaRPr lang="ko-KR" altLang="ko-KR" sz="1400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연산된 값은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기존의 상태값과 다른 연산된 값에 기반하여 만들어질 수 있는 값입니다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이는 주로 성능 최적화를 위하여 많이 사용됩니다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어떤 값을 연산해야 할 때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연산에 기반되는 값이 바뀔때만 새로 연산하게 하고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바뀌지 않았다면 그냥 기존의 값을 사용 할 수 있게 해줍니다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이를 이해하기 위해 간단한 예시를 들어보겠습니다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우리가 편의점에서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800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원짜리 물을 네병 샀는데 이게 얼마나오지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?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하고 체크하는 함수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total()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이라는 함수가 있다고 가정하겠습니다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우리가 처음 머릿속으로 계산할때 암산으로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4 * 8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에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32!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라면서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3,200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원이군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하고 간단히 계산을 하겠죠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잠시 후에 친구가 그거 다 얼마냐고 또 물어봅니다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 때 우리는 머릿속에서 별 생각안하고 응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3,200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원이야 라고 말합니다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친구가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나도 한병 사줘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!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하면 이때 다시 우리는 무의식중에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800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원을 더해서 우리가 내야 할 돈이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4,000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원인걸 연산합니다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2844" y="2937787"/>
            <a:ext cx="114169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computed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함수는 연산된 값을 사용해야 할 때 사용됩니다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특징은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 값을 조회할 때 마다 특정 작업을 처리하는것이 아니라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 값에서 의존하는 값이 바뀔 때 미리 값을 계산해놓고 조회 할 때는 캐싱된 데이터를 사용한다는 점 입니다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90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090" y="422820"/>
            <a:ext cx="1197428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**** </a:t>
            </a:r>
            <a:r>
              <a:rPr lang="ko-KR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특정 값이 바뀔 때 특정 작업 하기</a:t>
            </a:r>
            <a:r>
              <a:rPr lang="en-US" altLang="ko-KR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!</a:t>
            </a:r>
            <a:endParaRPr lang="ko-KR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61AFEF"/>
                </a:solidFill>
                <a:latin typeface="Consolas" panose="020B0609020204030204" pitchFamily="49" charset="0"/>
              </a:rPr>
              <a:t>reaction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() </a:t>
            </a:r>
            <a:r>
              <a:rPr lang="en-US" altLang="ko-KR" sz="1400" dirty="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calculator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(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</a:rPr>
              <a:t>reaction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400" dirty="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</a:rPr>
              <a:t>`a </a:t>
            </a:r>
            <a:r>
              <a:rPr lang="ko-KR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값이 </a:t>
            </a:r>
            <a:r>
              <a:rPr lang="en-US" altLang="ko-KR" sz="1400" dirty="0">
                <a:solidFill>
                  <a:srgbClr val="C678DD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C678DD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로 바뀌었네요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</a:rPr>
              <a:t>!`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ko-KR" sz="1400" dirty="0" smtClean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61AFEF"/>
                </a:solidFill>
                <a:latin typeface="Consolas" panose="020B0609020204030204" pitchFamily="49" charset="0"/>
              </a:rPr>
              <a:t>reaction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() </a:t>
            </a:r>
            <a:r>
              <a:rPr lang="en-US" altLang="ko-KR" sz="1400" dirty="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calculator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</a:rPr>
              <a:t>`b </a:t>
            </a:r>
            <a:r>
              <a:rPr lang="ko-KR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값이 </a:t>
            </a:r>
            <a:r>
              <a:rPr lang="en-US" altLang="ko-KR" sz="1400" dirty="0">
                <a:solidFill>
                  <a:srgbClr val="C678DD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C678DD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로 바뀌었네요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</a:rPr>
              <a:t>!`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endParaRPr lang="en-US" altLang="ko-KR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47361" y="422820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calculator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calculator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**** computed </a:t>
            </a:r>
            <a:r>
              <a:rPr lang="ko-KR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로 특정 값 캐싱</a:t>
            </a:r>
            <a:endParaRPr lang="ko-KR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C678DD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E5C07B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61AFEF"/>
                </a:solidFill>
                <a:latin typeface="Consolas" panose="020B0609020204030204" pitchFamily="49" charset="0"/>
              </a:rPr>
              <a:t>computed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(() </a:t>
            </a:r>
            <a:r>
              <a:rPr lang="en-US" altLang="ko-KR" sz="1400" dirty="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계산중이예요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</a:rPr>
              <a:t>!'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400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calculator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calculator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observe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(() </a:t>
            </a:r>
            <a:r>
              <a:rPr lang="en-US" altLang="ko-KR" sz="1400" dirty="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calculator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); </a:t>
            </a:r>
            <a:r>
              <a:rPr lang="en-US" altLang="ko-KR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a </a:t>
            </a:r>
            <a:r>
              <a:rPr lang="ko-KR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값을 주시</a:t>
            </a:r>
            <a:endParaRPr lang="ko-KR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observe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(() </a:t>
            </a:r>
            <a:r>
              <a:rPr lang="en-US" altLang="ko-KR" sz="1400" dirty="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calculator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); </a:t>
            </a:r>
            <a:r>
              <a:rPr lang="en-US" altLang="ko-KR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b </a:t>
            </a:r>
            <a:r>
              <a:rPr lang="ko-KR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값을 주시</a:t>
            </a:r>
            <a:endParaRPr lang="ko-KR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calculator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calculator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//**** </a:t>
            </a:r>
            <a:r>
              <a:rPr lang="ko-KR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여러번 조회해도 </a:t>
            </a:r>
            <a:r>
              <a:rPr lang="en-US" altLang="ko-KR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computed </a:t>
            </a:r>
            <a:r>
              <a:rPr lang="ko-KR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안의 함수를 다시 호출하지 않지만</a:t>
            </a:r>
            <a:r>
              <a:rPr lang="en-US" altLang="ko-KR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..</a:t>
            </a:r>
            <a:endParaRPr lang="ko-KR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내부의 값이 바뀌면 다시 호출 함</a:t>
            </a:r>
            <a:endParaRPr lang="ko-KR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calculator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endParaRPr lang="en-US" altLang="ko-KR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0" y="3398281"/>
            <a:ext cx="6096000" cy="32897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ko-KR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계산중이예요</a:t>
            </a: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! </a:t>
            </a:r>
            <a:b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</a:b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a </a:t>
            </a:r>
            <a:r>
              <a:rPr lang="ko-KR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값이</a:t>
            </a: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 10 </a:t>
            </a:r>
            <a:r>
              <a:rPr lang="ko-KR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로 바뀌었네요</a:t>
            </a: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! </a:t>
            </a:r>
            <a:b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</a:br>
            <a:r>
              <a:rPr lang="ko-KR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계산중이예요</a:t>
            </a: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! </a:t>
            </a:r>
            <a:b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</a:b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b </a:t>
            </a:r>
            <a:r>
              <a:rPr lang="ko-KR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값이</a:t>
            </a: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 20 </a:t>
            </a:r>
            <a:r>
              <a:rPr lang="ko-KR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로 바뀌었네요</a:t>
            </a: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! </a:t>
            </a:r>
            <a:b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</a:br>
            <a:r>
              <a:rPr lang="ko-KR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계산중이예요</a:t>
            </a: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! </a:t>
            </a:r>
            <a:b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</a:b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30</a:t>
            </a:r>
            <a:b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</a:b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30</a:t>
            </a:r>
            <a:b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</a:b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a </a:t>
            </a:r>
            <a:r>
              <a:rPr lang="ko-KR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값이</a:t>
            </a: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 20 </a:t>
            </a:r>
            <a:r>
              <a:rPr lang="ko-KR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로 바뀌었네요</a:t>
            </a: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! </a:t>
            </a:r>
            <a:b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</a:br>
            <a:r>
              <a:rPr lang="ko-KR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계산중이예요</a:t>
            </a: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! </a:t>
            </a:r>
            <a:b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</a:b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40</a:t>
            </a:r>
            <a:endParaRPr lang="ko-KR" altLang="ko-KR" sz="1400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53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8012" y="432682"/>
            <a:ext cx="4624250" cy="1810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1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autorun</a:t>
            </a:r>
            <a:endParaRPr lang="ko-KR" altLang="ko-KR" sz="1400" b="1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  <a:p>
            <a:pPr algn="just">
              <a:spcAft>
                <a:spcPts val="800"/>
              </a:spcAft>
            </a:pP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autorun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은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reaction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이나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computed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observe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대신에 사용 될 수 있는데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autorun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으로 전달해주는 함수에서 사용되는 값이 있으면 자동으로 그 값을 주시하여 그 값이 바뀔 때 마다 함수가 주시되도록 해줍니다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여기서 만약에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computed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로 만든 값의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.get()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함수를 호출해주면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하나하나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observe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해주지 않아도 됩니다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60274" y="616700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C678DD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{ </a:t>
            </a:r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observable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reaction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computed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dirty="0" err="1">
                <a:solidFill>
                  <a:srgbClr val="E06C75"/>
                </a:solidFill>
                <a:latin typeface="Consolas" panose="020B0609020204030204" pitchFamily="49" charset="0"/>
              </a:rPr>
              <a:t>autorun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} </a:t>
            </a:r>
            <a:r>
              <a:rPr lang="en-US" altLang="ko-KR" sz="1200" dirty="0">
                <a:solidFill>
                  <a:srgbClr val="C678D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mobx</a:t>
            </a:r>
            <a:r>
              <a:rPr lang="en-US" altLang="ko-KR" sz="12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// Observable State </a:t>
            </a:r>
            <a:r>
              <a:rPr lang="ko-KR" altLang="en-US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만들기</a:t>
            </a:r>
            <a:endParaRPr lang="ko-KR" altLang="en-US" sz="12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err="1">
                <a:solidFill>
                  <a:srgbClr val="C678DD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E5C07B"/>
                </a:solidFill>
                <a:latin typeface="Consolas" panose="020B0609020204030204" pitchFamily="49" charset="0"/>
              </a:rPr>
              <a:t>calculator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61AFEF"/>
                </a:solidFill>
                <a:latin typeface="Consolas" panose="020B0609020204030204" pitchFamily="49" charset="0"/>
              </a:rPr>
              <a:t>observable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98C379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2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98C379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200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endParaRPr lang="en-US" altLang="ko-KR" sz="12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// computed </a:t>
            </a:r>
            <a:r>
              <a:rPr lang="ko-KR" altLang="en-US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로 특정 값 캐싱</a:t>
            </a:r>
            <a:endParaRPr lang="ko-KR" altLang="en-US" sz="12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err="1">
                <a:solidFill>
                  <a:srgbClr val="C678DD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E5C07B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61AFEF"/>
                </a:solidFill>
                <a:latin typeface="Consolas" panose="020B0609020204030204" pitchFamily="49" charset="0"/>
              </a:rPr>
              <a:t>computed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(() </a:t>
            </a:r>
            <a:r>
              <a:rPr lang="en-US" altLang="ko-KR" sz="1200" dirty="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dirty="0">
                <a:solidFill>
                  <a:srgbClr val="98C379"/>
                </a:solidFill>
                <a:latin typeface="Consolas" panose="020B0609020204030204" pitchFamily="49" charset="0"/>
              </a:rPr>
              <a:t>계산중이예요</a:t>
            </a:r>
            <a:r>
              <a:rPr lang="en-US" altLang="ko-KR" sz="1200" dirty="0">
                <a:solidFill>
                  <a:srgbClr val="98C379"/>
                </a:solidFill>
                <a:latin typeface="Consolas" panose="020B0609020204030204" pitchFamily="49" charset="0"/>
              </a:rPr>
              <a:t>!'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E5C07B"/>
                </a:solidFill>
                <a:latin typeface="Consolas" panose="020B0609020204030204" pitchFamily="49" charset="0"/>
              </a:rPr>
              <a:t>calculator</a:t>
            </a:r>
            <a:r>
              <a:rPr lang="en-US" altLang="ko-KR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56B6C2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E5C07B"/>
                </a:solidFill>
                <a:latin typeface="Consolas" panose="020B0609020204030204" pitchFamily="49" charset="0"/>
              </a:rPr>
              <a:t>calculator</a:t>
            </a:r>
            <a:r>
              <a:rPr lang="en-US" altLang="ko-KR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// **** </a:t>
            </a:r>
            <a:r>
              <a:rPr lang="en-US" altLang="ko-KR" sz="1200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autorun</a:t>
            </a:r>
            <a:r>
              <a:rPr lang="en-US" altLang="ko-KR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은 함수 내에서 조회하는 값을 자동으로 주시함</a:t>
            </a:r>
            <a:endParaRPr lang="ko-KR" altLang="en-US" sz="12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err="1">
                <a:solidFill>
                  <a:srgbClr val="61AFEF"/>
                </a:solidFill>
                <a:latin typeface="Consolas" panose="020B0609020204030204" pitchFamily="49" charset="0"/>
              </a:rPr>
              <a:t>autorun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(() </a:t>
            </a:r>
            <a:r>
              <a:rPr lang="en-US" altLang="ko-KR" sz="1200" dirty="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8C379"/>
                </a:solidFill>
                <a:latin typeface="Consolas" panose="020B0609020204030204" pitchFamily="49" charset="0"/>
              </a:rPr>
              <a:t>`a </a:t>
            </a:r>
            <a:r>
              <a:rPr lang="ko-KR" altLang="en-US" sz="1200" dirty="0">
                <a:solidFill>
                  <a:srgbClr val="98C379"/>
                </a:solidFill>
                <a:latin typeface="Consolas" panose="020B0609020204030204" pitchFamily="49" charset="0"/>
              </a:rPr>
              <a:t>값이 </a:t>
            </a:r>
            <a:r>
              <a:rPr lang="en-US" altLang="ko-KR" sz="1200" dirty="0">
                <a:solidFill>
                  <a:srgbClr val="C678DD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200" dirty="0" err="1">
                <a:solidFill>
                  <a:srgbClr val="E5C07B"/>
                </a:solidFill>
                <a:latin typeface="Consolas" panose="020B0609020204030204" pitchFamily="49" charset="0"/>
              </a:rPr>
              <a:t>calculator</a:t>
            </a:r>
            <a:r>
              <a:rPr lang="en-US" altLang="ko-KR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C678DD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>
                <a:solidFill>
                  <a:srgbClr val="98C379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200" dirty="0">
                <a:solidFill>
                  <a:srgbClr val="98C379"/>
                </a:solidFill>
                <a:latin typeface="Consolas" panose="020B0609020204030204" pitchFamily="49" charset="0"/>
              </a:rPr>
              <a:t>로 바뀌었네요</a:t>
            </a:r>
            <a:r>
              <a:rPr lang="en-US" altLang="ko-KR" sz="1200" dirty="0">
                <a:solidFill>
                  <a:srgbClr val="98C379"/>
                </a:solidFill>
                <a:latin typeface="Consolas" panose="020B0609020204030204" pitchFamily="49" charset="0"/>
              </a:rPr>
              <a:t>!`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dirty="0" err="1">
                <a:solidFill>
                  <a:srgbClr val="61AFEF"/>
                </a:solidFill>
                <a:latin typeface="Consolas" panose="020B0609020204030204" pitchFamily="49" charset="0"/>
              </a:rPr>
              <a:t>autorun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(() </a:t>
            </a:r>
            <a:r>
              <a:rPr lang="en-US" altLang="ko-KR" sz="1200" dirty="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8C379"/>
                </a:solidFill>
                <a:latin typeface="Consolas" panose="020B0609020204030204" pitchFamily="49" charset="0"/>
              </a:rPr>
              <a:t>`b </a:t>
            </a:r>
            <a:r>
              <a:rPr lang="ko-KR" altLang="en-US" sz="1200" dirty="0">
                <a:solidFill>
                  <a:srgbClr val="98C379"/>
                </a:solidFill>
                <a:latin typeface="Consolas" panose="020B0609020204030204" pitchFamily="49" charset="0"/>
              </a:rPr>
              <a:t>값이 </a:t>
            </a:r>
            <a:r>
              <a:rPr lang="en-US" altLang="ko-KR" sz="1200" dirty="0">
                <a:solidFill>
                  <a:srgbClr val="C678DD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200" dirty="0" err="1">
                <a:solidFill>
                  <a:srgbClr val="E5C07B"/>
                </a:solidFill>
                <a:latin typeface="Consolas" panose="020B0609020204030204" pitchFamily="49" charset="0"/>
              </a:rPr>
              <a:t>calculator</a:t>
            </a:r>
            <a:r>
              <a:rPr lang="en-US" altLang="ko-KR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dirty="0">
                <a:solidFill>
                  <a:srgbClr val="C678DD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>
                <a:solidFill>
                  <a:srgbClr val="98C379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200" dirty="0">
                <a:solidFill>
                  <a:srgbClr val="98C379"/>
                </a:solidFill>
                <a:latin typeface="Consolas" panose="020B0609020204030204" pitchFamily="49" charset="0"/>
              </a:rPr>
              <a:t>로 바뀌었네요</a:t>
            </a:r>
            <a:r>
              <a:rPr lang="en-US" altLang="ko-KR" sz="1200" dirty="0">
                <a:solidFill>
                  <a:srgbClr val="98C379"/>
                </a:solidFill>
                <a:latin typeface="Consolas" panose="020B0609020204030204" pitchFamily="49" charset="0"/>
              </a:rPr>
              <a:t>!`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dirty="0" err="1">
                <a:solidFill>
                  <a:srgbClr val="61AFEF"/>
                </a:solidFill>
                <a:latin typeface="Consolas" panose="020B0609020204030204" pitchFamily="49" charset="0"/>
              </a:rPr>
              <a:t>autorun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(() </a:t>
            </a:r>
            <a:r>
              <a:rPr lang="en-US" altLang="ko-KR" sz="1200" dirty="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E5C07B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61AFEF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()); </a:t>
            </a:r>
            <a:r>
              <a:rPr lang="en-US" altLang="ko-KR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en-US" altLang="ko-KR" sz="1200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su</a:t>
            </a:r>
            <a:endParaRPr lang="en-US" altLang="ko-KR" sz="12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1200" dirty="0" err="1">
                <a:solidFill>
                  <a:srgbClr val="E5C07B"/>
                </a:solidFill>
                <a:latin typeface="Consolas" panose="020B0609020204030204" pitchFamily="49" charset="0"/>
              </a:rPr>
              <a:t>calculator</a:t>
            </a:r>
            <a:r>
              <a:rPr lang="en-US" altLang="ko-KR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err="1">
                <a:solidFill>
                  <a:srgbClr val="E5C07B"/>
                </a:solidFill>
                <a:latin typeface="Consolas" panose="020B0609020204030204" pitchFamily="49" charset="0"/>
              </a:rPr>
              <a:t>calculator</a:t>
            </a:r>
            <a:r>
              <a:rPr lang="en-US" altLang="ko-KR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D19A66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여러번 조회해도 </a:t>
            </a:r>
            <a:r>
              <a:rPr lang="en-US" altLang="ko-KR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computed </a:t>
            </a:r>
            <a:r>
              <a:rPr lang="ko-KR" altLang="en-US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안의 함수를 다시 호출하지 않지만</a:t>
            </a:r>
            <a:r>
              <a:rPr lang="en-US" altLang="ko-KR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..</a:t>
            </a:r>
            <a:endParaRPr lang="ko-KR" altLang="en-US" sz="12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E5C07B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E06C75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E5C07B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E06C75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1200" dirty="0" err="1">
                <a:solidFill>
                  <a:srgbClr val="E5C07B"/>
                </a:solidFill>
                <a:latin typeface="Consolas" panose="020B0609020204030204" pitchFamily="49" charset="0"/>
              </a:rPr>
              <a:t>calculator</a:t>
            </a:r>
            <a:r>
              <a:rPr lang="en-US" altLang="ko-KR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D19A66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내부의 값이 바뀌면 다시 호출 함</a:t>
            </a:r>
            <a:endParaRPr lang="ko-KR" altLang="en-US" sz="12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E5C07B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E06C75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  <a:endParaRPr lang="en-US" altLang="ko-KR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99360" y="3432855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결과를 확인해볼까요?</a:t>
            </a:r>
          </a:p>
          <a:p>
            <a:r>
              <a:rPr lang="ko-KR" alt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a 값이 1 로 바뀌었네요! </a:t>
            </a:r>
          </a:p>
          <a:p>
            <a:r>
              <a:rPr lang="ko-KR" alt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b 값이 2 로 바뀌었네요! </a:t>
            </a:r>
          </a:p>
          <a:p>
            <a:r>
              <a:rPr lang="ko-KR" alt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계산중이예요! </a:t>
            </a:r>
          </a:p>
          <a:p>
            <a:r>
              <a:rPr lang="ko-KR" alt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a 값이 10 로 바뀌었네요! </a:t>
            </a:r>
          </a:p>
          <a:p>
            <a:r>
              <a:rPr lang="ko-KR" alt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계산중이예요! </a:t>
            </a:r>
          </a:p>
          <a:p>
            <a:r>
              <a:rPr lang="ko-KR" alt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b 값이 20 로 바뀌었네요! </a:t>
            </a:r>
          </a:p>
          <a:p>
            <a:r>
              <a:rPr lang="ko-KR" alt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계산중이예요! </a:t>
            </a:r>
          </a:p>
          <a:p>
            <a:r>
              <a:rPr lang="ko-KR" alt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30</a:t>
            </a:r>
          </a:p>
          <a:p>
            <a:r>
              <a:rPr lang="ko-KR" alt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30</a:t>
            </a:r>
          </a:p>
          <a:p>
            <a:r>
              <a:rPr lang="ko-KR" alt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a 값이 20 로 바뀌었네요! </a:t>
            </a:r>
          </a:p>
          <a:p>
            <a:r>
              <a:rPr lang="ko-KR" alt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계산중이예요! </a:t>
            </a:r>
          </a:p>
          <a:p>
            <a:r>
              <a:rPr lang="ko-KR" alt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416009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42857" y="253455"/>
            <a:ext cx="6096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C678DD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{ </a:t>
            </a:r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decorate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observable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computed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dirty="0" err="1">
                <a:solidFill>
                  <a:srgbClr val="E06C75"/>
                </a:solidFill>
                <a:latin typeface="Consolas" panose="020B0609020204030204" pitchFamily="49" charset="0"/>
              </a:rPr>
              <a:t>autorun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} </a:t>
            </a:r>
            <a:r>
              <a:rPr lang="en-US" altLang="ko-KR" sz="1200" dirty="0">
                <a:solidFill>
                  <a:srgbClr val="C678D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mobx</a:t>
            </a:r>
            <a:r>
              <a:rPr lang="en-US" altLang="ko-KR" sz="12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C678DD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E5C07B"/>
                </a:solidFill>
                <a:latin typeface="Consolas" panose="020B0609020204030204" pitchFamily="49" charset="0"/>
              </a:rPr>
              <a:t>GS25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basket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[];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C678DD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total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dirty="0">
                <a:solidFill>
                  <a:srgbClr val="98C379"/>
                </a:solidFill>
                <a:latin typeface="Consolas" panose="020B0609020204030204" pitchFamily="49" charset="0"/>
              </a:rPr>
              <a:t>계산중입니다</a:t>
            </a:r>
            <a:r>
              <a:rPr lang="en-US" altLang="ko-KR" sz="1200" dirty="0">
                <a:solidFill>
                  <a:srgbClr val="98C379"/>
                </a:solidFill>
                <a:latin typeface="Consolas" panose="020B0609020204030204" pitchFamily="49" charset="0"/>
              </a:rPr>
              <a:t>..!'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// Reduce </a:t>
            </a:r>
            <a:r>
              <a:rPr lang="ko-KR" altLang="en-US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함수로 배열 내부의 객체의 </a:t>
            </a:r>
            <a:r>
              <a:rPr lang="en-US" altLang="ko-KR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price </a:t>
            </a:r>
            <a:r>
              <a:rPr lang="ko-KR" altLang="en-US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총합 계산</a:t>
            </a:r>
            <a:endParaRPr lang="ko-KR" altLang="en-US" sz="12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// https://developer.mozilla.org/ko/docs/Web/JavaScript/Reference/Global_Objects/Array/Reduce</a:t>
            </a:r>
            <a:endParaRPr lang="en-US" altLang="ko-KR" sz="12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E5C07B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E06C75"/>
                </a:solidFill>
                <a:latin typeface="Consolas" panose="020B0609020204030204" pitchFamily="49" charset="0"/>
              </a:rPr>
              <a:t>basket</a:t>
            </a:r>
            <a:r>
              <a:rPr lang="en-US" altLang="ko-KR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61AFEF"/>
                </a:solidFill>
                <a:latin typeface="Consolas" panose="020B0609020204030204" pitchFamily="49" charset="0"/>
              </a:rPr>
              <a:t>reduce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2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prev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curr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200" dirty="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prev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56B6C2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curr</a:t>
            </a:r>
            <a:r>
              <a:rPr lang="en-US" altLang="ko-KR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E06C75"/>
                </a:solidFill>
                <a:latin typeface="Consolas" panose="020B0609020204030204" pitchFamily="49" charset="0"/>
              </a:rPr>
              <a:t>price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61AFE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i="1" dirty="0">
                <a:solidFill>
                  <a:srgbClr val="E06C75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i="1" dirty="0">
                <a:solidFill>
                  <a:srgbClr val="E06C75"/>
                </a:solidFill>
                <a:latin typeface="Consolas" panose="020B0609020204030204" pitchFamily="49" charset="0"/>
              </a:rPr>
              <a:t>price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 err="1">
                <a:solidFill>
                  <a:srgbClr val="E5C07B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E06C75"/>
                </a:solidFill>
                <a:latin typeface="Consolas" panose="020B0609020204030204" pitchFamily="49" charset="0"/>
              </a:rPr>
              <a:t>basket</a:t>
            </a:r>
            <a:r>
              <a:rPr lang="en-US" altLang="ko-KR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61AFEF"/>
                </a:solidFill>
                <a:latin typeface="Consolas" panose="020B0609020204030204" pitchFamily="49" charset="0"/>
              </a:rPr>
              <a:t>push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({ </a:t>
            </a:r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price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});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// decorate </a:t>
            </a:r>
            <a:r>
              <a:rPr lang="ko-KR" altLang="en-US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를 통해서 각 값에 </a:t>
            </a:r>
            <a:r>
              <a:rPr lang="en-US" altLang="ko-KR" sz="1200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MobX</a:t>
            </a:r>
            <a:r>
              <a:rPr lang="en-US" altLang="ko-KR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200" i="1" dirty="0">
                <a:solidFill>
                  <a:srgbClr val="7F848E"/>
                </a:solidFill>
                <a:latin typeface="Consolas" panose="020B0609020204030204" pitchFamily="49" charset="0"/>
              </a:rPr>
              <a:t>함수 적용</a:t>
            </a:r>
            <a:endParaRPr lang="ko-KR" altLang="en-US" sz="12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61AFEF"/>
                </a:solidFill>
                <a:latin typeface="Consolas" panose="020B0609020204030204" pitchFamily="49" charset="0"/>
              </a:rPr>
              <a:t>decorate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E5C07B"/>
                </a:solidFill>
                <a:latin typeface="Consolas" panose="020B0609020204030204" pitchFamily="49" charset="0"/>
              </a:rPr>
              <a:t>GS25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98C379"/>
                </a:solidFill>
                <a:latin typeface="Consolas" panose="020B0609020204030204" pitchFamily="49" charset="0"/>
              </a:rPr>
              <a:t>basket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observable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98C379"/>
                </a:solidFill>
                <a:latin typeface="Consolas" panose="020B0609020204030204" pitchFamily="49" charset="0"/>
              </a:rPr>
              <a:t>total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computed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1200" dirty="0" err="1">
                <a:solidFill>
                  <a:srgbClr val="C678DD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E5C07B"/>
                </a:solidFill>
                <a:latin typeface="Consolas" panose="020B0609020204030204" pitchFamily="49" charset="0"/>
              </a:rPr>
              <a:t>gs25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C678DD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E5C07B"/>
                </a:solidFill>
                <a:latin typeface="Consolas" panose="020B0609020204030204" pitchFamily="49" charset="0"/>
              </a:rPr>
              <a:t>GS25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 err="1">
                <a:solidFill>
                  <a:srgbClr val="61AFEF"/>
                </a:solidFill>
                <a:latin typeface="Consolas" panose="020B0609020204030204" pitchFamily="49" charset="0"/>
              </a:rPr>
              <a:t>autorun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(() </a:t>
            </a:r>
            <a:r>
              <a:rPr lang="en-US" altLang="ko-KR" sz="1200" dirty="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E5C07B"/>
                </a:solidFill>
                <a:latin typeface="Consolas" panose="020B0609020204030204" pitchFamily="49" charset="0"/>
              </a:rPr>
              <a:t>gs25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total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E5C07B"/>
                </a:solidFill>
                <a:latin typeface="Consolas" panose="020B0609020204030204" pitchFamily="49" charset="0"/>
              </a:rPr>
              <a:t>gs25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61AFE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dirty="0">
                <a:solidFill>
                  <a:srgbClr val="98C379"/>
                </a:solidFill>
                <a:latin typeface="Consolas" panose="020B0609020204030204" pitchFamily="49" charset="0"/>
              </a:rPr>
              <a:t>물</a:t>
            </a:r>
            <a:r>
              <a:rPr lang="en-US" altLang="ko-KR" sz="12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dirty="0">
                <a:solidFill>
                  <a:srgbClr val="D19A66"/>
                </a:solidFill>
                <a:latin typeface="Consolas" panose="020B0609020204030204" pitchFamily="49" charset="0"/>
              </a:rPr>
              <a:t>800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E5C07B"/>
                </a:solidFill>
                <a:latin typeface="Consolas" panose="020B0609020204030204" pitchFamily="49" charset="0"/>
              </a:rPr>
              <a:t>gs25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total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E5C07B"/>
                </a:solidFill>
                <a:latin typeface="Consolas" panose="020B0609020204030204" pitchFamily="49" charset="0"/>
              </a:rPr>
              <a:t>gs25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61AFE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dirty="0">
                <a:solidFill>
                  <a:srgbClr val="98C379"/>
                </a:solidFill>
                <a:latin typeface="Consolas" panose="020B0609020204030204" pitchFamily="49" charset="0"/>
              </a:rPr>
              <a:t>물</a:t>
            </a:r>
            <a:r>
              <a:rPr lang="en-US" altLang="ko-KR" sz="12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dirty="0">
                <a:solidFill>
                  <a:srgbClr val="D19A66"/>
                </a:solidFill>
                <a:latin typeface="Consolas" panose="020B0609020204030204" pitchFamily="49" charset="0"/>
              </a:rPr>
              <a:t>800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E5C07B"/>
                </a:solidFill>
                <a:latin typeface="Consolas" panose="020B0609020204030204" pitchFamily="49" charset="0"/>
              </a:rPr>
              <a:t>gs25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total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E5C07B"/>
                </a:solidFill>
                <a:latin typeface="Consolas" panose="020B0609020204030204" pitchFamily="49" charset="0"/>
              </a:rPr>
              <a:t>gs25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61AFE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dirty="0">
                <a:solidFill>
                  <a:srgbClr val="98C379"/>
                </a:solidFill>
                <a:latin typeface="Consolas" panose="020B0609020204030204" pitchFamily="49" charset="0"/>
              </a:rPr>
              <a:t>포카칩</a:t>
            </a:r>
            <a:r>
              <a:rPr lang="en-US" altLang="ko-KR" sz="12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dirty="0">
                <a:solidFill>
                  <a:srgbClr val="D19A66"/>
                </a:solidFill>
                <a:latin typeface="Consolas" panose="020B0609020204030204" pitchFamily="49" charset="0"/>
              </a:rPr>
              <a:t>1500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E5C07B"/>
                </a:solidFill>
                <a:latin typeface="Consolas" panose="020B0609020204030204" pitchFamily="49" charset="0"/>
              </a:rPr>
              <a:t>gs25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E06C75"/>
                </a:solidFill>
                <a:latin typeface="Consolas" panose="020B0609020204030204" pitchFamily="49" charset="0"/>
              </a:rPr>
              <a:t>total</a:t>
            </a:r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endParaRPr lang="en-US" altLang="ko-KR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8012" y="432682"/>
            <a:ext cx="4624250" cy="1595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class </a:t>
            </a:r>
            <a:r>
              <a:rPr lang="ko-KR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문법을 사용해서 조금 더 깔끔하게</a:t>
            </a:r>
          </a:p>
          <a:p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ES6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class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문법을 사용하면 조금 더 깔끔하게 코드를 작성 할 수 있습니다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기존의 코드를 날리고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이번엔 편의점 장바구니를 만들어보겠습니다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class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로 장바구니를 구현 후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decorate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함수를 통하여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MobX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를 적용해주겠습니다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30137" y="4392896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결과는 다음과 같습니다</a:t>
            </a: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.</a:t>
            </a:r>
            <a:endParaRPr lang="ko-KR" altLang="ko-KR" sz="1400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  <a:p>
            <a:r>
              <a:rPr lang="ko-KR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계산중입니다</a:t>
            </a: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..! </a:t>
            </a:r>
            <a:b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</a:br>
            <a:r>
              <a:rPr lang="ko-KR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계산중입니다</a:t>
            </a: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..! </a:t>
            </a:r>
            <a:b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</a:b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800</a:t>
            </a:r>
            <a:b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</a:br>
            <a:r>
              <a:rPr lang="ko-KR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계산중입니다</a:t>
            </a: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..! </a:t>
            </a:r>
            <a:b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</a:b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1600</a:t>
            </a:r>
            <a:b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</a:br>
            <a:r>
              <a:rPr lang="ko-KR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계산중입니다</a:t>
            </a: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..! </a:t>
            </a:r>
            <a:b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</a:b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3100</a:t>
            </a:r>
            <a:endParaRPr lang="ko-KR" altLang="ko-KR" sz="1400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93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778</Words>
  <Application>Microsoft Office PowerPoint</Application>
  <PresentationFormat>Widescreen</PresentationFormat>
  <Paragraphs>195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Noto Sans KR Bold</vt:lpstr>
      <vt:lpstr>Noto Sans KR Light</vt:lpstr>
      <vt:lpstr>맑은 고딕</vt:lpstr>
      <vt:lpstr>Arial</vt:lpstr>
      <vt:lpstr>Consolas</vt:lpstr>
      <vt:lpstr>Noto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SeungHyun</dc:creator>
  <cp:lastModifiedBy>Lee SeungHyun</cp:lastModifiedBy>
  <cp:revision>126</cp:revision>
  <dcterms:created xsi:type="dcterms:W3CDTF">2020-07-02T05:18:05Z</dcterms:created>
  <dcterms:modified xsi:type="dcterms:W3CDTF">2020-07-11T04:18:55Z</dcterms:modified>
</cp:coreProperties>
</file>