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56" r:id="rId5"/>
    <p:sldId id="1110" r:id="rId6"/>
    <p:sldId id="269" r:id="rId7"/>
    <p:sldId id="1111" r:id="rId8"/>
    <p:sldId id="1105" r:id="rId9"/>
    <p:sldId id="1093" r:id="rId10"/>
    <p:sldId id="1095" r:id="rId11"/>
    <p:sldId id="1094" r:id="rId12"/>
    <p:sldId id="1101" r:id="rId13"/>
    <p:sldId id="1096" r:id="rId14"/>
    <p:sldId id="1102" r:id="rId15"/>
    <p:sldId id="1100" r:id="rId16"/>
    <p:sldId id="1106" r:id="rId17"/>
    <p:sldId id="1107" r:id="rId18"/>
    <p:sldId id="1108" r:id="rId19"/>
    <p:sldId id="287" r:id="rId20"/>
    <p:sldId id="288" r:id="rId21"/>
    <p:sldId id="1109" r:id="rId22"/>
    <p:sldId id="286" r:id="rId23"/>
    <p:sldId id="282" r:id="rId24"/>
    <p:sldId id="258" r:id="rId25"/>
    <p:sldId id="285" r:id="rId26"/>
    <p:sldId id="283" r:id="rId27"/>
    <p:sldId id="284" r:id="rId28"/>
    <p:sldId id="276" r:id="rId29"/>
    <p:sldId id="275" r:id="rId30"/>
    <p:sldId id="278" r:id="rId31"/>
    <p:sldId id="274" r:id="rId32"/>
    <p:sldId id="270" r:id="rId33"/>
    <p:sldId id="261" r:id="rId34"/>
    <p:sldId id="262" r:id="rId35"/>
    <p:sldId id="263" r:id="rId36"/>
    <p:sldId id="264" r:id="rId37"/>
    <p:sldId id="265" r:id="rId38"/>
    <p:sldId id="266" r:id="rId39"/>
    <p:sldId id="260" r:id="rId40"/>
    <p:sldId id="267" r:id="rId41"/>
    <p:sldId id="268" r:id="rId42"/>
    <p:sldId id="277" r:id="rId43"/>
    <p:sldId id="111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FEB999-047E-4967-A2C2-6F6598B1C9C7}">
          <p14:sldIdLst>
            <p14:sldId id="279"/>
            <p14:sldId id="280"/>
            <p14:sldId id="281"/>
            <p14:sldId id="256"/>
            <p14:sldId id="1110"/>
            <p14:sldId id="269"/>
            <p14:sldId id="1111"/>
            <p14:sldId id="1105"/>
            <p14:sldId id="1093"/>
            <p14:sldId id="1095"/>
            <p14:sldId id="1094"/>
            <p14:sldId id="1101"/>
            <p14:sldId id="1096"/>
            <p14:sldId id="1102"/>
            <p14:sldId id="1100"/>
            <p14:sldId id="1106"/>
            <p14:sldId id="1107"/>
            <p14:sldId id="1108"/>
            <p14:sldId id="287"/>
            <p14:sldId id="288"/>
            <p14:sldId id="1109"/>
            <p14:sldId id="286"/>
            <p14:sldId id="282"/>
            <p14:sldId id="258"/>
            <p14:sldId id="285"/>
            <p14:sldId id="283"/>
            <p14:sldId id="284"/>
            <p14:sldId id="276"/>
            <p14:sldId id="275"/>
            <p14:sldId id="278"/>
            <p14:sldId id="274"/>
            <p14:sldId id="270"/>
            <p14:sldId id="261"/>
            <p14:sldId id="262"/>
            <p14:sldId id="263"/>
            <p14:sldId id="264"/>
            <p14:sldId id="265"/>
            <p14:sldId id="266"/>
            <p14:sldId id="260"/>
            <p14:sldId id="267"/>
            <p14:sldId id="268"/>
            <p14:sldId id="277"/>
            <p14:sldId id="1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0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919E-6D09-4C9B-8595-76532D540D15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DE87-F265-4386-900E-5F437C47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7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earch/search_list.html?keyword=%EB%A7%9B%EC%9E%88%EB%8A%94" TargetMode="External"/><Relationship Id="rId2" Type="http://schemas.openxmlformats.org/officeDocument/2006/relationships/hyperlink" Target="http://www.hanbit.co.kr/store/books/look.php?p_code=B14365484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kUw6yXEaEA&amp;list=PLF3xwVWbSafyR5iqpL7Qqmp16btJj0hgS" TargetMode="External"/><Relationship Id="rId4" Type="http://schemas.openxmlformats.org/officeDocument/2006/relationships/hyperlink" Target="https://www.youtube.com/user/seoyoungyeo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xGHYGcz5q0&amp;t=10s" TargetMode="External"/><Relationship Id="rId3" Type="http://schemas.openxmlformats.org/officeDocument/2006/relationships/hyperlink" Target="https://zeplin.io/" TargetMode="External"/><Relationship Id="rId7" Type="http://schemas.openxmlformats.org/officeDocument/2006/relationships/hyperlink" Target="https://blog.naver.com/dabong1031/221798334521" TargetMode="External"/><Relationship Id="rId2" Type="http://schemas.openxmlformats.org/officeDocument/2006/relationships/hyperlink" Target="http://blog.rightbrain.co.kr/?p=84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bYDFOk4mJE" TargetMode="External"/><Relationship Id="rId11" Type="http://schemas.openxmlformats.org/officeDocument/2006/relationships/hyperlink" Target="https://www.youtube.com/watch?v=sT1QMwQIqww&amp;list=PLkbzizJk4Ae-LSE-FKEA57XTfRfbsCxtB&amp;index=13" TargetMode="External"/><Relationship Id="rId5" Type="http://schemas.openxmlformats.org/officeDocument/2006/relationships/hyperlink" Target="https://www.youtube.com/watch?v=nDBwuaZ0zyQ" TargetMode="External"/><Relationship Id="rId10" Type="http://schemas.openxmlformats.org/officeDocument/2006/relationships/hyperlink" Target="https://www.youtube.com/watch?v=aaiPeuB91io" TargetMode="External"/><Relationship Id="rId4" Type="http://schemas.openxmlformats.org/officeDocument/2006/relationships/hyperlink" Target="https://www.youtube.com/watch?v=a8aoUMKro14&amp;vl=ko" TargetMode="External"/><Relationship Id="rId9" Type="http://schemas.openxmlformats.org/officeDocument/2006/relationships/hyperlink" Target="https://www.youtube.com/watch?v=1x_nz2y1dP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spub.co.kr/20_Menu/BookView/343/PUB" TargetMode="External"/><Relationship Id="rId2" Type="http://schemas.openxmlformats.org/officeDocument/2006/relationships/hyperlink" Target="https://www.youtube.com/watch?v=bYgCtRqfi7o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unnycom/html5-cs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nnycom/html5-css3" TargetMode="External"/><Relationship Id="rId2" Type="http://schemas.openxmlformats.org/officeDocument/2006/relationships/hyperlink" Target="http://www.yes24.com/Product/Goods/437590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40?language=jav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-a.agency/" TargetMode="External"/><Relationship Id="rId2" Type="http://schemas.openxmlformats.org/officeDocument/2006/relationships/hyperlink" Target="http://www.gdweb.co.kr/ma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bcut.com/bbs/index.php" TargetMode="External"/><Relationship Id="rId4" Type="http://schemas.openxmlformats.org/officeDocument/2006/relationships/hyperlink" Target="http://soroweb.co.kr/v3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" TargetMode="External"/><Relationship Id="rId2" Type="http://schemas.openxmlformats.org/officeDocument/2006/relationships/hyperlink" Target="https://www.youtube.com/watch?v=Qq2IJ2iEgWA&amp;list=PLcqDmjxt30Rtbxbh4eJREOVekql_kWVm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sandbox.io/s/mashup-todolist-fwv17?fontsize=14" TargetMode="External"/><Relationship Id="rId13" Type="http://schemas.openxmlformats.org/officeDocument/2006/relationships/hyperlink" Target="https://www.slideshare.net/" TargetMode="External"/><Relationship Id="rId3" Type="http://schemas.openxmlformats.org/officeDocument/2006/relationships/hyperlink" Target="https://opentutorials.org/course/1375" TargetMode="External"/><Relationship Id="rId7" Type="http://schemas.openxmlformats.org/officeDocument/2006/relationships/hyperlink" Target="https://www.youtube.com/watch?v=_yEH9mczm3g&amp;list=PLRx0vPvlEmdD1pSqKZiTihy5rplxecNpz" TargetMode="External"/><Relationship Id="rId12" Type="http://schemas.openxmlformats.org/officeDocument/2006/relationships/hyperlink" Target="https://www.w3schools.com/" TargetMode="External"/><Relationship Id="rId2" Type="http://schemas.openxmlformats.org/officeDocument/2006/relationships/hyperlink" Target="https://opentutorials.org/module/405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RS_A87IAPA&amp;list=PLuHgQVnccGMA9QQX5wqj6ThK7t2tsGxjm" TargetMode="External"/><Relationship Id="rId11" Type="http://schemas.openxmlformats.org/officeDocument/2006/relationships/hyperlink" Target="https://poiemaweb.com/" TargetMode="External"/><Relationship Id="rId5" Type="http://schemas.openxmlformats.org/officeDocument/2006/relationships/hyperlink" Target="https://www.youtube.com/watch?v=qdaZaC0AWq0&amp;list=PLcqDmjxt30RtqbStQqk-eYMK8N-1SYIFn&amp;index=48" TargetMode="External"/><Relationship Id="rId10" Type="http://schemas.openxmlformats.org/officeDocument/2006/relationships/hyperlink" Target="https://velog.io/@velopert/MobX-2-%EB%A6%AC%EC%95%A1%ED%8A%B8-%ED%94%84%EB%A1%9C%EC%A0%9D%ED%8A%B8%EC%97%90%EC%84%9C-MobX-%EC%82%AC%EC%9A%A9%ED%95%98%EA%B8%B0-oejltas52z" TargetMode="External"/><Relationship Id="rId4" Type="http://schemas.openxmlformats.org/officeDocument/2006/relationships/hyperlink" Target="https://react.vlpt.us/" TargetMode="External"/><Relationship Id="rId9" Type="http://schemas.openxmlformats.org/officeDocument/2006/relationships/hyperlink" Target="https://www.youtube.com/watch?v=y52Av3JxNW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Sangiamo/ToDoCalendar" TargetMode="External"/><Relationship Id="rId3" Type="http://schemas.openxmlformats.org/officeDocument/2006/relationships/hyperlink" Target="https://github.com/react-component/calendar" TargetMode="External"/><Relationship Id="rId7" Type="http://schemas.openxmlformats.org/officeDocument/2006/relationships/hyperlink" Target="https://github.com/lukatriska/calendar-to-do-list-react" TargetMode="External"/><Relationship Id="rId2" Type="http://schemas.openxmlformats.org/officeDocument/2006/relationships/hyperlink" Target="https://velopert.com/34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freixa.github.io/calendar-react/" TargetMode="External"/><Relationship Id="rId5" Type="http://schemas.openxmlformats.org/officeDocument/2006/relationships/hyperlink" Target="https://github.com/jfreixa/calendar-react" TargetMode="External"/><Relationship Id="rId4" Type="http://schemas.openxmlformats.org/officeDocument/2006/relationships/hyperlink" Target="https://github.com/intljusticemission/react-big-calendar" TargetMode="External"/><Relationship Id="rId9" Type="http://schemas.openxmlformats.org/officeDocument/2006/relationships/hyperlink" Target="https://github.com/bailinhuang/kanban-planne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etup.toast.com/posts/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-alle.tistory.com/304" TargetMode="External"/><Relationship Id="rId2" Type="http://schemas.openxmlformats.org/officeDocument/2006/relationships/hyperlink" Target="https://medium.com/@shlee1353/%EB%A6%AC%EC%95%A1%ED%8A%B8-hooks-usestate-4%EA%B0%80%EC%A7%80-%EC%83%81%EC%9A%A9%EB%B0%A9%EB%B2%95-dfe8b2096750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04_miffy/Props%EC%99%80-State%EC%9D%98-%EC%B0%A8%EC%9D%B4" TargetMode="External"/><Relationship Id="rId2" Type="http://schemas.openxmlformats.org/officeDocument/2006/relationships/hyperlink" Target="https://velopert.com/362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ua1988.github.io/web-development/javascript/promise-for-beginners/" TargetMode="External"/><Relationship Id="rId2" Type="http://schemas.openxmlformats.org/officeDocument/2006/relationships/hyperlink" Target="https://velog.io/@decody/ES6-Sheet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shua1988.github.io/web-development/javascript/js-async-await/#async--await%EB%8A%94-%EB%AD%94%EA%B0%80%EC%9A%9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abo-dev.tistory.com/20" TargetMode="External"/><Relationship Id="rId2" Type="http://schemas.openxmlformats.org/officeDocument/2006/relationships/hyperlink" Target="https://brunch.co.kr/@brunch92ny/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kihyeon8949/TIL-JSX%EB%AC%B8%EB%B2%95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pub.tistory.com/" TargetMode="External"/><Relationship Id="rId2" Type="http://schemas.openxmlformats.org/officeDocument/2006/relationships/hyperlink" Target="http://acornpub.co.k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27B48-6785-46D2-BF6A-75A41CC87FAE}"/>
              </a:ext>
            </a:extLst>
          </p:cNvPr>
          <p:cNvSpPr txBox="1"/>
          <p:nvPr/>
        </p:nvSpPr>
        <p:spPr>
          <a:xfrm>
            <a:off x="771787" y="679508"/>
            <a:ext cx="49151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프론트엔드</a:t>
            </a:r>
            <a:r>
              <a:rPr lang="ko-KR" altLang="en-US" sz="2400" dirty="0"/>
              <a:t> 개발자 되기 전략</a:t>
            </a:r>
            <a:r>
              <a:rPr lang="en-US" altLang="ko-KR" sz="2400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왜 알고리즘 풀기</a:t>
            </a:r>
            <a:r>
              <a:rPr lang="en-US" altLang="ko-KR" dirty="0"/>
              <a:t>, </a:t>
            </a:r>
            <a:r>
              <a:rPr lang="ko-KR" altLang="en-US" dirty="0"/>
              <a:t>기술면접 풀기를 하는가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어떻게 </a:t>
            </a:r>
            <a:r>
              <a:rPr lang="en-US" altLang="ko-KR" dirty="0"/>
              <a:t>IT</a:t>
            </a:r>
            <a:r>
              <a:rPr lang="ko-KR" altLang="en-US" dirty="0"/>
              <a:t>기술을 정복할 것인가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어떤 컨텐츠로 공부할 것인가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어떻게 취업시장을 뚫을 것인가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38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2586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HTML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606" y="1493939"/>
          <a:ext cx="6362699" cy="47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구조 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HTML4,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HTML5(W3C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권고안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표준제정단체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W3C (World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Wide Web Consortium)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웹표준을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개발하는 단체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웹표준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브라우저에서 동일한 화면으로 보이게끔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W3C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권고안을 준수하는 것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표준기술준수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 준수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웹접근성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사용자가 신체적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환경적 조건에 관계없이 웹에 접근하여 이용할 수 있도록 보장하는 것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쓰는 태그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&lt;div&gt;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영역을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잡을때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&lt;a&gt;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클릭이나 터치 영역을 잡고 자바스크립트 함수호출이나 페이지 이동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&lt;p&gt;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 단락 설정</a:t>
                      </a: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: Unordered List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순서없는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만들때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&lt;li&gt; :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이나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 하위에 리스트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넣을때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&lt;span&gt; 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의미없는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영역잡을때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보통 글자를 감싸서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폰트적용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img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넣을때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&lt;table&gt; 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표만들기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755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웹문서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구조 설계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HTML OVERVIEW</a:t>
            </a:r>
          </a:p>
        </p:txBody>
      </p:sp>
    </p:spTree>
    <p:extLst>
      <p:ext uri="{BB962C8B-B14F-4D97-AF65-F5344CB8AC3E}">
        <p14:creationId xmlns:p14="http://schemas.microsoft.com/office/powerpoint/2010/main" val="10308260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2586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의미 있는 구성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시멘틱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 웹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412776"/>
            <a:ext cx="5957312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33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468606" y="1493940"/>
          <a:ext cx="6362699" cy="4805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보안프로토콜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HTTP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검색유리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Robots.txt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&amp;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Sitemap.xml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검색로봇에게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친절히 길안내를 해주는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Robots.txt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사이트의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전체구조를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 수 있게 해주는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사이트맵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파일을 제공하면 웹 사이트의 컨텐츠를 보다 효율적으로 검색할 수 있음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메타디스크립션태그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태그를 적절히 사용하면 검색결과 화면에 유리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메타디스크립션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태그에는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 될 수 있는 키워드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문구를 넣음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메타태그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트위터같은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사이트의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공유될 경우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정보가 표기되는 방식을 지정할 수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태그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태그내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속성으로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디스크립션을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자세히 적으면 이미지검색에서 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최적화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반응형으로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사이트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모바일에서도 검색이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839281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 및 컨텐츠 최적화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사이트내 정보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키워드와 매칭되는 컨텐츠로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 유리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1028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2586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SEO(Search Engine Optimization)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검색엔진 최적화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6481719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6591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CSS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606" y="1493940"/>
          <a:ext cx="6362699" cy="5134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요소를 좀더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디테일하게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조작하여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스타일리쉬하게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만드는 역할을 수행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CSS2,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CSS3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표준제정단체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W3C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역할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폰트를 지정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모델링에서 영역의 넓이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높이를 지정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자식의 관계를 같는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DOM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구조에서 부모 속성이 자식에게 상속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태그의 포지션을 지정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간단한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에니메이션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마우스 오버 효과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6.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미디어 쿼리로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웹 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웹폰트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구글웹폰트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https://fonts.google.com/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https://material.io/tools/icons/?style=baseline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부트스트랩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트위터에서 개발한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프레임워크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없이 이미지 효과를 낼 수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웹디자이너없이 개발자나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퍼블리셔가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깔끔한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웹디자인을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 수 있음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383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 많은 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https://codepen.io/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5198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HTML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은 구조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는 표현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CSS OVERVIEW</a:t>
            </a:r>
          </a:p>
        </p:txBody>
      </p:sp>
    </p:spTree>
    <p:extLst>
      <p:ext uri="{BB962C8B-B14F-4D97-AF65-F5344CB8AC3E}">
        <p14:creationId xmlns:p14="http://schemas.microsoft.com/office/powerpoint/2010/main" val="23372832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웹에서 모바일로의 페이지 변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590763"/>
            <a:ext cx="80391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18"/>
          <p:cNvSpPr>
            <a:spLocks noChangeArrowheads="1"/>
          </p:cNvSpPr>
          <p:nvPr/>
        </p:nvSpPr>
        <p:spPr bwMode="auto">
          <a:xfrm>
            <a:off x="1378745" y="741056"/>
            <a:ext cx="6591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미디어 쿼리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 err="1">
                <a:latin typeface="나눔고딕" pitchFamily="50" charset="-127"/>
                <a:ea typeface="나눔고딕" pitchFamily="50" charset="-127"/>
              </a:rPr>
              <a:t>반응형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23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4" y="741056"/>
            <a:ext cx="16123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latin typeface="HelveticaNeueLT Std Med" pitchFamily="34" charset="0"/>
                <a:ea typeface="맑은 고딕" pitchFamily="50" charset="-127"/>
              </a:rPr>
              <a:t>JAVASCRIPT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68606" y="1493939"/>
          <a:ext cx="6362699" cy="4615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웹문서의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동작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이벤트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마우스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에니메이션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서버통신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ECMA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2017 ( ES8 )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809108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표준제정단체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W3C (World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Wide Web Consortium) DOM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ECMA (European Computer Manufacturers Association)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94975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제이쿼리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DOM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선택하고 자유자재로 제어하기 위해서 개발되었다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특히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에니메이션과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이벤트 처리에 특화되어 있고 크로스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브라우징에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탁월하다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제이쿼리는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기본 자바스크립트의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문법으로 구성된 라이브러리이다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81614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VUE,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REACT, ANGULAR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NODE.JS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출현과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ECMA 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발전으로 자바스크립트의 기술이 서버개발까지 가능하게 되었고 객체지향적으로 개발할 수 있게 되었다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이러한 신기술 트렌드에 맞게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나온것이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VUE, REACT, ANGULAR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프론트엔드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 프레임워크 이다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947886"/>
                  </a:ext>
                </a:extLst>
              </a:tr>
              <a:tr h="686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자주 쓰는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마우스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이벤트 처리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에니메이션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FORM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요소 유효성 검사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서버통신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(AJAX, JSON)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페이지 이동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띄우기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오늘하루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그만보기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모바일 유저 판단하기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7755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696" y="980729"/>
            <a:ext cx="5832648" cy="355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- HTML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은 구조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는 표현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, JS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는 동작을 담당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14494713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1028343"/>
            <a:ext cx="1201604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일러스트 예제파일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http://www.hanbit.co.kr/store/books/look.php?p_code=B1436548456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일러스트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http://www.hanbit.co.kr/search/search_list.html?keyword=%EB%A7%9B%EC%9E%88%EB%8A%94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4"/>
              </a:rPr>
              <a:t>https://www.youtube.com/user/seoyoungyeol</a:t>
            </a:r>
            <a:endParaRPr lang="en-US" altLang="ko-KR" dirty="0"/>
          </a:p>
          <a:p>
            <a:r>
              <a:rPr lang="ko-KR" altLang="en-US" dirty="0"/>
              <a:t>일러스트강좌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https://www.youtube.com/watch?v=UkUw6yXEaEA&amp;list=PLF3xwVWbSafyR5iqpL7Qqmp16btJj0hgS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된다</a:t>
            </a:r>
            <a:r>
              <a:rPr lang="en-US" altLang="ko-KR" dirty="0"/>
              <a:t>! </a:t>
            </a:r>
            <a:r>
              <a:rPr lang="ko-KR" altLang="en-US" dirty="0"/>
              <a:t>일러스트레이터</a:t>
            </a:r>
            <a:r>
              <a:rPr lang="en-US" altLang="ko-KR" dirty="0"/>
              <a:t>CC</a:t>
            </a:r>
          </a:p>
          <a:p>
            <a:r>
              <a:rPr lang="ko-KR" altLang="en-US" dirty="0" err="1"/>
              <a:t>인프런</a:t>
            </a:r>
            <a:r>
              <a:rPr lang="ko-KR" altLang="en-US" dirty="0"/>
              <a:t>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포토샵 </a:t>
            </a:r>
            <a:r>
              <a:rPr lang="ko-KR" altLang="en-US" dirty="0" err="1"/>
              <a:t>유튜버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https://www.youtube.com/channel/UCYpD5IVQK9BjA2qtupHFExA</a:t>
            </a:r>
          </a:p>
          <a:p>
            <a:r>
              <a:rPr lang="en-US" altLang="ko-KR" dirty="0"/>
              <a:t>https://www.youtube.com/watch?v=S7CFbDx-yYc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392CD-A371-4B41-911A-EC70A9623C2F}"/>
              </a:ext>
            </a:extLst>
          </p:cNvPr>
          <p:cNvSpPr txBox="1"/>
          <p:nvPr/>
        </p:nvSpPr>
        <p:spPr>
          <a:xfrm>
            <a:off x="511728" y="4530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디자인 기본</a:t>
            </a:r>
          </a:p>
        </p:txBody>
      </p:sp>
    </p:spTree>
    <p:extLst>
      <p:ext uri="{BB962C8B-B14F-4D97-AF65-F5344CB8AC3E}">
        <p14:creationId xmlns:p14="http://schemas.microsoft.com/office/powerpoint/2010/main" val="384609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82600"/>
            <a:ext cx="1034180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제플린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hlinkClick r:id="rId2"/>
              </a:rPr>
              <a:t>http://blog.rightbrain.co.kr/?p=8427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https://zeplin.io/</a:t>
            </a:r>
            <a:endParaRPr lang="en-US" altLang="ko-KR" sz="1600" dirty="0"/>
          </a:p>
          <a:p>
            <a:r>
              <a:rPr lang="en-US" altLang="ko-KR" sz="1600" dirty="0">
                <a:hlinkClick r:id="rId4"/>
              </a:rPr>
              <a:t>https://www.youtube.com/watch?v=a8aoUMKro14&amp;vl=ko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설치</a:t>
            </a:r>
            <a:r>
              <a:rPr lang="en-US" altLang="ko-KR" sz="1600" dirty="0"/>
              <a:t>, </a:t>
            </a:r>
            <a:r>
              <a:rPr lang="ko-KR" altLang="en-US" sz="1600" dirty="0"/>
              <a:t>화면구성요소</a:t>
            </a:r>
            <a:r>
              <a:rPr lang="en-US" altLang="ko-KR" sz="1600" dirty="0"/>
              <a:t>, </a:t>
            </a:r>
            <a:r>
              <a:rPr lang="ko-KR" altLang="en-US" sz="1600" dirty="0"/>
              <a:t>레이아웃기능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변경히스토리</a:t>
            </a:r>
            <a:r>
              <a:rPr lang="en-US" altLang="ko-KR" sz="1600" dirty="0"/>
              <a:t>,  </a:t>
            </a:r>
            <a:r>
              <a:rPr lang="ko-KR" altLang="en-US" sz="1600" dirty="0"/>
              <a:t>메모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다운로드기능</a:t>
            </a:r>
            <a:r>
              <a:rPr lang="en-US" altLang="ko-KR" sz="1600" dirty="0"/>
              <a:t>(</a:t>
            </a:r>
            <a:r>
              <a:rPr lang="ko-KR" altLang="en-US" sz="1600" dirty="0"/>
              <a:t>스마트오브젝트</a:t>
            </a:r>
            <a:r>
              <a:rPr lang="en-US" altLang="ko-KR" sz="1600" dirty="0"/>
              <a:t>, </a:t>
            </a:r>
            <a:r>
              <a:rPr lang="ko-KR" altLang="en-US" sz="1600" dirty="0"/>
              <a:t>메이커 </a:t>
            </a:r>
            <a:r>
              <a:rPr lang="ko-KR" altLang="en-US" sz="1600" dirty="0" err="1"/>
              <a:t>익스포트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, </a:t>
            </a:r>
            <a:r>
              <a:rPr lang="ko-KR" altLang="en-US" sz="1600" dirty="0"/>
              <a:t>스타일가이드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스타일을 코딩으로 </a:t>
            </a:r>
            <a:r>
              <a:rPr lang="ko-KR" altLang="en-US" sz="1600" dirty="0" err="1"/>
              <a:t>제공해줌</a:t>
            </a:r>
            <a:endParaRPr lang="en-US" altLang="ko-KR" sz="1600" dirty="0"/>
          </a:p>
          <a:p>
            <a:r>
              <a:rPr lang="en-US" altLang="ko-KR" sz="1600" dirty="0">
                <a:hlinkClick r:id="rId5"/>
              </a:rPr>
              <a:t>https://www.youtube.com/watch?v=nDBwuaZ0zyQ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제플린</a:t>
            </a:r>
            <a:r>
              <a:rPr lang="ko-KR" altLang="en-US" sz="1600" dirty="0"/>
              <a:t> </a:t>
            </a:r>
            <a:r>
              <a:rPr lang="en-US" altLang="ko-KR" sz="1600" dirty="0"/>
              <a:t>200% </a:t>
            </a:r>
            <a:r>
              <a:rPr lang="ko-KR" altLang="en-US" sz="1600" dirty="0"/>
              <a:t>활용하기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디자인가이드 추가작업필요없음</a:t>
            </a:r>
            <a:r>
              <a:rPr lang="en-US" altLang="ko-KR" sz="1600" dirty="0"/>
              <a:t>, </a:t>
            </a:r>
            <a:r>
              <a:rPr lang="ko-KR" altLang="en-US" sz="1600" dirty="0"/>
              <a:t>스케치활용시 주의점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스타일묶음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메모히스토리기능</a:t>
            </a:r>
            <a:endParaRPr lang="en-US" altLang="ko-KR" sz="1600" dirty="0"/>
          </a:p>
          <a:p>
            <a:r>
              <a:rPr lang="en-US" altLang="ko-KR" sz="1600" dirty="0"/>
              <a:t>(line</a:t>
            </a:r>
            <a:r>
              <a:rPr lang="ko-KR" altLang="en-US" sz="1600" dirty="0"/>
              <a:t>값은 텍스트보다 최소 </a:t>
            </a:r>
            <a:r>
              <a:rPr lang="en-US" altLang="ko-KR" sz="1600" dirty="0"/>
              <a:t>3~4px</a:t>
            </a:r>
            <a:r>
              <a:rPr lang="ko-KR" altLang="en-US" sz="1600" dirty="0"/>
              <a:t>크게</a:t>
            </a:r>
            <a:r>
              <a:rPr lang="en-US" altLang="ko-KR" sz="1600" dirty="0"/>
              <a:t>, multiple </a:t>
            </a:r>
            <a:r>
              <a:rPr lang="ko-KR" altLang="en-US" sz="1600" dirty="0"/>
              <a:t>폰트 적용</a:t>
            </a:r>
            <a:r>
              <a:rPr lang="en-US" altLang="ko-KR" sz="1600" dirty="0"/>
              <a:t>, </a:t>
            </a:r>
            <a:r>
              <a:rPr lang="ko-KR" altLang="en-US" sz="1600" dirty="0"/>
              <a:t>브라우저에 </a:t>
            </a:r>
            <a:r>
              <a:rPr lang="ko-KR" altLang="en-US" sz="1600" dirty="0" err="1"/>
              <a:t>따른영향도가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없으려면</a:t>
            </a:r>
            <a:r>
              <a:rPr lang="en-US" altLang="ko-KR" sz="1600" dirty="0"/>
              <a:t>Line</a:t>
            </a:r>
            <a:r>
              <a:rPr lang="ko-KR" altLang="en-US" sz="1600" dirty="0"/>
              <a:t>값 </a:t>
            </a:r>
            <a:r>
              <a:rPr lang="ko-KR" altLang="en-US" sz="1600" dirty="0" err="1"/>
              <a:t>직접적용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이미지 </a:t>
            </a:r>
            <a:r>
              <a:rPr lang="ko-KR" altLang="en-US" sz="1600" dirty="0" err="1"/>
              <a:t>내보내기전</a:t>
            </a:r>
            <a:r>
              <a:rPr lang="ko-KR" altLang="en-US" sz="1600" dirty="0"/>
              <a:t> 슬라이스 확인</a:t>
            </a:r>
            <a:r>
              <a:rPr lang="en-US" altLang="ko-KR" sz="1600" dirty="0"/>
              <a:t>, 1px</a:t>
            </a:r>
            <a:r>
              <a:rPr lang="ko-KR" altLang="en-US" sz="1600" dirty="0" err="1"/>
              <a:t>보더는</a:t>
            </a:r>
            <a:r>
              <a:rPr lang="ko-KR" altLang="en-US" sz="1600" dirty="0"/>
              <a:t> </a:t>
            </a:r>
            <a:r>
              <a:rPr lang="en-US" altLang="ko-KR" sz="1600" dirty="0"/>
              <a:t>Rectangle </a:t>
            </a:r>
            <a:r>
              <a:rPr lang="ko-KR" altLang="en-US" sz="1600" dirty="0"/>
              <a:t>도구로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보더는</a:t>
            </a:r>
            <a:r>
              <a:rPr lang="ko-KR" altLang="en-US" sz="1600" dirty="0"/>
              <a:t> 항상 </a:t>
            </a:r>
            <a:r>
              <a:rPr lang="en-US" altLang="ko-KR" sz="1600" dirty="0"/>
              <a:t>inside / outside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https://www.youtube.com/watch?v=TbYDFOk4mJE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XD)</a:t>
            </a:r>
          </a:p>
          <a:p>
            <a:r>
              <a:rPr lang="en-US" altLang="ko-KR" sz="1600" dirty="0">
                <a:hlinkClick r:id="rId7"/>
              </a:rPr>
              <a:t>https://blog.naver.com/dabong1031/221798334521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기본기능설명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플랫폼선택</a:t>
            </a:r>
            <a:r>
              <a:rPr lang="en-US" altLang="ko-KR" sz="1600" dirty="0"/>
              <a:t>, </a:t>
            </a:r>
            <a:r>
              <a:rPr lang="ko-KR" altLang="en-US" sz="1600" dirty="0"/>
              <a:t>도형</a:t>
            </a:r>
            <a:r>
              <a:rPr lang="en-US" altLang="ko-KR" sz="1600" dirty="0"/>
              <a:t>(</a:t>
            </a:r>
            <a:r>
              <a:rPr lang="ko-KR" altLang="en-US" sz="1600" dirty="0"/>
              <a:t>사각형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, </a:t>
            </a:r>
            <a:r>
              <a:rPr lang="ko-KR" altLang="en-US" sz="1600" dirty="0"/>
              <a:t>삼각형</a:t>
            </a:r>
            <a:r>
              <a:rPr lang="en-US" altLang="ko-KR" sz="1600" dirty="0"/>
              <a:t>, </a:t>
            </a:r>
            <a:r>
              <a:rPr lang="ko-KR" altLang="en-US" sz="1600" dirty="0"/>
              <a:t>다각형</a:t>
            </a:r>
            <a:r>
              <a:rPr lang="en-US" altLang="ko-KR" sz="1600" dirty="0"/>
              <a:t>, </a:t>
            </a:r>
            <a:r>
              <a:rPr lang="ko-KR" altLang="en-US" sz="1600" dirty="0"/>
              <a:t>라인</a:t>
            </a:r>
            <a:r>
              <a:rPr lang="en-US" altLang="ko-KR" sz="1600" dirty="0"/>
              <a:t>), </a:t>
            </a:r>
            <a:r>
              <a:rPr lang="ko-KR" altLang="en-US" sz="1600" dirty="0"/>
              <a:t>모서리</a:t>
            </a:r>
            <a:r>
              <a:rPr lang="en-US" altLang="ko-KR" sz="1600" dirty="0"/>
              <a:t>, </a:t>
            </a:r>
            <a:r>
              <a:rPr lang="ko-KR" altLang="en-US" sz="1600" dirty="0"/>
              <a:t>점선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펜툴</a:t>
            </a:r>
            <a:r>
              <a:rPr lang="en-US" altLang="ko-KR" sz="1600" dirty="0"/>
              <a:t>, </a:t>
            </a:r>
            <a:r>
              <a:rPr lang="ko-KR" altLang="en-US" sz="1600" dirty="0"/>
              <a:t>아트</a:t>
            </a:r>
            <a:endParaRPr lang="en-US" altLang="ko-KR" sz="1600" dirty="0"/>
          </a:p>
          <a:p>
            <a:r>
              <a:rPr lang="en-US" altLang="ko-KR" sz="1600" dirty="0">
                <a:hlinkClick r:id="rId8"/>
              </a:rPr>
              <a:t>https://www.youtube.com/watch?v=CxGHYGcz5q0&amp;t=10s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마디아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9"/>
              </a:rPr>
              <a:t>https://www.youtube.com/watch?v=1x_nz2y1dPU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10"/>
              </a:rPr>
              <a:t>https://www.youtube.com/watch?v=aaiPeuB91io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스케치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err="1"/>
              <a:t>인프런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스케치검색</a:t>
            </a:r>
            <a:endParaRPr lang="en-US" altLang="ko-KR" sz="1600" dirty="0"/>
          </a:p>
          <a:p>
            <a:r>
              <a:rPr lang="en-US" altLang="ko-KR" sz="1600" dirty="0">
                <a:hlinkClick r:id="rId11"/>
              </a:rPr>
              <a:t>https://www.youtube.com/watch?v=sT1QMwQIqww&amp;list=PLkbzizJk4Ae-LSE-FKEA57XTfRfbsCxtB&amp;index=13</a:t>
            </a:r>
            <a:endParaRPr lang="en-US" altLang="ko-KR" sz="1600" dirty="0"/>
          </a:p>
          <a:p>
            <a:r>
              <a:rPr lang="ko-KR" altLang="en-US" sz="1600" dirty="0"/>
              <a:t>스케치 </a:t>
            </a:r>
            <a:r>
              <a:rPr lang="en-US" altLang="ko-KR" sz="1600" dirty="0"/>
              <a:t>: </a:t>
            </a:r>
            <a:r>
              <a:rPr lang="ko-KR" altLang="en-US" sz="1600" dirty="0"/>
              <a:t>양질의 플러그인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벡터기반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반응형지원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적응용량</a:t>
            </a:r>
            <a:r>
              <a:rPr lang="en-US" altLang="ko-KR" sz="1600" dirty="0"/>
              <a:t>,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70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333" y="440267"/>
            <a:ext cx="721069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html,html5 / css,css3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Do it! HTML5+CSS3 </a:t>
            </a:r>
            <a:r>
              <a:rPr lang="ko-KR" altLang="en-US" b="1" dirty="0"/>
              <a:t>웹 표준의 정석</a:t>
            </a:r>
          </a:p>
          <a:p>
            <a:endParaRPr lang="en-US" altLang="ko-KR" dirty="0"/>
          </a:p>
          <a:p>
            <a:r>
              <a:rPr lang="ko-KR" altLang="en-US" dirty="0"/>
              <a:t>동영상강의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2"/>
              </a:rPr>
              <a:t>https://www.youtube.com/watch?v=bYgCtRqfi7o&amp;feature=youtu.be</a:t>
            </a:r>
            <a:endParaRPr lang="en-US" altLang="ko-KR" dirty="0"/>
          </a:p>
          <a:p>
            <a:r>
              <a:rPr lang="en-US" altLang="ko-KR" dirty="0" err="1"/>
              <a:t>visualcode</a:t>
            </a:r>
            <a:r>
              <a:rPr lang="en-US" altLang="ko-KR" dirty="0"/>
              <a:t> : live server</a:t>
            </a:r>
          </a:p>
          <a:p>
            <a:r>
              <a:rPr lang="en-US" altLang="ko-KR" dirty="0" err="1"/>
              <a:t>gdweb</a:t>
            </a:r>
            <a:r>
              <a:rPr lang="en-US" altLang="ko-KR" dirty="0"/>
              <a:t> </a:t>
            </a:r>
            <a:r>
              <a:rPr lang="ko-KR" altLang="en-US" dirty="0"/>
              <a:t>사이트 선정 후 그대로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이지스퍼블리싱</a:t>
            </a:r>
            <a:r>
              <a:rPr lang="ko-KR" altLang="en-US" dirty="0"/>
              <a:t> 자료실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http://www.easyspub.co.kr/20_Menu/BookView/343/PUB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예제소스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https://github.com/funnycom/html5-css3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/>
              <a:t>생활코딩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핵심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 err="1"/>
              <a:t>모바일웹</a:t>
            </a:r>
            <a:r>
              <a:rPr lang="ko-KR" altLang="en-US" dirty="0"/>
              <a:t> </a:t>
            </a:r>
            <a:r>
              <a:rPr lang="ko-KR" altLang="en-US" dirty="0" err="1"/>
              <a:t>뷰포트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53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" y="548640"/>
            <a:ext cx="102263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/ html5 </a:t>
            </a:r>
            <a:r>
              <a:rPr lang="ko-KR" altLang="en-US" dirty="0"/>
              <a:t>핵심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자주쓰는</a:t>
            </a:r>
            <a:r>
              <a:rPr lang="ko-KR" altLang="en-US" dirty="0"/>
              <a:t> 태그 </a:t>
            </a:r>
            <a:r>
              <a:rPr lang="ko-KR" altLang="en-US" dirty="0" err="1"/>
              <a:t>깊이있게</a:t>
            </a:r>
            <a:r>
              <a:rPr lang="ko-KR" altLang="en-US" dirty="0"/>
              <a:t> 이해하기</a:t>
            </a:r>
            <a:endParaRPr lang="en-US" altLang="ko-KR" dirty="0"/>
          </a:p>
          <a:p>
            <a:r>
              <a:rPr lang="en-US" altLang="ko-KR" dirty="0"/>
              <a:t>div, a, p, </a:t>
            </a:r>
            <a:r>
              <a:rPr lang="en-US" altLang="ko-KR" dirty="0" err="1"/>
              <a:t>ul</a:t>
            </a:r>
            <a:r>
              <a:rPr lang="en-US" altLang="ko-KR" dirty="0"/>
              <a:t>, li, span, </a:t>
            </a:r>
            <a:r>
              <a:rPr lang="en-US" altLang="ko-KR" dirty="0" err="1"/>
              <a:t>img</a:t>
            </a:r>
            <a:r>
              <a:rPr lang="en-US" altLang="ko-KR" dirty="0"/>
              <a:t>, table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시맨틱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웹표준</a:t>
            </a:r>
            <a:r>
              <a:rPr lang="en-US" altLang="ko-KR" dirty="0"/>
              <a:t>, </a:t>
            </a:r>
            <a:r>
              <a:rPr lang="ko-KR" altLang="en-US" dirty="0" err="1"/>
              <a:t>웹접근성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html5 </a:t>
            </a:r>
            <a:r>
              <a:rPr lang="ko-KR" altLang="en-US" dirty="0"/>
              <a:t>신기능 </a:t>
            </a:r>
            <a:r>
              <a:rPr lang="en-US" altLang="ko-KR" dirty="0"/>
              <a:t>: canvas2d/3d, </a:t>
            </a:r>
            <a:r>
              <a:rPr lang="en-US" altLang="ko-KR" dirty="0" err="1"/>
              <a:t>svg</a:t>
            </a:r>
            <a:r>
              <a:rPr lang="en-US" altLang="ko-KR" dirty="0"/>
              <a:t>, video, audio, </a:t>
            </a:r>
            <a:r>
              <a:rPr lang="en-US" altLang="ko-KR" dirty="0" err="1"/>
              <a:t>webstorage</a:t>
            </a:r>
            <a:r>
              <a:rPr lang="en-US" altLang="ko-KR" dirty="0"/>
              <a:t>, </a:t>
            </a:r>
            <a:r>
              <a:rPr lang="ko-KR" altLang="en-US" dirty="0"/>
              <a:t>디바이스접근</a:t>
            </a:r>
            <a:r>
              <a:rPr lang="en-US" altLang="ko-KR" dirty="0"/>
              <a:t>, </a:t>
            </a:r>
            <a:r>
              <a:rPr lang="ko-KR" altLang="en-US" dirty="0" err="1"/>
              <a:t>웹소켓</a:t>
            </a:r>
            <a:r>
              <a:rPr lang="en-US" altLang="ko-KR" dirty="0"/>
              <a:t>, css3</a:t>
            </a:r>
            <a:r>
              <a:rPr lang="ko-KR" altLang="en-US" dirty="0"/>
              <a:t>지원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http://www.yes24.com/Product/Goods/43759086</a:t>
            </a:r>
            <a:endParaRPr lang="en-US" altLang="ko-KR" dirty="0"/>
          </a:p>
          <a:p>
            <a:r>
              <a:rPr lang="en-US" altLang="ko-KR" b="1" dirty="0"/>
              <a:t>Do it! HTML5+CSS3 </a:t>
            </a:r>
            <a:r>
              <a:rPr lang="ko-KR" altLang="en-US" b="1" dirty="0"/>
              <a:t>웹 표준의 정석</a:t>
            </a:r>
            <a:endParaRPr lang="en-US" altLang="ko-KR" b="1" dirty="0"/>
          </a:p>
          <a:p>
            <a:r>
              <a:rPr lang="ko-KR" altLang="en-US" b="1" dirty="0"/>
              <a:t>자료 </a:t>
            </a:r>
            <a:r>
              <a:rPr lang="en-US" altLang="ko-KR" b="1" dirty="0"/>
              <a:t>: </a:t>
            </a:r>
            <a:r>
              <a:rPr lang="en-US" altLang="ko-KR" dirty="0">
                <a:hlinkClick r:id="rId3"/>
              </a:rPr>
              <a:t>https://github.com/funnycom/html5-css3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89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42E38-24FA-4750-9486-785DA015FC31}"/>
              </a:ext>
            </a:extLst>
          </p:cNvPr>
          <p:cNvSpPr txBox="1"/>
          <p:nvPr/>
        </p:nvSpPr>
        <p:spPr>
          <a:xfrm>
            <a:off x="453006" y="419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58F7CB-FE33-4A37-9318-F9F5B419F38D}"/>
              </a:ext>
            </a:extLst>
          </p:cNvPr>
          <p:cNvSpPr/>
          <p:nvPr/>
        </p:nvSpPr>
        <p:spPr>
          <a:xfrm>
            <a:off x="715860" y="99511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백준 알고리즘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프로그래머스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Codewars</a:t>
            </a:r>
            <a:endParaRPr lang="en-US" altLang="ko-KR" dirty="0"/>
          </a:p>
          <a:p>
            <a:r>
              <a:rPr lang="en-US" altLang="ko-KR" dirty="0"/>
              <a:t>Code jam</a:t>
            </a:r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오일러</a:t>
            </a:r>
            <a:endParaRPr lang="ko-KR" altLang="en-US" dirty="0"/>
          </a:p>
          <a:p>
            <a:r>
              <a:rPr lang="ko-KR" altLang="en-US" dirty="0"/>
              <a:t>코딩도장</a:t>
            </a:r>
          </a:p>
          <a:p>
            <a:r>
              <a:rPr lang="en-US" altLang="ko-KR" dirty="0" err="1"/>
              <a:t>Algospot</a:t>
            </a:r>
            <a:endParaRPr lang="en-US" altLang="ko-KR" dirty="0"/>
          </a:p>
          <a:p>
            <a:r>
              <a:rPr lang="en-US" altLang="ko-KR" dirty="0" err="1"/>
              <a:t>Hackerrank</a:t>
            </a:r>
            <a:endParaRPr lang="en-US" altLang="ko-KR" dirty="0"/>
          </a:p>
          <a:p>
            <a:r>
              <a:rPr lang="en-US" altLang="ko-KR" dirty="0"/>
              <a:t>SW Expert Academy</a:t>
            </a:r>
          </a:p>
          <a:p>
            <a:r>
              <a:rPr lang="en-US" altLang="ko-KR" dirty="0" err="1"/>
              <a:t>Codeground</a:t>
            </a:r>
            <a:endParaRPr lang="en-US" altLang="ko-KR" dirty="0"/>
          </a:p>
          <a:p>
            <a:r>
              <a:rPr lang="en-US" altLang="ko-KR" dirty="0" err="1"/>
              <a:t>LeetCode</a:t>
            </a:r>
            <a:endParaRPr lang="en-US" altLang="ko-KR" dirty="0"/>
          </a:p>
          <a:p>
            <a:r>
              <a:rPr lang="en-US" altLang="ko-KR" dirty="0" err="1"/>
              <a:t>GeeksforGeeks</a:t>
            </a:r>
            <a:endParaRPr lang="en-US" altLang="ko-KR" dirty="0"/>
          </a:p>
          <a:p>
            <a:r>
              <a:rPr lang="en-US" altLang="ko-KR" dirty="0" err="1"/>
              <a:t>LintCode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024C9-FC7F-441A-B2C7-659CE4B16A96}"/>
              </a:ext>
            </a:extLst>
          </p:cNvPr>
          <p:cNvSpPr txBox="1"/>
          <p:nvPr/>
        </p:nvSpPr>
        <p:spPr>
          <a:xfrm>
            <a:off x="3238150" y="983545"/>
            <a:ext cx="883600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개발자가 되기 위한 기본 소양이자 첫번째 관문</a:t>
            </a:r>
            <a:r>
              <a:rPr lang="en-US" altLang="ko-KR" sz="1600" dirty="0"/>
              <a:t>! </a:t>
            </a:r>
            <a:r>
              <a:rPr lang="ko-KR" altLang="en-US" sz="1600" dirty="0"/>
              <a:t>면접을 통과하기 위한 트레이닝</a:t>
            </a:r>
            <a:endParaRPr lang="en-US" altLang="ko-KR" sz="1600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알고리즘 풀기 학습 효과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저장공간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을 어떻게 설계할 것인가 </a:t>
            </a:r>
            <a:r>
              <a:rPr lang="en-US" altLang="ko-KR" sz="1600" dirty="0"/>
              <a:t>: </a:t>
            </a:r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핵심 로직을 어떻게 구성할 것인가 </a:t>
            </a:r>
            <a:r>
              <a:rPr lang="en-US" altLang="ko-KR" sz="1600" dirty="0"/>
              <a:t>: </a:t>
            </a:r>
            <a:r>
              <a:rPr lang="ko-KR" altLang="en-US" sz="1600" dirty="0"/>
              <a:t>추상적</a:t>
            </a:r>
            <a:r>
              <a:rPr lang="en-US" altLang="ko-KR" sz="1600" dirty="0"/>
              <a:t> </a:t>
            </a:r>
            <a:r>
              <a:rPr lang="ko-KR" altLang="en-US" sz="1600" dirty="0"/>
              <a:t>사고력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프로그래밍 </a:t>
            </a:r>
            <a:r>
              <a:rPr lang="ko-KR" altLang="en-US" sz="1600" dirty="0" err="1"/>
              <a:t>설계력</a:t>
            </a:r>
            <a:r>
              <a:rPr lang="en-US" altLang="ko-KR" sz="1600" dirty="0"/>
              <a:t>, </a:t>
            </a:r>
            <a:r>
              <a:rPr lang="ko-KR" altLang="en-US" sz="1600" dirty="0"/>
              <a:t>알고리즘 구현능력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좀 더 효과적인 방법은 없을까 </a:t>
            </a:r>
            <a:r>
              <a:rPr lang="en-US" altLang="ko-KR" sz="1600" dirty="0"/>
              <a:t>: </a:t>
            </a:r>
            <a:r>
              <a:rPr lang="ko-KR" altLang="en-US" sz="1600" dirty="0"/>
              <a:t>메모리 최적화</a:t>
            </a:r>
            <a:r>
              <a:rPr lang="en-US" altLang="ko-KR" sz="1600" dirty="0"/>
              <a:t>, </a:t>
            </a:r>
            <a:r>
              <a:rPr lang="ko-KR" altLang="en-US" sz="1600" dirty="0"/>
              <a:t>속도 최적화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요즘엔 코딩테스트를 보는 곳이 많으므로 기본적인 코딩실력을 키워야 입사할 수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 </a:t>
            </a:r>
            <a:r>
              <a:rPr lang="en-US" altLang="ko-KR" sz="1600" dirty="0">
                <a:hlinkClick r:id="rId2"/>
              </a:rPr>
              <a:t>https://programmers.co.kr/learn/courses/30/lessons/42840?language=javascript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63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" y="548640"/>
            <a:ext cx="884569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en-US" altLang="ko-KR" dirty="0"/>
              <a:t> /css3 </a:t>
            </a:r>
            <a:r>
              <a:rPr lang="ko-KR" altLang="en-US" dirty="0"/>
              <a:t>핵심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inline / block / inline-block  : display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상대위치</a:t>
            </a:r>
            <a:r>
              <a:rPr lang="en-US" altLang="ko-KR" dirty="0"/>
              <a:t>, </a:t>
            </a:r>
            <a:r>
              <a:rPr lang="ko-KR" altLang="en-US" dirty="0" err="1"/>
              <a:t>절대위치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여러가지 </a:t>
            </a:r>
            <a:r>
              <a:rPr lang="ko-KR" altLang="en-US" dirty="0" err="1"/>
              <a:t>선택자</a:t>
            </a:r>
            <a:r>
              <a:rPr lang="ko-KR" altLang="en-US" dirty="0"/>
              <a:t> 문법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박스모델링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레이아웃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그래픽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에니메이션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부트스트랩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sass/</a:t>
            </a:r>
            <a:r>
              <a:rPr lang="en-US" altLang="ko-KR" dirty="0" err="1"/>
              <a:t>scss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모바일 </a:t>
            </a:r>
            <a:r>
              <a:rPr lang="ko-KR" altLang="en-US" dirty="0" err="1"/>
              <a:t>반응형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css3 : </a:t>
            </a:r>
            <a:r>
              <a:rPr lang="ko-KR" altLang="en-US" dirty="0" err="1"/>
              <a:t>트랜지션</a:t>
            </a:r>
            <a:r>
              <a:rPr lang="en-US" altLang="ko-KR" dirty="0"/>
              <a:t>, </a:t>
            </a:r>
            <a:r>
              <a:rPr lang="ko-KR" altLang="en-US" dirty="0" err="1"/>
              <a:t>그라데이션</a:t>
            </a:r>
            <a:r>
              <a:rPr lang="en-US" altLang="ko-KR" dirty="0"/>
              <a:t>, </a:t>
            </a:r>
            <a:r>
              <a:rPr lang="ko-KR" altLang="en-US" dirty="0" err="1"/>
              <a:t>그림자효과</a:t>
            </a:r>
            <a:r>
              <a:rPr lang="en-US" altLang="ko-KR" dirty="0"/>
              <a:t>, </a:t>
            </a:r>
            <a:r>
              <a:rPr lang="ko-KR" altLang="en-US" dirty="0" err="1"/>
              <a:t>에니메이션</a:t>
            </a:r>
            <a:r>
              <a:rPr lang="en-US" altLang="ko-KR" dirty="0"/>
              <a:t>, </a:t>
            </a:r>
            <a:r>
              <a:rPr lang="ko-KR" altLang="en-US" dirty="0" err="1"/>
              <a:t>트랜스폼</a:t>
            </a:r>
            <a:r>
              <a:rPr lang="en-US" altLang="ko-KR" dirty="0"/>
              <a:t>, </a:t>
            </a:r>
            <a:r>
              <a:rPr lang="ko-KR" altLang="en-US" dirty="0" err="1"/>
              <a:t>웹폰트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 err="1"/>
              <a:t>핵심미션</a:t>
            </a:r>
            <a:r>
              <a:rPr lang="ko-KR" altLang="en-US" dirty="0"/>
              <a:t> </a:t>
            </a:r>
            <a:r>
              <a:rPr lang="en-US" altLang="ko-KR" dirty="0"/>
              <a:t>: html + </a:t>
            </a:r>
            <a:r>
              <a:rPr lang="en-US" altLang="ko-KR" dirty="0" err="1"/>
              <a:t>css</a:t>
            </a:r>
            <a:r>
              <a:rPr lang="ko-KR" altLang="en-US" dirty="0"/>
              <a:t>로만 사이트 만들기</a:t>
            </a:r>
            <a:endParaRPr lang="en-US" altLang="ko-KR" dirty="0"/>
          </a:p>
          <a:p>
            <a:r>
              <a:rPr lang="ko-KR" altLang="en-US" dirty="0" err="1"/>
              <a:t>목표사이트</a:t>
            </a:r>
            <a:r>
              <a:rPr lang="ko-KR" altLang="en-US" dirty="0"/>
              <a:t> 선정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http://www.gdweb.co.kr/main/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http://plan-a.agency/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http://soroweb.co.kr/v3/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https://www.dbcut.com/bbs/index.php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14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2300"/>
            <a:ext cx="10306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</a:t>
            </a:r>
            <a:r>
              <a:rPr lang="en-US" altLang="ko-KR" dirty="0"/>
              <a:t>+ </a:t>
            </a:r>
            <a:r>
              <a:rPr lang="ko-KR" altLang="en-US" dirty="0" err="1"/>
              <a:t>제이쿼리</a:t>
            </a:r>
            <a:r>
              <a:rPr lang="ko-KR" altLang="en-US" dirty="0"/>
              <a:t> </a:t>
            </a:r>
            <a:r>
              <a:rPr lang="en-US" altLang="ko-KR" dirty="0"/>
              <a:t>+ ecma6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생활코딩영상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과정 단계별 </a:t>
            </a:r>
            <a:r>
              <a:rPr lang="ko-KR" altLang="en-US" dirty="0" err="1"/>
              <a:t>클리어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유튜브영상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제로초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https://www.youtube.com/watch?v=Qq2IJ2iEgWA&amp;list=PLcqDmjxt30Rtbxbh4eJREOVekql_kWVmu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en-US" altLang="ko-KR" dirty="0"/>
              <a:t>ecma6 : </a:t>
            </a:r>
            <a:r>
              <a:rPr lang="en-US" altLang="ko-KR" dirty="0">
                <a:hlinkClick r:id="rId3"/>
              </a:rPr>
              <a:t>https://poiemaweb.com/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핵심미션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 정복 </a:t>
            </a:r>
            <a:r>
              <a:rPr lang="en-US" altLang="ko-KR" dirty="0"/>
              <a:t>+ </a:t>
            </a:r>
            <a:r>
              <a:rPr lang="ko-KR" altLang="en-US" dirty="0"/>
              <a:t>사이트 만들기</a:t>
            </a:r>
            <a:r>
              <a:rPr lang="en-US" altLang="ko-KR" dirty="0"/>
              <a:t>(html + </a:t>
            </a:r>
            <a:r>
              <a:rPr lang="en-US" altLang="ko-KR" dirty="0" err="1"/>
              <a:t>css</a:t>
            </a:r>
            <a:r>
              <a:rPr lang="en-US" altLang="ko-KR" dirty="0"/>
              <a:t>+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16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0222A-C27A-4631-8D48-B841BFB5ACB2}"/>
              </a:ext>
            </a:extLst>
          </p:cNvPr>
          <p:cNvSpPr txBox="1"/>
          <p:nvPr/>
        </p:nvSpPr>
        <p:spPr>
          <a:xfrm>
            <a:off x="318782" y="46978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 단계별 지식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C50CB1-0DFE-4CED-9423-57AE30ACF860}"/>
              </a:ext>
            </a:extLst>
          </p:cNvPr>
          <p:cNvSpPr/>
          <p:nvPr/>
        </p:nvSpPr>
        <p:spPr>
          <a:xfrm>
            <a:off x="2868460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5A908-1263-487C-B111-F8B2574710BC}"/>
              </a:ext>
            </a:extLst>
          </p:cNvPr>
          <p:cNvSpPr txBox="1"/>
          <p:nvPr/>
        </p:nvSpPr>
        <p:spPr>
          <a:xfrm>
            <a:off x="3083913" y="5176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CAAA1E-C6D3-4594-8DC9-25672E032DD4}"/>
              </a:ext>
            </a:extLst>
          </p:cNvPr>
          <p:cNvSpPr/>
          <p:nvPr/>
        </p:nvSpPr>
        <p:spPr>
          <a:xfrm>
            <a:off x="3945697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53B459-474B-4A79-ADDC-D93A6879A5B7}"/>
              </a:ext>
            </a:extLst>
          </p:cNvPr>
          <p:cNvSpPr txBox="1"/>
          <p:nvPr/>
        </p:nvSpPr>
        <p:spPr>
          <a:xfrm>
            <a:off x="4161150" y="5176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07D07C-83DF-42E5-BBAC-DF7BDDF91D69}"/>
              </a:ext>
            </a:extLst>
          </p:cNvPr>
          <p:cNvSpPr/>
          <p:nvPr/>
        </p:nvSpPr>
        <p:spPr>
          <a:xfrm>
            <a:off x="5022933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12081-8DC4-495B-A430-8F9788814054}"/>
              </a:ext>
            </a:extLst>
          </p:cNvPr>
          <p:cNvSpPr txBox="1"/>
          <p:nvPr/>
        </p:nvSpPr>
        <p:spPr>
          <a:xfrm>
            <a:off x="5163230" y="5176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982F53-A5E0-4237-BB6C-D7B160F6BB4B}"/>
              </a:ext>
            </a:extLst>
          </p:cNvPr>
          <p:cNvSpPr/>
          <p:nvPr/>
        </p:nvSpPr>
        <p:spPr>
          <a:xfrm>
            <a:off x="6100170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18F25B-249D-4880-9AF2-C026D167B7B5}"/>
              </a:ext>
            </a:extLst>
          </p:cNvPr>
          <p:cNvSpPr txBox="1"/>
          <p:nvPr/>
        </p:nvSpPr>
        <p:spPr>
          <a:xfrm>
            <a:off x="6240467" y="5176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248E9E-5617-4B8B-9126-71D3F54C12BA}"/>
              </a:ext>
            </a:extLst>
          </p:cNvPr>
          <p:cNvSpPr/>
          <p:nvPr/>
        </p:nvSpPr>
        <p:spPr>
          <a:xfrm>
            <a:off x="7177406" y="4835047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C65A5-6B21-45E4-A630-29980409817A}"/>
              </a:ext>
            </a:extLst>
          </p:cNvPr>
          <p:cNvSpPr txBox="1"/>
          <p:nvPr/>
        </p:nvSpPr>
        <p:spPr>
          <a:xfrm>
            <a:off x="7317703" y="5176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601583-AC42-44B5-967C-638F2B90521A}"/>
              </a:ext>
            </a:extLst>
          </p:cNvPr>
          <p:cNvSpPr/>
          <p:nvPr/>
        </p:nvSpPr>
        <p:spPr>
          <a:xfrm>
            <a:off x="3477227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C4FFA6-9A73-4FEA-9AF5-0A21CDB5D287}"/>
              </a:ext>
            </a:extLst>
          </p:cNvPr>
          <p:cNvSpPr txBox="1"/>
          <p:nvPr/>
        </p:nvSpPr>
        <p:spPr>
          <a:xfrm>
            <a:off x="3692680" y="41242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C5F64B-3EDD-4965-8B4F-5CA8D0D3D698}"/>
              </a:ext>
            </a:extLst>
          </p:cNvPr>
          <p:cNvSpPr/>
          <p:nvPr/>
        </p:nvSpPr>
        <p:spPr>
          <a:xfrm>
            <a:off x="4554463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0E06D-9DBF-4D2F-A411-4208CEE6971E}"/>
              </a:ext>
            </a:extLst>
          </p:cNvPr>
          <p:cNvSpPr txBox="1"/>
          <p:nvPr/>
        </p:nvSpPr>
        <p:spPr>
          <a:xfrm>
            <a:off x="4659687" y="398578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객체</a:t>
            </a:r>
            <a:endParaRPr lang="en-US" altLang="ko-KR" dirty="0"/>
          </a:p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0E6F54-91CF-473E-AC64-4D5D148866C0}"/>
              </a:ext>
            </a:extLst>
          </p:cNvPr>
          <p:cNvSpPr/>
          <p:nvPr/>
        </p:nvSpPr>
        <p:spPr>
          <a:xfrm>
            <a:off x="3973254" y="2730674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6E313-5724-474B-ADFC-62706919BCFB}"/>
              </a:ext>
            </a:extLst>
          </p:cNvPr>
          <p:cNvSpPr txBox="1"/>
          <p:nvPr/>
        </p:nvSpPr>
        <p:spPr>
          <a:xfrm>
            <a:off x="4126077" y="2971893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DOM</a:t>
            </a:r>
          </a:p>
          <a:p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F6EA9E-3516-47A8-927E-3624037F77CA}"/>
              </a:ext>
            </a:extLst>
          </p:cNvPr>
          <p:cNvSpPr/>
          <p:nvPr/>
        </p:nvSpPr>
        <p:spPr>
          <a:xfrm>
            <a:off x="5046244" y="2730675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A9CC8-D7E9-4C07-B3F7-91F093DE228E}"/>
              </a:ext>
            </a:extLst>
          </p:cNvPr>
          <p:cNvSpPr txBox="1"/>
          <p:nvPr/>
        </p:nvSpPr>
        <p:spPr>
          <a:xfrm>
            <a:off x="5036052" y="29336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내장객체</a:t>
            </a:r>
            <a:endParaRPr lang="en-US" altLang="ko-KR" dirty="0"/>
          </a:p>
          <a:p>
            <a:pPr algn="ctr"/>
            <a:r>
              <a:rPr lang="en-US" altLang="ko-KR" dirty="0"/>
              <a:t>BOM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BDE082-874C-4D54-A8DA-8A272464A0C6}"/>
              </a:ext>
            </a:extLst>
          </p:cNvPr>
          <p:cNvSpPr/>
          <p:nvPr/>
        </p:nvSpPr>
        <p:spPr>
          <a:xfrm>
            <a:off x="5631700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0D64BD-38B0-476C-AFFE-35CDFD0141B7}"/>
              </a:ext>
            </a:extLst>
          </p:cNvPr>
          <p:cNvSpPr txBox="1"/>
          <p:nvPr/>
        </p:nvSpPr>
        <p:spPr>
          <a:xfrm>
            <a:off x="5847153" y="4124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7CAA08-EBD8-4B06-9AAC-AC37CC2DE0B3}"/>
              </a:ext>
            </a:extLst>
          </p:cNvPr>
          <p:cNvSpPr txBox="1"/>
          <p:nvPr/>
        </p:nvSpPr>
        <p:spPr>
          <a:xfrm>
            <a:off x="5731737" y="389810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프로토</a:t>
            </a:r>
            <a:endParaRPr lang="en-US" altLang="ko-KR" dirty="0"/>
          </a:p>
          <a:p>
            <a:pPr algn="ctr"/>
            <a:r>
              <a:rPr lang="ko-KR" altLang="en-US" dirty="0"/>
              <a:t>타입과</a:t>
            </a:r>
            <a:endParaRPr lang="en-US" altLang="ko-KR" dirty="0"/>
          </a:p>
          <a:p>
            <a:pPr algn="ctr"/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70D40A-D029-4D12-8561-FE9AB64B47AA}"/>
              </a:ext>
            </a:extLst>
          </p:cNvPr>
          <p:cNvSpPr/>
          <p:nvPr/>
        </p:nvSpPr>
        <p:spPr>
          <a:xfrm>
            <a:off x="6707538" y="3782861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BBCEFA-B673-4E0B-8681-C581376BC9AC}"/>
              </a:ext>
            </a:extLst>
          </p:cNvPr>
          <p:cNvSpPr txBox="1"/>
          <p:nvPr/>
        </p:nvSpPr>
        <p:spPr>
          <a:xfrm>
            <a:off x="6922991" y="4124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F10057-8D6B-443F-9156-6BB350CFF5CE}"/>
              </a:ext>
            </a:extLst>
          </p:cNvPr>
          <p:cNvSpPr txBox="1"/>
          <p:nvPr/>
        </p:nvSpPr>
        <p:spPr>
          <a:xfrm>
            <a:off x="6692158" y="398578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NEW</a:t>
            </a:r>
          </a:p>
          <a:p>
            <a:pPr algn="ctr"/>
            <a:r>
              <a:rPr lang="ko-KR" altLang="en-US" dirty="0"/>
              <a:t>인스턴스</a:t>
            </a:r>
            <a:endParaRPr lang="en-US" alt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2A1D1B-9A37-4B21-9ACF-B8A266B00BCF}"/>
              </a:ext>
            </a:extLst>
          </p:cNvPr>
          <p:cNvSpPr/>
          <p:nvPr/>
        </p:nvSpPr>
        <p:spPr>
          <a:xfrm>
            <a:off x="6127652" y="2730675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3BC085-3170-4CA5-A14B-B31B218FFFA4}"/>
              </a:ext>
            </a:extLst>
          </p:cNvPr>
          <p:cNvSpPr txBox="1"/>
          <p:nvPr/>
        </p:nvSpPr>
        <p:spPr>
          <a:xfrm>
            <a:off x="6232875" y="280834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동기</a:t>
            </a:r>
            <a:endParaRPr lang="en-US" altLang="ko-KR" dirty="0"/>
          </a:p>
          <a:p>
            <a:pPr algn="ctr"/>
            <a:r>
              <a:rPr lang="ko-KR" altLang="en-US" dirty="0"/>
              <a:t>비동기</a:t>
            </a:r>
            <a:endParaRPr lang="en-US" altLang="ko-KR" dirty="0"/>
          </a:p>
          <a:p>
            <a:pPr algn="ctr"/>
            <a:r>
              <a:rPr lang="ko-KR" altLang="en-US" dirty="0"/>
              <a:t>통신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2B0354-DDA7-4DB4-9FB5-A6083C1F1EB7}"/>
              </a:ext>
            </a:extLst>
          </p:cNvPr>
          <p:cNvSpPr/>
          <p:nvPr/>
        </p:nvSpPr>
        <p:spPr>
          <a:xfrm>
            <a:off x="4503728" y="1678488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27F552-CD9C-4847-9A69-2715B3D3EA89}"/>
              </a:ext>
            </a:extLst>
          </p:cNvPr>
          <p:cNvSpPr txBox="1"/>
          <p:nvPr/>
        </p:nvSpPr>
        <p:spPr>
          <a:xfrm>
            <a:off x="4526707" y="1919707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함수지향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객체지향</a:t>
            </a:r>
            <a:endParaRPr lang="en-US" altLang="ko-KR" sz="1400" dirty="0"/>
          </a:p>
          <a:p>
            <a:pPr algn="ctr"/>
            <a:r>
              <a:rPr lang="ko-KR" altLang="en-US" sz="1400" dirty="0"/>
              <a:t>프로그래밍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0EA444E-0FCC-4726-967F-D2ACF9EC2984}"/>
              </a:ext>
            </a:extLst>
          </p:cNvPr>
          <p:cNvSpPr/>
          <p:nvPr/>
        </p:nvSpPr>
        <p:spPr>
          <a:xfrm>
            <a:off x="5577015" y="1678488"/>
            <a:ext cx="1077238" cy="105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706A29-35E4-4CF9-99E2-22FC611142B4}"/>
              </a:ext>
            </a:extLst>
          </p:cNvPr>
          <p:cNvSpPr txBox="1"/>
          <p:nvPr/>
        </p:nvSpPr>
        <p:spPr>
          <a:xfrm>
            <a:off x="5657992" y="1781921"/>
            <a:ext cx="966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HTTP</a:t>
            </a:r>
          </a:p>
          <a:p>
            <a:pPr algn="ctr"/>
            <a:r>
              <a:rPr lang="en-US" altLang="ko-KR" sz="1200" dirty="0"/>
              <a:t>JSON</a:t>
            </a:r>
          </a:p>
          <a:p>
            <a:pPr algn="ctr"/>
            <a:r>
              <a:rPr lang="en-US" altLang="ko-KR" sz="1200" dirty="0"/>
              <a:t>AJAX</a:t>
            </a:r>
          </a:p>
          <a:p>
            <a:pPr algn="ctr"/>
            <a:r>
              <a:rPr lang="en-US" altLang="ko-KR" sz="1200" dirty="0" err="1"/>
              <a:t>axios</a:t>
            </a:r>
            <a:r>
              <a:rPr lang="en-US" altLang="ko-KR" sz="1200" dirty="0"/>
              <a:t>, fetch</a:t>
            </a:r>
          </a:p>
        </p:txBody>
      </p:sp>
    </p:spTree>
    <p:extLst>
      <p:ext uri="{BB962C8B-B14F-4D97-AF65-F5344CB8AC3E}">
        <p14:creationId xmlns:p14="http://schemas.microsoft.com/office/powerpoint/2010/main" val="256770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764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리액트</a:t>
            </a:r>
            <a:endParaRPr lang="en-US" altLang="ko-KR" dirty="0"/>
          </a:p>
          <a:p>
            <a:pPr algn="ctr"/>
            <a:r>
              <a:rPr lang="ko-KR" altLang="en-US" dirty="0" err="1"/>
              <a:t>실행과정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53492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08220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렌더링</a:t>
            </a:r>
            <a:endParaRPr lang="en-US" altLang="ko-KR" dirty="0"/>
          </a:p>
          <a:p>
            <a:pPr algn="ctr"/>
            <a:r>
              <a:rPr lang="ko-KR" altLang="en-US" dirty="0"/>
              <a:t>과정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862948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가상돔</a:t>
            </a:r>
            <a:endParaRPr lang="en-US" altLang="ko-KR" dirty="0"/>
          </a:p>
          <a:p>
            <a:pPr algn="ctr"/>
            <a:r>
              <a:rPr lang="ko-KR" altLang="en-US" dirty="0" err="1"/>
              <a:t>리얼돔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17676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배열과 </a:t>
            </a:r>
            <a:endParaRPr lang="en-US" altLang="ko-KR" dirty="0"/>
          </a:p>
          <a:p>
            <a:pPr algn="ctr"/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7772404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ecma6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27132" y="565265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useState</a:t>
            </a:r>
            <a:endParaRPr lang="en-US" altLang="ko-KR" dirty="0"/>
          </a:p>
          <a:p>
            <a:pPr algn="ctr"/>
            <a:r>
              <a:rPr lang="en-US" altLang="ko-KR" dirty="0" err="1"/>
              <a:t>useEffect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300943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리액트</a:t>
            </a:r>
            <a:endParaRPr lang="en-US" altLang="ko-KR" dirty="0"/>
          </a:p>
          <a:p>
            <a:pPr algn="ctr"/>
            <a:r>
              <a:rPr lang="ko-KR" altLang="en-US" dirty="0" err="1"/>
              <a:t>라우트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55671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  <a:endParaRPr lang="en-US" altLang="ko-KR" dirty="0"/>
          </a:p>
          <a:p>
            <a:pPr algn="ctr"/>
            <a:r>
              <a:rPr lang="ko-KR" altLang="en-US" dirty="0"/>
              <a:t>설계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10399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스타일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85755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redux</a:t>
            </a:r>
            <a:r>
              <a:rPr lang="ko-KR" altLang="en-US" dirty="0"/>
              <a:t>패턴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40483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95211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mobx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665127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useRef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7119855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useContext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useCallBack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08128" y="364097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useReducer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8574583" y="4646815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localstorage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071557" y="2701636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</a:t>
            </a:r>
            <a:r>
              <a:rPr lang="en-US" altLang="ko-KR" dirty="0"/>
              <a:t> / await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84476" y="2701636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http,</a:t>
            </a:r>
          </a:p>
          <a:p>
            <a:pPr algn="ctr"/>
            <a:r>
              <a:rPr lang="ko-KR" altLang="en-US" sz="1600" dirty="0" err="1"/>
              <a:t>비동기통신</a:t>
            </a:r>
            <a:endParaRPr lang="en-US" altLang="ko-KR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6093241" y="2701636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fetch / </a:t>
            </a:r>
            <a:r>
              <a:rPr lang="en-US" altLang="ko-KR" dirty="0" err="1"/>
              <a:t>axios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90853" y="1762297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jwt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암호화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53650" y="1762297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93032" y="789708"/>
            <a:ext cx="1305098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리액트</a:t>
            </a:r>
            <a:endParaRPr lang="en-US" altLang="ko-KR" dirty="0"/>
          </a:p>
          <a:p>
            <a:pPr algn="ctr"/>
            <a:r>
              <a:rPr lang="ko-KR" altLang="en-US" dirty="0" err="1"/>
              <a:t>풀스택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0222A-C27A-4631-8D48-B841BFB5ACB2}"/>
              </a:ext>
            </a:extLst>
          </p:cNvPr>
          <p:cNvSpPr txBox="1"/>
          <p:nvPr/>
        </p:nvSpPr>
        <p:spPr>
          <a:xfrm>
            <a:off x="318782" y="46978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단계별 지식</a:t>
            </a:r>
          </a:p>
        </p:txBody>
      </p:sp>
    </p:spTree>
    <p:extLst>
      <p:ext uri="{BB962C8B-B14F-4D97-AF65-F5344CB8AC3E}">
        <p14:creationId xmlns:p14="http://schemas.microsoft.com/office/powerpoint/2010/main" val="269133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138" y="872836"/>
            <a:ext cx="1942070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초급 레벨</a:t>
            </a:r>
            <a:endParaRPr lang="en-US" altLang="ko-KR" sz="1400" dirty="0"/>
          </a:p>
          <a:p>
            <a:r>
              <a:rPr lang="ko-KR" altLang="en-US" sz="1400" dirty="0"/>
              <a:t>대상 </a:t>
            </a:r>
            <a:r>
              <a:rPr lang="en-US" altLang="ko-KR" sz="1400" dirty="0"/>
              <a:t>: </a:t>
            </a:r>
            <a:r>
              <a:rPr lang="ko-KR" altLang="en-US" sz="1400" dirty="0"/>
              <a:t>아무것도 모르는 처음 </a:t>
            </a:r>
            <a:r>
              <a:rPr lang="ko-KR" altLang="en-US" sz="1400" dirty="0" err="1"/>
              <a:t>입문자</a:t>
            </a:r>
            <a:endParaRPr lang="en-US" altLang="ko-KR" sz="1400" dirty="0"/>
          </a:p>
          <a:p>
            <a:r>
              <a:rPr lang="ko-KR" altLang="en-US" sz="1400" dirty="0"/>
              <a:t>효과적인 학습 방법 </a:t>
            </a:r>
            <a:r>
              <a:rPr lang="en-US" altLang="ko-KR" sz="1400" dirty="0"/>
              <a:t>: 200</a:t>
            </a:r>
            <a:r>
              <a:rPr lang="ko-KR" altLang="en-US" sz="1400" dirty="0"/>
              <a:t>제 시리즈</a:t>
            </a:r>
            <a:r>
              <a:rPr lang="en-US" altLang="ko-KR" sz="1400" dirty="0"/>
              <a:t> </a:t>
            </a:r>
            <a:r>
              <a:rPr lang="ko-KR" altLang="en-US" sz="1400" dirty="0"/>
              <a:t>단계별 </a:t>
            </a:r>
            <a:r>
              <a:rPr lang="ko-KR" altLang="en-US" sz="1400" dirty="0" err="1"/>
              <a:t>클리어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기초문법</a:t>
            </a:r>
            <a:r>
              <a:rPr lang="ko-KR" altLang="en-US" sz="1400" dirty="0"/>
              <a:t> 마스터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유명블로거</a:t>
            </a:r>
            <a:r>
              <a:rPr lang="ko-KR" altLang="en-US" sz="1400" dirty="0"/>
              <a:t> 사이트 소개</a:t>
            </a:r>
            <a:r>
              <a:rPr lang="en-US" altLang="ko-KR" sz="1400" dirty="0"/>
              <a:t>, </a:t>
            </a:r>
            <a:r>
              <a:rPr lang="ko-KR" altLang="en-US" sz="1400" dirty="0"/>
              <a:t>단계별</a:t>
            </a:r>
            <a:endParaRPr lang="en-US" altLang="ko-KR" sz="1400" dirty="0"/>
          </a:p>
          <a:p>
            <a:r>
              <a:rPr lang="ko-KR" altLang="en-US" sz="1400" dirty="0"/>
              <a:t>동영상 강의 청취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동영상 강의 단계별 추천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완전기초</a:t>
            </a:r>
            <a:r>
              <a:rPr lang="ko-KR" altLang="en-US" sz="1400" dirty="0"/>
              <a:t> </a:t>
            </a:r>
            <a:r>
              <a:rPr lang="en-US" altLang="ko-KR" sz="1400" dirty="0"/>
              <a:t>react : </a:t>
            </a:r>
            <a:r>
              <a:rPr lang="en-US" altLang="ko-KR" sz="1400" dirty="0">
                <a:hlinkClick r:id="rId2"/>
              </a:rPr>
              <a:t>https://opentutorials.org/module/4058</a:t>
            </a:r>
            <a:endParaRPr lang="en-US" altLang="ko-KR" sz="1400" dirty="0"/>
          </a:p>
          <a:p>
            <a:r>
              <a:rPr lang="ko-KR" altLang="en-US" sz="1400" dirty="0"/>
              <a:t>자바스크립트 추천 강의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https://opentutorials.org/course/1375</a:t>
            </a:r>
            <a:endParaRPr lang="en-US" altLang="ko-KR" sz="1400" dirty="0"/>
          </a:p>
          <a:p>
            <a:r>
              <a:rPr lang="ko-KR" altLang="en-US" sz="1400" dirty="0" err="1"/>
              <a:t>벨로퍼트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https://react.vlpt.us/</a:t>
            </a:r>
            <a:endParaRPr lang="en-US" altLang="ko-KR" sz="1400" dirty="0"/>
          </a:p>
          <a:p>
            <a:r>
              <a:rPr lang="ko-KR" altLang="en-US" sz="1400" dirty="0" err="1"/>
              <a:t>제로초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https://www.youtube.com/watch?v=qdaZaC0AWq0&amp;list=PLcqDmjxt30RtqbStQqk-eYMK8N-1SYIFn&amp;index=48</a:t>
            </a:r>
            <a:endParaRPr lang="en-US" altLang="ko-KR" sz="1400" dirty="0"/>
          </a:p>
          <a:p>
            <a:r>
              <a:rPr lang="ko-KR" altLang="en-US" sz="1400" dirty="0" err="1"/>
              <a:t>생활코딩</a:t>
            </a:r>
            <a:r>
              <a:rPr lang="ko-KR" altLang="en-US" sz="1400" dirty="0"/>
              <a:t> </a:t>
            </a:r>
            <a:r>
              <a:rPr lang="en-US" altLang="ko-KR" sz="1400" dirty="0"/>
              <a:t>node.js : </a:t>
            </a:r>
            <a:r>
              <a:rPr lang="en-US" altLang="ko-KR" sz="1400" dirty="0">
                <a:hlinkClick r:id="rId6"/>
              </a:rPr>
              <a:t>https://www.youtube.com/watch?v=3RS_A87IAPA&amp;list=PLuHgQVnccGMA9QQX5wqj6ThK7t2tsGxjm</a:t>
            </a:r>
            <a:endParaRPr lang="en-US" altLang="ko-KR" sz="1400" dirty="0"/>
          </a:p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노드 프로젝트 동영상 강좌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7"/>
              </a:rPr>
              <a:t>https://www.youtube.com/watch?v=_yEH9mczm3g&amp;list=PLRx0vPvlEmdD1pSqKZiTihy5rplxecNpz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모던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list : </a:t>
            </a:r>
            <a:r>
              <a:rPr lang="en-US" altLang="ko-KR" sz="1400" dirty="0">
                <a:hlinkClick r:id="rId8"/>
              </a:rPr>
              <a:t>https://codesandbox.io/s/mashup-todolist-fwv17?fontsize=14</a:t>
            </a:r>
            <a:endParaRPr lang="en-US" altLang="ko-KR" sz="1400" dirty="0"/>
          </a:p>
          <a:p>
            <a:r>
              <a:rPr lang="ko-KR" altLang="en-US" sz="1400" dirty="0"/>
              <a:t>훅을 이용한 </a:t>
            </a:r>
            <a:r>
              <a:rPr lang="en-US" altLang="ko-KR" sz="1400" dirty="0"/>
              <a:t>to do list : </a:t>
            </a:r>
            <a:r>
              <a:rPr lang="en-US" altLang="ko-KR" sz="1400" dirty="0">
                <a:hlinkClick r:id="rId9"/>
              </a:rPr>
              <a:t>https://www.youtube.com/watch?v=y52Av3JxNW4</a:t>
            </a:r>
            <a:endParaRPr lang="en-US" altLang="ko-KR" sz="1400" dirty="0"/>
          </a:p>
          <a:p>
            <a:r>
              <a:rPr lang="en-US" altLang="ko-KR" sz="1400" dirty="0" err="1"/>
              <a:t>mobx</a:t>
            </a:r>
            <a:r>
              <a:rPr lang="en-US" altLang="ko-KR" sz="1400" dirty="0"/>
              <a:t> : </a:t>
            </a:r>
            <a:r>
              <a:rPr lang="en-US" altLang="ko-KR" sz="1400" dirty="0">
                <a:hlinkClick r:id="rId10"/>
              </a:rPr>
              <a:t>https://velog.io/@velopert/MobX-2-%EB%A6%AC%EC%95%A1%ED%8A%B8-%ED%94%84%EB%A1%9C%EC%A0%9D%ED%8A%B8%EC%97%90%EC%84%9C-MobX-%EC%82%AC%EC%9A%A9%ED%95%98%EA%B8%B0-oejltas52z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초급자에게는 동영상 강의 청취를 강추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자바스크립트 </a:t>
            </a:r>
            <a:r>
              <a:rPr lang="en-US" altLang="ko-KR" sz="1400" dirty="0"/>
              <a:t>200</a:t>
            </a:r>
            <a:r>
              <a:rPr lang="ko-KR" altLang="en-US" sz="1400" dirty="0"/>
              <a:t>제 시리즈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기초문법</a:t>
            </a:r>
            <a:r>
              <a:rPr lang="en-US" altLang="ko-KR" sz="1400" dirty="0"/>
              <a:t>(</a:t>
            </a:r>
            <a:r>
              <a:rPr lang="ko-KR" altLang="en-US" sz="1400" dirty="0"/>
              <a:t>연산자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제어문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반복문</a:t>
            </a:r>
            <a:r>
              <a:rPr lang="en-US" altLang="ko-KR" sz="1400" dirty="0"/>
              <a:t>, </a:t>
            </a:r>
            <a:r>
              <a:rPr lang="ko-KR" altLang="en-US" sz="1400" dirty="0"/>
              <a:t>변수</a:t>
            </a:r>
            <a:r>
              <a:rPr lang="en-US" altLang="ko-KR" sz="1400" dirty="0"/>
              <a:t>, </a:t>
            </a:r>
            <a:r>
              <a:rPr lang="ko-KR" altLang="en-US" sz="1400" dirty="0"/>
              <a:t>함수 </a:t>
            </a:r>
            <a:r>
              <a:rPr lang="en-US" altLang="ko-KR" sz="1400" dirty="0"/>
              <a:t>+ </a:t>
            </a:r>
            <a:r>
              <a:rPr lang="ko-KR" altLang="en-US" sz="1400" dirty="0"/>
              <a:t>객체</a:t>
            </a:r>
            <a:r>
              <a:rPr lang="en-US" altLang="ko-KR" sz="1400" dirty="0"/>
              <a:t>, </a:t>
            </a:r>
            <a:r>
              <a:rPr lang="ko-KR" altLang="en-US" sz="1400" dirty="0"/>
              <a:t>배열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다루기 </a:t>
            </a:r>
            <a:r>
              <a:rPr lang="en-US" altLang="ko-KR" sz="1400" dirty="0"/>
              <a:t>+ </a:t>
            </a:r>
            <a:r>
              <a:rPr lang="ko-KR" altLang="en-US" sz="1400" dirty="0"/>
              <a:t>이벤트</a:t>
            </a:r>
            <a:endParaRPr lang="en-US" altLang="ko-KR" sz="1400" dirty="0"/>
          </a:p>
          <a:p>
            <a:r>
              <a:rPr lang="ko-KR" altLang="en-US" sz="1400" dirty="0"/>
              <a:t>웹사이트</a:t>
            </a:r>
            <a:endParaRPr lang="en-US" altLang="ko-KR" sz="1400" dirty="0"/>
          </a:p>
          <a:p>
            <a:r>
              <a:rPr lang="en-US" altLang="ko-KR" sz="1400" dirty="0">
                <a:hlinkClick r:id="rId11"/>
              </a:rPr>
              <a:t>https://poiemaweb.com/</a:t>
            </a:r>
            <a:endParaRPr lang="en-US" altLang="ko-KR" sz="1400" dirty="0"/>
          </a:p>
          <a:p>
            <a:r>
              <a:rPr lang="ko-KR" altLang="en-US" sz="1400" dirty="0" err="1"/>
              <a:t>생활코딩</a:t>
            </a:r>
            <a:endParaRPr lang="en-US" altLang="ko-KR" sz="1400" dirty="0"/>
          </a:p>
          <a:p>
            <a:r>
              <a:rPr lang="en-US" altLang="ko-KR" sz="1400" dirty="0">
                <a:hlinkClick r:id="rId12"/>
              </a:rPr>
              <a:t>https://www.w3schools.com/</a:t>
            </a:r>
            <a:r>
              <a:rPr lang="en-US" altLang="ko-KR" sz="1400" dirty="0"/>
              <a:t> : html,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javascript</a:t>
            </a:r>
            <a:endParaRPr lang="en-US" altLang="ko-KR" sz="1400" dirty="0"/>
          </a:p>
          <a:p>
            <a:r>
              <a:rPr lang="en-US" altLang="ko-KR" sz="1400" dirty="0">
                <a:hlinkClick r:id="rId13"/>
              </a:rPr>
              <a:t>https://www.slideshare.net/</a:t>
            </a:r>
            <a:r>
              <a:rPr lang="en-US" altLang="ko-KR" sz="1400" dirty="0"/>
              <a:t> : </a:t>
            </a:r>
            <a:r>
              <a:rPr lang="ko-KR" altLang="en-US" sz="1400" dirty="0"/>
              <a:t>영어로 </a:t>
            </a:r>
            <a:r>
              <a:rPr lang="ko-KR" altLang="en-US" sz="1400" dirty="0" err="1"/>
              <a:t>검색후</a:t>
            </a:r>
            <a:r>
              <a:rPr lang="ko-KR" altLang="en-US" sz="1400" dirty="0"/>
              <a:t> </a:t>
            </a:r>
            <a:r>
              <a:rPr lang="en-US" altLang="ko-KR" sz="1400" dirty="0"/>
              <a:t>slide </a:t>
            </a:r>
            <a:r>
              <a:rPr lang="ko-KR" altLang="en-US" sz="1400" dirty="0"/>
              <a:t>공부하기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7447" y="24106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학습레벨별 학습방법 제시</a:t>
            </a:r>
          </a:p>
        </p:txBody>
      </p:sp>
    </p:spTree>
    <p:extLst>
      <p:ext uri="{BB962C8B-B14F-4D97-AF65-F5344CB8AC3E}">
        <p14:creationId xmlns:p14="http://schemas.microsoft.com/office/powerpoint/2010/main" val="2005638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FDB87-E744-42D4-98C7-9B4788B72C5B}"/>
              </a:ext>
            </a:extLst>
          </p:cNvPr>
          <p:cNvSpPr txBox="1"/>
          <p:nvPr/>
        </p:nvSpPr>
        <p:spPr>
          <a:xfrm>
            <a:off x="578840" y="545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초급레벨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E5724-8E50-4640-9C22-23F4DD47C8E8}"/>
              </a:ext>
            </a:extLst>
          </p:cNvPr>
          <p:cNvSpPr txBox="1"/>
          <p:nvPr/>
        </p:nvSpPr>
        <p:spPr>
          <a:xfrm>
            <a:off x="469783" y="1426128"/>
            <a:ext cx="90637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동영상 강의 빠르게 시청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우수한 컨텐츠로 공부하기 </a:t>
            </a:r>
            <a:r>
              <a:rPr lang="en-US" altLang="ko-KR" dirty="0"/>
              <a:t>: </a:t>
            </a:r>
            <a:r>
              <a:rPr lang="ko-KR" altLang="en-US" dirty="0" err="1"/>
              <a:t>리액트를</a:t>
            </a:r>
            <a:r>
              <a:rPr lang="ko-KR" altLang="en-US" dirty="0"/>
              <a:t> 다루는 기술 단계별 예제</a:t>
            </a:r>
            <a:r>
              <a:rPr lang="en-US" altLang="ko-KR" dirty="0"/>
              <a:t> + </a:t>
            </a:r>
            <a:r>
              <a:rPr lang="ko-KR" altLang="en-US" dirty="0"/>
              <a:t>자바스크립트 </a:t>
            </a:r>
            <a:r>
              <a:rPr lang="en-US" altLang="ko-KR" dirty="0"/>
              <a:t>200</a:t>
            </a:r>
            <a:r>
              <a:rPr lang="ko-KR" altLang="en-US" dirty="0"/>
              <a:t>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기초를 충분히 다진 후에 중급 미션을 단계별로 쪼개서 코딩해보기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to do list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 출력하기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항목 </a:t>
            </a:r>
            <a:r>
              <a:rPr lang="ko-KR" altLang="en-US" dirty="0" err="1"/>
              <a:t>입력시</a:t>
            </a:r>
            <a:r>
              <a:rPr lang="ko-KR" altLang="en-US" dirty="0"/>
              <a:t> 리스트에 포함되기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항목 삭제해보기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검색하기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항목 </a:t>
            </a:r>
            <a:r>
              <a:rPr lang="ko-KR" altLang="en-US" dirty="0" err="1"/>
              <a:t>클릭시</a:t>
            </a:r>
            <a:r>
              <a:rPr lang="ko-KR" altLang="en-US" dirty="0"/>
              <a:t> 상태 변하기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리스트에서 항목 선택 후 수정하기</a:t>
            </a:r>
          </a:p>
        </p:txBody>
      </p:sp>
    </p:spTree>
    <p:extLst>
      <p:ext uri="{BB962C8B-B14F-4D97-AF65-F5344CB8AC3E}">
        <p14:creationId xmlns:p14="http://schemas.microsoft.com/office/powerpoint/2010/main" val="3351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9BF70-7624-4465-B537-39E320094D6E}"/>
              </a:ext>
            </a:extLst>
          </p:cNvPr>
          <p:cNvSpPr txBox="1"/>
          <p:nvPr/>
        </p:nvSpPr>
        <p:spPr>
          <a:xfrm>
            <a:off x="578840" y="545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중급레벨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1354-D5F4-4AE5-8519-30E7E673D50B}"/>
              </a:ext>
            </a:extLst>
          </p:cNvPr>
          <p:cNvSpPr txBox="1"/>
          <p:nvPr/>
        </p:nvSpPr>
        <p:spPr>
          <a:xfrm>
            <a:off x="469783" y="1426128"/>
            <a:ext cx="102194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리액트를</a:t>
            </a:r>
            <a:r>
              <a:rPr lang="ko-KR" altLang="en-US" dirty="0"/>
              <a:t> 다루는 기술 </a:t>
            </a:r>
            <a:r>
              <a:rPr lang="en-US" altLang="ko-KR" dirty="0"/>
              <a:t>: </a:t>
            </a:r>
            <a:r>
              <a:rPr lang="ko-KR" altLang="en-US" dirty="0"/>
              <a:t>마지막 블로그 예제 활용해서 기능 확장하기</a:t>
            </a:r>
            <a:endParaRPr lang="en-US" altLang="ko-KR" dirty="0"/>
          </a:p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it! </a:t>
            </a:r>
            <a:r>
              <a:rPr lang="ko-KR" altLang="en-US" dirty="0" err="1"/>
              <a:t>리액트</a:t>
            </a:r>
            <a:r>
              <a:rPr lang="ko-KR" altLang="en-US" dirty="0"/>
              <a:t> 프로그래밍</a:t>
            </a:r>
            <a:r>
              <a:rPr lang="en-US" altLang="ko-KR" dirty="0"/>
              <a:t> </a:t>
            </a:r>
            <a:r>
              <a:rPr lang="ko-KR" altLang="en-US" dirty="0"/>
              <a:t>정석</a:t>
            </a:r>
            <a:r>
              <a:rPr lang="en-US" altLang="ko-KR" dirty="0"/>
              <a:t>, do it! </a:t>
            </a:r>
            <a:r>
              <a:rPr lang="ko-KR" altLang="en-US" dirty="0"/>
              <a:t>클론코딩 영화평점 웹사이트 </a:t>
            </a:r>
            <a:r>
              <a:rPr lang="en-US" altLang="ko-KR" dirty="0"/>
              <a:t>: </a:t>
            </a:r>
            <a:r>
              <a:rPr lang="ko-KR" altLang="en-US" dirty="0"/>
              <a:t>마지막 프로젝트 소스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웹의 핵심 구성 </a:t>
            </a:r>
            <a:r>
              <a:rPr lang="en-US" altLang="ko-KR" dirty="0"/>
              <a:t>: </a:t>
            </a:r>
            <a:r>
              <a:rPr lang="ko-KR" altLang="en-US" dirty="0"/>
              <a:t>네비게이션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그리드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 err="1"/>
              <a:t>탭메뉴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서브화면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- GNB </a:t>
            </a:r>
            <a:r>
              <a:rPr lang="ko-KR" altLang="en-US" dirty="0"/>
              <a:t>메뉴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LNB </a:t>
            </a:r>
            <a:r>
              <a:rPr lang="ko-KR" altLang="en-US" dirty="0"/>
              <a:t>트리구조 메뉴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탭메뉴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레이어 팝업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원페이지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슬라이딩 이미지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에니메이션</a:t>
            </a:r>
            <a:r>
              <a:rPr lang="ko-KR" altLang="en-US" dirty="0"/>
              <a:t> 다루기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CSS</a:t>
            </a:r>
            <a:r>
              <a:rPr lang="ko-KR" altLang="en-US" dirty="0"/>
              <a:t> 적용하기</a:t>
            </a:r>
            <a:r>
              <a:rPr lang="en-US" altLang="ko-KR" dirty="0"/>
              <a:t>(</a:t>
            </a:r>
            <a:r>
              <a:rPr lang="ko-KR" altLang="en-US" dirty="0"/>
              <a:t>스타일 컴포넌트</a:t>
            </a:r>
            <a:r>
              <a:rPr lang="en-US" altLang="ko-KR" dirty="0"/>
              <a:t>, SASS)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모바일 대응하기</a:t>
            </a:r>
            <a:r>
              <a:rPr lang="en-US" altLang="ko-KR" dirty="0"/>
              <a:t>(</a:t>
            </a:r>
            <a:r>
              <a:rPr lang="ko-KR" altLang="en-US" dirty="0"/>
              <a:t>반응형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위 기능을 </a:t>
            </a:r>
            <a:r>
              <a:rPr lang="ko-KR" altLang="en-US" dirty="0" err="1"/>
              <a:t>리액트로</a:t>
            </a:r>
            <a:r>
              <a:rPr lang="ko-KR" altLang="en-US" dirty="0"/>
              <a:t> 구현하기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웹디자인 기능사 메인 화면 만들기</a:t>
            </a:r>
            <a:r>
              <a:rPr lang="en-US" altLang="ko-KR" dirty="0"/>
              <a:t>, </a:t>
            </a:r>
            <a:r>
              <a:rPr lang="ko-KR" altLang="en-US" dirty="0"/>
              <a:t>나만의 포트폴리오 사이트 만들기</a:t>
            </a:r>
            <a:r>
              <a:rPr lang="en-US" altLang="ko-KR" dirty="0"/>
              <a:t>, </a:t>
            </a:r>
            <a:r>
              <a:rPr lang="ko-KR" altLang="en-US" dirty="0"/>
              <a:t>쇼핑몰 </a:t>
            </a:r>
            <a:r>
              <a:rPr lang="ko-KR" altLang="en-US" dirty="0" err="1"/>
              <a:t>메인화면</a:t>
            </a:r>
            <a:r>
              <a:rPr lang="ko-KR" altLang="en-US" dirty="0"/>
              <a:t> 만들기 </a:t>
            </a:r>
          </a:p>
        </p:txBody>
      </p:sp>
    </p:spTree>
    <p:extLst>
      <p:ext uri="{BB962C8B-B14F-4D97-AF65-F5344CB8AC3E}">
        <p14:creationId xmlns:p14="http://schemas.microsoft.com/office/powerpoint/2010/main" val="374381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09BF70-7624-4465-B537-39E320094D6E}"/>
              </a:ext>
            </a:extLst>
          </p:cNvPr>
          <p:cNvSpPr txBox="1"/>
          <p:nvPr/>
        </p:nvSpPr>
        <p:spPr>
          <a:xfrm>
            <a:off x="578840" y="545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고급레벨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5ED9C-FF34-4570-BD35-1706E5C9C519}"/>
              </a:ext>
            </a:extLst>
          </p:cNvPr>
          <p:cNvSpPr txBox="1"/>
          <p:nvPr/>
        </p:nvSpPr>
        <p:spPr>
          <a:xfrm>
            <a:off x="578840" y="1317072"/>
            <a:ext cx="9732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실무 프로젝트 만들기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공통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인사관리 시스템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권한에 따른 메뉴구분</a:t>
            </a:r>
            <a:r>
              <a:rPr lang="en-US" altLang="ko-KR" dirty="0"/>
              <a:t>, </a:t>
            </a:r>
            <a:r>
              <a:rPr lang="ko-KR" altLang="en-US" dirty="0"/>
              <a:t>근무 스케쥴 등록</a:t>
            </a:r>
            <a:r>
              <a:rPr lang="en-US" altLang="ko-KR" dirty="0"/>
              <a:t>, </a:t>
            </a:r>
            <a:r>
              <a:rPr lang="ko-KR" altLang="en-US" dirty="0"/>
              <a:t>캘린더 다루기</a:t>
            </a:r>
            <a:endParaRPr lang="en-US" altLang="ko-KR" dirty="0"/>
          </a:p>
          <a:p>
            <a:r>
              <a:rPr lang="ko-KR" altLang="en-US" dirty="0"/>
              <a:t>쇼핑몰 만들기 </a:t>
            </a:r>
            <a:r>
              <a:rPr lang="en-US" altLang="ko-KR" dirty="0"/>
              <a:t>: </a:t>
            </a:r>
            <a:r>
              <a:rPr lang="ko-KR" altLang="en-US" dirty="0"/>
              <a:t>상품리스트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r>
              <a:rPr lang="en-US" altLang="ko-KR" dirty="0"/>
              <a:t>, </a:t>
            </a:r>
            <a:r>
              <a:rPr lang="ko-KR" altLang="en-US" dirty="0"/>
              <a:t>카테고리 검색</a:t>
            </a:r>
            <a:r>
              <a:rPr lang="en-US" altLang="ko-KR" dirty="0"/>
              <a:t>, </a:t>
            </a:r>
            <a:r>
              <a:rPr lang="ko-KR" altLang="en-US" dirty="0" err="1"/>
              <a:t>페이징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플랫폼 시스템 </a:t>
            </a:r>
            <a:r>
              <a:rPr lang="en-US" altLang="ko-KR" dirty="0"/>
              <a:t>: </a:t>
            </a:r>
            <a:r>
              <a:rPr lang="ko-KR" altLang="en-US" dirty="0"/>
              <a:t>소비자와 생산자를 연결해주는 시스템</a:t>
            </a:r>
            <a:endParaRPr lang="en-US" altLang="ko-KR" dirty="0"/>
          </a:p>
          <a:p>
            <a:r>
              <a:rPr lang="ko-KR" altLang="en-US" dirty="0"/>
              <a:t>소셜 </a:t>
            </a:r>
            <a:r>
              <a:rPr lang="ko-KR" altLang="en-US" dirty="0" err="1"/>
              <a:t>데이팅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 구분가입</a:t>
            </a:r>
            <a:r>
              <a:rPr lang="en-US" altLang="ko-KR" dirty="0"/>
              <a:t>, </a:t>
            </a:r>
            <a:r>
              <a:rPr lang="ko-KR" altLang="en-US" dirty="0"/>
              <a:t>상대방에게 데이트 신청</a:t>
            </a:r>
            <a:r>
              <a:rPr lang="en-US" altLang="ko-KR" dirty="0"/>
              <a:t>, </a:t>
            </a:r>
            <a:r>
              <a:rPr lang="ko-KR" altLang="en-US" dirty="0"/>
              <a:t>매칭</a:t>
            </a:r>
            <a:endParaRPr lang="en-US" altLang="ko-KR" dirty="0"/>
          </a:p>
          <a:p>
            <a:r>
              <a:rPr lang="ko-KR" altLang="en-US" dirty="0"/>
              <a:t>재능 거래사이트 </a:t>
            </a:r>
            <a:r>
              <a:rPr lang="en-US" altLang="ko-KR" dirty="0"/>
              <a:t>: </a:t>
            </a:r>
            <a:r>
              <a:rPr lang="ko-KR" altLang="en-US" dirty="0"/>
              <a:t>자신의 재능등록</a:t>
            </a:r>
            <a:r>
              <a:rPr lang="en-US" altLang="ko-KR" dirty="0"/>
              <a:t>, </a:t>
            </a:r>
            <a:r>
              <a:rPr lang="ko-KR" altLang="en-US" dirty="0"/>
              <a:t>타인의 재능과 </a:t>
            </a:r>
            <a:endParaRPr lang="en-US" altLang="ko-KR" dirty="0"/>
          </a:p>
          <a:p>
            <a:r>
              <a:rPr lang="ko-KR" altLang="en-US" dirty="0"/>
              <a:t>구인 구직 사이트</a:t>
            </a:r>
            <a:endParaRPr lang="en-US" altLang="ko-KR" dirty="0"/>
          </a:p>
          <a:p>
            <a:r>
              <a:rPr lang="ko-KR" altLang="en-US" dirty="0"/>
              <a:t>온라인 퀴즈사이트</a:t>
            </a:r>
          </a:p>
        </p:txBody>
      </p:sp>
    </p:spTree>
    <p:extLst>
      <p:ext uri="{BB962C8B-B14F-4D97-AF65-F5344CB8AC3E}">
        <p14:creationId xmlns:p14="http://schemas.microsoft.com/office/powerpoint/2010/main" val="73365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428625"/>
            <a:ext cx="7944804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타임 테이블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10 </a:t>
            </a:r>
            <a:r>
              <a:rPr lang="ko-KR" altLang="en-US" sz="1600" dirty="0"/>
              <a:t>시 전까지 입장</a:t>
            </a:r>
            <a:r>
              <a:rPr lang="en-US" altLang="ko-KR" sz="1600" dirty="0"/>
              <a:t>, </a:t>
            </a:r>
            <a:r>
              <a:rPr lang="ko-KR" altLang="en-US" sz="1600" dirty="0"/>
              <a:t>저녁 </a:t>
            </a:r>
            <a:r>
              <a:rPr lang="en-US" altLang="ko-KR" sz="1600" dirty="0"/>
              <a:t>8</a:t>
            </a:r>
            <a:r>
              <a:rPr lang="ko-KR" altLang="en-US" sz="1600" dirty="0"/>
              <a:t>시 이후 퇴장이 원칙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토요일을 제외한 요일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10:00 ~ 11:00 : </a:t>
            </a:r>
            <a:r>
              <a:rPr lang="ko-KR" altLang="en-US" sz="1600" dirty="0"/>
              <a:t>코딩면접문제 풀이</a:t>
            </a:r>
            <a:r>
              <a:rPr lang="en-US" altLang="ko-KR" sz="1600" dirty="0"/>
              <a:t>. </a:t>
            </a:r>
            <a:r>
              <a:rPr lang="ko-KR" altLang="en-US" sz="1600" dirty="0"/>
              <a:t>파일</a:t>
            </a:r>
            <a:r>
              <a:rPr lang="en-US" altLang="ko-KR" sz="1600" dirty="0"/>
              <a:t>(word)</a:t>
            </a:r>
          </a:p>
          <a:p>
            <a:r>
              <a:rPr lang="ko-KR" altLang="en-US" sz="1600" dirty="0"/>
              <a:t>풀이는 인터넷을 찾아보고 그 출처를 달아서</a:t>
            </a:r>
            <a:r>
              <a:rPr lang="en-US" altLang="ko-KR" sz="1600" dirty="0"/>
              <a:t> </a:t>
            </a:r>
            <a:r>
              <a:rPr lang="ko-KR" altLang="en-US" sz="1600" dirty="0"/>
              <a:t>카페에 업로드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11:00 ~ 12:00 : </a:t>
            </a:r>
            <a:r>
              <a:rPr lang="ko-KR" altLang="en-US" sz="1600" dirty="0"/>
              <a:t>자바스크립트 알고리즘 문제 풀이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12:00 ~ 13:00 : </a:t>
            </a:r>
            <a:r>
              <a:rPr lang="ko-KR" altLang="en-US" sz="1600" dirty="0"/>
              <a:t>점심식사</a:t>
            </a:r>
            <a:endParaRPr lang="en-US" altLang="ko-KR" sz="1600" dirty="0"/>
          </a:p>
          <a:p>
            <a:r>
              <a:rPr lang="en-US" altLang="ko-KR" sz="1600" dirty="0"/>
              <a:t>13:00 ~ 18:00 : </a:t>
            </a:r>
            <a:r>
              <a:rPr lang="ko-KR" altLang="en-US" sz="1600" dirty="0"/>
              <a:t>초급 </a:t>
            </a:r>
            <a:r>
              <a:rPr lang="en-US" altLang="ko-KR" sz="1600" dirty="0"/>
              <a:t>/ </a:t>
            </a:r>
            <a:r>
              <a:rPr lang="ko-KR" altLang="en-US" sz="1600" dirty="0"/>
              <a:t>중급</a:t>
            </a:r>
            <a:r>
              <a:rPr lang="en-US" altLang="ko-KR" sz="1600" dirty="0"/>
              <a:t> / </a:t>
            </a:r>
            <a:r>
              <a:rPr lang="ko-KR" altLang="en-US" sz="1600" dirty="0"/>
              <a:t>고급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 err="1"/>
              <a:t>초급단계는</a:t>
            </a:r>
            <a:r>
              <a:rPr lang="ko-KR" altLang="en-US" sz="1600" dirty="0"/>
              <a:t> 지금까지 제시한 내용을 학습하는 자체 </a:t>
            </a:r>
            <a:r>
              <a:rPr lang="ko-KR" altLang="en-US" sz="1600" dirty="0" err="1"/>
              <a:t>스케쥴을</a:t>
            </a:r>
            <a:r>
              <a:rPr lang="ko-KR" altLang="en-US" sz="1600" dirty="0"/>
              <a:t> 설정하여 진행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중급단계는</a:t>
            </a:r>
            <a:r>
              <a:rPr lang="ko-KR" altLang="en-US" sz="1600" dirty="0"/>
              <a:t> 자신이 설계한 포트폴리오로 개발</a:t>
            </a:r>
            <a:r>
              <a:rPr lang="en-US" altLang="ko-KR" sz="1600" dirty="0"/>
              <a:t>. Or </a:t>
            </a:r>
            <a:r>
              <a:rPr lang="ko-KR" altLang="en-US" sz="1600" dirty="0"/>
              <a:t>사이트 </a:t>
            </a:r>
            <a:r>
              <a:rPr lang="ko-KR" altLang="en-US" sz="1600" dirty="0" err="1"/>
              <a:t>클론코딩</a:t>
            </a:r>
            <a:r>
              <a:rPr lang="en-US" altLang="ko-KR" sz="1600" dirty="0"/>
              <a:t>(</a:t>
            </a:r>
            <a:r>
              <a:rPr lang="ko-KR" altLang="en-US" sz="1600" dirty="0"/>
              <a:t>실무능력향상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고급단계는 팀프로젝트 개발</a:t>
            </a:r>
            <a:endParaRPr lang="en-US" altLang="ko-KR" sz="1600" dirty="0"/>
          </a:p>
          <a:p>
            <a:r>
              <a:rPr lang="en-US" altLang="ko-KR" sz="1600" dirty="0"/>
              <a:t>18:00 ~ 19:00 : </a:t>
            </a:r>
            <a:r>
              <a:rPr lang="ko-KR" altLang="en-US" sz="1600" dirty="0"/>
              <a:t>저녁식사</a:t>
            </a:r>
            <a:endParaRPr lang="en-US" altLang="ko-KR" sz="1600" dirty="0"/>
          </a:p>
          <a:p>
            <a:r>
              <a:rPr lang="en-US" altLang="ko-KR" sz="1600" dirty="0"/>
              <a:t>19:00 ~ 20:00 : </a:t>
            </a:r>
            <a:r>
              <a:rPr lang="ko-KR" altLang="en-US" sz="1600" dirty="0"/>
              <a:t>각자 공부한 내용 발표</a:t>
            </a:r>
            <a:r>
              <a:rPr lang="en-US" altLang="ko-KR" sz="1600" dirty="0"/>
              <a:t>. </a:t>
            </a:r>
            <a:r>
              <a:rPr lang="ko-KR" altLang="en-US" sz="1600" dirty="0"/>
              <a:t>줌으로 발표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막차 </a:t>
            </a:r>
            <a:r>
              <a:rPr lang="ko-KR" altLang="en-US" sz="1600" dirty="0" err="1"/>
              <a:t>끊길때까지</a:t>
            </a:r>
            <a:r>
              <a:rPr lang="en-US" altLang="ko-KR" sz="1600" dirty="0"/>
              <a:t> : </a:t>
            </a:r>
            <a:r>
              <a:rPr lang="ko-KR" altLang="en-US" sz="1600" dirty="0"/>
              <a:t>각자 진도 진행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토요일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10:00 ~ 12:00 : 2</a:t>
            </a:r>
            <a:r>
              <a:rPr lang="ko-KR" altLang="en-US" sz="1600" dirty="0"/>
              <a:t>시간 각 개인별 피드백</a:t>
            </a:r>
            <a:r>
              <a:rPr lang="en-US" altLang="ko-KR" sz="1600" dirty="0"/>
              <a:t>. </a:t>
            </a:r>
            <a:r>
              <a:rPr lang="ko-KR" altLang="en-US" sz="1600" dirty="0"/>
              <a:t>핵심강의</a:t>
            </a:r>
            <a:endParaRPr lang="en-US" altLang="ko-KR" sz="1600" dirty="0"/>
          </a:p>
          <a:p>
            <a:r>
              <a:rPr lang="en-US" altLang="ko-KR" sz="1600" dirty="0"/>
              <a:t>12:00 ~ 13:00 : </a:t>
            </a:r>
            <a:r>
              <a:rPr lang="ko-KR" altLang="en-US" sz="1600" dirty="0"/>
              <a:t>점심</a:t>
            </a:r>
            <a:endParaRPr lang="en-US" altLang="ko-KR" sz="1600" dirty="0"/>
          </a:p>
          <a:p>
            <a:r>
              <a:rPr lang="en-US" altLang="ko-KR" sz="1600" dirty="0"/>
              <a:t>13:00 ~ 14:00 : </a:t>
            </a:r>
            <a:r>
              <a:rPr lang="ko-KR" altLang="en-US" sz="1600" dirty="0"/>
              <a:t>코딩면접 문제 풀이</a:t>
            </a:r>
            <a:endParaRPr lang="en-US" altLang="ko-KR" sz="1600" dirty="0"/>
          </a:p>
          <a:p>
            <a:r>
              <a:rPr lang="en-US" altLang="ko-KR" sz="1600" dirty="0"/>
              <a:t>14:00 ~ 15:00 : </a:t>
            </a:r>
            <a:r>
              <a:rPr lang="ko-KR" altLang="en-US" sz="1600" dirty="0"/>
              <a:t>자바스크립트 알고리즘 문제 풀이</a:t>
            </a:r>
            <a:endParaRPr lang="en-US" altLang="ko-KR" sz="1600" dirty="0"/>
          </a:p>
          <a:p>
            <a:r>
              <a:rPr lang="en-US" altLang="ko-KR" sz="1600" dirty="0"/>
              <a:t>15:00 ~ 18:00 : </a:t>
            </a:r>
            <a:r>
              <a:rPr lang="ko-KR" altLang="en-US" sz="1600" dirty="0"/>
              <a:t>각자 진도 진행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18:00 ~ 19:00 : </a:t>
            </a:r>
            <a:r>
              <a:rPr lang="ko-KR" altLang="en-US" sz="1600" dirty="0"/>
              <a:t>저녁식사</a:t>
            </a:r>
            <a:endParaRPr lang="en-US" altLang="ko-KR" sz="1600" dirty="0"/>
          </a:p>
          <a:p>
            <a:r>
              <a:rPr lang="en-US" altLang="ko-KR" sz="1600" dirty="0"/>
              <a:t>19:00 ~ 20:00 : </a:t>
            </a:r>
            <a:r>
              <a:rPr lang="ko-KR" altLang="en-US" sz="1600" dirty="0"/>
              <a:t>각자 공부한 내용 발표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막차 </a:t>
            </a:r>
            <a:r>
              <a:rPr lang="ko-KR" altLang="en-US" sz="1600" dirty="0" err="1"/>
              <a:t>끊길때까지</a:t>
            </a:r>
            <a:r>
              <a:rPr lang="en-US" altLang="ko-KR" sz="1600" dirty="0"/>
              <a:t> : </a:t>
            </a:r>
            <a:r>
              <a:rPr lang="ko-KR" altLang="en-US" sz="1600" dirty="0"/>
              <a:t>각자 진도 진행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3951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915" y="352685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 핵심미션 </a:t>
            </a:r>
            <a:r>
              <a:rPr lang="en-US" altLang="ko-KR" dirty="0"/>
              <a:t>1)</a:t>
            </a:r>
          </a:p>
          <a:p>
            <a:r>
              <a:rPr lang="ko-KR" altLang="en-US" dirty="0" err="1"/>
              <a:t>리액트</a:t>
            </a:r>
            <a:r>
              <a:rPr lang="ko-KR" altLang="en-US" dirty="0"/>
              <a:t> 스타일로 회원가입 화면 만들기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1668" y="999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0982" y="999016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86426" y="999016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86426" y="999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중복체크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668" y="1460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10982" y="1460681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68" y="19184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10982" y="1918498"/>
            <a:ext cx="1505203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1668" y="2377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910982" y="2441517"/>
            <a:ext cx="283867" cy="283867"/>
            <a:chOff x="7259414" y="4289367"/>
            <a:chExt cx="283867" cy="283867"/>
          </a:xfrm>
        </p:grpSpPr>
        <p:sp>
          <p:nvSpPr>
            <p:cNvPr id="15" name="타원 14"/>
            <p:cNvSpPr/>
            <p:nvPr/>
          </p:nvSpPr>
          <p:spPr>
            <a:xfrm>
              <a:off x="7259414" y="4289367"/>
              <a:ext cx="283867" cy="283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7307504" y="4337457"/>
              <a:ext cx="187686" cy="1876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53325" y="240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</a:t>
            </a:r>
          </a:p>
        </p:txBody>
      </p:sp>
      <p:sp>
        <p:nvSpPr>
          <p:cNvPr id="18" name="타원 17"/>
          <p:cNvSpPr/>
          <p:nvPr/>
        </p:nvSpPr>
        <p:spPr>
          <a:xfrm>
            <a:off x="2982008" y="2441517"/>
            <a:ext cx="283867" cy="283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24351" y="240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1668" y="2980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10982" y="2980360"/>
            <a:ext cx="107102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2661967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37266" y="2980360"/>
            <a:ext cx="75098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856557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1887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1414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17951" y="2980360"/>
            <a:ext cx="750985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5037242" y="3042669"/>
            <a:ext cx="283867" cy="24471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02099" y="2980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1668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69152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57569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연애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83034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71451" y="3479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27805" y="3541499"/>
            <a:ext cx="277606" cy="24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16222" y="3479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영화보기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668" y="4081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910982" y="4137552"/>
            <a:ext cx="3746868" cy="1539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667416" y="6088114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67416" y="6088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가입완료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04713" y="6088114"/>
            <a:ext cx="1050486" cy="34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82733" y="60881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086475" y="219075"/>
            <a:ext cx="0" cy="6238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5354" y="352685"/>
            <a:ext cx="566212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요구사항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중복체크를</a:t>
            </a:r>
            <a:r>
              <a:rPr lang="ko-KR" altLang="en-US" sz="1600" dirty="0"/>
              <a:t> 반드시 해야 가입완료처리가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중복체크시</a:t>
            </a:r>
            <a:r>
              <a:rPr lang="ko-KR" altLang="en-US" sz="1600" dirty="0"/>
              <a:t> 아이디</a:t>
            </a:r>
            <a:r>
              <a:rPr lang="en-US" altLang="ko-KR" sz="1600" dirty="0"/>
              <a:t>(test, admin, </a:t>
            </a:r>
            <a:r>
              <a:rPr lang="en-US" altLang="ko-KR" sz="1600" dirty="0" err="1"/>
              <a:t>userid</a:t>
            </a:r>
            <a:r>
              <a:rPr lang="en-US" altLang="ko-KR" sz="1600" dirty="0"/>
              <a:t>) </a:t>
            </a:r>
            <a:r>
              <a:rPr lang="ko-KR" altLang="en-US" sz="1600" dirty="0"/>
              <a:t>값은 기존에</a:t>
            </a:r>
            <a:endParaRPr lang="en-US" altLang="ko-KR" sz="1600" dirty="0"/>
          </a:p>
          <a:p>
            <a:r>
              <a:rPr lang="ko-KR" altLang="en-US" sz="1600" dirty="0"/>
              <a:t>있는 유저아이디라서 사용할 수 없다고 </a:t>
            </a:r>
            <a:r>
              <a:rPr lang="ko-KR" altLang="en-US" sz="1600" dirty="0" err="1"/>
              <a:t>안내메세지띄움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아이디는 </a:t>
            </a:r>
            <a:r>
              <a:rPr lang="en-US" altLang="ko-KR" sz="1600" dirty="0"/>
              <a:t>10</a:t>
            </a:r>
            <a:r>
              <a:rPr lang="ko-KR" altLang="en-US" sz="1600" dirty="0"/>
              <a:t>자리 이상 영문</a:t>
            </a:r>
            <a:r>
              <a:rPr lang="en-US" altLang="ko-KR" sz="1600" dirty="0"/>
              <a:t>+</a:t>
            </a:r>
            <a:r>
              <a:rPr lang="ko-KR" altLang="en-US" sz="1600" dirty="0"/>
              <a:t>숫자</a:t>
            </a:r>
            <a:r>
              <a:rPr lang="en-US" altLang="ko-KR" sz="1600" dirty="0"/>
              <a:t>+</a:t>
            </a:r>
            <a:r>
              <a:rPr lang="ko-KR" altLang="en-US" sz="1600" dirty="0"/>
              <a:t>특수문자가 결합된</a:t>
            </a:r>
            <a:endParaRPr lang="en-US" altLang="ko-KR" sz="1600" dirty="0"/>
          </a:p>
          <a:p>
            <a:r>
              <a:rPr lang="ko-KR" altLang="en-US" sz="1600" dirty="0"/>
              <a:t>상태여야 가입될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비밀번호는 </a:t>
            </a:r>
            <a:r>
              <a:rPr lang="en-US" altLang="ko-KR" sz="1600" dirty="0"/>
              <a:t>12</a:t>
            </a:r>
            <a:r>
              <a:rPr lang="ko-KR" altLang="en-US" sz="1600" dirty="0"/>
              <a:t>자리 이상 영문</a:t>
            </a:r>
            <a:r>
              <a:rPr lang="en-US" altLang="ko-KR" sz="1600" dirty="0"/>
              <a:t>+</a:t>
            </a:r>
            <a:r>
              <a:rPr lang="ko-KR" altLang="en-US" sz="1600" dirty="0"/>
              <a:t>숫자</a:t>
            </a:r>
            <a:r>
              <a:rPr lang="en-US" altLang="ko-KR" sz="1600" dirty="0"/>
              <a:t>+</a:t>
            </a:r>
            <a:r>
              <a:rPr lang="ko-KR" altLang="en-US" sz="1600" dirty="0"/>
              <a:t>특수문자</a:t>
            </a:r>
            <a:r>
              <a:rPr lang="en-US" altLang="ko-KR" sz="1600" dirty="0"/>
              <a:t>2</a:t>
            </a:r>
            <a:r>
              <a:rPr lang="ko-KR" altLang="en-US" sz="1600" dirty="0" err="1"/>
              <a:t>개이상</a:t>
            </a:r>
            <a:endParaRPr lang="en-US" altLang="ko-KR" sz="1600" dirty="0"/>
          </a:p>
          <a:p>
            <a:r>
              <a:rPr lang="ko-KR" altLang="en-US" sz="1600" dirty="0"/>
              <a:t>이 결합된 상태여야 하고 비밀번호와 비밀번호 확인이 </a:t>
            </a:r>
            <a:endParaRPr lang="en-US" altLang="ko-KR" sz="1600" dirty="0"/>
          </a:p>
          <a:p>
            <a:r>
              <a:rPr lang="ko-KR" altLang="en-US" sz="1600" dirty="0"/>
              <a:t>일치 되어야 가입될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생년은 </a:t>
            </a:r>
            <a:r>
              <a:rPr lang="en-US" altLang="ko-KR" sz="1600" dirty="0"/>
              <a:t>1910~2019</a:t>
            </a:r>
            <a:r>
              <a:rPr lang="ko-KR" altLang="en-US" sz="1600" dirty="0"/>
              <a:t>년까지 생성한다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월을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해당 월에 맞는 </a:t>
            </a:r>
            <a:r>
              <a:rPr lang="ko-KR" altLang="en-US" sz="1600" dirty="0" err="1"/>
              <a:t>일자까지만</a:t>
            </a:r>
            <a:r>
              <a:rPr lang="ko-KR" altLang="en-US" sz="1600" dirty="0"/>
              <a:t> 일 </a:t>
            </a:r>
            <a:r>
              <a:rPr lang="ko-KR" altLang="en-US" sz="1600" dirty="0" err="1"/>
              <a:t>셀렉트</a:t>
            </a:r>
            <a:endParaRPr lang="en-US" altLang="ko-KR" sz="1600" dirty="0"/>
          </a:p>
          <a:p>
            <a:r>
              <a:rPr lang="ko-KR" altLang="en-US" sz="1600" dirty="0"/>
              <a:t>박스에 노출된다</a:t>
            </a:r>
            <a:r>
              <a:rPr lang="en-US" altLang="ko-KR" sz="1600" dirty="0"/>
              <a:t>. ex : 4</a:t>
            </a:r>
            <a:r>
              <a:rPr lang="ko-KR" altLang="en-US" sz="1600" dirty="0"/>
              <a:t>월 </a:t>
            </a:r>
            <a:r>
              <a:rPr lang="ko-KR" altLang="en-US" sz="1600" dirty="0" err="1"/>
              <a:t>선택시</a:t>
            </a:r>
            <a:r>
              <a:rPr lang="ko-KR" altLang="en-US" sz="1600" dirty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일까지</a:t>
            </a:r>
            <a:r>
              <a:rPr lang="en-US" altLang="ko-KR" sz="1600" dirty="0"/>
              <a:t>. 5</a:t>
            </a:r>
            <a:r>
              <a:rPr lang="ko-KR" altLang="en-US" sz="1600" dirty="0" err="1"/>
              <a:t>월선택시</a:t>
            </a:r>
            <a:endParaRPr lang="en-US" altLang="ko-KR" sz="1600" dirty="0"/>
          </a:p>
          <a:p>
            <a:r>
              <a:rPr lang="en-US" altLang="ko-KR" sz="1600" dirty="0"/>
              <a:t>31</a:t>
            </a:r>
            <a:r>
              <a:rPr lang="ko-KR" altLang="en-US" sz="1600" dirty="0"/>
              <a:t>일까지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2</a:t>
            </a:r>
            <a:r>
              <a:rPr lang="ko-KR" altLang="en-US" sz="1600" dirty="0"/>
              <a:t>월은 윤년을 고려하여 </a:t>
            </a:r>
            <a:r>
              <a:rPr lang="en-US" altLang="ko-KR" sz="1600" dirty="0"/>
              <a:t>28</a:t>
            </a:r>
            <a:r>
              <a:rPr lang="ko-KR" altLang="en-US" sz="1600" dirty="0"/>
              <a:t>일 또는 </a:t>
            </a:r>
            <a:r>
              <a:rPr lang="en-US" altLang="ko-KR" sz="1600" dirty="0"/>
              <a:t>29</a:t>
            </a:r>
            <a:r>
              <a:rPr lang="ko-KR" altLang="en-US" sz="1600" dirty="0"/>
              <a:t>일로</a:t>
            </a:r>
            <a:endParaRPr lang="en-US" altLang="ko-KR" sz="1600" dirty="0"/>
          </a:p>
          <a:p>
            <a:r>
              <a:rPr lang="ko-KR" altLang="en-US" sz="1600" dirty="0"/>
              <a:t>나타나게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취미는 하나이상 선택되어야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자기소개는 최소 </a:t>
            </a:r>
            <a:r>
              <a:rPr lang="en-US" altLang="ko-KR" sz="1600" dirty="0"/>
              <a:t>20</a:t>
            </a:r>
            <a:r>
              <a:rPr lang="ko-KR" altLang="en-US" sz="1600" dirty="0"/>
              <a:t>자 이상 입력해야 하고 입력될 때마다</a:t>
            </a:r>
            <a:endParaRPr lang="en-US" altLang="ko-KR" sz="1600" dirty="0"/>
          </a:p>
          <a:p>
            <a:r>
              <a:rPr lang="ko-KR" altLang="en-US" sz="1600" dirty="0"/>
              <a:t>하단의 </a:t>
            </a:r>
            <a:r>
              <a:rPr lang="en-US" altLang="ko-KR" sz="1600" dirty="0"/>
              <a:t>0/300 </a:t>
            </a:r>
            <a:r>
              <a:rPr lang="ko-KR" altLang="en-US" sz="1600" dirty="0"/>
              <a:t>숫자가 변해야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42288" y="56769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0/300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18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71ACA-5220-4E6D-A56A-95216C5847E1}"/>
              </a:ext>
            </a:extLst>
          </p:cNvPr>
          <p:cNvSpPr txBox="1"/>
          <p:nvPr/>
        </p:nvSpPr>
        <p:spPr>
          <a:xfrm>
            <a:off x="444617" y="47817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기술면접문제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71BC4-74D9-476D-841C-255A95465300}"/>
              </a:ext>
            </a:extLst>
          </p:cNvPr>
          <p:cNvSpPr txBox="1"/>
          <p:nvPr/>
        </p:nvSpPr>
        <p:spPr>
          <a:xfrm>
            <a:off x="444617" y="1006678"/>
            <a:ext cx="111788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IT</a:t>
            </a:r>
            <a:r>
              <a:rPr lang="ko-KR" altLang="en-US" dirty="0"/>
              <a:t>전반에 걸친 기본소양을 쌓을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네트워크</a:t>
            </a:r>
            <a:r>
              <a:rPr lang="en-US" altLang="ko-KR" dirty="0"/>
              <a:t>, OS, </a:t>
            </a:r>
            <a:r>
              <a:rPr lang="ko-KR" altLang="en-US" dirty="0" err="1"/>
              <a:t>프론트엔드</a:t>
            </a:r>
            <a:r>
              <a:rPr lang="ko-KR" altLang="en-US" dirty="0"/>
              <a:t> 일반</a:t>
            </a:r>
            <a:r>
              <a:rPr lang="en-US" altLang="ko-KR" dirty="0"/>
              <a:t>, </a:t>
            </a:r>
            <a:r>
              <a:rPr lang="ko-KR" altLang="en-US" dirty="0"/>
              <a:t>프로그래밍 기초 등 개발에 필요한 필수지식을 탄탄히 다질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정보처리기사 </a:t>
            </a:r>
            <a:r>
              <a:rPr lang="ko-KR" altLang="en-US" dirty="0" err="1"/>
              <a:t>취득시</a:t>
            </a:r>
            <a:r>
              <a:rPr lang="ko-KR" altLang="en-US" dirty="0"/>
              <a:t> 이점을 얻을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어려운 </a:t>
            </a:r>
            <a:r>
              <a:rPr lang="en-US" altLang="ko-KR" dirty="0"/>
              <a:t>IT</a:t>
            </a:r>
            <a:r>
              <a:rPr lang="ko-KR" altLang="en-US" dirty="0"/>
              <a:t>용어에 대한 장벽을 극복하고</a:t>
            </a:r>
            <a:r>
              <a:rPr lang="en-US" altLang="ko-KR" dirty="0"/>
              <a:t>, </a:t>
            </a:r>
            <a:r>
              <a:rPr lang="ko-KR" altLang="en-US" dirty="0"/>
              <a:t>추상적 개념을 정립할 수 있는 좋은 기회가 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현장 기술면접을 대비할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가상돔</a:t>
            </a:r>
            <a:r>
              <a:rPr lang="en-US" altLang="ko-KR" dirty="0"/>
              <a:t>(Virtual DOM) </a:t>
            </a:r>
            <a:r>
              <a:rPr lang="ko-KR" altLang="en-US" dirty="0"/>
              <a:t>개념은 무엇이며</a:t>
            </a:r>
            <a:r>
              <a:rPr lang="en-US" altLang="ko-KR" dirty="0"/>
              <a:t>, DOM</a:t>
            </a:r>
            <a:r>
              <a:rPr lang="ko-KR" altLang="en-US" dirty="0"/>
              <a:t>과의 차이점 </a:t>
            </a:r>
            <a:r>
              <a:rPr lang="ko-KR" altLang="en-US" dirty="0" err="1"/>
              <a:t>가상돔의</a:t>
            </a:r>
            <a:r>
              <a:rPr lang="ko-KR" altLang="en-US" dirty="0"/>
              <a:t> 개념이 </a:t>
            </a:r>
            <a:r>
              <a:rPr lang="ko-KR" altLang="en-US" dirty="0" err="1"/>
              <a:t>사용되게된</a:t>
            </a:r>
            <a:r>
              <a:rPr lang="ko-KR" altLang="en-US" dirty="0"/>
              <a:t> 배경은 무엇인가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자바스크립트의 원시 타입</a:t>
            </a:r>
            <a:r>
              <a:rPr lang="en-US" altLang="ko-KR" dirty="0"/>
              <a:t>(Primitive Data Type)</a:t>
            </a:r>
            <a:r>
              <a:rPr lang="ko-KR" altLang="en-US" dirty="0"/>
              <a:t>은 몇가지이며</a:t>
            </a:r>
            <a:r>
              <a:rPr lang="en-US" altLang="ko-KR" dirty="0"/>
              <a:t>, </a:t>
            </a:r>
            <a:r>
              <a:rPr lang="ko-KR" altLang="en-US" dirty="0"/>
              <a:t>전부 말해달라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실행 컨텍스트</a:t>
            </a:r>
            <a:r>
              <a:rPr lang="en-US" altLang="ko-KR" dirty="0"/>
              <a:t>(Execution Context)</a:t>
            </a:r>
            <a:r>
              <a:rPr lang="ko-KR" altLang="en-US" dirty="0"/>
              <a:t>에 대해 설명해달라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자바스크립트의 </a:t>
            </a:r>
            <a:r>
              <a:rPr lang="ko-KR" altLang="en-US" dirty="0" err="1"/>
              <a:t>호이스팅</a:t>
            </a:r>
            <a:r>
              <a:rPr lang="en-US" altLang="ko-KR" dirty="0"/>
              <a:t>(Hoisting)</a:t>
            </a:r>
            <a:r>
              <a:rPr lang="ko-KR" altLang="en-US" dirty="0"/>
              <a:t>은 어떻게 이루어져 있는가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자바스크립트에서 </a:t>
            </a:r>
            <a:r>
              <a:rPr lang="en-US" altLang="ko-KR" dirty="0"/>
              <a:t>This</a:t>
            </a:r>
            <a:r>
              <a:rPr lang="ko-KR" altLang="en-US" dirty="0"/>
              <a:t>는 몇가지로 추론 </a:t>
            </a:r>
            <a:r>
              <a:rPr lang="ko-KR" altLang="en-US" dirty="0" err="1"/>
              <a:t>될수</a:t>
            </a:r>
            <a:r>
              <a:rPr lang="ko-KR" altLang="en-US" dirty="0"/>
              <a:t> 있는가</a:t>
            </a:r>
            <a:r>
              <a:rPr lang="en-US" altLang="ko-KR" dirty="0"/>
              <a:t>, </a:t>
            </a:r>
            <a:r>
              <a:rPr lang="ko-KR" altLang="en-US" dirty="0" err="1"/>
              <a:t>아는대로</a:t>
            </a:r>
            <a:r>
              <a:rPr lang="ko-KR" altLang="en-US" dirty="0"/>
              <a:t> 말해달라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var </a:t>
            </a:r>
            <a:r>
              <a:rPr lang="ko-KR" altLang="en-US" dirty="0"/>
              <a:t>와 </a:t>
            </a:r>
            <a:r>
              <a:rPr lang="en-US" altLang="ko-KR" dirty="0"/>
              <a:t>let, const</a:t>
            </a:r>
            <a:r>
              <a:rPr lang="ko-KR" altLang="en-US" dirty="0"/>
              <a:t>의 가장 큰 차이점은 무엇인가 </a:t>
            </a:r>
            <a:r>
              <a:rPr lang="en-US" altLang="ko-KR" dirty="0"/>
              <a:t>(function scope</a:t>
            </a:r>
            <a:r>
              <a:rPr lang="ko-KR" altLang="en-US" dirty="0"/>
              <a:t>와 </a:t>
            </a:r>
            <a:r>
              <a:rPr lang="en-US" altLang="ko-KR" dirty="0"/>
              <a:t>block scope</a:t>
            </a:r>
            <a:r>
              <a:rPr lang="ko-KR" altLang="en-US" dirty="0"/>
              <a:t>의 개념에서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AJAX</a:t>
            </a:r>
            <a:r>
              <a:rPr lang="ko-KR" altLang="en-US" dirty="0"/>
              <a:t>란 무엇인가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Promise</a:t>
            </a:r>
            <a:r>
              <a:rPr lang="ko-KR" altLang="en-US" dirty="0"/>
              <a:t>란 무엇이며 코드가 어떻게 </a:t>
            </a:r>
            <a:r>
              <a:rPr lang="ko-KR" altLang="en-US" dirty="0" err="1"/>
              <a:t>구성되어있는가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167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331" y="457200"/>
            <a:ext cx="5846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 핵심 미션 </a:t>
            </a:r>
            <a:r>
              <a:rPr lang="en-US" altLang="ko-KR" dirty="0"/>
              <a:t>2)</a:t>
            </a:r>
          </a:p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창 생성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localStorage</a:t>
            </a:r>
            <a:r>
              <a:rPr lang="ko-KR" altLang="en-US" dirty="0"/>
              <a:t>로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계정으로 로그인 </a:t>
            </a:r>
            <a:r>
              <a:rPr lang="ko-KR" altLang="en-US" dirty="0" err="1"/>
              <a:t>판단시</a:t>
            </a:r>
            <a:endParaRPr lang="en-US" altLang="ko-KR" dirty="0"/>
          </a:p>
          <a:p>
            <a:r>
              <a:rPr lang="ko-KR" altLang="en-US" dirty="0"/>
              <a:t>저장된 </a:t>
            </a:r>
            <a:r>
              <a:rPr lang="en-US" altLang="ko-KR" dirty="0" err="1"/>
              <a:t>localStorage</a:t>
            </a:r>
            <a:r>
              <a:rPr lang="ko-KR" altLang="en-US" dirty="0"/>
              <a:t>와 비교해서 일치하면 로그인 성공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성공 하면 </a:t>
            </a:r>
            <a:r>
              <a:rPr lang="en-US" altLang="ko-KR" dirty="0" err="1"/>
              <a:t>todo</a:t>
            </a:r>
            <a:r>
              <a:rPr lang="en-US" altLang="ko-KR" dirty="0"/>
              <a:t> list </a:t>
            </a:r>
            <a:r>
              <a:rPr lang="ko-KR" altLang="en-US" dirty="0"/>
              <a:t>화면으로 진입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63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56953"/>
            <a:ext cx="72459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중급핵심미션 </a:t>
            </a:r>
            <a:r>
              <a:rPr lang="en-US" altLang="ko-KR" dirty="0"/>
              <a:t>3 : </a:t>
            </a:r>
            <a:r>
              <a:rPr lang="ko-KR" altLang="en-US" dirty="0"/>
              <a:t>캘린더 기반 </a:t>
            </a:r>
            <a:r>
              <a:rPr lang="en-US" altLang="ko-KR" dirty="0"/>
              <a:t>TO DO LIST </a:t>
            </a:r>
            <a:r>
              <a:rPr lang="ko-KR" altLang="en-US" dirty="0"/>
              <a:t>구현을 위한 단계별  미션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텍스트 기반 </a:t>
            </a:r>
            <a:r>
              <a:rPr lang="en-US" altLang="ko-KR" dirty="0"/>
              <a:t>TO DO LIST </a:t>
            </a:r>
            <a:r>
              <a:rPr lang="ko-KR" altLang="en-US" dirty="0"/>
              <a:t>먼저 만들어보기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튜토리얼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https://velopert.com/3480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REACT </a:t>
            </a:r>
            <a:r>
              <a:rPr lang="ko-KR" altLang="en-US" dirty="0"/>
              <a:t>캘린더 화면에 띄우기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https://github.com/react-component/calendar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https://github.com/intljusticemission/react-big-calendar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캘린더 기반 </a:t>
            </a:r>
            <a:r>
              <a:rPr lang="en-US" altLang="ko-KR" dirty="0"/>
              <a:t>to do list </a:t>
            </a:r>
            <a:r>
              <a:rPr lang="ko-KR" altLang="en-US" dirty="0"/>
              <a:t>구현하기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5"/>
              </a:rPr>
              <a:t>https://github.com/jfreixa/calendar-react</a:t>
            </a:r>
            <a:endParaRPr lang="en-US" altLang="ko-KR" dirty="0">
              <a:hlinkClick r:id="rId6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hlinkClick r:id="rId6"/>
              </a:rPr>
              <a:t>데모 </a:t>
            </a:r>
            <a:r>
              <a:rPr lang="en-US" altLang="ko-KR" dirty="0">
                <a:hlinkClick r:id="rId6"/>
              </a:rPr>
              <a:t>: https://jfreixa.github.io/calendar-react/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7"/>
              </a:rPr>
              <a:t>https://github.com/lukatriska/calendar-to-do-list-react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8"/>
              </a:rPr>
              <a:t>https://github.com/DanSangiamo/ToDoCalendar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9"/>
              </a:rPr>
              <a:t>https://github.com/bailinhuang/kanban-planner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42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423949"/>
            <a:ext cx="682289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중급 미션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/>
              <a:t>: to do list </a:t>
            </a:r>
            <a:r>
              <a:rPr lang="ko-KR" altLang="en-US" sz="1400" dirty="0"/>
              <a:t>기본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같은 그림 찾기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조직도 트리 만들기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메인페이지</a:t>
            </a:r>
            <a:r>
              <a:rPr lang="ko-KR" altLang="en-US" sz="1400" dirty="0"/>
              <a:t> 완성하기</a:t>
            </a:r>
            <a:r>
              <a:rPr lang="en-US" altLang="ko-KR" sz="1400" dirty="0"/>
              <a:t>5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달력구성하기</a:t>
            </a:r>
            <a:endParaRPr lang="en-US" altLang="ko-KR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달력기반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 </a:t>
            </a:r>
            <a:r>
              <a:rPr lang="ko-KR" altLang="en-US" sz="1400" dirty="0"/>
              <a:t>만들기 </a:t>
            </a:r>
            <a:endParaRPr lang="en-US" altLang="ko-KR" sz="1400" dirty="0"/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단계 </a:t>
            </a:r>
            <a:r>
              <a:rPr lang="en-US" altLang="ko-KR" sz="1400" dirty="0"/>
              <a:t>:</a:t>
            </a:r>
            <a:r>
              <a:rPr lang="ko-KR" altLang="en-US" sz="1400" dirty="0"/>
              <a:t> 달력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 list</a:t>
            </a:r>
            <a:r>
              <a:rPr lang="ko-KR" altLang="en-US" sz="1400" dirty="0"/>
              <a:t>를 다양한 </a:t>
            </a:r>
            <a:r>
              <a:rPr lang="ko-KR" altLang="en-US" sz="1400" dirty="0" err="1"/>
              <a:t>뷰화면으로</a:t>
            </a:r>
            <a:r>
              <a:rPr lang="ko-KR" altLang="en-US" sz="1400" dirty="0"/>
              <a:t> 보기 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단계 </a:t>
            </a:r>
            <a:r>
              <a:rPr lang="en-US" altLang="ko-KR" sz="1400" dirty="0"/>
              <a:t>: </a:t>
            </a:r>
            <a:r>
              <a:rPr lang="ko-KR" altLang="en-US" sz="1400" dirty="0"/>
              <a:t>관리자 통계 화면 만들기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 프로젝트 </a:t>
            </a:r>
            <a:r>
              <a:rPr lang="en-US" altLang="ko-KR" sz="1400" dirty="0"/>
              <a:t>: </a:t>
            </a:r>
            <a:r>
              <a:rPr lang="ko-KR" altLang="en-US" sz="1400" dirty="0"/>
              <a:t>사이트 하나 완벽히 만들기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리액트</a:t>
            </a:r>
            <a:r>
              <a:rPr lang="ko-KR" altLang="en-US" sz="1400" dirty="0"/>
              <a:t> 고급 미션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/>
              <a:t>각 메뉴 </a:t>
            </a:r>
            <a:r>
              <a:rPr lang="ko-KR" altLang="en-US" sz="1400" dirty="0" err="1"/>
              <a:t>에니메이션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 err="1"/>
              <a:t>서브메뉴</a:t>
            </a:r>
            <a:r>
              <a:rPr lang="ko-KR" altLang="en-US" sz="1400" dirty="0"/>
              <a:t> 펼쳐지기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/>
              <a:t>무한슬라이딩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/>
              <a:t>조직도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상세보기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조직도추가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수정 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드래그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/>
              <a:t>서브페이지 추가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메모게시판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트렐로</a:t>
            </a:r>
            <a:r>
              <a:rPr lang="en-US" altLang="ko-KR" sz="1400" dirty="0"/>
              <a:t>), </a:t>
            </a:r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onepage</a:t>
            </a:r>
            <a:r>
              <a:rPr lang="en-US" altLang="ko-KR" sz="1400" dirty="0"/>
              <a:t> </a:t>
            </a:r>
            <a:r>
              <a:rPr lang="ko-KR" altLang="en-US" sz="1400" dirty="0"/>
              <a:t>사이트 만들기 </a:t>
            </a:r>
            <a:endParaRPr lang="en-US" altLang="ko-KR" sz="1400" dirty="0"/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/>
              <a:t>포지션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스크롤배너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레이어팝업</a:t>
            </a:r>
            <a:r>
              <a:rPr lang="en-US" altLang="ko-KR" sz="1400" dirty="0"/>
              <a:t>, FAQ</a:t>
            </a:r>
            <a:r>
              <a:rPr lang="ko-KR" altLang="en-US" sz="1400" dirty="0"/>
              <a:t>펼침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에니메이션</a:t>
            </a:r>
            <a:r>
              <a:rPr lang="ko-KR" altLang="en-US" sz="1400" dirty="0"/>
              <a:t> 라이브러리활용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SASS, SCSS </a:t>
            </a:r>
            <a:r>
              <a:rPr lang="ko-KR" altLang="en-US" sz="1400" dirty="0"/>
              <a:t>심화</a:t>
            </a:r>
            <a:endParaRPr lang="en-US" altLang="ko-KR" sz="1400" dirty="0"/>
          </a:p>
          <a:p>
            <a:r>
              <a:rPr lang="en-US" altLang="ko-KR" sz="1400" dirty="0"/>
              <a:t>9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/>
              <a:t>모바일 사이트 만들기</a:t>
            </a:r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단계 추가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반응형</a:t>
            </a:r>
            <a:r>
              <a:rPr lang="ko-KR" altLang="en-US" sz="1400" dirty="0"/>
              <a:t> 웹 만들기</a:t>
            </a:r>
          </a:p>
        </p:txBody>
      </p:sp>
    </p:spTree>
    <p:extLst>
      <p:ext uri="{BB962C8B-B14F-4D97-AF65-F5344CB8AC3E}">
        <p14:creationId xmlns:p14="http://schemas.microsoft.com/office/powerpoint/2010/main" val="19832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02" y="603436"/>
            <a:ext cx="110914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리액트를</a:t>
            </a:r>
            <a:r>
              <a:rPr lang="ko-KR" altLang="en-US" dirty="0"/>
              <a:t> 구성하는 기술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컴포넌트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재사용성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생명주기</a:t>
            </a:r>
            <a:r>
              <a:rPr lang="en-US" altLang="ko-KR" dirty="0"/>
              <a:t>(life cycle)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재렌더링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자바스크립트 문법으로 화면을 다룸</a:t>
            </a:r>
            <a:r>
              <a:rPr lang="en-US" altLang="ko-KR" dirty="0"/>
              <a:t>. real </a:t>
            </a:r>
            <a:r>
              <a:rPr lang="en-US" altLang="ko-KR" dirty="0" err="1"/>
              <a:t>dom</a:t>
            </a:r>
            <a:r>
              <a:rPr lang="ko-KR" altLang="en-US" dirty="0"/>
              <a:t>을 다루는 </a:t>
            </a:r>
            <a:r>
              <a:rPr lang="en-US" altLang="ko-KR" dirty="0" err="1"/>
              <a:t>jquery</a:t>
            </a:r>
            <a:r>
              <a:rPr lang="ko-KR" altLang="en-US" dirty="0"/>
              <a:t>와 다르기에 </a:t>
            </a:r>
            <a:r>
              <a:rPr lang="en-US" altLang="ko-KR" dirty="0"/>
              <a:t>state, props</a:t>
            </a:r>
            <a:r>
              <a:rPr lang="ko-KR" altLang="en-US" dirty="0"/>
              <a:t>의 기능이 도입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4524" y="2801389"/>
            <a:ext cx="1757037" cy="313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4325" y="61015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 </a:t>
            </a:r>
            <a:r>
              <a:rPr lang="ko-KR" altLang="en-US" dirty="0" err="1"/>
              <a:t>박스모델링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64277" y="2967643"/>
            <a:ext cx="1546167" cy="44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4278" y="3430136"/>
            <a:ext cx="1546166" cy="352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64278" y="3892629"/>
            <a:ext cx="1546166" cy="1801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9837" y="3975757"/>
            <a:ext cx="350561" cy="164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25957" y="3975757"/>
            <a:ext cx="993047" cy="629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5957" y="4688379"/>
            <a:ext cx="993047" cy="523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5957" y="5280856"/>
            <a:ext cx="993047" cy="338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42859" y="2801389"/>
            <a:ext cx="1757037" cy="313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12660" y="61015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모델링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342612" y="2967643"/>
            <a:ext cx="1546167" cy="440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42613" y="3430136"/>
            <a:ext cx="1546166" cy="352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42613" y="3892629"/>
            <a:ext cx="1546166" cy="1801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98172" y="3975757"/>
            <a:ext cx="350561" cy="164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04292" y="3975757"/>
            <a:ext cx="993047" cy="629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04292" y="4688379"/>
            <a:ext cx="993047" cy="523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04292" y="5280856"/>
            <a:ext cx="993047" cy="338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885" y="2801388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div</a:t>
            </a:r>
            <a:r>
              <a:rPr lang="ko-KR" altLang="en-US" dirty="0"/>
              <a:t>가 제일 </a:t>
            </a:r>
            <a:r>
              <a:rPr lang="ko-KR" altLang="en-US" dirty="0" err="1"/>
              <a:t>많이사용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큰 박스로 나누고</a:t>
            </a:r>
            <a:endParaRPr lang="en-US" altLang="ko-KR" dirty="0"/>
          </a:p>
          <a:p>
            <a:r>
              <a:rPr lang="ko-KR" altLang="en-US" dirty="0"/>
              <a:t>큰 박스 안에 </a:t>
            </a:r>
            <a:r>
              <a:rPr lang="ko-KR" altLang="en-US" dirty="0" err="1"/>
              <a:t>세부박스로</a:t>
            </a:r>
            <a:endParaRPr lang="en-US" altLang="ko-KR" dirty="0"/>
          </a:p>
          <a:p>
            <a:r>
              <a:rPr lang="ko-KR" altLang="en-US" dirty="0"/>
              <a:t>나눔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52849" y="2801388"/>
            <a:ext cx="38106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</a:t>
            </a:r>
            <a:r>
              <a:rPr lang="en-US" altLang="ko-KR" dirty="0"/>
              <a:t>: </a:t>
            </a:r>
            <a:r>
              <a:rPr lang="ko-KR" altLang="en-US" dirty="0"/>
              <a:t>데이터와 결합된</a:t>
            </a:r>
            <a:endParaRPr lang="en-US" altLang="ko-KR" dirty="0"/>
          </a:p>
          <a:p>
            <a:r>
              <a:rPr lang="ko-KR" altLang="en-US" dirty="0" err="1"/>
              <a:t>박스모델</a:t>
            </a:r>
            <a:endParaRPr lang="en-US" altLang="ko-KR" dirty="0"/>
          </a:p>
          <a:p>
            <a:r>
              <a:rPr lang="ko-KR" altLang="en-US" dirty="0" err="1"/>
              <a:t>루프문을</a:t>
            </a:r>
            <a:r>
              <a:rPr lang="ko-KR" altLang="en-US" dirty="0"/>
              <a:t> 돌려서 생산가능</a:t>
            </a:r>
            <a:endParaRPr lang="en-US" altLang="ko-KR" dirty="0"/>
          </a:p>
          <a:p>
            <a:r>
              <a:rPr lang="ko-KR" altLang="en-US" dirty="0"/>
              <a:t>상위 컴포넌트가 하위컴포넌트들의</a:t>
            </a:r>
            <a:endParaRPr lang="en-US" altLang="ko-KR" dirty="0"/>
          </a:p>
          <a:p>
            <a:r>
              <a:rPr lang="ko-KR" altLang="en-US" dirty="0"/>
              <a:t>이벤트 함수를 갖고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상위의 속성</a:t>
            </a:r>
            <a:r>
              <a:rPr lang="en-US" altLang="ko-KR" dirty="0"/>
              <a:t>(props)</a:t>
            </a:r>
            <a:r>
              <a:rPr lang="ko-KR" altLang="en-US" dirty="0"/>
              <a:t>이 하위로 전달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컴포넌트가 업데이트될때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props</a:t>
            </a:r>
            <a:r>
              <a:rPr lang="ko-KR" altLang="en-US" dirty="0"/>
              <a:t>가 바뀔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ko-KR" altLang="en-US" dirty="0" err="1"/>
              <a:t>바뀔때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부모컴포넌트가 </a:t>
            </a:r>
            <a:r>
              <a:rPr lang="ko-KR" altLang="en-US" dirty="0" err="1"/>
              <a:t>리렌더링될때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this.forceUpdate</a:t>
            </a:r>
            <a:r>
              <a:rPr lang="ko-KR" altLang="en-US" dirty="0"/>
              <a:t>로 강제 렌더링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81458" y="1507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기술 핵심 짚어보기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95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332509"/>
            <a:ext cx="313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REALDOM VS VIRTUALDOM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6" y="881960"/>
            <a:ext cx="10082193" cy="59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53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508000"/>
            <a:ext cx="11676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ko-KR" altLang="en-US" dirty="0" err="1"/>
              <a:t>리얼돔을</a:t>
            </a:r>
            <a:r>
              <a:rPr lang="ko-KR" altLang="en-US" dirty="0"/>
              <a:t> </a:t>
            </a:r>
            <a:r>
              <a:rPr lang="ko-KR" altLang="en-US" dirty="0" err="1"/>
              <a:t>직접조작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리페인트</a:t>
            </a:r>
            <a:r>
              <a:rPr lang="en-US" altLang="ko-KR" dirty="0"/>
              <a:t>, </a:t>
            </a:r>
            <a:r>
              <a:rPr lang="ko-KR" altLang="en-US" dirty="0" err="1"/>
              <a:t>리플로우</a:t>
            </a:r>
            <a:r>
              <a:rPr lang="ko-KR" altLang="en-US" dirty="0"/>
              <a:t>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dirty="0" err="1"/>
              <a:t>리플로우란</a:t>
            </a:r>
            <a:r>
              <a:rPr lang="en-US" altLang="ko-KR" dirty="0"/>
              <a:t> : </a:t>
            </a:r>
            <a:r>
              <a:rPr lang="ko-KR" altLang="ko-KR" dirty="0"/>
              <a:t>모든 </a:t>
            </a:r>
            <a:r>
              <a:rPr lang="ko-KR" altLang="ko-KR" dirty="0" err="1"/>
              <a:t>엘리먼트의</a:t>
            </a:r>
            <a:r>
              <a:rPr lang="ko-KR" altLang="ko-KR" dirty="0"/>
              <a:t> 위치와 길이 등을 다시 계산하는 것으로 문서의 일부 혹은 전체를 다시 렌더링</a:t>
            </a:r>
          </a:p>
          <a:p>
            <a:pPr marL="285750" indent="-285750">
              <a:buFontTx/>
              <a:buChar char="-"/>
            </a:pPr>
            <a:r>
              <a:rPr lang="ko-KR" altLang="ko-KR" dirty="0" err="1"/>
              <a:t>리페인트란</a:t>
            </a:r>
            <a:r>
              <a:rPr lang="en-US" altLang="ko-KR" dirty="0"/>
              <a:t> : </a:t>
            </a:r>
            <a:r>
              <a:rPr lang="ko-KR" altLang="ko-KR" dirty="0"/>
              <a:t>레이아웃에는 영향을 주지 않지만</a:t>
            </a:r>
            <a:r>
              <a:rPr lang="en-US" altLang="ko-KR" dirty="0"/>
              <a:t>, </a:t>
            </a:r>
            <a:r>
              <a:rPr lang="ko-KR" altLang="ko-KR" dirty="0"/>
              <a:t>가시성에는 영향을 주는 </a:t>
            </a:r>
            <a:r>
              <a:rPr lang="ko-KR" altLang="ko-KR" dirty="0" err="1"/>
              <a:t>엘리먼트가</a:t>
            </a:r>
            <a:r>
              <a:rPr lang="ko-KR" altLang="ko-KR" dirty="0"/>
              <a:t> 변경되면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는 메모리상에서 </a:t>
            </a:r>
            <a:r>
              <a:rPr lang="en-US" altLang="ko-KR" dirty="0"/>
              <a:t>DIFF</a:t>
            </a:r>
            <a:r>
              <a:rPr lang="ko-KR" altLang="en-US" dirty="0"/>
              <a:t>알고리즘으로 </a:t>
            </a:r>
            <a:r>
              <a:rPr lang="ko-KR" altLang="en-US" dirty="0" err="1"/>
              <a:t>가상돔</a:t>
            </a:r>
            <a:r>
              <a:rPr lang="ko-KR" altLang="en-US" dirty="0"/>
              <a:t> 치환 후 렌더링 수행</a:t>
            </a:r>
            <a:endParaRPr lang="en-US" altLang="ko-KR" dirty="0"/>
          </a:p>
          <a:p>
            <a:r>
              <a:rPr lang="ko-KR" altLang="en-US" dirty="0"/>
              <a:t>참고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https://meetup.toast.com/posts/110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9e96aa72-1307-11e7-8c05-dfb7b33cd7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195637"/>
            <a:ext cx="35909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uld-component-upd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843212"/>
            <a:ext cx="52863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5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7407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component </a:t>
            </a:r>
            <a:r>
              <a:rPr lang="ko-KR" altLang="en-US" dirty="0"/>
              <a:t>생명주기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1847" y="1596044"/>
            <a:ext cx="1197033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1521" y="2448683"/>
            <a:ext cx="1197033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마운트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31638" y="2448683"/>
            <a:ext cx="1197033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695" y="311665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페이지에</a:t>
            </a:r>
            <a:endParaRPr lang="en-US" altLang="ko-KR" sz="1400" dirty="0"/>
          </a:p>
          <a:p>
            <a:r>
              <a:rPr lang="ko-KR" altLang="en-US" sz="1400" dirty="0"/>
              <a:t>컴포넌트 나타남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750" y="31166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페이지에서</a:t>
            </a:r>
            <a:endParaRPr lang="en-US" altLang="ko-KR" sz="1400" dirty="0"/>
          </a:p>
          <a:p>
            <a:r>
              <a:rPr lang="ko-KR" altLang="en-US" sz="1400" dirty="0"/>
              <a:t>컴포넌트가 사라짐</a:t>
            </a:r>
          </a:p>
        </p:txBody>
      </p:sp>
      <p:cxnSp>
        <p:nvCxnSpPr>
          <p:cNvPr id="12" name="꺾인 연결선 11"/>
          <p:cNvCxnSpPr>
            <a:endCxn id="6" idx="1"/>
          </p:cNvCxnSpPr>
          <p:nvPr/>
        </p:nvCxnSpPr>
        <p:spPr>
          <a:xfrm rot="5400000" flipH="1" flipV="1">
            <a:off x="747853" y="1924689"/>
            <a:ext cx="590788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8" idx="0"/>
          </p:cNvCxnSpPr>
          <p:nvPr/>
        </p:nvCxnSpPr>
        <p:spPr>
          <a:xfrm>
            <a:off x="2468880" y="1857895"/>
            <a:ext cx="461275" cy="590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 flipH="1">
            <a:off x="1271846" y="1733200"/>
            <a:ext cx="1197033" cy="12700"/>
          </a:xfrm>
          <a:prstGeom prst="bentConnector5">
            <a:avLst>
              <a:gd name="adj1" fmla="val -19097"/>
              <a:gd name="adj2" fmla="val 3861811"/>
              <a:gd name="adj3" fmla="val 119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6364" y="881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리렌더링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91" y="1291732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컴포넌트정보를 업데이트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3860" y="58181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할 때 호출하는 메서드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87442" y="1105518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87442" y="1891438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constructor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87442" y="2663503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getDerivedStateFromProps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287442" y="3435568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87442" y="4280702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componentDidMount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3" idx="2"/>
            <a:endCxn id="27" idx="0"/>
          </p:cNvCxnSpPr>
          <p:nvPr/>
        </p:nvCxnSpPr>
        <p:spPr>
          <a:xfrm>
            <a:off x="5806272" y="1629219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06272" y="2338002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806272" y="3173349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806272" y="3959269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1521" y="4804403"/>
            <a:ext cx="3852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컴포넌트가 업데이트될때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props</a:t>
            </a:r>
            <a:r>
              <a:rPr lang="ko-KR" altLang="en-US" dirty="0"/>
              <a:t>가 바뀔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ko-KR" altLang="en-US" dirty="0" err="1"/>
              <a:t>바뀔때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부모컴포넌트가 </a:t>
            </a:r>
            <a:r>
              <a:rPr lang="ko-KR" altLang="en-US" dirty="0" err="1"/>
              <a:t>리렌더링될때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this.forceUpdate</a:t>
            </a:r>
            <a:r>
              <a:rPr lang="ko-KR" altLang="en-US" dirty="0"/>
              <a:t>로 강제 렌더링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8258499" y="1010514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props </a:t>
            </a:r>
            <a:r>
              <a:rPr lang="ko-KR" altLang="en-US" dirty="0"/>
              <a:t>변경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32081" y="1741959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getDerivedStateFromProps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332081" y="2527879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shouldComponentUpdate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332081" y="3806511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332081" y="4578576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getSnapshotBeforeUpdate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332081" y="5423710"/>
            <a:ext cx="3037660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componentDidUpdate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39" idx="2"/>
            <a:endCxn id="40" idx="0"/>
          </p:cNvCxnSpPr>
          <p:nvPr/>
        </p:nvCxnSpPr>
        <p:spPr>
          <a:xfrm>
            <a:off x="9850911" y="2265660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1" idx="0"/>
          </p:cNvCxnSpPr>
          <p:nvPr/>
        </p:nvCxnSpPr>
        <p:spPr>
          <a:xfrm>
            <a:off x="9850911" y="2974443"/>
            <a:ext cx="0" cy="83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850911" y="4316357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9850911" y="5102277"/>
            <a:ext cx="0" cy="26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50213" y="1010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부모렌더링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33335" y="1325371"/>
            <a:ext cx="0" cy="4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0812935" y="1325371"/>
            <a:ext cx="0" cy="41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17052" y="3219603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r>
              <a:rPr lang="ko-KR" altLang="en-US" dirty="0"/>
              <a:t>를 반환하면 취소됨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04705" y="581817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</a:t>
            </a:r>
            <a:r>
              <a:rPr lang="ko-KR" altLang="en-US" dirty="0" err="1"/>
              <a:t>업데이트시</a:t>
            </a:r>
            <a:r>
              <a:rPr lang="ko-KR" altLang="en-US" dirty="0"/>
              <a:t>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264157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3100" y="51509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https://medium.com/@shlee1353/%EB%A6%AC%EC%95%A1%ED%8A%B8-hooks-usestate-4%EA%B0%80%EC%A7%80-%EC%83%81%EC%9A%A9%EB%B0%A9%EB%B2%95-dfe8b2096750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100" y="255526"/>
            <a:ext cx="105625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state </a:t>
            </a:r>
            <a:r>
              <a:rPr lang="ko-KR" altLang="en-US" dirty="0" err="1"/>
              <a:t>상태다루기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내부 값 변화에 따른 </a:t>
            </a:r>
            <a:r>
              <a:rPr lang="ko-KR" altLang="en-US" dirty="0" err="1"/>
              <a:t>리랜더링</a:t>
            </a:r>
            <a:endParaRPr lang="en-US" altLang="ko-KR" dirty="0"/>
          </a:p>
          <a:p>
            <a:r>
              <a:rPr lang="en-US" altLang="ko-KR" dirty="0" err="1"/>
              <a:t>useState</a:t>
            </a:r>
            <a:r>
              <a:rPr lang="ko-KR" altLang="en-US" dirty="0"/>
              <a:t>는 함수형 컴포넌트에 </a:t>
            </a:r>
            <a:r>
              <a:rPr lang="en-US" altLang="ko-KR" dirty="0"/>
              <a:t>state</a:t>
            </a:r>
            <a:r>
              <a:rPr lang="ko-KR" altLang="en-US" dirty="0"/>
              <a:t>를 추가할 수 있도록 도와줍니다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(hooks</a:t>
            </a:r>
            <a:r>
              <a:rPr lang="ko-KR" altLang="en-US" dirty="0"/>
              <a:t>라는 용어를 사용하지만 실제적으로는 함수입니다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class </a:t>
            </a:r>
            <a:r>
              <a:rPr lang="ko-KR" altLang="en-US" dirty="0"/>
              <a:t>내부에서는 </a:t>
            </a:r>
            <a:r>
              <a:rPr lang="en-US" altLang="ko-KR" dirty="0"/>
              <a:t>state</a:t>
            </a:r>
            <a:r>
              <a:rPr lang="ko-KR" altLang="en-US" dirty="0"/>
              <a:t>는 항상 객체였습니다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hooks </a:t>
            </a:r>
            <a:r>
              <a:rPr lang="ko-KR" altLang="en-US" dirty="0"/>
              <a:t>에서는 다양한 타입이 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(array, number, </a:t>
            </a:r>
            <a:r>
              <a:rPr lang="en-US" altLang="ko-KR" dirty="0" err="1"/>
              <a:t>boolean</a:t>
            </a:r>
            <a:r>
              <a:rPr lang="en-US" altLang="ko-KR" dirty="0"/>
              <a:t>, string,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state </a:t>
            </a:r>
            <a:r>
              <a:rPr lang="ko-KR" altLang="en-US" dirty="0"/>
              <a:t>다루는 방식 </a:t>
            </a:r>
            <a:r>
              <a:rPr lang="en-US" altLang="ko-KR" dirty="0"/>
              <a:t>: </a:t>
            </a:r>
            <a:r>
              <a:rPr lang="en-US" altLang="ko-KR" dirty="0" err="1"/>
              <a:t>this.setState</a:t>
            </a:r>
            <a:r>
              <a:rPr lang="en-US" altLang="ko-KR" dirty="0"/>
              <a:t>, </a:t>
            </a:r>
            <a:r>
              <a:rPr lang="ko-KR" altLang="en-US" dirty="0"/>
              <a:t>클래스기반</a:t>
            </a:r>
            <a:r>
              <a:rPr lang="en-US" altLang="ko-KR" dirty="0"/>
              <a:t>(component</a:t>
            </a:r>
            <a:r>
              <a:rPr lang="ko-KR" altLang="en-US" dirty="0"/>
              <a:t>의 생명주기 안에서 </a:t>
            </a:r>
            <a:r>
              <a:rPr lang="en-US" altLang="ko-KR" dirty="0"/>
              <a:t>state </a:t>
            </a:r>
            <a:r>
              <a:rPr lang="ko-KR" altLang="en-US" dirty="0" err="1"/>
              <a:t>변경설정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참고 소스 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https://developer-alle.tistory.com/304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 : </a:t>
            </a:r>
            <a:r>
              <a:rPr lang="ko-KR" altLang="en-US" dirty="0"/>
              <a:t>코드에서 볼 수 있듯이</a:t>
            </a:r>
            <a:r>
              <a:rPr lang="en-US" altLang="ko-KR" dirty="0"/>
              <a:t>, </a:t>
            </a:r>
            <a:r>
              <a:rPr lang="ko-KR" altLang="en-US" dirty="0"/>
              <a:t>동일한 코드가 중복된다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</a:t>
            </a:r>
            <a:r>
              <a:rPr lang="ko-KR" altLang="en-US" dirty="0" err="1"/>
              <a:t>최초든</a:t>
            </a:r>
            <a:r>
              <a:rPr lang="ko-KR" altLang="en-US" dirty="0"/>
              <a:t> 업데이트 </a:t>
            </a:r>
            <a:r>
              <a:rPr lang="ko-KR" altLang="en-US" dirty="0" err="1"/>
              <a:t>이후든</a:t>
            </a:r>
            <a:r>
              <a:rPr lang="ko-KR" altLang="en-US" dirty="0"/>
              <a:t> </a:t>
            </a:r>
            <a:r>
              <a:rPr lang="ko-KR" altLang="en-US" b="1" dirty="0"/>
              <a:t>렌더링 될 때마다</a:t>
            </a:r>
            <a:r>
              <a:rPr lang="ko-KR" altLang="en-US" dirty="0"/>
              <a:t> 수행하고 싶은 작업이 있을 때에 기존의 라이프사이클 </a:t>
            </a:r>
            <a:endParaRPr lang="en-US" altLang="ko-KR" dirty="0"/>
          </a:p>
          <a:p>
            <a:r>
              <a:rPr lang="ko-KR" altLang="en-US" dirty="0"/>
              <a:t>메서드를 사용하면 중복이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최신방식</a:t>
            </a:r>
            <a:r>
              <a:rPr lang="en-US" altLang="ko-KR" dirty="0"/>
              <a:t>(</a:t>
            </a:r>
            <a:r>
              <a:rPr lang="ko-KR" altLang="en-US" dirty="0"/>
              <a:t>훅</a:t>
            </a:r>
            <a:r>
              <a:rPr lang="en-US" altLang="ko-KR" dirty="0"/>
              <a:t>, </a:t>
            </a:r>
            <a:r>
              <a:rPr lang="en-US" altLang="ko-KR" dirty="0" err="1"/>
              <a:t>mobx</a:t>
            </a:r>
            <a:r>
              <a:rPr lang="en-US" altLang="ko-KR" dirty="0"/>
              <a:t>) : </a:t>
            </a:r>
            <a:r>
              <a:rPr lang="en-US" altLang="ko-KR" dirty="0" err="1"/>
              <a:t>useState</a:t>
            </a:r>
            <a:r>
              <a:rPr lang="en-US" altLang="ko-KR" dirty="0"/>
              <a:t>, </a:t>
            </a:r>
            <a:r>
              <a:rPr lang="ko-KR" altLang="en-US" dirty="0"/>
              <a:t>함수기반으로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969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407324"/>
            <a:ext cx="98328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 / props</a:t>
            </a:r>
          </a:p>
          <a:p>
            <a:endParaRPr lang="en-US" altLang="ko-KR" dirty="0"/>
          </a:p>
          <a:p>
            <a:r>
              <a:rPr lang="en-US" altLang="ko-KR" b="1" dirty="0"/>
              <a:t>Props</a:t>
            </a:r>
            <a:endParaRPr lang="ko-KR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부모 컴포넌트가 자식 컴포넌트에 값을 </a:t>
            </a:r>
            <a:r>
              <a:rPr lang="ko-KR" altLang="ko-KR" dirty="0" err="1"/>
              <a:t>전달할때</a:t>
            </a:r>
            <a:r>
              <a:rPr lang="ko-KR" altLang="ko-KR" dirty="0"/>
              <a:t> 사용되는 속성</a:t>
            </a:r>
          </a:p>
          <a:p>
            <a:r>
              <a:rPr lang="en-US" altLang="ko-KR" dirty="0"/>
              <a:t>- </a:t>
            </a:r>
            <a:r>
              <a:rPr lang="ko-KR" altLang="ko-KR" dirty="0"/>
              <a:t>자식 입장에서</a:t>
            </a:r>
            <a:r>
              <a:rPr lang="en-US" altLang="ko-KR" dirty="0"/>
              <a:t> Props</a:t>
            </a:r>
            <a:r>
              <a:rPr lang="ko-KR" altLang="ko-KR" dirty="0"/>
              <a:t>는 읽기전용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State</a:t>
            </a:r>
            <a:endParaRPr lang="ko-KR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컴포넌트 자기 자신이 들고 있으며 변화가 필요할 경우</a:t>
            </a:r>
            <a:r>
              <a:rPr lang="en-US" altLang="ko-KR" dirty="0"/>
              <a:t> </a:t>
            </a:r>
            <a:r>
              <a:rPr lang="en-US" altLang="ko-KR" dirty="0" err="1"/>
              <a:t>setState</a:t>
            </a:r>
            <a:r>
              <a:rPr lang="ko-KR" altLang="ko-KR" dirty="0"/>
              <a:t>를 통해 값 변경이 가능하다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https://velopert.com/3629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https://velog.io/@04_miffy/Props%EC%99%80-State%EC%9D%98-%EC%B0%A8%EC%9D%B4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183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30200"/>
            <a:ext cx="1485259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es6 </a:t>
            </a:r>
            <a:r>
              <a:rPr lang="ko-KR" altLang="en-US" dirty="0"/>
              <a:t>문법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https://velog.io/@decody/ES6-Sheetsheet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const</a:t>
            </a:r>
            <a:r>
              <a:rPr lang="en-US" altLang="ko-KR" b="1" dirty="0"/>
              <a:t>/let/</a:t>
            </a: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ko-KR" altLang="en-US" b="1" dirty="0"/>
              <a:t>블록 </a:t>
            </a:r>
            <a:r>
              <a:rPr lang="ko-KR" altLang="en-US" b="1" dirty="0" err="1"/>
              <a:t>스코프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b="1" dirty="0"/>
              <a:t>템플릿 </a:t>
            </a:r>
            <a:r>
              <a:rPr lang="en-US" altLang="ko-KR" b="1" dirty="0"/>
              <a:t>/ </a:t>
            </a:r>
            <a:r>
              <a:rPr lang="ko-KR" altLang="en-US" b="1" dirty="0" err="1"/>
              <a:t>백틱</a:t>
            </a:r>
            <a:r>
              <a:rPr lang="en-US" altLang="ko-KR" b="1" dirty="0"/>
              <a:t>(`)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b="1" dirty="0"/>
              <a:t>화살표 함수</a:t>
            </a:r>
          </a:p>
          <a:p>
            <a:endParaRPr lang="en-US" altLang="ko-KR" dirty="0"/>
          </a:p>
          <a:p>
            <a:r>
              <a:rPr lang="ko-KR" altLang="en-US" b="1" dirty="0"/>
              <a:t>클래스</a:t>
            </a:r>
          </a:p>
          <a:p>
            <a:endParaRPr lang="en-US" altLang="ko-KR" dirty="0"/>
          </a:p>
          <a:p>
            <a:r>
              <a:rPr lang="ko-KR" altLang="en-US" b="1" dirty="0"/>
              <a:t>모듈</a:t>
            </a:r>
          </a:p>
          <a:p>
            <a:endParaRPr lang="en-US" altLang="ko-KR" dirty="0"/>
          </a:p>
          <a:p>
            <a:r>
              <a:rPr lang="ko-KR" altLang="en-US" b="1" dirty="0"/>
              <a:t>배열</a:t>
            </a:r>
            <a:r>
              <a:rPr lang="en-US" altLang="ko-KR" b="1" dirty="0"/>
              <a:t>/</a:t>
            </a:r>
            <a:r>
              <a:rPr lang="ko-KR" altLang="en-US" b="1" dirty="0"/>
              <a:t>객체 할당 확장</a:t>
            </a:r>
          </a:p>
          <a:p>
            <a:endParaRPr lang="en-US" altLang="ko-KR" dirty="0"/>
          </a:p>
          <a:p>
            <a:r>
              <a:rPr lang="en-US" altLang="ko-KR" b="1" dirty="0"/>
              <a:t>Spread(...) </a:t>
            </a:r>
            <a:r>
              <a:rPr lang="ko-KR" altLang="en-US" b="1" dirty="0"/>
              <a:t>연산자</a:t>
            </a:r>
          </a:p>
          <a:p>
            <a:endParaRPr lang="en-US" altLang="ko-KR" dirty="0"/>
          </a:p>
          <a:p>
            <a:r>
              <a:rPr lang="en-US" altLang="ko-KR" dirty="0"/>
              <a:t>promise</a:t>
            </a:r>
          </a:p>
          <a:p>
            <a:r>
              <a:rPr lang="en-US" altLang="ko-KR" dirty="0">
                <a:hlinkClick r:id="rId3"/>
              </a:rPr>
              <a:t>https://joshua1988.github.io/web-development/javascript/promise-for-beginners/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async</a:t>
            </a:r>
            <a:r>
              <a:rPr lang="en-US" altLang="ko-KR" dirty="0"/>
              <a:t> await</a:t>
            </a:r>
          </a:p>
          <a:p>
            <a:r>
              <a:rPr lang="en-US" altLang="ko-KR" dirty="0">
                <a:hlinkClick r:id="rId4"/>
              </a:rPr>
              <a:t>https://joshua1988.github.io/web-development/javascript/js-async-await/#async--await%EB%8A%94-%EB%AD%94%EA%B0%80%EC%9A%94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2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24106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어떻게 </a:t>
            </a:r>
            <a:r>
              <a:rPr lang="en-US" altLang="ko-KR" dirty="0"/>
              <a:t>IT</a:t>
            </a:r>
            <a:r>
              <a:rPr lang="ko-KR" altLang="en-US" dirty="0"/>
              <a:t>기술을 정복할 것인가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82138" y="3816164"/>
            <a:ext cx="109456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빠른 공부 방법에 대한 연구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IT</a:t>
            </a:r>
            <a:r>
              <a:rPr lang="ko-KR" altLang="en-US" sz="1600" dirty="0"/>
              <a:t>기술 학습방법 </a:t>
            </a:r>
            <a:r>
              <a:rPr lang="en-US" altLang="ko-KR" sz="1600" dirty="0"/>
              <a:t>: </a:t>
            </a:r>
            <a:r>
              <a:rPr lang="ko-KR" altLang="en-US" sz="1600" dirty="0"/>
              <a:t>책으로 공부하기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공식튜토리얼사이트</a:t>
            </a:r>
            <a:r>
              <a:rPr lang="en-US" altLang="ko-KR" sz="1600" dirty="0"/>
              <a:t>, </a:t>
            </a:r>
            <a:r>
              <a:rPr lang="ko-KR" altLang="en-US" sz="1600" dirty="0"/>
              <a:t>유명 블로거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강의 시청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깃허브</a:t>
            </a:r>
            <a:r>
              <a:rPr lang="ko-KR" altLang="en-US" sz="1600" dirty="0"/>
              <a:t> 예제</a:t>
            </a:r>
            <a:r>
              <a:rPr lang="en-US" altLang="ko-KR" sz="1600" dirty="0"/>
              <a:t>, </a:t>
            </a:r>
            <a:r>
              <a:rPr lang="ko-KR" altLang="en-US" sz="1600" dirty="0"/>
              <a:t>책 예제소스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목표실력 </a:t>
            </a:r>
            <a:r>
              <a:rPr lang="en-US" altLang="ko-KR" sz="1600" dirty="0"/>
              <a:t>: </a:t>
            </a:r>
            <a:r>
              <a:rPr lang="ko-KR" altLang="en-US" sz="1600" dirty="0"/>
              <a:t>해당 기술로 실무 개발을 할 수 있는 수준까지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처음부터 끝까지 내 힘으로 웹 사이트 하나 만들기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</a:rPr>
              <a:t>핵심지식에 집중할 것 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핵심지식은 실전 사이트 개발을 통해서 무엇이 필요한지 자연스럽게 체득하게 됨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차 목표 </a:t>
            </a:r>
            <a:r>
              <a:rPr lang="en-US" altLang="ko-KR" sz="1600" dirty="0"/>
              <a:t>: </a:t>
            </a:r>
            <a:r>
              <a:rPr lang="ko-KR" altLang="en-US" sz="1600" dirty="0"/>
              <a:t>퍼블리셔 </a:t>
            </a:r>
            <a:r>
              <a:rPr lang="en-US" altLang="ko-KR" sz="1600" dirty="0"/>
              <a:t>-&gt; 2</a:t>
            </a:r>
            <a:r>
              <a:rPr lang="ko-KR" altLang="en-US" sz="1600" dirty="0"/>
              <a:t>차 목표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프론트엔드</a:t>
            </a:r>
            <a:r>
              <a:rPr lang="ko-KR" altLang="en-US" sz="1600" dirty="0"/>
              <a:t> 개발자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풍부한 예제 소스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깃허브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책예제소스</a:t>
            </a:r>
            <a:r>
              <a:rPr lang="en-US" altLang="ko-KR" sz="1600" dirty="0"/>
              <a:t>, </a:t>
            </a:r>
            <a:r>
              <a:rPr lang="ko-KR" altLang="en-US" sz="1600" dirty="0"/>
              <a:t>외주개발 소스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단계별 미션 예제 </a:t>
            </a:r>
            <a:r>
              <a:rPr lang="en-US" altLang="ko-KR" sz="1600" dirty="0"/>
              <a:t>: </a:t>
            </a:r>
            <a:r>
              <a:rPr lang="ko-KR" altLang="en-US" sz="1600" dirty="0"/>
              <a:t>초급</a:t>
            </a:r>
            <a:r>
              <a:rPr lang="en-US" altLang="ko-KR" sz="1600" dirty="0"/>
              <a:t>/</a:t>
            </a:r>
            <a:r>
              <a:rPr lang="ko-KR" altLang="en-US" sz="1600" dirty="0"/>
              <a:t>중급</a:t>
            </a:r>
            <a:r>
              <a:rPr lang="en-US" altLang="ko-KR" sz="1600" dirty="0"/>
              <a:t>/</a:t>
            </a:r>
            <a:r>
              <a:rPr lang="ko-KR" altLang="en-US" sz="1600" dirty="0"/>
              <a:t>고급 레벨 별 도전 미션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인프런의</a:t>
            </a:r>
            <a:r>
              <a:rPr lang="ko-KR" altLang="en-US" sz="1600" dirty="0"/>
              <a:t> 인기 강사들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파일참고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취업을 위한 최종 상태는 어떠한 요구사항이 주어져도 웹사이트를 만들 수 있는 능력배양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3884-3396-4606-AE42-F70A2383B297}"/>
              </a:ext>
            </a:extLst>
          </p:cNvPr>
          <p:cNvSpPr/>
          <p:nvPr/>
        </p:nvSpPr>
        <p:spPr>
          <a:xfrm>
            <a:off x="419100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프론트엔드개발자가</a:t>
            </a:r>
            <a:r>
              <a:rPr lang="ko-KR" altLang="en-US" dirty="0"/>
              <a:t> 알아야 할 지식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photoshop</a:t>
            </a:r>
            <a:r>
              <a:rPr lang="en-US" altLang="ko-KR" dirty="0"/>
              <a:t> / illustrator / </a:t>
            </a:r>
            <a:r>
              <a:rPr lang="ko-KR" altLang="en-US" dirty="0" err="1"/>
              <a:t>제플린</a:t>
            </a:r>
            <a:r>
              <a:rPr lang="ko-KR" altLang="en-US" dirty="0"/>
              <a:t> </a:t>
            </a:r>
            <a:r>
              <a:rPr lang="en-US" altLang="ko-KR" dirty="0"/>
              <a:t>/ XD / </a:t>
            </a:r>
            <a:r>
              <a:rPr lang="ko-KR" altLang="en-US" dirty="0"/>
              <a:t>스케치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html / html5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css</a:t>
            </a:r>
            <a:r>
              <a:rPr lang="en-US" altLang="ko-KR" dirty="0"/>
              <a:t> / css3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ResponsiveWeb</a:t>
            </a:r>
            <a:r>
              <a:rPr lang="en-US" altLang="ko-KR" dirty="0"/>
              <a:t>, Bootstrap, </a:t>
            </a:r>
            <a:r>
              <a:rPr lang="en-US" altLang="ko-KR" dirty="0" err="1"/>
              <a:t>scss</a:t>
            </a:r>
            <a:r>
              <a:rPr lang="en-US" altLang="ko-KR" dirty="0"/>
              <a:t>, sass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Javascript</a:t>
            </a:r>
            <a:r>
              <a:rPr lang="en-US" altLang="ko-KR" dirty="0"/>
              <a:t> / </a:t>
            </a:r>
            <a:r>
              <a:rPr lang="en-US" altLang="ko-KR" dirty="0" err="1"/>
              <a:t>Jquery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ecma6 / node.js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React.js / Vue.js / Angular.js : </a:t>
            </a:r>
            <a:r>
              <a:rPr lang="ko-KR" altLang="en-US" dirty="0" err="1"/>
              <a:t>택</a:t>
            </a:r>
            <a:r>
              <a:rPr lang="en-US" altLang="ko-KR" dirty="0"/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웹서버기본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데이터베이스기본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094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90698"/>
            <a:ext cx="69610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jsx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무조건 </a:t>
            </a:r>
            <a:r>
              <a:rPr lang="ko-KR" altLang="en-US" dirty="0" err="1"/>
              <a:t>닫힌태그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랜더링</a:t>
            </a:r>
            <a:r>
              <a:rPr lang="ko-KR" altLang="en-US" dirty="0"/>
              <a:t> 구간에 변수바인딩가능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css</a:t>
            </a:r>
            <a:r>
              <a:rPr lang="ko-KR" altLang="en-US" dirty="0" err="1"/>
              <a:t>적용시</a:t>
            </a:r>
            <a:r>
              <a:rPr lang="ko-KR" altLang="en-US" dirty="0"/>
              <a:t> </a:t>
            </a:r>
            <a:r>
              <a:rPr lang="ko-KR" altLang="en-US" dirty="0" err="1"/>
              <a:t>카멜표기법</a:t>
            </a:r>
            <a:r>
              <a:rPr lang="en-US" altLang="ko-KR" dirty="0"/>
              <a:t>, </a:t>
            </a:r>
            <a:r>
              <a:rPr lang="ko-KR" altLang="en-US" dirty="0" err="1"/>
              <a:t>객체연결</a:t>
            </a:r>
            <a:r>
              <a:rPr lang="en-US" altLang="ko-KR" dirty="0"/>
              <a:t>, import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주석입력방법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온클릭</a:t>
            </a:r>
            <a:r>
              <a:rPr lang="ko-KR" altLang="en-US" dirty="0"/>
              <a:t> 메서드 호출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조건부처리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https://brunch.co.kr/@brunch92ny/35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https://dabo-dev.tistory.com/20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https://velog.io/@kihyeon8949/TIL-JSX%EB%AC%B8%EB%B2%95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637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374" y="240607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간단 게시판 </a:t>
            </a:r>
            <a:r>
              <a:rPr lang="ko-KR" altLang="en-US" dirty="0" err="1"/>
              <a:t>실습예제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5" y="1385567"/>
            <a:ext cx="5807418" cy="3037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4" y="4596264"/>
            <a:ext cx="11357235" cy="17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996" y="441891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어떻게 취업시장을 뚫을 것인가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70B6-B7AB-4B35-ACD1-E72FCE53DE59}"/>
              </a:ext>
            </a:extLst>
          </p:cNvPr>
          <p:cNvSpPr txBox="1"/>
          <p:nvPr/>
        </p:nvSpPr>
        <p:spPr>
          <a:xfrm>
            <a:off x="551996" y="1087843"/>
            <a:ext cx="113912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멋진 포트폴리오를 작성 </a:t>
            </a:r>
            <a:r>
              <a:rPr lang="en-US" altLang="ko-KR" dirty="0"/>
              <a:t>+ </a:t>
            </a:r>
            <a:r>
              <a:rPr lang="ko-KR" altLang="en-US" dirty="0"/>
              <a:t>자소서 </a:t>
            </a:r>
            <a:r>
              <a:rPr lang="en-US" altLang="ko-KR" dirty="0"/>
              <a:t>: </a:t>
            </a:r>
            <a:r>
              <a:rPr lang="ko-KR" altLang="en-US" dirty="0"/>
              <a:t>직접 뚫기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스타트업 취업하기 </a:t>
            </a:r>
            <a:r>
              <a:rPr lang="en-US" altLang="ko-KR" dirty="0"/>
              <a:t>: </a:t>
            </a:r>
            <a:r>
              <a:rPr lang="ko-KR" altLang="en-US" dirty="0"/>
              <a:t>아직 규모가 작은 팀에 합류하여 </a:t>
            </a:r>
            <a:r>
              <a:rPr lang="en-US" altLang="ko-KR" dirty="0" err="1"/>
              <a:t>mvp</a:t>
            </a:r>
            <a:r>
              <a:rPr lang="ko-KR" altLang="en-US" dirty="0"/>
              <a:t>를 </a:t>
            </a:r>
            <a:r>
              <a:rPr lang="ko-KR" altLang="en-US" dirty="0" err="1"/>
              <a:t>만들어봄으로써</a:t>
            </a:r>
            <a:r>
              <a:rPr lang="ko-KR" altLang="en-US" dirty="0"/>
              <a:t> 경력을 쌓고 정비지원</a:t>
            </a:r>
            <a:endParaRPr lang="en-US" altLang="ko-KR" dirty="0"/>
          </a:p>
          <a:p>
            <a:r>
              <a:rPr lang="ko-KR" altLang="en-US" dirty="0" err="1"/>
              <a:t>선정시</a:t>
            </a:r>
            <a:r>
              <a:rPr lang="ko-KR" altLang="en-US" dirty="0"/>
              <a:t> </a:t>
            </a:r>
            <a:r>
              <a:rPr lang="ko-KR" altLang="en-US" dirty="0" err="1"/>
              <a:t>월급받으면서</a:t>
            </a:r>
            <a:r>
              <a:rPr lang="ko-KR" altLang="en-US" dirty="0"/>
              <a:t> 생활</a:t>
            </a:r>
            <a:r>
              <a:rPr lang="en-US" altLang="ko-KR" dirty="0"/>
              <a:t>. 1</a:t>
            </a:r>
            <a:r>
              <a:rPr lang="ko-KR" altLang="en-US" dirty="0"/>
              <a:t>년 버틴 후 이직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공모전</a:t>
            </a:r>
            <a:r>
              <a:rPr lang="en-US" altLang="ko-KR" dirty="0"/>
              <a:t>, </a:t>
            </a:r>
            <a:r>
              <a:rPr lang="ko-KR" altLang="en-US" dirty="0"/>
              <a:t>경진대회 준비하는 팀에 합류하여 실전 프로젝트를 경험하고 </a:t>
            </a:r>
            <a:r>
              <a:rPr lang="ko-KR" altLang="en-US" dirty="0" err="1"/>
              <a:t>운좋으면</a:t>
            </a:r>
            <a:r>
              <a:rPr lang="ko-KR" altLang="en-US" dirty="0"/>
              <a:t> 수상</a:t>
            </a:r>
            <a:r>
              <a:rPr lang="en-US" altLang="ko-KR" dirty="0"/>
              <a:t>, </a:t>
            </a:r>
            <a:r>
              <a:rPr lang="ko-KR" altLang="en-US" dirty="0"/>
              <a:t>수상하지 못하더라도</a:t>
            </a:r>
            <a:endParaRPr lang="en-US" altLang="ko-KR" dirty="0"/>
          </a:p>
          <a:p>
            <a:r>
              <a:rPr lang="ko-KR" altLang="en-US" dirty="0"/>
              <a:t>포트폴리오로 활용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직접 창업하기 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ko-KR" altLang="en-US" dirty="0" err="1"/>
              <a:t>스타트업을</a:t>
            </a:r>
            <a:r>
              <a:rPr lang="ko-KR" altLang="en-US" dirty="0"/>
              <a:t> 준비하여 정부지원사업에 도전하거나</a:t>
            </a:r>
            <a:r>
              <a:rPr lang="en-US" altLang="ko-KR" dirty="0"/>
              <a:t>, </a:t>
            </a:r>
            <a:r>
              <a:rPr lang="ko-KR" altLang="en-US" dirty="0"/>
              <a:t>공모전 도전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326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8F54E-D530-42F3-B926-4FA2FC1CFDAD}"/>
              </a:ext>
            </a:extLst>
          </p:cNvPr>
          <p:cNvSpPr txBox="1"/>
          <p:nvPr/>
        </p:nvSpPr>
        <p:spPr>
          <a:xfrm>
            <a:off x="855677" y="612396"/>
            <a:ext cx="71737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현재까지 만난 스타트업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베이바이</a:t>
            </a:r>
            <a:endParaRPr lang="en-US" altLang="ko-KR" dirty="0"/>
          </a:p>
          <a:p>
            <a:r>
              <a:rPr lang="ko-KR" altLang="en-US" dirty="0" err="1"/>
              <a:t>로스트파인더</a:t>
            </a:r>
            <a:endParaRPr lang="en-US" altLang="ko-KR" dirty="0"/>
          </a:p>
          <a:p>
            <a:r>
              <a:rPr lang="ko-KR" altLang="en-US" dirty="0"/>
              <a:t>딜리패스</a:t>
            </a:r>
            <a:endParaRPr lang="en-US" altLang="ko-KR" dirty="0"/>
          </a:p>
          <a:p>
            <a:r>
              <a:rPr lang="ko-KR" altLang="en-US" dirty="0" err="1"/>
              <a:t>세컨프라이스</a:t>
            </a:r>
            <a:endParaRPr lang="en-US" altLang="ko-KR" dirty="0"/>
          </a:p>
          <a:p>
            <a:r>
              <a:rPr lang="ko-KR" altLang="en-US" dirty="0"/>
              <a:t>똑똑</a:t>
            </a:r>
            <a:endParaRPr lang="en-US" altLang="ko-KR" dirty="0"/>
          </a:p>
          <a:p>
            <a:r>
              <a:rPr lang="ko-KR" altLang="en-US" dirty="0"/>
              <a:t>묘</a:t>
            </a:r>
            <a:endParaRPr lang="en-US" altLang="ko-KR" dirty="0"/>
          </a:p>
          <a:p>
            <a:r>
              <a:rPr lang="ko-KR" altLang="en-US" dirty="0" err="1"/>
              <a:t>배달앱</a:t>
            </a:r>
            <a:endParaRPr lang="en-US" altLang="ko-KR" dirty="0"/>
          </a:p>
          <a:p>
            <a:r>
              <a:rPr lang="ko-KR" altLang="en-US" dirty="0" err="1"/>
              <a:t>아인봇</a:t>
            </a:r>
            <a:endParaRPr lang="en-US" altLang="ko-KR" dirty="0"/>
          </a:p>
          <a:p>
            <a:r>
              <a:rPr lang="ko-KR" altLang="en-US" dirty="0"/>
              <a:t>리드워크</a:t>
            </a:r>
            <a:endParaRPr lang="en-US" altLang="ko-KR" dirty="0"/>
          </a:p>
          <a:p>
            <a:r>
              <a:rPr lang="ko-KR" altLang="en-US" dirty="0"/>
              <a:t>헬스케어</a:t>
            </a:r>
            <a:endParaRPr lang="en-US" altLang="ko-KR" dirty="0"/>
          </a:p>
          <a:p>
            <a:r>
              <a:rPr lang="ko-KR" altLang="en-US" dirty="0"/>
              <a:t>매장</a:t>
            </a:r>
            <a:r>
              <a:rPr lang="en-US" altLang="ko-KR" dirty="0"/>
              <a:t>HR</a:t>
            </a:r>
          </a:p>
          <a:p>
            <a:r>
              <a:rPr lang="ko-KR" altLang="en-US" dirty="0" err="1"/>
              <a:t>다회컵</a:t>
            </a:r>
            <a:endParaRPr lang="en-US" altLang="ko-KR" dirty="0"/>
          </a:p>
          <a:p>
            <a:r>
              <a:rPr lang="ko-KR" altLang="en-US" dirty="0"/>
              <a:t>행간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개발자를 원하는 곳은 많습니다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다만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신입을 원하는 곳은 없습니다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8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AB8923-31A6-4D2F-B056-7723D90BFE05}"/>
              </a:ext>
            </a:extLst>
          </p:cNvPr>
          <p:cNvSpPr txBox="1"/>
          <p:nvPr/>
        </p:nvSpPr>
        <p:spPr>
          <a:xfrm>
            <a:off x="604007" y="51172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 기술 정복 노하우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23A57-2B2B-4B06-A809-C3A2C56F1806}"/>
              </a:ext>
            </a:extLst>
          </p:cNvPr>
          <p:cNvSpPr txBox="1"/>
          <p:nvPr/>
        </p:nvSpPr>
        <p:spPr>
          <a:xfrm>
            <a:off x="604007" y="1199625"/>
            <a:ext cx="76145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미션을 클리어할 수 있는 실력이 되는가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 실력은 지금 어디쯤 와 있는지 객관적 지표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좋은 책 한권을 정해서 </a:t>
            </a:r>
            <a:r>
              <a:rPr lang="ko-KR" altLang="en-US" dirty="0" err="1"/>
              <a:t>실습예제</a:t>
            </a:r>
            <a:r>
              <a:rPr lang="ko-KR" altLang="en-US" dirty="0"/>
              <a:t> 단계별로 클리어 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상상력을 동원하여 기능 </a:t>
            </a:r>
            <a:r>
              <a:rPr lang="ko-KR" altLang="en-US" dirty="0" err="1"/>
              <a:t>덧붙여보기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실전 프로젝트 소스를 보고 분석해보기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동영상 강의 사이트를 빠르게 청취하고 실무 노하우 </a:t>
            </a:r>
            <a:r>
              <a:rPr lang="ko-KR" altLang="en-US" dirty="0" err="1"/>
              <a:t>캐취하기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열심히 공부한 만큼 발표준비를 하여 서로 발표하며 지식 공유하기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외주개발</a:t>
            </a:r>
            <a:r>
              <a:rPr lang="en-US" altLang="ko-KR" dirty="0"/>
              <a:t>, </a:t>
            </a:r>
            <a:r>
              <a:rPr lang="ko-KR" altLang="en-US" dirty="0"/>
              <a:t>팀프로젝트</a:t>
            </a:r>
            <a:r>
              <a:rPr lang="en-US" altLang="ko-KR" dirty="0"/>
              <a:t>, </a:t>
            </a:r>
            <a:r>
              <a:rPr lang="ko-KR" altLang="en-US" dirty="0" err="1"/>
              <a:t>크몽개발알바</a:t>
            </a:r>
            <a:r>
              <a:rPr lang="ko-KR" altLang="en-US" dirty="0"/>
              <a:t> 등 실전을 경험해보기 </a:t>
            </a:r>
          </a:p>
        </p:txBody>
      </p:sp>
    </p:spTree>
    <p:extLst>
      <p:ext uri="{BB962C8B-B14F-4D97-AF65-F5344CB8AC3E}">
        <p14:creationId xmlns:p14="http://schemas.microsoft.com/office/powerpoint/2010/main" val="28367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-images-1.medium.com/max/1000/1*V7TMAzvhW7_cn9FbkKqOc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6" y="207818"/>
            <a:ext cx="5049780" cy="62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7900" y="457200"/>
            <a:ext cx="56441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개발자 학습 전체 </a:t>
            </a:r>
            <a:r>
              <a:rPr lang="ko-KR" altLang="en-US" dirty="0" err="1"/>
              <a:t>로드맵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디자인툴</a:t>
            </a:r>
            <a:r>
              <a:rPr lang="ko-KR" altLang="en-US" dirty="0"/>
              <a:t> 기본 </a:t>
            </a:r>
            <a:r>
              <a:rPr lang="en-US" altLang="ko-KR" dirty="0"/>
              <a:t>: </a:t>
            </a:r>
            <a:r>
              <a:rPr lang="ko-KR" altLang="en-US" dirty="0"/>
              <a:t>일러스트</a:t>
            </a:r>
            <a:r>
              <a:rPr lang="en-US" altLang="ko-KR" dirty="0"/>
              <a:t>, </a:t>
            </a:r>
            <a:r>
              <a:rPr lang="ko-KR" altLang="en-US" dirty="0"/>
              <a:t>포토샵</a:t>
            </a:r>
            <a:r>
              <a:rPr lang="en-US" altLang="ko-KR" dirty="0"/>
              <a:t>, </a:t>
            </a:r>
            <a:r>
              <a:rPr lang="en-US" altLang="ko-KR" dirty="0" err="1"/>
              <a:t>xd</a:t>
            </a:r>
            <a:r>
              <a:rPr lang="en-US" altLang="ko-KR" dirty="0"/>
              <a:t>, </a:t>
            </a:r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 err="1"/>
              <a:t>제플린</a:t>
            </a:r>
            <a:endParaRPr lang="en-US" altLang="ko-KR" dirty="0"/>
          </a:p>
          <a:p>
            <a:r>
              <a:rPr lang="ko-KR" altLang="en-US" dirty="0"/>
              <a:t>기초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html, </a:t>
            </a:r>
            <a:r>
              <a:rPr lang="en-US" altLang="ko-KR" dirty="0" err="1">
                <a:solidFill>
                  <a:srgbClr val="FF0000"/>
                </a:solidFill>
              </a:rPr>
              <a:t>css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err="1"/>
              <a:t>깊게배우기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반응형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sass,less,scss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bootstrap, semantic UI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css3, </a:t>
            </a:r>
            <a:r>
              <a:rPr lang="en-US" altLang="ko-KR" dirty="0" err="1"/>
              <a:t>svg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javascript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깊게 배우기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ecma6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vue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react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angular</a:t>
            </a:r>
          </a:p>
          <a:p>
            <a:r>
              <a:rPr lang="en-US" altLang="ko-KR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94367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61402-00CD-4362-B1FE-316F9A9E3F07}"/>
              </a:ext>
            </a:extLst>
          </p:cNvPr>
          <p:cNvSpPr txBox="1"/>
          <p:nvPr/>
        </p:nvSpPr>
        <p:spPr>
          <a:xfrm>
            <a:off x="687897" y="604007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어떤 컨텐츠로 공부할 것인가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5B08-D7B9-4A2E-9D9F-02E678E4BA4B}"/>
              </a:ext>
            </a:extLst>
          </p:cNvPr>
          <p:cNvSpPr txBox="1"/>
          <p:nvPr/>
        </p:nvSpPr>
        <p:spPr>
          <a:xfrm>
            <a:off x="687897" y="1501629"/>
            <a:ext cx="7923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유명강사를 찾기 위한 </a:t>
            </a:r>
            <a:r>
              <a:rPr lang="ko-KR" altLang="en-US" dirty="0" err="1"/>
              <a:t>인프런</a:t>
            </a:r>
            <a:r>
              <a:rPr lang="ko-KR" altLang="en-US" dirty="0"/>
              <a:t> </a:t>
            </a:r>
            <a:r>
              <a:rPr lang="ko-KR" altLang="en-US" dirty="0" err="1"/>
              <a:t>싸그리</a:t>
            </a:r>
            <a:r>
              <a:rPr lang="ko-KR" altLang="en-US" dirty="0"/>
              <a:t> 조사 </a:t>
            </a:r>
            <a:r>
              <a:rPr lang="en-US" altLang="ko-KR" dirty="0"/>
              <a:t>: </a:t>
            </a:r>
            <a:r>
              <a:rPr lang="ko-KR" altLang="en-US" dirty="0" err="1"/>
              <a:t>인프런강의목록</a:t>
            </a:r>
            <a:r>
              <a:rPr lang="en-US" altLang="ko-KR" dirty="0"/>
              <a:t>(20200318).xlsx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대가 </a:t>
            </a:r>
            <a:r>
              <a:rPr lang="en-US" altLang="ko-KR" dirty="0"/>
              <a:t>: </a:t>
            </a:r>
            <a:r>
              <a:rPr lang="ko-KR" altLang="en-US" dirty="0"/>
              <a:t>김민준</a:t>
            </a:r>
            <a:r>
              <a:rPr lang="en-US" altLang="ko-KR" dirty="0"/>
              <a:t>, </a:t>
            </a:r>
            <a:r>
              <a:rPr lang="ko-KR" altLang="en-US" dirty="0" err="1"/>
              <a:t>장기효</a:t>
            </a:r>
            <a:r>
              <a:rPr lang="en-US" altLang="ko-KR" dirty="0"/>
              <a:t>, </a:t>
            </a:r>
            <a:r>
              <a:rPr lang="ko-KR" altLang="en-US" dirty="0"/>
              <a:t>조현영</a:t>
            </a:r>
            <a:r>
              <a:rPr lang="en-US" altLang="ko-KR" dirty="0"/>
              <a:t>, </a:t>
            </a:r>
            <a:r>
              <a:rPr lang="ko-KR" altLang="en-US" dirty="0" err="1"/>
              <a:t>이고잉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 방송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 사이트 </a:t>
            </a:r>
            <a:r>
              <a:rPr lang="en-US" altLang="ko-KR" dirty="0"/>
              <a:t>: </a:t>
            </a:r>
            <a:r>
              <a:rPr lang="ko-KR" altLang="en-US" dirty="0" err="1"/>
              <a:t>리액트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w3c</a:t>
            </a:r>
          </a:p>
          <a:p>
            <a:endParaRPr lang="en-US" altLang="ko-KR" dirty="0"/>
          </a:p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깃허브</a:t>
            </a:r>
            <a:r>
              <a:rPr lang="ko-KR" altLang="en-US" dirty="0"/>
              <a:t> 실무 소스</a:t>
            </a:r>
            <a:r>
              <a:rPr lang="en-US" altLang="ko-KR" dirty="0"/>
              <a:t>, </a:t>
            </a:r>
            <a:r>
              <a:rPr lang="ko-KR" altLang="en-US" dirty="0"/>
              <a:t>책 소스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3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FDB7E-B905-4113-9711-1FD45DB76D3E}"/>
              </a:ext>
            </a:extLst>
          </p:cNvPr>
          <p:cNvSpPr txBox="1"/>
          <p:nvPr/>
        </p:nvSpPr>
        <p:spPr>
          <a:xfrm>
            <a:off x="369115" y="44461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예제소스 선정기준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13C5-F4AE-4303-ACE5-CCA285A655B3}"/>
              </a:ext>
            </a:extLst>
          </p:cNvPr>
          <p:cNvSpPr txBox="1"/>
          <p:nvPr/>
        </p:nvSpPr>
        <p:spPr>
          <a:xfrm>
            <a:off x="369115" y="1149291"/>
            <a:ext cx="10892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책이 갖는 장점 </a:t>
            </a:r>
            <a:r>
              <a:rPr lang="en-US" altLang="ko-KR" dirty="0"/>
              <a:t>: </a:t>
            </a:r>
            <a:r>
              <a:rPr lang="ko-KR" altLang="en-US" dirty="0"/>
              <a:t>단계별로 해당지식이 기술되어 있고</a:t>
            </a:r>
            <a:r>
              <a:rPr lang="en-US" altLang="ko-KR" dirty="0"/>
              <a:t>, </a:t>
            </a:r>
            <a:r>
              <a:rPr lang="ko-KR" altLang="en-US" dirty="0"/>
              <a:t>잘 정리된 예제소스가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Yes24</a:t>
            </a:r>
            <a:r>
              <a:rPr lang="ko-KR" altLang="en-US" dirty="0"/>
              <a:t>를 통한 평점 조회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평점이 높은 책 </a:t>
            </a:r>
            <a:r>
              <a:rPr lang="en-US" altLang="ko-KR" dirty="0"/>
              <a:t>+ </a:t>
            </a:r>
            <a:r>
              <a:rPr lang="ko-KR" altLang="en-US" dirty="0"/>
              <a:t>많이 팔린 책 </a:t>
            </a:r>
            <a:r>
              <a:rPr lang="en-US" altLang="ko-KR" dirty="0"/>
              <a:t>+ </a:t>
            </a:r>
            <a:r>
              <a:rPr lang="ko-KR" altLang="en-US" dirty="0"/>
              <a:t>최근에 출시된 책 </a:t>
            </a:r>
            <a:r>
              <a:rPr lang="en-US" altLang="ko-KR" dirty="0"/>
              <a:t>+ </a:t>
            </a:r>
            <a:r>
              <a:rPr lang="ko-KR" altLang="en-US" dirty="0"/>
              <a:t>실무 예제가 있는 책 </a:t>
            </a:r>
            <a:r>
              <a:rPr lang="en-US" altLang="ko-KR" dirty="0"/>
              <a:t>+ </a:t>
            </a:r>
            <a:r>
              <a:rPr lang="ko-KR" altLang="en-US" dirty="0"/>
              <a:t>동영상 강의가 있는 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94283-6F53-4E5A-9826-00E1D16BDDFD}"/>
              </a:ext>
            </a:extLst>
          </p:cNvPr>
          <p:cNvSpPr txBox="1"/>
          <p:nvPr/>
        </p:nvSpPr>
        <p:spPr>
          <a:xfrm>
            <a:off x="536895" y="2835479"/>
            <a:ext cx="65089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루비페이퍼 자료실</a:t>
            </a:r>
          </a:p>
          <a:p>
            <a:r>
              <a:rPr lang="en-US" altLang="ko-KR" sz="1400" dirty="0"/>
              <a:t>https://www.rubypaper.co.kr/category/%EC%9E%90%EB%A3%8C%EC%8B%A4</a:t>
            </a:r>
          </a:p>
          <a:p>
            <a:r>
              <a:rPr lang="ko-KR" altLang="en-US" sz="1400" dirty="0" err="1"/>
              <a:t>이지스퍼블리싱</a:t>
            </a:r>
            <a:r>
              <a:rPr lang="ko-KR" altLang="en-US" sz="1400" dirty="0"/>
              <a:t> 자료실</a:t>
            </a:r>
          </a:p>
          <a:p>
            <a:r>
              <a:rPr lang="en-US" altLang="ko-KR" sz="1400" dirty="0"/>
              <a:t>http://www.easyspub.co.kr/Main/pub</a:t>
            </a:r>
          </a:p>
          <a:p>
            <a:r>
              <a:rPr lang="ko-KR" altLang="en-US" sz="1400" dirty="0" err="1"/>
              <a:t>한빛미디어자료실</a:t>
            </a:r>
            <a:endParaRPr lang="ko-KR" altLang="en-US" sz="1400" dirty="0"/>
          </a:p>
          <a:p>
            <a:r>
              <a:rPr lang="en-US" altLang="ko-KR" sz="1400" dirty="0"/>
              <a:t>http://www.hanbit.co.kr/support/supplement_list.html</a:t>
            </a:r>
          </a:p>
          <a:p>
            <a:r>
              <a:rPr lang="ko-KR" altLang="en-US" sz="1400" dirty="0"/>
              <a:t>인사이트</a:t>
            </a:r>
          </a:p>
          <a:p>
            <a:r>
              <a:rPr lang="en-US" altLang="ko-KR" sz="1400" dirty="0"/>
              <a:t>http://ebook.insightbook.co.kr/</a:t>
            </a:r>
          </a:p>
          <a:p>
            <a:r>
              <a:rPr lang="ko-KR" altLang="en-US" sz="1400" dirty="0"/>
              <a:t>길벗</a:t>
            </a:r>
          </a:p>
          <a:p>
            <a:r>
              <a:rPr lang="en-US" altLang="ko-KR" sz="1400" dirty="0"/>
              <a:t>https://www.gilbut.co.kr/</a:t>
            </a:r>
          </a:p>
          <a:p>
            <a:r>
              <a:rPr lang="ko-KR" altLang="en-US" sz="1400" dirty="0"/>
              <a:t>정보문화사</a:t>
            </a:r>
          </a:p>
          <a:p>
            <a:r>
              <a:rPr lang="en-US" altLang="ko-KR" sz="1400" dirty="0"/>
              <a:t>http://www.infopub.co.kr/index.asp</a:t>
            </a:r>
          </a:p>
          <a:p>
            <a:r>
              <a:rPr lang="ko-KR" altLang="en-US" sz="1400" dirty="0" err="1"/>
              <a:t>에이콘출판사</a:t>
            </a:r>
            <a:endParaRPr lang="ko-KR" altLang="en-US" sz="1400" dirty="0"/>
          </a:p>
          <a:p>
            <a:r>
              <a:rPr lang="en-US" altLang="ko-KR" sz="1400" dirty="0">
                <a:hlinkClick r:id="rId2"/>
              </a:rPr>
              <a:t>http://acornpub.co.kr/</a:t>
            </a:r>
            <a:endParaRPr lang="en-US" altLang="ko-KR" sz="1400" dirty="0"/>
          </a:p>
          <a:p>
            <a:r>
              <a:rPr lang="ko-KR" altLang="en-US" sz="1400" dirty="0" err="1"/>
              <a:t>제이펍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https://jpub.tistory.com/</a:t>
            </a:r>
            <a:endParaRPr lang="en-US" altLang="ko-KR" sz="1400" dirty="0"/>
          </a:p>
          <a:p>
            <a:r>
              <a:rPr lang="ko-KR" altLang="en-US" sz="1400" dirty="0" err="1"/>
              <a:t>영진닷컴</a:t>
            </a:r>
            <a:endParaRPr lang="ko-KR" altLang="en-US" sz="1400" dirty="0"/>
          </a:p>
          <a:p>
            <a:r>
              <a:rPr lang="en-US" altLang="ko-KR" sz="1400" dirty="0"/>
              <a:t>http://www.youngjin.com/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437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/>
          <p:cNvCxnSpPr/>
          <p:nvPr/>
        </p:nvCxnSpPr>
        <p:spPr>
          <a:xfrm>
            <a:off x="3462175" y="820946"/>
            <a:ext cx="7586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439588" y="820946"/>
            <a:ext cx="136026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8"/>
          <p:cNvSpPr>
            <a:spLocks noChangeArrowheads="1"/>
          </p:cNvSpPr>
          <p:nvPr/>
        </p:nvSpPr>
        <p:spPr bwMode="auto">
          <a:xfrm>
            <a:off x="1378745" y="741056"/>
            <a:ext cx="8771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b="1" dirty="0">
                <a:latin typeface="HelveticaNeueLT Std Med" pitchFamily="34" charset="0"/>
                <a:ea typeface="맑은 고딕" pitchFamily="50" charset="-127"/>
              </a:rPr>
              <a:t>웹이란</a:t>
            </a:r>
            <a:endParaRPr lang="en-US" altLang="ko-KR" b="1" dirty="0">
              <a:latin typeface="HelveticaNeueLT Std Med" pitchFamily="34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696" y="980728"/>
            <a:ext cx="583264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기획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퍼블리싱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개발 </a:t>
            </a:r>
            <a:r>
              <a:rPr lang="en-US" altLang="ko-KR" sz="15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운영서버반영 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696" y="370693"/>
            <a:ext cx="5832648" cy="35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1500" b="1" dirty="0">
                <a:latin typeface="나눔고딕" pitchFamily="50" charset="-127"/>
                <a:ea typeface="나눔고딕" pitchFamily="50" charset="-127"/>
              </a:rPr>
              <a:t>웹 개발 프로세스</a:t>
            </a:r>
            <a:endParaRPr lang="en-US" altLang="ko-KR" sz="15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30816" y="2492896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2769" y="26982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화면기획서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3713" y="2024844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기획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2769" y="30538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스토리보드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2769" y="357229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PPT 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05990" y="2878121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731081" y="2492896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43034" y="26982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메인</a:t>
            </a: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서브화면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3978" y="2024844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</a:t>
            </a: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웹디자인</a:t>
            </a:r>
            <a:endParaRPr lang="ko-KR" altLang="en-US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3034" y="30538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일러스트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43034" y="357229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PSD 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7315257" y="2878121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43034" y="3856608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XD/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스케치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43034" y="4149080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제플린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21918" y="2492896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3871" y="26982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웹표준</a:t>
            </a: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웹접근성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94815" y="2024844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퍼블리싱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3871" y="3053866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에니메이션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33871" y="357229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HTML ,CSS, JS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9290070" y="2878121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03812" y="4925684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515765" y="513105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CRUD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6709" y="4457632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개발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5765" y="548665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시스템연동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15765" y="6005082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JSP, PHP, ASP/ASPX 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6240016" y="5310909"/>
            <a:ext cx="262314" cy="236934"/>
          </a:xfrm>
          <a:prstGeom prst="rightArrow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010788" y="4925684"/>
            <a:ext cx="1224136" cy="1008112"/>
          </a:xfrm>
          <a:prstGeom prst="rect">
            <a:avLst/>
          </a:prstGeom>
          <a:noFill/>
          <a:ln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2741" y="5131054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>
                <a:latin typeface="나눔고딕" pitchFamily="50" charset="-127"/>
                <a:ea typeface="나눔고딕" pitchFamily="50" charset="-127"/>
              </a:rPr>
              <a:t>운영서버배포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83685" y="4457632"/>
            <a:ext cx="1179231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ko-KR" sz="13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300" dirty="0">
                <a:latin typeface="나눔고딕" pitchFamily="50" charset="-127"/>
                <a:ea typeface="나눔고딕" pitchFamily="50" charset="-127"/>
              </a:rPr>
              <a:t>단계 배포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22741" y="5478625"/>
            <a:ext cx="968167" cy="36004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300" dirty="0" err="1">
                <a:latin typeface="나눔고딕" pitchFamily="50" charset="-127"/>
                <a:ea typeface="나눔고딕" pitchFamily="50" charset="-127"/>
              </a:rPr>
              <a:t>동작테스트</a:t>
            </a:r>
            <a:endParaRPr lang="en-US" altLang="ko-KR" sz="13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8441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4175</Words>
  <Application>Microsoft Office PowerPoint</Application>
  <PresentationFormat>와이드스크린</PresentationFormat>
  <Paragraphs>776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HelveticaNeueLT Std Med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형석</dc:creator>
  <cp:lastModifiedBy>장 형석</cp:lastModifiedBy>
  <cp:revision>96</cp:revision>
  <dcterms:created xsi:type="dcterms:W3CDTF">2020-04-03T15:36:26Z</dcterms:created>
  <dcterms:modified xsi:type="dcterms:W3CDTF">2020-06-26T19:11:52Z</dcterms:modified>
</cp:coreProperties>
</file>