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  <p:sldMasterId id="2147483656" r:id="rId3"/>
  </p:sldMasterIdLst>
  <p:notesMasterIdLst>
    <p:notesMasterId r:id="rId20"/>
  </p:notesMasterIdLst>
  <p:sldIdLst>
    <p:sldId id="256" r:id="rId4"/>
    <p:sldId id="257" r:id="rId5"/>
    <p:sldId id="258" r:id="rId6"/>
    <p:sldId id="264" r:id="rId7"/>
    <p:sldId id="259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63" r:id="rId16"/>
    <p:sldId id="273" r:id="rId17"/>
    <p:sldId id="274" r:id="rId18"/>
    <p:sldId id="275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4EE"/>
    <a:srgbClr val="FFD8D9"/>
    <a:srgbClr val="4075C5"/>
    <a:srgbClr val="33B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B717E0-6628-4542-B867-4B3110B6A951}">
  <a:tblStyle styleId="{FFB717E0-6628-4542-B867-4B3110B6A951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C0A04BE-463D-4388-B0D1-3AD5AC83FC2A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4" d="100"/>
          <a:sy n="164" d="100"/>
        </p:scale>
        <p:origin x="-114" y="-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50248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e51bc5efe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6e51bc5efe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g6e51bc5efe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6ede7d3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7d6ede7d3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7d6ede7d35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6ede7d3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7d6ede7d3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7d6ede7d35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6ede7d3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7d6ede7d3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7d6ede7d35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d1ce62c0c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d1ce62c0c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7d1ce62c0c_1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d1ce62c0c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d1ce62c0c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7d1ce62c0c_1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d1ce62c0c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d1ce62c0c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7d1ce62c0c_1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d1ce62c0c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d1ce62c0c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7d1ce62c0c_1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e51bc5efe_4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e51bc5efe_4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e51bc5efe_4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6e51bc5efe_4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6ede7d3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7d6ede7d3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7d6ede7d35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5087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e51bc5ef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6e51bc5ef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6e51bc5efe_3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6ede7d3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7d6ede7d3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7d6ede7d35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6ede7d3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7d6ede7d3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7d6ede7d35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6ede7d3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7d6ede7d3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7d6ede7d35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6ede7d3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7d6ede7d3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7d6ede7d35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1100758" y="1500180"/>
            <a:ext cx="7632848" cy="0"/>
          </a:xfrm>
          <a:prstGeom prst="straightConnector1">
            <a:avLst/>
          </a:prstGeom>
          <a:noFill/>
          <a:ln w="571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 txBox="1"/>
          <p:nvPr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Storyboard</a:t>
            </a:r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5;p2"/>
          <p:cNvGraphicFramePr/>
          <p:nvPr/>
        </p:nvGraphicFramePr>
        <p:xfrm>
          <a:off x="395536" y="3552825"/>
          <a:ext cx="8210500" cy="51818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20526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48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Document Version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Last Updated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Organization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Author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4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7452320" y="226888"/>
            <a:ext cx="113321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Beautiful Mint Life </a:t>
            </a: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5;p4"/>
          <p:cNvCxnSpPr/>
          <p:nvPr/>
        </p:nvCxnSpPr>
        <p:spPr>
          <a:xfrm>
            <a:off x="107504" y="483518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107504" y="2128813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5"/>
          <p:cNvSpPr txBox="1"/>
          <p:nvPr/>
        </p:nvSpPr>
        <p:spPr>
          <a:xfrm>
            <a:off x="7452320" y="226888"/>
            <a:ext cx="113321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Beautiful Mint Life |</a:t>
            </a:r>
            <a:endParaRPr lang="en-US" altLang="ko-KR"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403648" y="16215"/>
            <a:ext cx="4954302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/>
          <p:nvPr/>
        </p:nvSpPr>
        <p:spPr>
          <a:xfrm>
            <a:off x="7457440" y="42510"/>
            <a:ext cx="136423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Beautiful Mint Life |</a:t>
            </a:r>
            <a:endParaRPr lang="en-US" altLang="ko-KR"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>
  <p:cSld name="2_제목 및 내용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9"/>
          <p:cNvSpPr/>
          <p:nvPr/>
        </p:nvSpPr>
        <p:spPr>
          <a:xfrm>
            <a:off x="6876256" y="267494"/>
            <a:ext cx="2267744" cy="19367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 (화면설명)</a:t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/>
          <p:nvPr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6876256" y="267494"/>
            <a:ext cx="2267700" cy="46668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/>
          <p:nvPr/>
        </p:nvSpPr>
        <p:spPr>
          <a:xfrm>
            <a:off x="7430348" y="42510"/>
            <a:ext cx="139132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Beautiful Mint Life |</a:t>
            </a:r>
            <a:endParaRPr lang="en-US" altLang="ko-KR"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71000">
                <a:srgbClr val="EDEDED"/>
              </a:gs>
              <a:gs pos="100000">
                <a:srgbClr val="919191">
                  <a:alpha val="3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71406" y="0"/>
            <a:ext cx="1281771" cy="26749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63054" y="31750"/>
            <a:ext cx="3738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  <a:endParaRPr sz="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Google Shape;37;p7"/>
          <p:cNvCxnSpPr/>
          <p:nvPr/>
        </p:nvCxnSpPr>
        <p:spPr>
          <a:xfrm>
            <a:off x="0" y="266450"/>
            <a:ext cx="7000800" cy="1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lympicpark.co.kr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ntpaper.co.k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mintpaper.co.kr/bml2019/bml-history/" TargetMode="External"/><Relationship Id="rId5" Type="http://schemas.openxmlformats.org/officeDocument/2006/relationships/hyperlink" Target="https://www.instagram.com/beautifulmintlife_/" TargetMode="External"/><Relationship Id="rId4" Type="http://schemas.openxmlformats.org/officeDocument/2006/relationships/hyperlink" Target="https://www.facebook.com/BeautifulMintLife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63000" cy="4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/>
              <a:t>스토리보드 수행과제(이승현)</a:t>
            </a:r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016600" cy="2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210"/>
              </a:spcBef>
              <a:spcAft>
                <a:spcPts val="0"/>
              </a:spcAft>
              <a:buNone/>
            </a:pPr>
            <a:r>
              <a:rPr lang="en-US"/>
              <a:t>1.0.0</a:t>
            </a:r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2"/>
          </p:nvPr>
        </p:nvSpPr>
        <p:spPr>
          <a:xfrm>
            <a:off x="2466653" y="3824461"/>
            <a:ext cx="2016600" cy="2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210"/>
              </a:spcBef>
              <a:spcAft>
                <a:spcPts val="0"/>
              </a:spcAft>
              <a:buNone/>
            </a:pPr>
            <a:r>
              <a:rPr lang="en-US"/>
              <a:t>2020.01.30</a:t>
            </a: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4"/>
          </p:nvPr>
        </p:nvSpPr>
        <p:spPr>
          <a:xfrm>
            <a:off x="6569174" y="3824461"/>
            <a:ext cx="2016600" cy="2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210"/>
              </a:spcBef>
              <a:spcAft>
                <a:spcPts val="0"/>
              </a:spcAft>
              <a:buNone/>
            </a:pPr>
            <a:r>
              <a:rPr lang="en-US"/>
              <a:t>이승현</a:t>
            </a:r>
            <a:endParaRPr/>
          </a:p>
        </p:txBody>
      </p:sp>
      <p:sp>
        <p:nvSpPr>
          <p:cNvPr id="6" name="Google Shape;59;p10"/>
          <p:cNvSpPr txBox="1">
            <a:spLocks noGrp="1"/>
          </p:cNvSpPr>
          <p:nvPr>
            <p:ph type="body" idx="4"/>
          </p:nvPr>
        </p:nvSpPr>
        <p:spPr>
          <a:xfrm>
            <a:off x="4516928" y="3824461"/>
            <a:ext cx="2016600" cy="2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210"/>
              </a:spcBef>
              <a:spcAft>
                <a:spcPts val="0"/>
              </a:spcAft>
              <a:buNone/>
            </a:pPr>
            <a:r>
              <a:rPr lang="en-US" smtClean="0"/>
              <a:t>Beautiful Mint Life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defRPr/>
            </a:pPr>
            <a:r>
              <a:rPr lang="en-US" altLang="ko-KR" sz="900" dirty="0">
                <a:solidFill>
                  <a:srgbClr val="FF0000"/>
                </a:solidFill>
              </a:rPr>
              <a:t>3_1</a:t>
            </a:r>
            <a:r>
              <a:rPr lang="en-US" altLang="ko-KR" sz="900" dirty="0"/>
              <a:t>.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예매하기 </a:t>
            </a:r>
            <a:r>
              <a:rPr lang="en-US" altLang="ko-KR" sz="900" dirty="0" smtClean="0"/>
              <a:t>(+</a:t>
            </a:r>
            <a:r>
              <a:rPr lang="ko-KR" altLang="en-US" sz="900" dirty="0" smtClean="0"/>
              <a:t>안내사항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84208" y="745498"/>
            <a:ext cx="2032647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92100">
              <a:lnSpc>
                <a:spcPct val="150000"/>
              </a:lnSpc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smtClean="0"/>
              <a:t>달력으로 날짜 선택 기능 제공</a:t>
            </a:r>
            <a:endParaRPr lang="en-US" altLang="ko-KR" sz="900" dirty="0" smtClean="0"/>
          </a:p>
          <a:p>
            <a:pPr marL="457200" lvl="0" indent="-292100">
              <a:lnSpc>
                <a:spcPct val="150000"/>
              </a:lnSpc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smtClean="0"/>
              <a:t>티켓 </a:t>
            </a:r>
            <a:r>
              <a:rPr lang="ko-KR" altLang="en-US" sz="900" dirty="0" err="1" smtClean="0"/>
              <a:t>구매량</a:t>
            </a:r>
            <a:r>
              <a:rPr lang="ko-KR" altLang="en-US" sz="900" dirty="0" smtClean="0"/>
              <a:t> 결정 버튼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최대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매수 구매 가능</a:t>
            </a:r>
            <a:r>
              <a:rPr lang="en-US" altLang="ko-KR" sz="900" dirty="0" smtClean="0"/>
              <a:t>) </a:t>
            </a:r>
            <a:r>
              <a:rPr lang="ko-KR" altLang="en-US" sz="900" dirty="0" smtClean="0"/>
              <a:t>및 결제버튼</a:t>
            </a:r>
            <a:endParaRPr lang="en-US" altLang="ko-KR" sz="900" dirty="0" smtClean="0"/>
          </a:p>
          <a:p>
            <a:pPr marL="457200" lvl="0" indent="-292100">
              <a:lnSpc>
                <a:spcPct val="150000"/>
              </a:lnSpc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err="1" smtClean="0"/>
              <a:t>구매시</a:t>
            </a:r>
            <a:r>
              <a:rPr lang="ko-KR" altLang="en-US" sz="900" dirty="0" smtClean="0"/>
              <a:t> 주의사항 및 안내사항</a:t>
            </a:r>
            <a:endParaRPr lang="en-US" altLang="ko-KR" sz="900" dirty="0"/>
          </a:p>
        </p:txBody>
      </p:sp>
      <p:grpSp>
        <p:nvGrpSpPr>
          <p:cNvPr id="7" name="그룹 6"/>
          <p:cNvGrpSpPr/>
          <p:nvPr/>
        </p:nvGrpSpPr>
        <p:grpSpPr>
          <a:xfrm>
            <a:off x="1687663" y="551975"/>
            <a:ext cx="3394696" cy="4304670"/>
            <a:chOff x="2545456" y="993083"/>
            <a:chExt cx="2163793" cy="2743814"/>
          </a:xfrm>
        </p:grpSpPr>
        <p:sp>
          <p:nvSpPr>
            <p:cNvPr id="2" name="Rectangle 1"/>
            <p:cNvSpPr/>
            <p:nvPr/>
          </p:nvSpPr>
          <p:spPr>
            <a:xfrm>
              <a:off x="2545456" y="993085"/>
              <a:ext cx="2163793" cy="27438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545456" y="993083"/>
              <a:ext cx="2163793" cy="544506"/>
              <a:chOff x="2179463" y="1379220"/>
              <a:chExt cx="4785073" cy="2710916"/>
            </a:xfrm>
          </p:grpSpPr>
          <p:sp>
            <p:nvSpPr>
              <p:cNvPr id="12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/>
            <p:cNvSpPr/>
            <p:nvPr/>
          </p:nvSpPr>
          <p:spPr>
            <a:xfrm>
              <a:off x="2648630" y="1030129"/>
              <a:ext cx="355217" cy="9890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>
                  <a:solidFill>
                    <a:schemeClr val="bg1"/>
                  </a:solidFill>
                </a:rPr>
                <a:t>Logo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4"/>
            <p:cNvSpPr/>
            <p:nvPr/>
          </p:nvSpPr>
          <p:spPr>
            <a:xfrm>
              <a:off x="3080592" y="1030129"/>
              <a:ext cx="1541148" cy="9890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err="1" smtClean="0">
                  <a:solidFill>
                    <a:schemeClr val="bg1"/>
                  </a:solidFill>
                </a:rPr>
                <a:t>nav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1"/>
            <p:cNvSpPr/>
            <p:nvPr/>
          </p:nvSpPr>
          <p:spPr>
            <a:xfrm>
              <a:off x="2545456" y="3534521"/>
              <a:ext cx="2163793" cy="2023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</a:rPr>
                <a:t>footer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ectangle 1"/>
            <p:cNvSpPr/>
            <p:nvPr/>
          </p:nvSpPr>
          <p:spPr>
            <a:xfrm>
              <a:off x="2826238" y="1687732"/>
              <a:ext cx="761474" cy="6772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ysClr val="windowText" lastClr="000000"/>
                  </a:solidFill>
                </a:rPr>
                <a:t>calender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Google Shape;141;p15"/>
            <p:cNvSpPr/>
            <p:nvPr/>
          </p:nvSpPr>
          <p:spPr>
            <a:xfrm>
              <a:off x="4332702" y="2052205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 dirty="0" smtClean="0">
                  <a:solidFill>
                    <a:schemeClr val="lt1"/>
                  </a:solidFill>
                </a:rPr>
                <a:t>2</a:t>
              </a:r>
              <a:endParaRPr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3676650" y="1757455"/>
              <a:ext cx="5651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676650" y="1852705"/>
              <a:ext cx="7640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3676649" y="1946417"/>
              <a:ext cx="7640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3676650" y="2024155"/>
              <a:ext cx="7640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4"/>
            <p:cNvSpPr/>
            <p:nvPr/>
          </p:nvSpPr>
          <p:spPr>
            <a:xfrm>
              <a:off x="3783320" y="2266090"/>
              <a:ext cx="499646" cy="989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err="1" smtClean="0">
                  <a:solidFill>
                    <a:sysClr val="windowText" lastClr="000000"/>
                  </a:solidFill>
                </a:rPr>
                <a:t>btn</a:t>
              </a:r>
              <a:endParaRPr lang="ko-KR" altLang="en-US" sz="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ectangle 4"/>
            <p:cNvSpPr/>
            <p:nvPr/>
          </p:nvSpPr>
          <p:spPr>
            <a:xfrm>
              <a:off x="3783320" y="2139884"/>
              <a:ext cx="499646" cy="989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err="1" smtClean="0">
                  <a:solidFill>
                    <a:sysClr val="windowText" lastClr="000000"/>
                  </a:solidFill>
                </a:rPr>
                <a:t>btn</a:t>
              </a:r>
              <a:endParaRPr lang="ko-KR" altLang="en-US" sz="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Rectangle 1"/>
            <p:cNvSpPr/>
            <p:nvPr/>
          </p:nvSpPr>
          <p:spPr>
            <a:xfrm>
              <a:off x="2826237" y="2517392"/>
              <a:ext cx="1614465" cy="97735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</a:rPr>
                <a:t>notice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Google Shape;141;p15"/>
            <p:cNvSpPr/>
            <p:nvPr/>
          </p:nvSpPr>
          <p:spPr>
            <a:xfrm>
              <a:off x="2678210" y="1579732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 dirty="0">
                  <a:solidFill>
                    <a:schemeClr val="lt1"/>
                  </a:solidFill>
                </a:rPr>
                <a:t>1</a:t>
              </a:r>
              <a:endParaRPr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41;p15"/>
            <p:cNvSpPr/>
            <p:nvPr/>
          </p:nvSpPr>
          <p:spPr>
            <a:xfrm>
              <a:off x="2753281" y="2420605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 dirty="0" smtClean="0">
                  <a:solidFill>
                    <a:schemeClr val="lt1"/>
                  </a:solidFill>
                </a:rPr>
                <a:t>3</a:t>
              </a:r>
              <a:endParaRPr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234811" y="2877152"/>
            <a:ext cx="235211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" b="1" dirty="0"/>
              <a:t>티켓 일반 사항</a:t>
            </a:r>
            <a:endParaRPr lang="ko-KR" altLang="en-US" sz="200" dirty="0"/>
          </a:p>
          <a:p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ko-KR" altLang="en-US" sz="200" dirty="0"/>
              <a:t> </a:t>
            </a:r>
            <a:br>
              <a:rPr lang="ko-KR" altLang="en-US" sz="200" dirty="0"/>
            </a:br>
            <a:r>
              <a:rPr lang="ko-KR" altLang="en-US" sz="200" b="1" dirty="0"/>
              <a:t>수용 인원 제한과 매진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ko-KR" altLang="en-US" sz="200" dirty="0"/>
              <a:t>전체 수용 인원을 제한하고 티켓 판매를 진행하기에 사전 공지 없이 매진될 수 있습니다</a:t>
            </a:r>
            <a:r>
              <a:rPr lang="en-US" altLang="ko-KR" sz="200" dirty="0"/>
              <a:t>.</a:t>
            </a:r>
          </a:p>
          <a:p>
            <a:r>
              <a:rPr lang="en-US" altLang="ko-KR" sz="200" b="1" dirty="0"/>
              <a:t>Mint Breeze Stage(88</a:t>
            </a:r>
            <a:r>
              <a:rPr lang="ko-KR" altLang="en-US" sz="200" b="1" dirty="0"/>
              <a:t>잔디마당</a:t>
            </a:r>
            <a:r>
              <a:rPr lang="en-US" altLang="ko-KR" sz="200" b="1" dirty="0"/>
              <a:t>)</a:t>
            </a:r>
            <a:r>
              <a:rPr lang="ko-KR" altLang="en-US" sz="200" dirty="0"/>
              <a:t> 동시 </a:t>
            </a:r>
            <a:r>
              <a:rPr lang="en-US" altLang="ko-KR" sz="200" dirty="0"/>
              <a:t>7,000</a:t>
            </a:r>
            <a:r>
              <a:rPr lang="ko-KR" altLang="en-US" sz="200" dirty="0"/>
              <a:t>명 이상 관람 가능</a:t>
            </a:r>
            <a:br>
              <a:rPr lang="ko-KR" altLang="en-US" sz="200" dirty="0"/>
            </a:br>
            <a:r>
              <a:rPr lang="en-US" altLang="ko-KR" sz="200" b="1" dirty="0"/>
              <a:t>Loving Forest Garden(88</a:t>
            </a:r>
            <a:r>
              <a:rPr lang="ko-KR" altLang="en-US" sz="200" b="1" dirty="0"/>
              <a:t>호수 </a:t>
            </a:r>
            <a:r>
              <a:rPr lang="ko-KR" altLang="en-US" sz="200" b="1" dirty="0" err="1"/>
              <a:t>수변무대</a:t>
            </a:r>
            <a:r>
              <a:rPr lang="en-US" altLang="ko-KR" sz="200" b="1" dirty="0"/>
              <a:t>)</a:t>
            </a:r>
            <a:r>
              <a:rPr lang="ko-KR" altLang="en-US" sz="200" dirty="0"/>
              <a:t> 동시 </a:t>
            </a:r>
            <a:r>
              <a:rPr lang="en-US" altLang="ko-KR" sz="200" dirty="0"/>
              <a:t>2,000</a:t>
            </a:r>
            <a:r>
              <a:rPr lang="ko-KR" altLang="en-US" sz="200" dirty="0"/>
              <a:t>명 이상 관람 가능</a:t>
            </a:r>
            <a:br>
              <a:rPr lang="ko-KR" altLang="en-US" sz="200" dirty="0"/>
            </a:br>
            <a:r>
              <a:rPr lang="en-US" altLang="ko-KR" sz="200" b="1" dirty="0"/>
              <a:t>Cafe Blossom House(KSPO DOME)</a:t>
            </a:r>
            <a:r>
              <a:rPr lang="ko-KR" altLang="en-US" sz="200" dirty="0"/>
              <a:t> 동시 </a:t>
            </a:r>
            <a:r>
              <a:rPr lang="en-US" altLang="ko-KR" sz="200" dirty="0"/>
              <a:t>5,000</a:t>
            </a:r>
            <a:r>
              <a:rPr lang="ko-KR" altLang="en-US" sz="200" dirty="0"/>
              <a:t>명 이상 관람 가능</a:t>
            </a:r>
            <a:br>
              <a:rPr lang="ko-KR" altLang="en-US" sz="200" dirty="0"/>
            </a:br>
            <a:r>
              <a:rPr lang="ko-KR" altLang="en-US" sz="200" dirty="0"/>
              <a:t> </a:t>
            </a:r>
          </a:p>
          <a:p>
            <a:r>
              <a:rPr lang="ko-KR" altLang="en-US" sz="200" b="1" dirty="0"/>
              <a:t>티켓 재판매 및 양도 금지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en-US" altLang="ko-KR" sz="200" dirty="0"/>
              <a:t>– </a:t>
            </a:r>
            <a:r>
              <a:rPr lang="ko-KR" altLang="en-US" sz="200" b="1" dirty="0"/>
              <a:t>예매 완료 후 티켓 종류</a:t>
            </a:r>
            <a:r>
              <a:rPr lang="en-US" altLang="ko-KR" sz="200" b="1" dirty="0"/>
              <a:t>(1</a:t>
            </a:r>
            <a:r>
              <a:rPr lang="ko-KR" altLang="en-US" sz="200" b="1" dirty="0"/>
              <a:t>일권 날짜 포함</a:t>
            </a:r>
            <a:r>
              <a:rPr lang="en-US" altLang="ko-KR" sz="200" b="1" dirty="0"/>
              <a:t>), </a:t>
            </a:r>
            <a:r>
              <a:rPr lang="ko-KR" altLang="en-US" sz="200" b="1" dirty="0"/>
              <a:t>예매자 명의 변경은 불가</a:t>
            </a:r>
            <a:r>
              <a:rPr lang="ko-KR" altLang="en-US" sz="200" dirty="0"/>
              <a:t>합니다</a:t>
            </a:r>
            <a:r>
              <a:rPr lang="en-US" altLang="ko-KR" sz="200" dirty="0"/>
              <a:t>. </a:t>
            </a:r>
            <a:r>
              <a:rPr lang="ko-KR" altLang="en-US" sz="200" dirty="0"/>
              <a:t>변경을 원하는 경우 취소 후 다시 원하는 티켓을 예매하셔야 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 </a:t>
            </a:r>
            <a:r>
              <a:rPr lang="ko-KR" altLang="en-US" sz="200" b="1" dirty="0"/>
              <a:t>반드시 공식 예매처를 통해 정상적인 예매</a:t>
            </a:r>
            <a:r>
              <a:rPr lang="ko-KR" altLang="en-US" sz="200" dirty="0"/>
              <a:t>를 해주시기 바랍니다</a:t>
            </a:r>
            <a:r>
              <a:rPr lang="en-US" altLang="ko-KR" sz="200" dirty="0"/>
              <a:t>. </a:t>
            </a:r>
            <a:r>
              <a:rPr lang="ko-KR" altLang="en-US" sz="200" dirty="0"/>
              <a:t>티켓 임의 거래</a:t>
            </a:r>
            <a:r>
              <a:rPr lang="en-US" altLang="ko-KR" sz="200" dirty="0"/>
              <a:t>, </a:t>
            </a:r>
            <a:r>
              <a:rPr lang="ko-KR" altLang="en-US" sz="200" dirty="0"/>
              <a:t>구매대행</a:t>
            </a:r>
            <a:r>
              <a:rPr lang="en-US" altLang="ko-KR" sz="200" dirty="0"/>
              <a:t>, </a:t>
            </a:r>
            <a:r>
              <a:rPr lang="ko-KR" altLang="en-US" sz="200" dirty="0"/>
              <a:t>전매</a:t>
            </a:r>
            <a:r>
              <a:rPr lang="en-US" altLang="ko-KR" sz="200" dirty="0"/>
              <a:t>, </a:t>
            </a:r>
            <a:r>
              <a:rPr lang="ko-KR" altLang="en-US" sz="200" dirty="0"/>
              <a:t>양도 등은 불법 행위입니다</a:t>
            </a:r>
            <a:r>
              <a:rPr lang="en-US" altLang="ko-KR" sz="200" dirty="0"/>
              <a:t>. </a:t>
            </a:r>
            <a:r>
              <a:rPr lang="ko-KR" altLang="en-US" sz="200" dirty="0"/>
              <a:t>이로 인해 발생하는 피해는 전적으로 거래 당사자에게 책임이 있으며</a:t>
            </a:r>
            <a:r>
              <a:rPr lang="en-US" altLang="ko-KR" sz="200" dirty="0"/>
              <a:t>, </a:t>
            </a:r>
            <a:r>
              <a:rPr lang="ko-KR" altLang="en-US" sz="200" dirty="0"/>
              <a:t>주최</a:t>
            </a:r>
            <a:r>
              <a:rPr lang="en-US" altLang="ko-KR" sz="200" dirty="0"/>
              <a:t>, </a:t>
            </a:r>
            <a:r>
              <a:rPr lang="ko-KR" altLang="en-US" sz="200" dirty="0"/>
              <a:t>주관</a:t>
            </a:r>
            <a:r>
              <a:rPr lang="en-US" altLang="ko-KR" sz="200" dirty="0"/>
              <a:t>, </a:t>
            </a:r>
            <a:r>
              <a:rPr lang="ko-KR" altLang="en-US" sz="200" dirty="0" err="1"/>
              <a:t>협력사는</a:t>
            </a:r>
            <a:r>
              <a:rPr lang="ko-KR" altLang="en-US" sz="200" dirty="0"/>
              <a:t> 어떠한 도움도 드릴 수 없습니다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 </a:t>
            </a:r>
          </a:p>
          <a:p>
            <a:r>
              <a:rPr lang="ko-KR" altLang="en-US" sz="200" b="1" dirty="0"/>
              <a:t>예매 마감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en-US" altLang="ko-KR" sz="200" b="1" dirty="0"/>
              <a:t>I♥</a:t>
            </a:r>
            <a:r>
              <a:rPr lang="ko-KR" altLang="en-US" sz="200" b="1" dirty="0" err="1"/>
              <a:t>뷰민라</a:t>
            </a:r>
            <a:r>
              <a:rPr lang="ko-KR" altLang="en-US" sz="200" b="1" dirty="0"/>
              <a:t> 티켓</a:t>
            </a:r>
            <a:r>
              <a:rPr lang="ko-KR" altLang="en-US" sz="200" dirty="0"/>
              <a:t> </a:t>
            </a:r>
            <a:r>
              <a:rPr lang="en-US" altLang="ko-KR" sz="200" dirty="0"/>
              <a:t>2</a:t>
            </a:r>
            <a:r>
              <a:rPr lang="ko-KR" altLang="en-US" sz="200" dirty="0"/>
              <a:t>월 </a:t>
            </a:r>
            <a:r>
              <a:rPr lang="en-US" altLang="ko-KR" sz="200" dirty="0"/>
              <a:t>20</a:t>
            </a:r>
            <a:r>
              <a:rPr lang="ko-KR" altLang="en-US" sz="200" dirty="0"/>
              <a:t>일</a:t>
            </a:r>
            <a:r>
              <a:rPr lang="en-US" altLang="ko-KR" sz="200" dirty="0"/>
              <a:t>(</a:t>
            </a:r>
            <a:r>
              <a:rPr lang="ko-KR" altLang="en-US" sz="200" dirty="0"/>
              <a:t>목</a:t>
            </a:r>
            <a:r>
              <a:rPr lang="en-US" altLang="ko-KR" sz="200" dirty="0"/>
              <a:t>) </a:t>
            </a:r>
            <a:r>
              <a:rPr lang="ko-KR" altLang="en-US" sz="200" dirty="0"/>
              <a:t>자정 </a:t>
            </a:r>
            <a:r>
              <a:rPr lang="en-US" altLang="ko-KR" sz="200" dirty="0"/>
              <a:t>/ </a:t>
            </a:r>
            <a:r>
              <a:rPr lang="ko-KR" altLang="en-US" sz="200" dirty="0"/>
              <a:t>단</a:t>
            </a:r>
            <a:r>
              <a:rPr lang="en-US" altLang="ko-KR" sz="200" dirty="0"/>
              <a:t>, </a:t>
            </a:r>
            <a:r>
              <a:rPr lang="ko-KR" altLang="en-US" sz="200" dirty="0"/>
              <a:t>취소</a:t>
            </a:r>
            <a:r>
              <a:rPr lang="en-US" altLang="ko-KR" sz="200" dirty="0"/>
              <a:t>, </a:t>
            </a:r>
            <a:r>
              <a:rPr lang="ko-KR" altLang="en-US" sz="200" dirty="0"/>
              <a:t>환불 처리는 </a:t>
            </a:r>
            <a:r>
              <a:rPr lang="en-US" altLang="ko-KR" sz="200" dirty="0"/>
              <a:t>5</a:t>
            </a:r>
            <a:r>
              <a:rPr lang="ko-KR" altLang="en-US" sz="200" dirty="0"/>
              <a:t>월 </a:t>
            </a:r>
            <a:r>
              <a:rPr lang="en-US" altLang="ko-KR" sz="200" dirty="0"/>
              <a:t>15</a:t>
            </a:r>
            <a:r>
              <a:rPr lang="ko-KR" altLang="en-US" sz="200" dirty="0"/>
              <a:t>일</a:t>
            </a:r>
            <a:r>
              <a:rPr lang="en-US" altLang="ko-KR" sz="200" dirty="0"/>
              <a:t>(</a:t>
            </a:r>
            <a:r>
              <a:rPr lang="ko-KR" altLang="en-US" sz="200" dirty="0"/>
              <a:t>금</a:t>
            </a:r>
            <a:r>
              <a:rPr lang="en-US" altLang="ko-KR" sz="200" dirty="0"/>
              <a:t>) 5PM</a:t>
            </a:r>
            <a:r>
              <a:rPr lang="ko-KR" altLang="en-US" sz="200" dirty="0"/>
              <a:t>까지 가능</a:t>
            </a:r>
            <a:br>
              <a:rPr lang="ko-KR" altLang="en-US" sz="200" dirty="0"/>
            </a:br>
            <a:r>
              <a:rPr lang="en-US" altLang="ko-KR" sz="200" b="1" dirty="0"/>
              <a:t>2</a:t>
            </a:r>
            <a:r>
              <a:rPr lang="ko-KR" altLang="en-US" sz="200" b="1" dirty="0"/>
              <a:t>일권</a:t>
            </a:r>
            <a:r>
              <a:rPr lang="ko-KR" altLang="en-US" sz="200" dirty="0"/>
              <a:t> </a:t>
            </a:r>
            <a:r>
              <a:rPr lang="en-US" altLang="ko-KR" sz="200" dirty="0"/>
              <a:t>5</a:t>
            </a:r>
            <a:r>
              <a:rPr lang="ko-KR" altLang="en-US" sz="200" dirty="0"/>
              <a:t>월 </a:t>
            </a:r>
            <a:r>
              <a:rPr lang="en-US" altLang="ko-KR" sz="200" dirty="0"/>
              <a:t>15</a:t>
            </a:r>
            <a:r>
              <a:rPr lang="ko-KR" altLang="en-US" sz="200" dirty="0"/>
              <a:t>일</a:t>
            </a:r>
            <a:r>
              <a:rPr lang="en-US" altLang="ko-KR" sz="200" dirty="0"/>
              <a:t>(</a:t>
            </a:r>
            <a:r>
              <a:rPr lang="ko-KR" altLang="en-US" sz="200" dirty="0"/>
              <a:t>금</a:t>
            </a:r>
            <a:r>
              <a:rPr lang="en-US" altLang="ko-KR" sz="200" dirty="0"/>
              <a:t>) 5PM</a:t>
            </a:r>
            <a:br>
              <a:rPr lang="en-US" altLang="ko-KR" sz="200" dirty="0"/>
            </a:br>
            <a:r>
              <a:rPr lang="ko-KR" altLang="en-US" sz="200" b="1" dirty="0"/>
              <a:t>토요일 </a:t>
            </a:r>
            <a:r>
              <a:rPr lang="en-US" altLang="ko-KR" sz="200" b="1" dirty="0"/>
              <a:t>1</a:t>
            </a:r>
            <a:r>
              <a:rPr lang="ko-KR" altLang="en-US" sz="200" b="1" dirty="0"/>
              <a:t>일권</a:t>
            </a:r>
            <a:r>
              <a:rPr lang="ko-KR" altLang="en-US" sz="200" dirty="0"/>
              <a:t> </a:t>
            </a:r>
            <a:r>
              <a:rPr lang="en-US" altLang="ko-KR" sz="200" dirty="0"/>
              <a:t>5</a:t>
            </a:r>
            <a:r>
              <a:rPr lang="ko-KR" altLang="en-US" sz="200" dirty="0"/>
              <a:t>월 </a:t>
            </a:r>
            <a:r>
              <a:rPr lang="en-US" altLang="ko-KR" sz="200" dirty="0"/>
              <a:t>15</a:t>
            </a:r>
            <a:r>
              <a:rPr lang="ko-KR" altLang="en-US" sz="200" dirty="0"/>
              <a:t>일</a:t>
            </a:r>
            <a:r>
              <a:rPr lang="en-US" altLang="ko-KR" sz="200" dirty="0"/>
              <a:t>(</a:t>
            </a:r>
            <a:r>
              <a:rPr lang="ko-KR" altLang="en-US" sz="200" dirty="0"/>
              <a:t>금</a:t>
            </a:r>
            <a:r>
              <a:rPr lang="en-US" altLang="ko-KR" sz="200" dirty="0"/>
              <a:t>) 5PM</a:t>
            </a:r>
            <a:br>
              <a:rPr lang="en-US" altLang="ko-KR" sz="200" dirty="0"/>
            </a:br>
            <a:r>
              <a:rPr lang="ko-KR" altLang="en-US" sz="200" b="1" dirty="0"/>
              <a:t>일요일 </a:t>
            </a:r>
            <a:r>
              <a:rPr lang="en-US" altLang="ko-KR" sz="200" b="1" dirty="0"/>
              <a:t>1</a:t>
            </a:r>
            <a:r>
              <a:rPr lang="ko-KR" altLang="en-US" sz="200" b="1" dirty="0"/>
              <a:t>일권</a:t>
            </a:r>
            <a:r>
              <a:rPr lang="ko-KR" altLang="en-US" sz="200" dirty="0"/>
              <a:t> </a:t>
            </a:r>
            <a:r>
              <a:rPr lang="en-US" altLang="ko-KR" sz="200" dirty="0"/>
              <a:t>5</a:t>
            </a:r>
            <a:r>
              <a:rPr lang="ko-KR" altLang="en-US" sz="200" dirty="0"/>
              <a:t>월 </a:t>
            </a:r>
            <a:r>
              <a:rPr lang="en-US" altLang="ko-KR" sz="200" dirty="0"/>
              <a:t>16</a:t>
            </a:r>
            <a:r>
              <a:rPr lang="ko-KR" altLang="en-US" sz="200" dirty="0"/>
              <a:t>일</a:t>
            </a:r>
            <a:r>
              <a:rPr lang="en-US" altLang="ko-KR" sz="200" dirty="0"/>
              <a:t>(</a:t>
            </a:r>
            <a:r>
              <a:rPr lang="ko-KR" altLang="en-US" sz="200" dirty="0"/>
              <a:t>토</a:t>
            </a:r>
            <a:r>
              <a:rPr lang="en-US" altLang="ko-KR" sz="200" dirty="0"/>
              <a:t>) 11AM</a:t>
            </a:r>
          </a:p>
          <a:p>
            <a:r>
              <a:rPr lang="en-US" altLang="ko-KR" sz="200" dirty="0"/>
              <a:t>– </a:t>
            </a:r>
            <a:r>
              <a:rPr lang="ko-KR" altLang="en-US" sz="200" b="1" dirty="0"/>
              <a:t>티켓 예매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배송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취소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환불 등의 처리는 해당 예매처에서만 해당 </a:t>
            </a:r>
            <a:r>
              <a:rPr lang="ko-KR" altLang="en-US" sz="200" b="1" dirty="0" err="1"/>
              <a:t>권종</a:t>
            </a:r>
            <a:r>
              <a:rPr lang="ko-KR" altLang="en-US" sz="200" b="1" dirty="0"/>
              <a:t> 예매 마감 전까지 가능</a:t>
            </a:r>
            <a:r>
              <a:rPr lang="ko-KR" altLang="en-US" sz="200" dirty="0"/>
              <a:t>합니다</a:t>
            </a:r>
            <a:r>
              <a:rPr lang="en-US" altLang="ko-KR" sz="200" dirty="0"/>
              <a:t>. </a:t>
            </a:r>
            <a:r>
              <a:rPr lang="ko-KR" altLang="en-US" sz="200" dirty="0"/>
              <a:t>취소</a:t>
            </a:r>
            <a:r>
              <a:rPr lang="en-US" altLang="ko-KR" sz="200" dirty="0"/>
              <a:t>, </a:t>
            </a:r>
            <a:r>
              <a:rPr lang="ko-KR" altLang="en-US" sz="200" dirty="0"/>
              <a:t>환불 관련 사항은 예매처 규정을 따르며</a:t>
            </a:r>
            <a:r>
              <a:rPr lang="en-US" altLang="ko-KR" sz="200" dirty="0"/>
              <a:t>, </a:t>
            </a:r>
            <a:r>
              <a:rPr lang="ko-KR" altLang="en-US" sz="200" dirty="0"/>
              <a:t>예매처에서 상세 내용을 확인할 수 있습니다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공식 티켓의 경우 예매처가 여러 곳이므로</a:t>
            </a:r>
            <a:r>
              <a:rPr lang="en-US" altLang="ko-KR" sz="200" dirty="0"/>
              <a:t>, </a:t>
            </a:r>
            <a:r>
              <a:rPr lang="ko-KR" altLang="en-US" sz="200" dirty="0"/>
              <a:t>본인이 예매한 예매처를 반드시 기억에 두시기 바랍니다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예매처 고객센터</a:t>
            </a:r>
            <a:r>
              <a:rPr lang="en-US" altLang="ko-KR" sz="200" dirty="0"/>
              <a:t>: </a:t>
            </a:r>
            <a:r>
              <a:rPr lang="ko-KR" altLang="en-US" sz="200" dirty="0" err="1"/>
              <a:t>인터파크</a:t>
            </a:r>
            <a:r>
              <a:rPr lang="ko-KR" altLang="en-US" sz="200" dirty="0"/>
              <a:t> 티켓 </a:t>
            </a:r>
            <a:r>
              <a:rPr lang="en-US" altLang="ko-KR" sz="200" dirty="0"/>
              <a:t>1544-1555 / </a:t>
            </a:r>
            <a:r>
              <a:rPr lang="ko-KR" altLang="en-US" sz="200" dirty="0"/>
              <a:t>멜론티켓 </a:t>
            </a:r>
            <a:r>
              <a:rPr lang="en-US" altLang="ko-KR" sz="200" dirty="0"/>
              <a:t>1899-0042 / </a:t>
            </a:r>
            <a:r>
              <a:rPr lang="ko-KR" altLang="en-US" sz="200" dirty="0" err="1"/>
              <a:t>위메프</a:t>
            </a:r>
            <a:r>
              <a:rPr lang="ko-KR" altLang="en-US" sz="200" dirty="0"/>
              <a:t> </a:t>
            </a:r>
            <a:r>
              <a:rPr lang="en-US" altLang="ko-KR" sz="200" dirty="0"/>
              <a:t>1588-4763</a:t>
            </a:r>
            <a:br>
              <a:rPr lang="en-US" altLang="ko-KR" sz="200" dirty="0"/>
            </a:br>
            <a:r>
              <a:rPr lang="en-US" altLang="ko-KR" sz="200" dirty="0"/>
              <a:t> </a:t>
            </a:r>
          </a:p>
          <a:p>
            <a:r>
              <a:rPr lang="ko-KR" altLang="en-US" sz="200" b="1" dirty="0"/>
              <a:t>티켓 수령 안내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en-US" altLang="ko-KR" sz="200" dirty="0"/>
              <a:t>– </a:t>
            </a:r>
            <a:r>
              <a:rPr lang="ko-KR" altLang="en-US" sz="200" b="1" dirty="0"/>
              <a:t>티켓 현장 수령 시 예매자 정보 확인이 진행</a:t>
            </a:r>
            <a:r>
              <a:rPr lang="ko-KR" altLang="en-US" sz="200" dirty="0"/>
              <a:t>됩니다</a:t>
            </a:r>
            <a:r>
              <a:rPr lang="en-US" altLang="ko-KR" sz="200" dirty="0"/>
              <a:t>. </a:t>
            </a:r>
            <a:r>
              <a:rPr lang="ko-KR" altLang="en-US" sz="200" b="1" dirty="0"/>
              <a:t>예매자 신분증</a:t>
            </a:r>
            <a:r>
              <a:rPr lang="en-US" altLang="ko-KR" sz="200" dirty="0"/>
              <a:t>(</a:t>
            </a:r>
            <a:r>
              <a:rPr lang="ko-KR" altLang="en-US" sz="200" dirty="0"/>
              <a:t>부득이한 경우 예매자 사진</a:t>
            </a:r>
            <a:r>
              <a:rPr lang="en-US" altLang="ko-KR" sz="200" dirty="0"/>
              <a:t>, </a:t>
            </a:r>
            <a:r>
              <a:rPr lang="ko-KR" altLang="en-US" sz="200" dirty="0"/>
              <a:t>이름</a:t>
            </a:r>
            <a:r>
              <a:rPr lang="en-US" altLang="ko-KR" sz="200" dirty="0"/>
              <a:t>, </a:t>
            </a:r>
            <a:r>
              <a:rPr lang="ko-KR" altLang="en-US" sz="200" dirty="0"/>
              <a:t>생년월일을 확인할 수 있는 사본도 가능</a:t>
            </a:r>
            <a:r>
              <a:rPr lang="en-US" altLang="ko-KR" sz="200" dirty="0"/>
              <a:t>)</a:t>
            </a:r>
            <a:r>
              <a:rPr lang="ko-KR" altLang="en-US" sz="200" b="1" dirty="0"/>
              <a:t>과 예매 내역</a:t>
            </a:r>
            <a:r>
              <a:rPr lang="en-US" altLang="ko-KR" sz="200" dirty="0"/>
              <a:t>(</a:t>
            </a:r>
            <a:r>
              <a:rPr lang="ko-KR" altLang="en-US" sz="200" dirty="0"/>
              <a:t>예매자 이름과 예매 번호가 적힌 내역</a:t>
            </a:r>
            <a:r>
              <a:rPr lang="en-US" altLang="ko-KR" sz="200" dirty="0"/>
              <a:t>)</a:t>
            </a:r>
            <a:r>
              <a:rPr lang="ko-KR" altLang="en-US" sz="200" b="1" dirty="0"/>
              <a:t>을 모두 준비</a:t>
            </a:r>
            <a:r>
              <a:rPr lang="ko-KR" altLang="en-US" sz="200" dirty="0"/>
              <a:t>하셔야 합니다</a:t>
            </a:r>
            <a:r>
              <a:rPr lang="en-US" altLang="ko-KR" sz="200" dirty="0"/>
              <a:t>. </a:t>
            </a:r>
            <a:r>
              <a:rPr lang="ko-KR" altLang="en-US" sz="200" dirty="0"/>
              <a:t>자료 불충분으로 예매자 확인이 되지 않는 경우</a:t>
            </a:r>
            <a:r>
              <a:rPr lang="en-US" altLang="ko-KR" sz="200" dirty="0"/>
              <a:t>, </a:t>
            </a:r>
            <a:r>
              <a:rPr lang="ko-KR" altLang="en-US" sz="200" dirty="0"/>
              <a:t>티켓 수령이 불가합니다</a:t>
            </a:r>
            <a:r>
              <a:rPr lang="en-US" altLang="ko-KR" sz="200" dirty="0"/>
              <a:t>.</a:t>
            </a:r>
          </a:p>
          <a:p>
            <a:r>
              <a:rPr lang="ko-KR" altLang="en-US" sz="200" dirty="0"/>
              <a:t>예매자 신분증</a:t>
            </a:r>
            <a:r>
              <a:rPr lang="en-US" altLang="ko-KR" sz="200" dirty="0"/>
              <a:t>: </a:t>
            </a:r>
            <a:r>
              <a:rPr lang="ko-KR" altLang="en-US" sz="200" dirty="0"/>
              <a:t>주민등록증</a:t>
            </a:r>
            <a:r>
              <a:rPr lang="en-US" altLang="ko-KR" sz="200" dirty="0"/>
              <a:t>, </a:t>
            </a:r>
            <a:r>
              <a:rPr lang="ko-KR" altLang="en-US" sz="200" dirty="0"/>
              <a:t>여권</a:t>
            </a:r>
            <a:r>
              <a:rPr lang="en-US" altLang="ko-KR" sz="200" dirty="0"/>
              <a:t>, </a:t>
            </a:r>
            <a:r>
              <a:rPr lang="ko-KR" altLang="en-US" sz="200" dirty="0"/>
              <a:t>운전면허증 등</a:t>
            </a:r>
            <a:r>
              <a:rPr lang="en-US" altLang="ko-KR" sz="200" dirty="0"/>
              <a:t>. </a:t>
            </a:r>
            <a:r>
              <a:rPr lang="ko-KR" altLang="en-US" sz="200" dirty="0"/>
              <a:t>부득이한 경우 사본</a:t>
            </a:r>
            <a:r>
              <a:rPr lang="en-US" altLang="ko-KR" sz="200" dirty="0"/>
              <a:t>(</a:t>
            </a:r>
            <a:r>
              <a:rPr lang="ko-KR" altLang="en-US" sz="200" dirty="0"/>
              <a:t>이름</a:t>
            </a:r>
            <a:r>
              <a:rPr lang="en-US" altLang="ko-KR" sz="200" dirty="0"/>
              <a:t>, </a:t>
            </a:r>
            <a:r>
              <a:rPr lang="ko-KR" altLang="en-US" sz="200" dirty="0"/>
              <a:t>생년월일 정보 필요</a:t>
            </a:r>
            <a:r>
              <a:rPr lang="en-US" altLang="ko-KR" sz="200" dirty="0"/>
              <a:t>)</a:t>
            </a:r>
            <a:br>
              <a:rPr lang="en-US" altLang="ko-KR" sz="200" dirty="0"/>
            </a:br>
            <a:r>
              <a:rPr lang="ko-KR" altLang="en-US" sz="200" dirty="0"/>
              <a:t>예매 내역</a:t>
            </a:r>
            <a:r>
              <a:rPr lang="en-US" altLang="ko-KR" sz="200" dirty="0"/>
              <a:t>: </a:t>
            </a:r>
            <a:r>
              <a:rPr lang="ko-KR" altLang="en-US" sz="200" dirty="0"/>
              <a:t>예매자 성함과 예매 번호가 적힌 내역</a:t>
            </a:r>
          </a:p>
          <a:p>
            <a:r>
              <a:rPr lang="en-US" altLang="ko-KR" sz="200" dirty="0"/>
              <a:t>– </a:t>
            </a:r>
            <a:r>
              <a:rPr lang="ko-KR" altLang="en-US" sz="200" b="1" dirty="0"/>
              <a:t>티켓은 분실 또는 훼손 시 재발급이 불가</a:t>
            </a:r>
            <a:r>
              <a:rPr lang="ko-KR" altLang="en-US" sz="200" dirty="0"/>
              <a:t>하며</a:t>
            </a:r>
            <a:r>
              <a:rPr lang="en-US" altLang="ko-KR" sz="200" dirty="0"/>
              <a:t>, </a:t>
            </a:r>
            <a:r>
              <a:rPr lang="ko-KR" altLang="en-US" sz="200" b="1" dirty="0"/>
              <a:t>티켓 실물 없이는 입장 손목밴드 착용 및 입장이 불가하기에 입장 손목밴드를 착용하기 전까지 티켓 보관에 각별한 유의 </a:t>
            </a:r>
            <a:r>
              <a:rPr lang="ko-KR" altLang="en-US" sz="200" b="1" dirty="0" err="1"/>
              <a:t>부탁</a:t>
            </a:r>
            <a:r>
              <a:rPr lang="ko-KR" altLang="en-US" sz="200" dirty="0" err="1"/>
              <a:t>드립니다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 </a:t>
            </a:r>
            <a:r>
              <a:rPr lang="ko-KR" altLang="en-US" sz="200" b="1" dirty="0"/>
              <a:t>공연 당일 변경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취소 및 환불은 불가</a:t>
            </a:r>
            <a:r>
              <a:rPr lang="ko-KR" altLang="en-US" sz="200" dirty="0"/>
              <a:t>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 </a:t>
            </a:r>
          </a:p>
          <a:p>
            <a:r>
              <a:rPr lang="ko-KR" altLang="en-US" sz="200" b="1" dirty="0"/>
              <a:t>일반 사항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en-US" altLang="ko-KR" sz="200" dirty="0"/>
              <a:t>– </a:t>
            </a:r>
            <a:r>
              <a:rPr lang="ko-KR" altLang="en-US" sz="200" b="1" dirty="0"/>
              <a:t>티켓에 기재된 날짜에만 입장 가능</a:t>
            </a:r>
            <a:r>
              <a:rPr lang="ko-KR" altLang="en-US" sz="200" dirty="0"/>
              <a:t>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 </a:t>
            </a:r>
            <a:r>
              <a:rPr lang="en-US" altLang="ko-KR" sz="200" b="1" dirty="0"/>
              <a:t>2</a:t>
            </a:r>
            <a:r>
              <a:rPr lang="ko-KR" altLang="en-US" sz="200" b="1" dirty="0"/>
              <a:t>일권 구매 시 티켓을 구매한 </a:t>
            </a:r>
            <a:r>
              <a:rPr lang="en-US" altLang="ko-KR" sz="200" b="1" dirty="0"/>
              <a:t>1</a:t>
            </a:r>
            <a:r>
              <a:rPr lang="ko-KR" altLang="en-US" sz="200" b="1" dirty="0"/>
              <a:t>인에게 이틀 동안 관람할 권리가 제공되며 이 권리는 티켓을 구매한 </a:t>
            </a:r>
            <a:r>
              <a:rPr lang="en-US" altLang="ko-KR" sz="200" b="1" dirty="0"/>
              <a:t>1</a:t>
            </a:r>
            <a:r>
              <a:rPr lang="ko-KR" altLang="en-US" sz="200" b="1" dirty="0"/>
              <a:t>인에게만 한정됩니다</a:t>
            </a:r>
            <a:r>
              <a:rPr lang="en-US" altLang="ko-KR" sz="200" b="1" dirty="0"/>
              <a:t>. 2</a:t>
            </a:r>
            <a:r>
              <a:rPr lang="ko-KR" altLang="en-US" sz="200" b="1" dirty="0"/>
              <a:t>일권 손목밴드를 원 구매자가 증여 </a:t>
            </a:r>
            <a:r>
              <a:rPr lang="en-US" altLang="ko-KR" sz="200" b="1" dirty="0"/>
              <a:t>/ </a:t>
            </a:r>
            <a:r>
              <a:rPr lang="ko-KR" altLang="en-US" sz="200" b="1" dirty="0"/>
              <a:t>양도 및 재판매 등을 통해 타인에게 전달하여 사용할 수 없으며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적발 시 해당 손목밴드는 무효처리 됩니다</a:t>
            </a:r>
            <a:r>
              <a:rPr lang="en-US" altLang="ko-KR" sz="200" b="1" dirty="0"/>
              <a:t>.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만 </a:t>
            </a:r>
            <a:r>
              <a:rPr lang="en-US" altLang="ko-KR" sz="200" dirty="0"/>
              <a:t>7</a:t>
            </a:r>
            <a:r>
              <a:rPr lang="ko-KR" altLang="en-US" sz="200" dirty="0"/>
              <a:t>세 이상은 티켓을 구매해야 입장 가능합니다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 </a:t>
            </a:r>
            <a:r>
              <a:rPr lang="ko-KR" altLang="en-US" sz="200" b="1" dirty="0"/>
              <a:t>만 </a:t>
            </a:r>
            <a:r>
              <a:rPr lang="en-US" altLang="ko-KR" sz="200" b="1" dirty="0"/>
              <a:t>7</a:t>
            </a:r>
            <a:r>
              <a:rPr lang="ko-KR" altLang="en-US" sz="200" b="1" dirty="0"/>
              <a:t>세 미만의 아동은 티켓을 구매한 보호자 동반 시 무료 입장이 가능</a:t>
            </a:r>
            <a:r>
              <a:rPr lang="ko-KR" altLang="en-US" sz="200" dirty="0"/>
              <a:t>합니다</a:t>
            </a:r>
            <a:r>
              <a:rPr lang="en-US" altLang="ko-KR" sz="200" dirty="0"/>
              <a:t>. </a:t>
            </a:r>
            <a:r>
              <a:rPr lang="ko-KR" altLang="en-US" sz="200" dirty="0"/>
              <a:t>생년월일을 확인할 수 있는 자료</a:t>
            </a:r>
            <a:r>
              <a:rPr lang="en-US" altLang="ko-KR" sz="200" dirty="0"/>
              <a:t>(</a:t>
            </a:r>
            <a:r>
              <a:rPr lang="ko-KR" altLang="en-US" sz="200" dirty="0"/>
              <a:t>의료보험증</a:t>
            </a:r>
            <a:r>
              <a:rPr lang="en-US" altLang="ko-KR" sz="200" dirty="0"/>
              <a:t>, </a:t>
            </a:r>
            <a:r>
              <a:rPr lang="ko-KR" altLang="en-US" sz="200" dirty="0"/>
              <a:t>여권 등</a:t>
            </a:r>
            <a:r>
              <a:rPr lang="en-US" altLang="ko-KR" sz="200" dirty="0"/>
              <a:t>)</a:t>
            </a:r>
            <a:r>
              <a:rPr lang="ko-KR" altLang="en-US" sz="200" dirty="0"/>
              <a:t>을 지참하고 현장 인포메이션 부스를 방문해주세요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티켓 가격에는 부가세</a:t>
            </a:r>
            <a:r>
              <a:rPr lang="en-US" altLang="ko-KR" sz="200" dirty="0"/>
              <a:t>, </a:t>
            </a:r>
            <a:r>
              <a:rPr lang="ko-KR" altLang="en-US" sz="200" dirty="0"/>
              <a:t>저작권료 등이 포함되어 있습니다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 </a:t>
            </a:r>
            <a:r>
              <a:rPr lang="ko-KR" altLang="en-US" sz="200" b="1" dirty="0"/>
              <a:t>예매에 앞서 취소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환불 조항과 관람 안내 등의 상세 내용을 반드시 확인</a:t>
            </a:r>
            <a:r>
              <a:rPr lang="ko-KR" altLang="en-US" sz="200" dirty="0"/>
              <a:t>해주시기 바랍니다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 </a:t>
            </a:r>
            <a:r>
              <a:rPr lang="ko-KR" altLang="en-US" sz="200" b="1" dirty="0"/>
              <a:t>티켓 예매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결제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취소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환불 등과 관련 된 사항은 해당 예매처를 통해서만 처리 가능하며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예매처 규정을 따릅니다</a:t>
            </a:r>
            <a:r>
              <a:rPr lang="en-US" altLang="ko-KR" sz="200" b="1" dirty="0"/>
              <a:t>.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티켓 예매를 하는 것은 예매처와 주최측의 안내를 충분히 확인했으며</a:t>
            </a:r>
            <a:r>
              <a:rPr lang="en-US" altLang="ko-KR" sz="200" dirty="0"/>
              <a:t>, </a:t>
            </a:r>
            <a:r>
              <a:rPr lang="ko-KR" altLang="en-US" sz="200" dirty="0"/>
              <a:t>예매처와 주최측의 규정에 동의함을 의미합니다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 </a:t>
            </a:r>
          </a:p>
          <a:p>
            <a:r>
              <a:rPr lang="ko-KR" altLang="en-US" sz="200" b="1" dirty="0"/>
              <a:t>티켓 현장 판매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ko-KR" altLang="en-US" sz="200" dirty="0"/>
              <a:t>예매가 마감된 이후</a:t>
            </a:r>
            <a:r>
              <a:rPr lang="en-US" altLang="ko-KR" sz="200" dirty="0"/>
              <a:t>, </a:t>
            </a:r>
            <a:r>
              <a:rPr lang="ko-KR" altLang="en-US" sz="200" dirty="0"/>
              <a:t>잔여 티켓 수량에 따라 현장 판매를 진행합니다</a:t>
            </a:r>
            <a:r>
              <a:rPr lang="en-US" altLang="ko-KR" sz="200" dirty="0"/>
              <a:t>.</a:t>
            </a:r>
          </a:p>
          <a:p>
            <a:r>
              <a:rPr lang="ko-KR" altLang="en-US" sz="200" dirty="0"/>
              <a:t>현장 판매 티켓 가격</a:t>
            </a:r>
            <a:br>
              <a:rPr lang="ko-KR" altLang="en-US" sz="200" dirty="0"/>
            </a:br>
            <a:r>
              <a:rPr lang="en-US" altLang="ko-KR" sz="200" dirty="0"/>
              <a:t>2</a:t>
            </a:r>
            <a:r>
              <a:rPr lang="ko-KR" altLang="en-US" sz="200" dirty="0"/>
              <a:t>일권</a:t>
            </a:r>
            <a:r>
              <a:rPr lang="en-US" altLang="ko-KR" sz="200" dirty="0"/>
              <a:t>: 150,000</a:t>
            </a:r>
            <a:r>
              <a:rPr lang="ko-KR" altLang="en-US" sz="200" dirty="0"/>
              <a:t>원</a:t>
            </a:r>
            <a:r>
              <a:rPr lang="en-US" altLang="ko-KR" sz="200" dirty="0"/>
              <a:t>(5/16(</a:t>
            </a:r>
            <a:r>
              <a:rPr lang="ko-KR" altLang="en-US" sz="200" dirty="0"/>
              <a:t>토</a:t>
            </a:r>
            <a:r>
              <a:rPr lang="en-US" altLang="ko-KR" sz="200" dirty="0"/>
              <a:t>) </a:t>
            </a:r>
            <a:r>
              <a:rPr lang="ko-KR" altLang="en-US" sz="200" dirty="0"/>
              <a:t>판매</a:t>
            </a:r>
            <a:r>
              <a:rPr lang="en-US" altLang="ko-KR" sz="200" dirty="0"/>
              <a:t>)</a:t>
            </a:r>
            <a:br>
              <a:rPr lang="en-US" altLang="ko-KR" sz="200" dirty="0"/>
            </a:br>
            <a:r>
              <a:rPr lang="ko-KR" altLang="en-US" sz="200" dirty="0"/>
              <a:t>토요일 </a:t>
            </a:r>
            <a:r>
              <a:rPr lang="en-US" altLang="ko-KR" sz="200" dirty="0"/>
              <a:t>1</a:t>
            </a:r>
            <a:r>
              <a:rPr lang="ko-KR" altLang="en-US" sz="200" dirty="0"/>
              <a:t>일권</a:t>
            </a:r>
            <a:r>
              <a:rPr lang="en-US" altLang="ko-KR" sz="200" dirty="0"/>
              <a:t>: 95,000</a:t>
            </a:r>
            <a:r>
              <a:rPr lang="ko-KR" altLang="en-US" sz="200" dirty="0"/>
              <a:t>원</a:t>
            </a:r>
            <a:r>
              <a:rPr lang="en-US" altLang="ko-KR" sz="200" dirty="0"/>
              <a:t>(5/16(</a:t>
            </a:r>
            <a:r>
              <a:rPr lang="ko-KR" altLang="en-US" sz="200" dirty="0"/>
              <a:t>토</a:t>
            </a:r>
            <a:r>
              <a:rPr lang="en-US" altLang="ko-KR" sz="200" dirty="0"/>
              <a:t>) </a:t>
            </a:r>
            <a:r>
              <a:rPr lang="ko-KR" altLang="en-US" sz="200" dirty="0"/>
              <a:t>판매</a:t>
            </a:r>
            <a:r>
              <a:rPr lang="en-US" altLang="ko-KR" sz="200" dirty="0"/>
              <a:t>)</a:t>
            </a:r>
            <a:br>
              <a:rPr lang="en-US" altLang="ko-KR" sz="200" dirty="0"/>
            </a:br>
            <a:r>
              <a:rPr lang="ko-KR" altLang="en-US" sz="200" dirty="0"/>
              <a:t>일요일 </a:t>
            </a:r>
            <a:r>
              <a:rPr lang="en-US" altLang="ko-KR" sz="200" dirty="0"/>
              <a:t>1</a:t>
            </a:r>
            <a:r>
              <a:rPr lang="ko-KR" altLang="en-US" sz="200" dirty="0"/>
              <a:t>일권</a:t>
            </a:r>
            <a:r>
              <a:rPr lang="en-US" altLang="ko-KR" sz="200" dirty="0"/>
              <a:t>: 95,000</a:t>
            </a:r>
            <a:r>
              <a:rPr lang="ko-KR" altLang="en-US" sz="200" dirty="0"/>
              <a:t>원</a:t>
            </a:r>
            <a:r>
              <a:rPr lang="en-US" altLang="ko-KR" sz="200" dirty="0"/>
              <a:t>(5/17(</a:t>
            </a:r>
            <a:r>
              <a:rPr lang="ko-KR" altLang="en-US" sz="200" dirty="0"/>
              <a:t>일</a:t>
            </a:r>
            <a:r>
              <a:rPr lang="en-US" altLang="ko-KR" sz="200" dirty="0"/>
              <a:t>) </a:t>
            </a:r>
            <a:r>
              <a:rPr lang="ko-KR" altLang="en-US" sz="200" dirty="0"/>
              <a:t>판매</a:t>
            </a:r>
            <a:r>
              <a:rPr lang="en-US" altLang="ko-KR" sz="200" dirty="0"/>
              <a:t>)</a:t>
            </a:r>
          </a:p>
          <a:p>
            <a:r>
              <a:rPr lang="en-US" altLang="ko-KR" sz="200" dirty="0"/>
              <a:t>– </a:t>
            </a:r>
            <a:r>
              <a:rPr lang="ko-KR" altLang="en-US" sz="200" dirty="0"/>
              <a:t>현장 판매 진행 여부</a:t>
            </a:r>
            <a:r>
              <a:rPr lang="en-US" altLang="ko-KR" sz="200" dirty="0"/>
              <a:t>, </a:t>
            </a:r>
            <a:r>
              <a:rPr lang="ko-KR" altLang="en-US" sz="200" dirty="0"/>
              <a:t>수량 등은 예매 마감에 임박해 주최측 </a:t>
            </a:r>
            <a:r>
              <a:rPr lang="en-US" altLang="ko-KR" sz="200" dirty="0"/>
              <a:t>SNS </a:t>
            </a:r>
            <a:r>
              <a:rPr lang="ko-KR" altLang="en-US" sz="200" dirty="0"/>
              <a:t>채널을 통해 별도 공지됩니다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현장 판매 티켓은 구매 후 취소</a:t>
            </a:r>
            <a:r>
              <a:rPr lang="en-US" altLang="ko-KR" sz="200" dirty="0"/>
              <a:t>, </a:t>
            </a:r>
            <a:r>
              <a:rPr lang="ko-KR" altLang="en-US" sz="200" dirty="0"/>
              <a:t>환불이 불가합니다</a:t>
            </a:r>
            <a:r>
              <a:rPr lang="en-US" altLang="ko-KR" sz="200" dirty="0"/>
              <a:t>.</a:t>
            </a:r>
          </a:p>
          <a:p>
            <a:endParaRPr lang="ko-KR" altLang="en-US" sz="200" dirty="0"/>
          </a:p>
        </p:txBody>
      </p:sp>
    </p:spTree>
    <p:extLst>
      <p:ext uri="{BB962C8B-B14F-4D97-AF65-F5344CB8AC3E}">
        <p14:creationId xmlns:p14="http://schemas.microsoft.com/office/powerpoint/2010/main" val="91234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4_1</a:t>
            </a:r>
            <a:r>
              <a:rPr lang="en-US" altLang="ko-KR" sz="900" dirty="0"/>
              <a:t>. </a:t>
            </a:r>
            <a:r>
              <a:rPr lang="ko-KR" altLang="en-US" sz="900" dirty="0" smtClean="0"/>
              <a:t>관람안내 </a:t>
            </a:r>
            <a:r>
              <a:rPr lang="en-US" altLang="ko-KR" sz="900" dirty="0" smtClean="0"/>
              <a:t>(+</a:t>
            </a:r>
            <a:r>
              <a:rPr lang="ko-KR" altLang="en-US" sz="900" dirty="0" smtClean="0"/>
              <a:t>공지사항 및 </a:t>
            </a:r>
            <a:r>
              <a:rPr lang="ko-KR" altLang="en-US" sz="900" dirty="0" err="1" smtClean="0"/>
              <a:t>오시는길</a:t>
            </a:r>
            <a:r>
              <a:rPr lang="en-US" altLang="ko-KR" sz="900" dirty="0"/>
              <a:t>)</a:t>
            </a:r>
            <a:r>
              <a:rPr lang="ko-KR" altLang="en-US" sz="900" dirty="0"/>
              <a:t/>
            </a:r>
            <a:br>
              <a:rPr lang="ko-KR" altLang="en-US" sz="900" dirty="0"/>
            </a:br>
            <a:endParaRPr lang="ko-KR" altLang="en-US" sz="900" dirty="0"/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84208" y="745498"/>
            <a:ext cx="2032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92100">
              <a:lnSpc>
                <a:spcPct val="150000"/>
              </a:lnSpc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smtClean="0"/>
              <a:t>슬라이드 형태 이미지 공지사항</a:t>
            </a:r>
            <a:endParaRPr lang="en-US" altLang="ko-KR" sz="900" dirty="0" smtClean="0"/>
          </a:p>
          <a:p>
            <a:pPr marL="457200" lvl="0" indent="-292100">
              <a:lnSpc>
                <a:spcPct val="150000"/>
              </a:lnSpc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smtClean="0"/>
              <a:t>아코디언 형식 관람안내</a:t>
            </a:r>
            <a:endParaRPr lang="en-US" altLang="ko-KR" sz="900" dirty="0" smtClean="0"/>
          </a:p>
          <a:p>
            <a:pPr marL="457200" lvl="0" indent="-292100">
              <a:lnSpc>
                <a:spcPct val="150000"/>
              </a:lnSpc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smtClean="0"/>
              <a:t>지도</a:t>
            </a:r>
            <a:r>
              <a:rPr lang="en-US" altLang="ko-KR" sz="900" dirty="0" err="1" smtClean="0"/>
              <a:t>api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구현</a:t>
            </a:r>
            <a:endParaRPr lang="en-US" altLang="ko-KR" sz="900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1932380" y="422866"/>
            <a:ext cx="2818632" cy="4394993"/>
            <a:chOff x="2545456" y="993083"/>
            <a:chExt cx="2163793" cy="3373926"/>
          </a:xfrm>
        </p:grpSpPr>
        <p:sp>
          <p:nvSpPr>
            <p:cNvPr id="2" name="Rectangle 1"/>
            <p:cNvSpPr/>
            <p:nvPr/>
          </p:nvSpPr>
          <p:spPr>
            <a:xfrm>
              <a:off x="2545456" y="993085"/>
              <a:ext cx="2163793" cy="33739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545456" y="993083"/>
              <a:ext cx="2163793" cy="544506"/>
              <a:chOff x="2179463" y="1379220"/>
              <a:chExt cx="4785073" cy="2710916"/>
            </a:xfrm>
          </p:grpSpPr>
          <p:sp>
            <p:nvSpPr>
              <p:cNvPr id="12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/>
            <p:cNvSpPr/>
            <p:nvPr/>
          </p:nvSpPr>
          <p:spPr>
            <a:xfrm>
              <a:off x="2648630" y="1030129"/>
              <a:ext cx="355217" cy="9890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>
                  <a:solidFill>
                    <a:schemeClr val="bg1"/>
                  </a:solidFill>
                </a:rPr>
                <a:t>Logo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4"/>
            <p:cNvSpPr/>
            <p:nvPr/>
          </p:nvSpPr>
          <p:spPr>
            <a:xfrm>
              <a:off x="3080592" y="1030129"/>
              <a:ext cx="1541148" cy="9890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err="1" smtClean="0">
                  <a:solidFill>
                    <a:schemeClr val="bg1"/>
                  </a:solidFill>
                </a:rPr>
                <a:t>nav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1"/>
            <p:cNvSpPr/>
            <p:nvPr/>
          </p:nvSpPr>
          <p:spPr>
            <a:xfrm>
              <a:off x="2545456" y="4048919"/>
              <a:ext cx="2163793" cy="318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</a:rPr>
                <a:t>footer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ectangle 1"/>
            <p:cNvSpPr/>
            <p:nvPr/>
          </p:nvSpPr>
          <p:spPr>
            <a:xfrm>
              <a:off x="2826238" y="1687732"/>
              <a:ext cx="1675912" cy="6772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</a:rPr>
                <a:t>notice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Google Shape;141;p15"/>
            <p:cNvSpPr/>
            <p:nvPr/>
          </p:nvSpPr>
          <p:spPr>
            <a:xfrm>
              <a:off x="2678210" y="1579732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 dirty="0">
                  <a:solidFill>
                    <a:schemeClr val="lt1"/>
                  </a:solidFill>
                </a:rPr>
                <a:t>1</a:t>
              </a:r>
              <a:endParaRPr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Rectangle 1"/>
            <p:cNvSpPr/>
            <p:nvPr/>
          </p:nvSpPr>
          <p:spPr>
            <a:xfrm>
              <a:off x="2826238" y="2424332"/>
              <a:ext cx="1675912" cy="6772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</a:rPr>
                <a:t>information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Rectangle 1"/>
            <p:cNvSpPr/>
            <p:nvPr/>
          </p:nvSpPr>
          <p:spPr>
            <a:xfrm>
              <a:off x="2826238" y="3165092"/>
              <a:ext cx="1675912" cy="6772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</a:rPr>
                <a:t>map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Google Shape;141;p15"/>
            <p:cNvSpPr/>
            <p:nvPr/>
          </p:nvSpPr>
          <p:spPr>
            <a:xfrm>
              <a:off x="2678507" y="3101592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 dirty="0" smtClean="0">
                  <a:solidFill>
                    <a:schemeClr val="lt1"/>
                  </a:solidFill>
                </a:rPr>
                <a:t>3</a:t>
              </a:r>
              <a:endParaRPr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41;p15"/>
            <p:cNvSpPr/>
            <p:nvPr/>
          </p:nvSpPr>
          <p:spPr>
            <a:xfrm>
              <a:off x="2661627" y="2376374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 dirty="0" smtClean="0">
                  <a:solidFill>
                    <a:schemeClr val="lt1"/>
                  </a:solidFill>
                </a:rPr>
                <a:t>2</a:t>
              </a:r>
              <a:endParaRPr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224392" y="2461380"/>
            <a:ext cx="339209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" b="1" dirty="0"/>
              <a:t>관람 안내</a:t>
            </a:r>
            <a:endParaRPr lang="ko-KR" altLang="en-US" sz="200" dirty="0"/>
          </a:p>
          <a:p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ko-KR" altLang="en-US" sz="200" dirty="0"/>
              <a:t> </a:t>
            </a:r>
            <a:br>
              <a:rPr lang="ko-KR" altLang="en-US" sz="200" dirty="0"/>
            </a:br>
            <a:r>
              <a:rPr lang="ko-KR" altLang="en-US" sz="200" b="1" dirty="0"/>
              <a:t>일반 사항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en-US" altLang="ko-KR" sz="200" dirty="0"/>
              <a:t>– </a:t>
            </a:r>
            <a:r>
              <a:rPr lang="ko-KR" altLang="en-US" sz="200" dirty="0" err="1"/>
              <a:t>일자별</a:t>
            </a:r>
            <a:r>
              <a:rPr lang="ko-KR" altLang="en-US" sz="200" dirty="0"/>
              <a:t> 출연 아티스트가 다르며 상세한 타임테이블은 추후 </a:t>
            </a:r>
            <a:r>
              <a:rPr lang="ko-KR" altLang="en-US" sz="200" dirty="0" err="1"/>
              <a:t>민트페이퍼에</a:t>
            </a:r>
            <a:r>
              <a:rPr lang="ko-KR" altLang="en-US" sz="200" dirty="0"/>
              <a:t> 공개</a:t>
            </a:r>
            <a:r>
              <a:rPr lang="en-US" altLang="ko-KR" sz="200" dirty="0"/>
              <a:t>(4/15 </a:t>
            </a:r>
            <a:r>
              <a:rPr lang="ko-KR" altLang="en-US" sz="200" dirty="0"/>
              <a:t>예정</a:t>
            </a:r>
            <a:r>
              <a:rPr lang="en-US" altLang="ko-KR" sz="200" dirty="0"/>
              <a:t>)</a:t>
            </a:r>
            <a:r>
              <a:rPr lang="ko-KR" altLang="en-US" sz="200" dirty="0"/>
              <a:t>됩니다</a:t>
            </a:r>
            <a:r>
              <a:rPr lang="en-US" altLang="ko-KR" sz="200" dirty="0"/>
              <a:t>.</a:t>
            </a:r>
          </a:p>
          <a:p>
            <a:r>
              <a:rPr lang="en-US" altLang="ko-KR" sz="200" dirty="0"/>
              <a:t>– </a:t>
            </a:r>
            <a:r>
              <a:rPr lang="ko-KR" altLang="en-US" sz="200" dirty="0"/>
              <a:t>공식 스테이지 공연 외에도 다양한 이벤트</a:t>
            </a:r>
            <a:r>
              <a:rPr lang="en-US" altLang="ko-KR" sz="200" dirty="0"/>
              <a:t>, </a:t>
            </a:r>
            <a:r>
              <a:rPr lang="ko-KR" altLang="en-US" sz="200" dirty="0"/>
              <a:t>부스와 함께 합니다</a:t>
            </a:r>
            <a:r>
              <a:rPr lang="en-US" altLang="ko-KR" sz="200" dirty="0"/>
              <a:t>. </a:t>
            </a:r>
            <a:r>
              <a:rPr lang="ko-KR" altLang="en-US" sz="200" dirty="0"/>
              <a:t>자세한 내용은 수시로 </a:t>
            </a:r>
            <a:r>
              <a:rPr lang="ko-KR" altLang="en-US" sz="200" dirty="0" err="1"/>
              <a:t>민트페이퍼에</a:t>
            </a:r>
            <a:r>
              <a:rPr lang="ko-KR" altLang="en-US" sz="200" dirty="0"/>
              <a:t> 업데이트됩니다</a:t>
            </a:r>
            <a:r>
              <a:rPr lang="en-US" altLang="ko-KR" sz="200" dirty="0"/>
              <a:t>.</a:t>
            </a:r>
          </a:p>
          <a:p>
            <a:r>
              <a:rPr lang="en-US" altLang="ko-KR" sz="200" dirty="0"/>
              <a:t>– </a:t>
            </a:r>
            <a:r>
              <a:rPr lang="ko-KR" altLang="en-US" sz="200" b="1" dirty="0"/>
              <a:t>일부 출연자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일정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출연 시간이 상황에 따라 부득이하게 다소 변경될 수 있으며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이로 인한 환불 및 부분 환불은 불가</a:t>
            </a:r>
            <a:r>
              <a:rPr lang="ko-KR" altLang="en-US" sz="200" dirty="0"/>
              <a:t>합니다</a:t>
            </a:r>
            <a:r>
              <a:rPr lang="en-US" altLang="ko-KR" sz="200" dirty="0"/>
              <a:t>.</a:t>
            </a:r>
          </a:p>
          <a:p>
            <a:r>
              <a:rPr lang="en-US" altLang="ko-KR" sz="200" dirty="0"/>
              <a:t>– </a:t>
            </a:r>
            <a:r>
              <a:rPr lang="ko-KR" altLang="en-US" sz="200" dirty="0"/>
              <a:t>분실물 접수는 현장 인포메이션 부스에 해주시기 바랍니다</a:t>
            </a:r>
            <a:r>
              <a:rPr lang="en-US" altLang="ko-KR" sz="200" dirty="0"/>
              <a:t>.</a:t>
            </a:r>
          </a:p>
          <a:p>
            <a:r>
              <a:rPr lang="en-US" altLang="ko-KR" sz="200" dirty="0"/>
              <a:t>– </a:t>
            </a:r>
            <a:r>
              <a:rPr lang="ko-KR" altLang="en-US" sz="200" dirty="0"/>
              <a:t>관객 스스로가 안전에 유의하시기 바라며</a:t>
            </a:r>
            <a:r>
              <a:rPr lang="en-US" altLang="ko-KR" sz="200" dirty="0"/>
              <a:t>, </a:t>
            </a:r>
            <a:r>
              <a:rPr lang="ko-KR" altLang="en-US" sz="200" dirty="0"/>
              <a:t>뜻하지 않은 사고 및 건강 상의 문제가 생긴 관객을 발견하시는 경우</a:t>
            </a:r>
            <a:r>
              <a:rPr lang="en-US" altLang="ko-KR" sz="200" dirty="0"/>
              <a:t>, </a:t>
            </a:r>
            <a:r>
              <a:rPr lang="ko-KR" altLang="en-US" sz="200" dirty="0"/>
              <a:t>가까운 스태프 혹은 인포메이션 부스에 도움을 요청하시기 바랍니다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 </a:t>
            </a:r>
          </a:p>
          <a:p>
            <a:r>
              <a:rPr lang="en-US" altLang="ko-KR" sz="200" dirty="0"/>
              <a:t>– </a:t>
            </a:r>
            <a:r>
              <a:rPr lang="ko-KR" altLang="en-US" sz="200" b="1" dirty="0"/>
              <a:t>통상적인 수준의 기념 촬영</a:t>
            </a:r>
            <a:r>
              <a:rPr lang="ko-KR" altLang="en-US" sz="200" dirty="0"/>
              <a:t>은 가능합니다만</a:t>
            </a:r>
            <a:r>
              <a:rPr lang="en-US" altLang="ko-KR" sz="200" dirty="0"/>
              <a:t>, </a:t>
            </a:r>
            <a:r>
              <a:rPr lang="ko-KR" altLang="en-US" sz="200" b="1" dirty="0"/>
              <a:t>공연과 관련된 사진과 영상 촬영</a:t>
            </a:r>
            <a:r>
              <a:rPr lang="en-US" altLang="ko-KR" sz="200" b="1" dirty="0"/>
              <a:t>, SNS </a:t>
            </a:r>
            <a:r>
              <a:rPr lang="ko-KR" altLang="en-US" sz="200" b="1" dirty="0"/>
              <a:t>채널 등을 통한 생중계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녹음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공연 관련 사진 및 영상 촬영을 이용하여 수익 창출을 목적으로 하는 업로드 행위 등은 공연 저작권과 아티스트 초상권 보호를 위해 엄격하게 금지</a:t>
            </a:r>
            <a:r>
              <a:rPr lang="ko-KR" altLang="en-US" sz="200" dirty="0"/>
              <a:t>합니다</a:t>
            </a:r>
            <a:r>
              <a:rPr lang="en-US" altLang="ko-KR" sz="200" dirty="0"/>
              <a:t>.</a:t>
            </a:r>
          </a:p>
          <a:p>
            <a:r>
              <a:rPr lang="en-US" altLang="ko-KR" sz="200" dirty="0"/>
              <a:t>– </a:t>
            </a:r>
            <a:r>
              <a:rPr lang="ko-KR" altLang="en-US" sz="200" dirty="0"/>
              <a:t>페스티벌 기간 동안 </a:t>
            </a:r>
            <a:r>
              <a:rPr lang="ko-KR" altLang="en-US" sz="200" b="1" dirty="0"/>
              <a:t>공식 사진 및 영상 촬영이 진행됩니다</a:t>
            </a:r>
            <a:r>
              <a:rPr lang="en-US" altLang="ko-KR" sz="200" b="1" dirty="0"/>
              <a:t>.</a:t>
            </a:r>
            <a:r>
              <a:rPr lang="ko-KR" altLang="en-US" sz="200" dirty="0"/>
              <a:t> 추후 </a:t>
            </a:r>
            <a:r>
              <a:rPr lang="ko-KR" altLang="en-US" sz="200" dirty="0" err="1"/>
              <a:t>민트페이퍼</a:t>
            </a:r>
            <a:r>
              <a:rPr lang="ko-KR" altLang="en-US" sz="200" dirty="0"/>
              <a:t> 웹사이트 및 공식채널 업데이트</a:t>
            </a:r>
            <a:r>
              <a:rPr lang="en-US" altLang="ko-KR" sz="200" dirty="0"/>
              <a:t>, </a:t>
            </a:r>
            <a:r>
              <a:rPr lang="ko-KR" altLang="en-US" sz="200" dirty="0"/>
              <a:t>자료집 제작 등에 사용되며</a:t>
            </a:r>
            <a:r>
              <a:rPr lang="en-US" altLang="ko-KR" sz="200" dirty="0"/>
              <a:t>, </a:t>
            </a:r>
            <a:r>
              <a:rPr lang="ko-KR" altLang="en-US" sz="200" dirty="0" err="1"/>
              <a:t>관객분들의</a:t>
            </a:r>
            <a:r>
              <a:rPr lang="ko-KR" altLang="en-US" sz="200" dirty="0"/>
              <a:t> 모습이 노출될 수 있는 점 미리 양해 </a:t>
            </a:r>
            <a:r>
              <a:rPr lang="ko-KR" altLang="en-US" sz="200" dirty="0" err="1"/>
              <a:t>부탁드립니다</a:t>
            </a:r>
            <a:r>
              <a:rPr lang="en-US" altLang="ko-KR" sz="200" dirty="0"/>
              <a:t>.</a:t>
            </a:r>
          </a:p>
          <a:p>
            <a:r>
              <a:rPr lang="en-US" altLang="ko-KR" sz="200" dirty="0"/>
              <a:t> 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지나친 음주</a:t>
            </a:r>
            <a:r>
              <a:rPr lang="en-US" altLang="ko-KR" sz="200" dirty="0"/>
              <a:t>, </a:t>
            </a:r>
            <a:r>
              <a:rPr lang="ko-KR" altLang="en-US" sz="200" dirty="0"/>
              <a:t>폭죽 사용</a:t>
            </a:r>
            <a:r>
              <a:rPr lang="en-US" altLang="ko-KR" sz="200" dirty="0"/>
              <a:t>, </a:t>
            </a:r>
            <a:r>
              <a:rPr lang="ko-KR" altLang="en-US" sz="200" dirty="0"/>
              <a:t>화기 사용</a:t>
            </a:r>
            <a:r>
              <a:rPr lang="en-US" altLang="ko-KR" sz="200" dirty="0"/>
              <a:t>, </a:t>
            </a:r>
            <a:r>
              <a:rPr lang="ko-KR" altLang="en-US" sz="200" dirty="0"/>
              <a:t>위험 물품 소지 시</a:t>
            </a:r>
            <a:r>
              <a:rPr lang="en-US" altLang="ko-KR" sz="200" dirty="0"/>
              <a:t>, </a:t>
            </a:r>
            <a:r>
              <a:rPr lang="ko-KR" altLang="en-US" sz="200" dirty="0"/>
              <a:t>마약 소지 및 복용을 비롯하여</a:t>
            </a:r>
            <a:r>
              <a:rPr lang="ko-KR" altLang="en-US" sz="200" b="1" dirty="0"/>
              <a:t> 타 관객에게 피해를 주거나 사회적으로 용인되지 않는 치명적인 행동이 발견될 경우 인포메이션 부스로 신고해주시기 바라며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경고 없이 바로 퇴장 조치 및 법적 제재</a:t>
            </a:r>
            <a:r>
              <a:rPr lang="ko-KR" altLang="en-US" sz="200" dirty="0"/>
              <a:t>를 가할 수 있습니다</a:t>
            </a:r>
            <a:r>
              <a:rPr lang="en-US" altLang="ko-KR" sz="200" dirty="0"/>
              <a:t>. </a:t>
            </a:r>
            <a:r>
              <a:rPr lang="ko-KR" altLang="en-US" sz="200" dirty="0"/>
              <a:t>이 모든 경우 환불은 불가합니다</a:t>
            </a:r>
            <a:r>
              <a:rPr lang="en-US" altLang="ko-KR" sz="200" dirty="0"/>
              <a:t>.</a:t>
            </a:r>
          </a:p>
          <a:p>
            <a:r>
              <a:rPr lang="en-US" altLang="ko-KR" sz="200" dirty="0"/>
              <a:t>– </a:t>
            </a:r>
            <a:r>
              <a:rPr lang="ko-KR" altLang="en-US" sz="200" dirty="0"/>
              <a:t>페스티벌 사이트 내외에서 관람객 본인 부주의로 발생하는 사고</a:t>
            </a:r>
            <a:r>
              <a:rPr lang="en-US" altLang="ko-KR" sz="200" dirty="0"/>
              <a:t>, </a:t>
            </a:r>
            <a:r>
              <a:rPr lang="ko-KR" altLang="en-US" sz="200" dirty="0"/>
              <a:t>도난</a:t>
            </a:r>
            <a:r>
              <a:rPr lang="en-US" altLang="ko-KR" sz="200" dirty="0"/>
              <a:t>, </a:t>
            </a:r>
            <a:r>
              <a:rPr lang="ko-KR" altLang="en-US" sz="200" dirty="0"/>
              <a:t>분실 등에 대해 주최</a:t>
            </a:r>
            <a:r>
              <a:rPr lang="en-US" altLang="ko-KR" sz="200" dirty="0"/>
              <a:t>, </a:t>
            </a:r>
            <a:r>
              <a:rPr lang="ko-KR" altLang="en-US" sz="200" dirty="0"/>
              <a:t>주관</a:t>
            </a:r>
            <a:r>
              <a:rPr lang="en-US" altLang="ko-KR" sz="200" dirty="0"/>
              <a:t>, </a:t>
            </a:r>
            <a:r>
              <a:rPr lang="ko-KR" altLang="en-US" sz="200" dirty="0"/>
              <a:t>공연장</a:t>
            </a:r>
            <a:r>
              <a:rPr lang="en-US" altLang="ko-KR" sz="200" dirty="0"/>
              <a:t>, </a:t>
            </a:r>
            <a:r>
              <a:rPr lang="ko-KR" altLang="en-US" sz="200" dirty="0" err="1"/>
              <a:t>협력사</a:t>
            </a:r>
            <a:r>
              <a:rPr lang="en-US" altLang="ko-KR" sz="200" dirty="0"/>
              <a:t>, </a:t>
            </a:r>
            <a:r>
              <a:rPr lang="ko-KR" altLang="en-US" sz="200" dirty="0"/>
              <a:t>아티스트 측은 책임지지 않습니다</a:t>
            </a:r>
            <a:r>
              <a:rPr lang="en-US" altLang="ko-KR" sz="200" dirty="0"/>
              <a:t>. </a:t>
            </a:r>
            <a:r>
              <a:rPr lang="ko-KR" altLang="en-US" sz="200" dirty="0"/>
              <a:t>안전 및 귀중품 보관에 유의하시기 바랍니다</a:t>
            </a:r>
            <a:r>
              <a:rPr lang="en-US" altLang="ko-KR" sz="200" dirty="0"/>
              <a:t>. </a:t>
            </a:r>
            <a:r>
              <a:rPr lang="ko-KR" altLang="en-US" sz="200" dirty="0"/>
              <a:t>특히</a:t>
            </a:r>
            <a:r>
              <a:rPr lang="en-US" altLang="ko-KR" sz="200" dirty="0"/>
              <a:t>, </a:t>
            </a:r>
            <a:r>
              <a:rPr lang="ko-KR" altLang="en-US" sz="200" dirty="0"/>
              <a:t>개인 물품을 소지하지 않은 채 자리를 비워 분실</a:t>
            </a:r>
            <a:r>
              <a:rPr lang="en-US" altLang="ko-KR" sz="200" dirty="0"/>
              <a:t>, </a:t>
            </a:r>
            <a:r>
              <a:rPr lang="ko-KR" altLang="en-US" sz="200" dirty="0"/>
              <a:t>도난 등의 상황이 발생하는 경우 어떠한 도움도 드릴 수 없음을 인지하시기 바랍니다</a:t>
            </a:r>
            <a:r>
              <a:rPr lang="en-US" altLang="ko-KR" sz="200" dirty="0"/>
              <a:t>.</a:t>
            </a:r>
          </a:p>
          <a:p>
            <a:r>
              <a:rPr lang="en-US" altLang="ko-KR" sz="200" dirty="0"/>
              <a:t>– </a:t>
            </a:r>
            <a:r>
              <a:rPr lang="ko-KR" altLang="en-US" sz="200" b="1" dirty="0"/>
              <a:t>쓰레기 줄이기와 분리 배출</a:t>
            </a:r>
            <a:r>
              <a:rPr lang="ko-KR" altLang="en-US" sz="200" dirty="0"/>
              <a:t>에 적극적으로 동참해주시기를 </a:t>
            </a:r>
            <a:r>
              <a:rPr lang="ko-KR" altLang="en-US" sz="200" dirty="0" err="1"/>
              <a:t>부탁드립니다</a:t>
            </a:r>
            <a:r>
              <a:rPr lang="en-US" altLang="ko-KR" sz="200" dirty="0"/>
              <a:t>. </a:t>
            </a:r>
            <a:r>
              <a:rPr lang="ko-KR" altLang="en-US" sz="200" dirty="0"/>
              <a:t>부득이하게 발생한 쓰레기는 현장에 마련된 쓰레기통에 분리배출해주시기 바랍니다</a:t>
            </a:r>
            <a:r>
              <a:rPr lang="en-US" altLang="ko-KR" sz="200" dirty="0"/>
              <a:t>.</a:t>
            </a:r>
          </a:p>
          <a:p>
            <a:r>
              <a:rPr lang="en-US" altLang="ko-KR" sz="200" dirty="0"/>
              <a:t>– </a:t>
            </a:r>
            <a:r>
              <a:rPr lang="ko-KR" altLang="en-US" sz="200" dirty="0"/>
              <a:t>현장에 비치된 </a:t>
            </a:r>
            <a:r>
              <a:rPr lang="ko-KR" altLang="en-US" sz="200" dirty="0" err="1"/>
              <a:t>포토월</a:t>
            </a:r>
            <a:r>
              <a:rPr lang="ko-KR" altLang="en-US" sz="200" dirty="0"/>
              <a:t> 및 이벤트 소품 등은 모든 관객을 위해 마련된 것 입니다</a:t>
            </a:r>
            <a:r>
              <a:rPr lang="en-US" altLang="ko-KR" sz="200" dirty="0"/>
              <a:t>. </a:t>
            </a:r>
            <a:r>
              <a:rPr lang="ko-KR" altLang="en-US" sz="200" dirty="0"/>
              <a:t>임의로 이동하거나</a:t>
            </a:r>
            <a:r>
              <a:rPr lang="en-US" altLang="ko-KR" sz="200" dirty="0"/>
              <a:t>, </a:t>
            </a:r>
            <a:r>
              <a:rPr lang="ko-KR" altLang="en-US" sz="200" dirty="0"/>
              <a:t>가져가지 말아주세요</a:t>
            </a:r>
            <a:r>
              <a:rPr lang="en-US" altLang="ko-KR" sz="200" dirty="0"/>
              <a:t>.</a:t>
            </a:r>
          </a:p>
          <a:p>
            <a:r>
              <a:rPr lang="en-US" altLang="ko-KR" sz="200" dirty="0"/>
              <a:t>– </a:t>
            </a:r>
            <a:r>
              <a:rPr lang="ko-KR" altLang="en-US" sz="200" dirty="0"/>
              <a:t>모두가 즐거운 페스티벌이 될 수 있도록 </a:t>
            </a:r>
            <a:r>
              <a:rPr lang="ko-KR" altLang="en-US" sz="200" b="1" dirty="0"/>
              <a:t>타인에 대한 배려와 규칙 준수</a:t>
            </a:r>
            <a:r>
              <a:rPr lang="ko-KR" altLang="en-US" sz="200" dirty="0"/>
              <a:t>를 </a:t>
            </a:r>
            <a:r>
              <a:rPr lang="ko-KR" altLang="en-US" sz="200" dirty="0" err="1"/>
              <a:t>부탁드립니다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 </a:t>
            </a:r>
          </a:p>
          <a:p>
            <a:r>
              <a:rPr lang="ko-KR" altLang="en-US" sz="200" b="1" dirty="0"/>
              <a:t>반입 불가 물품 </a:t>
            </a:r>
            <a:r>
              <a:rPr lang="en-US" altLang="ko-KR" sz="200" b="1" dirty="0"/>
              <a:t>&amp; </a:t>
            </a:r>
            <a:r>
              <a:rPr lang="ko-KR" altLang="en-US" sz="200" b="1" dirty="0"/>
              <a:t>음식물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ko-KR" altLang="en-US" sz="200" dirty="0"/>
              <a:t>타인의 관람에 방해가 될 수 있는 물품</a:t>
            </a:r>
            <a:r>
              <a:rPr lang="en-US" altLang="ko-KR" sz="200" dirty="0"/>
              <a:t>, </a:t>
            </a:r>
            <a:r>
              <a:rPr lang="ko-KR" altLang="en-US" sz="200" dirty="0"/>
              <a:t>쓰레기가 많이 나오는 음식물</a:t>
            </a:r>
            <a:r>
              <a:rPr lang="en-US" altLang="ko-KR" sz="200" dirty="0"/>
              <a:t>, </a:t>
            </a:r>
            <a:r>
              <a:rPr lang="ko-KR" altLang="en-US" sz="200" dirty="0"/>
              <a:t>안전을 위협할 수 있는 물품 등은 페스티벌 사이트 내 반입이 금지됩니다</a:t>
            </a:r>
            <a:r>
              <a:rPr lang="en-US" altLang="ko-KR" sz="200" dirty="0"/>
              <a:t>.</a:t>
            </a:r>
          </a:p>
          <a:p>
            <a:r>
              <a:rPr lang="en-US" altLang="ko-KR" sz="200" b="1" dirty="0"/>
              <a:t>1. </a:t>
            </a:r>
            <a:r>
              <a:rPr lang="ko-KR" altLang="en-US" sz="200" b="1" dirty="0"/>
              <a:t>반입 불가 물품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ko-KR" altLang="en-US" sz="200" dirty="0"/>
              <a:t>텐트</a:t>
            </a:r>
            <a:r>
              <a:rPr lang="en-US" altLang="ko-KR" sz="200" dirty="0"/>
              <a:t>(</a:t>
            </a:r>
            <a:r>
              <a:rPr lang="ko-KR" altLang="en-US" sz="200" dirty="0"/>
              <a:t>일반 텐트 및 </a:t>
            </a:r>
            <a:r>
              <a:rPr lang="ko-KR" altLang="en-US" sz="200" dirty="0" err="1"/>
              <a:t>그늘막</a:t>
            </a:r>
            <a:r>
              <a:rPr lang="ko-KR" altLang="en-US" sz="200" dirty="0"/>
              <a:t> 텐트</a:t>
            </a:r>
            <a:r>
              <a:rPr lang="en-US" altLang="ko-KR" sz="200" dirty="0"/>
              <a:t>) / </a:t>
            </a:r>
            <a:r>
              <a:rPr lang="ko-KR" altLang="en-US" sz="200" dirty="0"/>
              <a:t>다리가 있는 의자</a:t>
            </a:r>
            <a:r>
              <a:rPr lang="en-US" altLang="ko-KR" sz="200" dirty="0"/>
              <a:t>(</a:t>
            </a:r>
            <a:r>
              <a:rPr lang="ko-KR" altLang="en-US" sz="200" dirty="0" err="1"/>
              <a:t>접이식</a:t>
            </a:r>
            <a:r>
              <a:rPr lang="ko-KR" altLang="en-US" sz="200" dirty="0"/>
              <a:t> 포함</a:t>
            </a:r>
            <a:r>
              <a:rPr lang="en-US" altLang="ko-KR" sz="200" dirty="0"/>
              <a:t>)* / </a:t>
            </a:r>
            <a:r>
              <a:rPr lang="ko-KR" altLang="en-US" sz="200" dirty="0"/>
              <a:t>에어베드</a:t>
            </a:r>
            <a:r>
              <a:rPr lang="en-US" altLang="ko-KR" sz="200" dirty="0"/>
              <a:t>, </a:t>
            </a:r>
            <a:r>
              <a:rPr lang="ko-KR" altLang="en-US" sz="200" dirty="0"/>
              <a:t>에어소파 </a:t>
            </a:r>
            <a:r>
              <a:rPr lang="en-US" altLang="ko-KR" sz="200" dirty="0"/>
              <a:t>/ </a:t>
            </a:r>
            <a:r>
              <a:rPr lang="ko-KR" altLang="en-US" sz="200" dirty="0"/>
              <a:t>아이스박스</a:t>
            </a:r>
            <a:r>
              <a:rPr lang="en-US" altLang="ko-KR" sz="200" dirty="0"/>
              <a:t>, </a:t>
            </a:r>
            <a:r>
              <a:rPr lang="ko-KR" altLang="en-US" sz="200" dirty="0"/>
              <a:t>조리기구</a:t>
            </a:r>
            <a:r>
              <a:rPr lang="en-US" altLang="ko-KR" sz="200" dirty="0"/>
              <a:t>, </a:t>
            </a:r>
            <a:r>
              <a:rPr lang="ko-KR" altLang="en-US" sz="200" dirty="0"/>
              <a:t>유리</a:t>
            </a:r>
            <a:r>
              <a:rPr lang="en-US" altLang="ko-KR" sz="200" dirty="0"/>
              <a:t>, </a:t>
            </a:r>
            <a:r>
              <a:rPr lang="ko-KR" altLang="en-US" sz="200" dirty="0"/>
              <a:t>알루미늄 잔 </a:t>
            </a:r>
            <a:r>
              <a:rPr lang="en-US" altLang="ko-KR" sz="200" dirty="0"/>
              <a:t>/ </a:t>
            </a:r>
            <a:r>
              <a:rPr lang="ko-KR" altLang="en-US" sz="200" dirty="0" err="1"/>
              <a:t>캐리어</a:t>
            </a:r>
            <a:r>
              <a:rPr lang="en-US" altLang="ko-KR" sz="200" dirty="0"/>
              <a:t>, </a:t>
            </a:r>
            <a:r>
              <a:rPr lang="ko-KR" altLang="en-US" sz="200" dirty="0"/>
              <a:t>자전거</a:t>
            </a:r>
            <a:r>
              <a:rPr lang="en-US" altLang="ko-KR" sz="200" dirty="0"/>
              <a:t>, </a:t>
            </a:r>
            <a:r>
              <a:rPr lang="ko-KR" altLang="en-US" sz="200" dirty="0" err="1"/>
              <a:t>퀵보드</a:t>
            </a:r>
            <a:r>
              <a:rPr lang="en-US" altLang="ko-KR" sz="200" dirty="0"/>
              <a:t>, </a:t>
            </a:r>
            <a:r>
              <a:rPr lang="ko-KR" altLang="en-US" sz="200" dirty="0"/>
              <a:t>캠핑용 </a:t>
            </a:r>
            <a:r>
              <a:rPr lang="ko-KR" altLang="en-US" sz="200" dirty="0" err="1"/>
              <a:t>카트</a:t>
            </a:r>
            <a:r>
              <a:rPr lang="ko-KR" altLang="en-US" sz="200" dirty="0"/>
              <a:t> 등 바퀴가 달린 물품* </a:t>
            </a:r>
            <a:r>
              <a:rPr lang="en-US" altLang="ko-KR" sz="200" dirty="0"/>
              <a:t>/ </a:t>
            </a:r>
            <a:r>
              <a:rPr lang="ko-KR" altLang="en-US" sz="200" dirty="0"/>
              <a:t>피크닉 테이블</a:t>
            </a:r>
            <a:r>
              <a:rPr lang="en-US" altLang="ko-KR" sz="200" dirty="0"/>
              <a:t>(</a:t>
            </a:r>
            <a:r>
              <a:rPr lang="ko-KR" altLang="en-US" sz="200" dirty="0"/>
              <a:t>높이 </a:t>
            </a:r>
            <a:r>
              <a:rPr lang="en-US" altLang="ko-KR" sz="200" dirty="0"/>
              <a:t>40cm </a:t>
            </a:r>
            <a:r>
              <a:rPr lang="ko-KR" altLang="en-US" sz="200" dirty="0"/>
              <a:t>이상</a:t>
            </a:r>
            <a:r>
              <a:rPr lang="en-US" altLang="ko-KR" sz="200" dirty="0"/>
              <a:t>) / </a:t>
            </a:r>
            <a:r>
              <a:rPr lang="ko-KR" altLang="en-US" sz="200" dirty="0"/>
              <a:t>깃대 </a:t>
            </a:r>
            <a:r>
              <a:rPr lang="en-US" altLang="ko-KR" sz="200" dirty="0"/>
              <a:t>/ </a:t>
            </a:r>
            <a:r>
              <a:rPr lang="ko-KR" altLang="en-US" sz="200" dirty="0"/>
              <a:t>전문적인 촬영</a:t>
            </a:r>
            <a:r>
              <a:rPr lang="en-US" altLang="ko-KR" sz="200" dirty="0"/>
              <a:t>, </a:t>
            </a:r>
            <a:r>
              <a:rPr lang="ko-KR" altLang="en-US" sz="200" dirty="0"/>
              <a:t>녹음 장비 </a:t>
            </a:r>
            <a:r>
              <a:rPr lang="en-US" altLang="ko-KR" sz="200" dirty="0"/>
              <a:t>/ </a:t>
            </a:r>
            <a:r>
              <a:rPr lang="ko-KR" altLang="en-US" sz="200" dirty="0" err="1"/>
              <a:t>모노</a:t>
            </a:r>
            <a:r>
              <a:rPr lang="en-US" altLang="ko-KR" sz="200" dirty="0"/>
              <a:t>(</a:t>
            </a:r>
            <a:r>
              <a:rPr lang="ko-KR" altLang="en-US" sz="200" dirty="0"/>
              <a:t>트라이</a:t>
            </a:r>
            <a:r>
              <a:rPr lang="en-US" altLang="ko-KR" sz="200" dirty="0"/>
              <a:t>)</a:t>
            </a:r>
            <a:r>
              <a:rPr lang="ko-KR" altLang="en-US" sz="200" dirty="0"/>
              <a:t>포드 </a:t>
            </a:r>
            <a:r>
              <a:rPr lang="en-US" altLang="ko-KR" sz="200" dirty="0"/>
              <a:t>/ </a:t>
            </a:r>
            <a:r>
              <a:rPr lang="ko-KR" altLang="en-US" sz="200" dirty="0" err="1"/>
              <a:t>고배율</a:t>
            </a:r>
            <a:r>
              <a:rPr lang="ko-KR" altLang="en-US" sz="200" dirty="0"/>
              <a:t> 망원렌즈</a:t>
            </a:r>
          </a:p>
          <a:p>
            <a:r>
              <a:rPr lang="ko-KR" altLang="en-US" sz="200" dirty="0"/>
              <a:t>*다리가 없는 그라운드 </a:t>
            </a:r>
            <a:r>
              <a:rPr lang="ko-KR" altLang="en-US" sz="200" dirty="0" err="1"/>
              <a:t>체어나</a:t>
            </a:r>
            <a:r>
              <a:rPr lang="ko-KR" altLang="en-US" sz="200" dirty="0"/>
              <a:t> 좌식용 쿠션은 반입 가능</a:t>
            </a:r>
            <a:r>
              <a:rPr lang="en-US" altLang="ko-KR" sz="200" dirty="0"/>
              <a:t>, </a:t>
            </a:r>
            <a:r>
              <a:rPr lang="ko-KR" altLang="en-US" sz="200" dirty="0"/>
              <a:t>소형 </a:t>
            </a:r>
            <a:r>
              <a:rPr lang="ko-KR" altLang="en-US" sz="200" dirty="0" err="1"/>
              <a:t>보냉백</a:t>
            </a:r>
            <a:r>
              <a:rPr lang="ko-KR" altLang="en-US" sz="200" dirty="0"/>
              <a:t> 반입 가능</a:t>
            </a:r>
            <a:r>
              <a:rPr lang="en-US" altLang="ko-KR" sz="200" dirty="0"/>
              <a:t>, </a:t>
            </a:r>
            <a:r>
              <a:rPr lang="ko-KR" altLang="en-US" sz="200" dirty="0"/>
              <a:t>다리 높이가 </a:t>
            </a:r>
            <a:r>
              <a:rPr lang="en-US" altLang="ko-KR" sz="200" dirty="0"/>
              <a:t>40cm </a:t>
            </a:r>
            <a:r>
              <a:rPr lang="ko-KR" altLang="en-US" sz="200" dirty="0"/>
              <a:t>미만인 휴대용 </a:t>
            </a:r>
            <a:r>
              <a:rPr lang="ko-KR" altLang="en-US" sz="200" dirty="0" err="1"/>
              <a:t>접이식</a:t>
            </a:r>
            <a:r>
              <a:rPr lang="ko-KR" altLang="en-US" sz="200" dirty="0"/>
              <a:t> 테이블 반입 가능</a:t>
            </a:r>
            <a:br>
              <a:rPr lang="ko-KR" altLang="en-US" sz="200" dirty="0"/>
            </a:br>
            <a:r>
              <a:rPr lang="ko-KR" altLang="en-US" sz="200" dirty="0"/>
              <a:t>*관객 편의를 위해 휠체어</a:t>
            </a:r>
            <a:r>
              <a:rPr lang="en-US" altLang="ko-KR" sz="200" dirty="0"/>
              <a:t>, </a:t>
            </a:r>
            <a:r>
              <a:rPr lang="ko-KR" altLang="en-US" sz="200" dirty="0"/>
              <a:t>유모차 반입 가능</a:t>
            </a:r>
            <a:r>
              <a:rPr lang="en-US" altLang="ko-KR" sz="200" dirty="0"/>
              <a:t>(</a:t>
            </a:r>
            <a:r>
              <a:rPr lang="ko-KR" altLang="en-US" sz="200" dirty="0"/>
              <a:t>단</a:t>
            </a:r>
            <a:r>
              <a:rPr lang="en-US" altLang="ko-KR" sz="200" dirty="0"/>
              <a:t>, </a:t>
            </a:r>
            <a:r>
              <a:rPr lang="ko-KR" altLang="en-US" sz="200" dirty="0"/>
              <a:t>현장 상황에 따라 사용이 제한될 수 있습니다</a:t>
            </a:r>
            <a:r>
              <a:rPr lang="en-US" altLang="ko-KR" sz="200" dirty="0"/>
              <a:t>)</a:t>
            </a:r>
            <a:br>
              <a:rPr lang="en-US" altLang="ko-KR" sz="200" dirty="0"/>
            </a:br>
            <a:r>
              <a:rPr lang="en-US" altLang="ko-KR" sz="200" dirty="0"/>
              <a:t> </a:t>
            </a:r>
            <a:br>
              <a:rPr lang="en-US" altLang="ko-KR" sz="200" dirty="0"/>
            </a:br>
            <a:r>
              <a:rPr lang="en-US" altLang="ko-KR" sz="200" b="1" dirty="0"/>
              <a:t>2. </a:t>
            </a:r>
            <a:r>
              <a:rPr lang="ko-KR" altLang="en-US" sz="200" b="1" dirty="0"/>
              <a:t>반입 가능하나 페스티벌 사이트 내 사용 제한 물품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ko-KR" altLang="en-US" sz="200" dirty="0"/>
              <a:t>우산 </a:t>
            </a:r>
            <a:r>
              <a:rPr lang="en-US" altLang="ko-KR" sz="200" dirty="0"/>
              <a:t>/ </a:t>
            </a:r>
            <a:r>
              <a:rPr lang="ko-KR" altLang="en-US" sz="200" dirty="0"/>
              <a:t>양산 </a:t>
            </a:r>
            <a:r>
              <a:rPr lang="en-US" altLang="ko-KR" sz="200" dirty="0"/>
              <a:t>/ </a:t>
            </a:r>
            <a:r>
              <a:rPr lang="ko-KR" altLang="en-US" sz="200" dirty="0"/>
              <a:t>풍선 </a:t>
            </a:r>
            <a:r>
              <a:rPr lang="en-US" altLang="ko-KR" sz="200" dirty="0"/>
              <a:t>/ </a:t>
            </a:r>
            <a:r>
              <a:rPr lang="ko-KR" altLang="en-US" sz="200" dirty="0" err="1"/>
              <a:t>셀카봉</a:t>
            </a:r>
            <a:r>
              <a:rPr lang="ko-KR" altLang="en-US" sz="200" dirty="0"/>
              <a:t> </a:t>
            </a:r>
            <a:r>
              <a:rPr lang="en-US" altLang="ko-KR" sz="200" dirty="0"/>
              <a:t>/ </a:t>
            </a:r>
            <a:r>
              <a:rPr lang="ko-KR" altLang="en-US" sz="200" dirty="0"/>
              <a:t>불이 들어오는 머리띠 등 타인의 시야방해를 유발할 수 있는 물품</a:t>
            </a:r>
          </a:p>
          <a:p>
            <a:r>
              <a:rPr lang="ko-KR" altLang="en-US" sz="200" dirty="0"/>
              <a:t>예시 물품 외에도 타 관객 공연 관람에 방해가 되거나 안전상 이슈가 있을 것으로 판단되는 물품은 담당자의 재량에 의해 반입이 </a:t>
            </a:r>
            <a:r>
              <a:rPr lang="ko-KR" altLang="en-US" sz="200" dirty="0" err="1"/>
              <a:t>불가됩니다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 </a:t>
            </a:r>
            <a:br>
              <a:rPr lang="en-US" altLang="ko-KR" sz="200" dirty="0"/>
            </a:br>
            <a:r>
              <a:rPr lang="en-US" altLang="ko-KR" sz="200" b="1" dirty="0"/>
              <a:t>3. </a:t>
            </a:r>
            <a:r>
              <a:rPr lang="ko-KR" altLang="en-US" sz="200" b="1" dirty="0"/>
              <a:t>반입 가능 음식물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ko-KR" altLang="en-US" sz="200" dirty="0"/>
              <a:t>재사용 용기</a:t>
            </a:r>
            <a:r>
              <a:rPr lang="en-US" altLang="ko-KR" sz="200" dirty="0"/>
              <a:t>(</a:t>
            </a:r>
            <a:r>
              <a:rPr lang="ko-KR" altLang="en-US" sz="200" dirty="0"/>
              <a:t>밀폐용기</a:t>
            </a:r>
            <a:r>
              <a:rPr lang="en-US" altLang="ko-KR" sz="200" dirty="0"/>
              <a:t>, </a:t>
            </a:r>
            <a:r>
              <a:rPr lang="ko-KR" altLang="en-US" sz="200" dirty="0"/>
              <a:t>도시락</a:t>
            </a:r>
            <a:r>
              <a:rPr lang="en-US" altLang="ko-KR" sz="200" dirty="0"/>
              <a:t>, </a:t>
            </a:r>
            <a:r>
              <a:rPr lang="ko-KR" altLang="en-US" sz="200" dirty="0"/>
              <a:t>플라스틱 재질의 텀블러</a:t>
            </a:r>
            <a:r>
              <a:rPr lang="en-US" altLang="ko-KR" sz="200" dirty="0"/>
              <a:t>)</a:t>
            </a:r>
            <a:r>
              <a:rPr lang="ko-KR" altLang="en-US" sz="200" dirty="0"/>
              <a:t>에 담은 음식물 </a:t>
            </a:r>
            <a:r>
              <a:rPr lang="en-US" altLang="ko-KR" sz="200" dirty="0"/>
              <a:t>/ 500ml </a:t>
            </a:r>
            <a:r>
              <a:rPr lang="ko-KR" altLang="en-US" sz="200" dirty="0"/>
              <a:t>이하 </a:t>
            </a:r>
            <a:r>
              <a:rPr lang="en-US" altLang="ko-KR" sz="200" dirty="0"/>
              <a:t>PET</a:t>
            </a:r>
            <a:r>
              <a:rPr lang="ko-KR" altLang="en-US" sz="200" dirty="0"/>
              <a:t>에 담긴 물과 음료</a:t>
            </a:r>
            <a:br>
              <a:rPr lang="ko-KR" altLang="en-US" sz="200" dirty="0"/>
            </a:br>
            <a:r>
              <a:rPr lang="ko-KR" altLang="en-US" sz="200" dirty="0"/>
              <a:t> </a:t>
            </a:r>
            <a:br>
              <a:rPr lang="ko-KR" altLang="en-US" sz="200" dirty="0"/>
            </a:br>
            <a:r>
              <a:rPr lang="en-US" altLang="ko-KR" sz="200" b="1" dirty="0"/>
              <a:t>4. </a:t>
            </a:r>
            <a:r>
              <a:rPr lang="ko-KR" altLang="en-US" sz="200" b="1" dirty="0"/>
              <a:t>반입 불가 음식물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ko-KR" altLang="en-US" sz="200" dirty="0"/>
              <a:t>병 </a:t>
            </a:r>
            <a:r>
              <a:rPr lang="en-US" altLang="ko-KR" sz="200" dirty="0"/>
              <a:t>/ </a:t>
            </a:r>
            <a:r>
              <a:rPr lang="ko-KR" altLang="en-US" sz="200" dirty="0"/>
              <a:t>캔 </a:t>
            </a:r>
            <a:r>
              <a:rPr lang="en-US" altLang="ko-KR" sz="200" dirty="0"/>
              <a:t>/ </a:t>
            </a:r>
            <a:r>
              <a:rPr lang="ko-KR" altLang="en-US" sz="200" dirty="0"/>
              <a:t>일반 종이나 플라스틱 케이스에 담긴 음식물 </a:t>
            </a:r>
            <a:r>
              <a:rPr lang="en-US" altLang="ko-KR" sz="200" dirty="0"/>
              <a:t>/ </a:t>
            </a:r>
            <a:r>
              <a:rPr lang="ko-KR" altLang="en-US" sz="200" dirty="0"/>
              <a:t>쓰레기가 다량 배출되는 음식물</a:t>
            </a:r>
            <a:r>
              <a:rPr lang="en-US" altLang="ko-KR" sz="200" dirty="0"/>
              <a:t>(</a:t>
            </a:r>
            <a:r>
              <a:rPr lang="ko-KR" altLang="en-US" sz="200" dirty="0"/>
              <a:t>패스트푸드</a:t>
            </a:r>
            <a:r>
              <a:rPr lang="en-US" altLang="ko-KR" sz="200" dirty="0"/>
              <a:t>, </a:t>
            </a:r>
            <a:r>
              <a:rPr lang="ko-KR" altLang="en-US" sz="200" dirty="0"/>
              <a:t>배달음식</a:t>
            </a:r>
            <a:r>
              <a:rPr lang="en-US" altLang="ko-KR" sz="200" dirty="0"/>
              <a:t>, </a:t>
            </a:r>
            <a:r>
              <a:rPr lang="ko-KR" altLang="en-US" sz="200" dirty="0"/>
              <a:t>포장음식 등</a:t>
            </a:r>
            <a:r>
              <a:rPr lang="en-US" altLang="ko-KR" sz="200" dirty="0"/>
              <a:t>) / </a:t>
            </a:r>
            <a:r>
              <a:rPr lang="ko-KR" altLang="en-US" sz="200" dirty="0"/>
              <a:t>위생사고의 우려나 불쾌감을 줄 수 있는 음식물</a:t>
            </a:r>
          </a:p>
          <a:p>
            <a:r>
              <a:rPr lang="en-US" altLang="ko-KR" sz="200" dirty="0"/>
              <a:t>– </a:t>
            </a:r>
            <a:r>
              <a:rPr lang="ko-KR" altLang="en-US" sz="200" dirty="0"/>
              <a:t>각 스테이지 입구에서 반입 금지 물품과 음식물 확인이 진행되는 점 미리 양해 </a:t>
            </a:r>
            <a:r>
              <a:rPr lang="ko-KR" altLang="en-US" sz="200" dirty="0" err="1"/>
              <a:t>부탁드립니다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반입 금지 물품과 음식물은 입장 지연의 가장 큰 원인으로 모두에게 불편함을 끼치게 됩니다</a:t>
            </a:r>
            <a:r>
              <a:rPr lang="en-US" altLang="ko-KR" sz="200" dirty="0"/>
              <a:t>. </a:t>
            </a:r>
            <a:r>
              <a:rPr lang="ko-KR" altLang="en-US" sz="200" dirty="0"/>
              <a:t>입장 전 처리해주시거나 가져오지 말아주세요</a:t>
            </a:r>
            <a:r>
              <a:rPr lang="en-US" altLang="ko-KR" sz="200" dirty="0"/>
              <a:t>. </a:t>
            </a:r>
            <a:r>
              <a:rPr lang="ko-KR" altLang="en-US" sz="200" dirty="0"/>
              <a:t>협조 </a:t>
            </a:r>
            <a:r>
              <a:rPr lang="ko-KR" altLang="en-US" sz="200" dirty="0" err="1"/>
              <a:t>부탁드립니다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 </a:t>
            </a:r>
            <a:br>
              <a:rPr lang="en-US" altLang="ko-KR" sz="200" dirty="0"/>
            </a:br>
            <a:r>
              <a:rPr lang="en-US" altLang="ko-KR" sz="200" b="1" dirty="0"/>
              <a:t>5. </a:t>
            </a:r>
            <a:r>
              <a:rPr lang="ko-KR" altLang="en-US" sz="200" b="1" dirty="0" err="1"/>
              <a:t>스테이지별</a:t>
            </a:r>
            <a:r>
              <a:rPr lang="ko-KR" altLang="en-US" sz="200" b="1" dirty="0"/>
              <a:t> 확인 사항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en-US" altLang="ko-KR" sz="200" dirty="0"/>
              <a:t>– </a:t>
            </a:r>
            <a:r>
              <a:rPr lang="ko-KR" altLang="en-US" sz="200" dirty="0" err="1"/>
              <a:t>스탠딩존과</a:t>
            </a:r>
            <a:r>
              <a:rPr lang="ko-KR" altLang="en-US" sz="200" dirty="0"/>
              <a:t> 실내 스테이지</a:t>
            </a:r>
            <a:r>
              <a:rPr lang="en-US" altLang="ko-KR" sz="200" dirty="0"/>
              <a:t>(Café Blossom House)</a:t>
            </a:r>
            <a:r>
              <a:rPr lang="ko-KR" altLang="en-US" sz="200" dirty="0"/>
              <a:t>에는 </a:t>
            </a:r>
            <a:r>
              <a:rPr lang="en-US" altLang="ko-KR" sz="200" dirty="0"/>
              <a:t>500ml </a:t>
            </a:r>
            <a:r>
              <a:rPr lang="ko-KR" altLang="en-US" sz="200" dirty="0"/>
              <a:t>이하 </a:t>
            </a:r>
            <a:r>
              <a:rPr lang="en-US" altLang="ko-KR" sz="200" dirty="0"/>
              <a:t>PET</a:t>
            </a:r>
            <a:r>
              <a:rPr lang="ko-KR" altLang="en-US" sz="200" dirty="0"/>
              <a:t>에 담긴 생수만 반입 가능합니다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 </a:t>
            </a:r>
            <a:r>
              <a:rPr lang="ko-KR" altLang="en-US" sz="200" b="1" dirty="0"/>
              <a:t>재사용 용기에 담은 음식물은 모든 스테이지 반입은 가능하나</a:t>
            </a:r>
            <a:r>
              <a:rPr lang="en-US" altLang="ko-KR" sz="200" b="1" dirty="0"/>
              <a:t>, </a:t>
            </a:r>
            <a:r>
              <a:rPr lang="ko-KR" altLang="en-US" sz="200" b="1" dirty="0" err="1"/>
              <a:t>스탠딩존과</a:t>
            </a:r>
            <a:r>
              <a:rPr lang="ko-KR" altLang="en-US" sz="200" b="1" dirty="0"/>
              <a:t> 실내 스테이지에서는 드실 수 없습니다</a:t>
            </a:r>
            <a:r>
              <a:rPr lang="en-US" altLang="ko-KR" sz="200" b="1" dirty="0"/>
              <a:t>.</a:t>
            </a:r>
            <a:r>
              <a:rPr lang="ko-KR" altLang="en-US" sz="200" dirty="0"/>
              <a:t> 식사는 </a:t>
            </a:r>
            <a:r>
              <a:rPr lang="ko-KR" altLang="en-US" sz="200" dirty="0" err="1"/>
              <a:t>푸드존</a:t>
            </a:r>
            <a:r>
              <a:rPr lang="ko-KR" altLang="en-US" sz="200" dirty="0"/>
              <a:t> 인근 편의 시설 등을 이용해주세요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공식 </a:t>
            </a:r>
            <a:r>
              <a:rPr lang="en-US" altLang="ko-KR" sz="200" dirty="0"/>
              <a:t>F&amp;B </a:t>
            </a:r>
            <a:r>
              <a:rPr lang="ko-KR" altLang="en-US" sz="200" dirty="0"/>
              <a:t>부스</a:t>
            </a:r>
            <a:r>
              <a:rPr lang="en-US" altLang="ko-KR" sz="200" dirty="0"/>
              <a:t>(</a:t>
            </a:r>
            <a:r>
              <a:rPr lang="ko-KR" altLang="en-US" sz="200" dirty="0"/>
              <a:t>올림픽공원 편의점 등은 해당 없음</a:t>
            </a:r>
            <a:r>
              <a:rPr lang="en-US" altLang="ko-KR" sz="200" dirty="0"/>
              <a:t>)</a:t>
            </a:r>
            <a:r>
              <a:rPr lang="ko-KR" altLang="en-US" sz="200" dirty="0"/>
              <a:t>에서 구입한 음식물은 </a:t>
            </a:r>
            <a:r>
              <a:rPr lang="ko-KR" altLang="en-US" sz="200" dirty="0" err="1"/>
              <a:t>스탠딩존</a:t>
            </a:r>
            <a:r>
              <a:rPr lang="en-US" altLang="ko-KR" sz="200" dirty="0"/>
              <a:t>, </a:t>
            </a:r>
            <a:r>
              <a:rPr lang="ko-KR" altLang="en-US" sz="200" dirty="0"/>
              <a:t>실내 스테이지를 제외하고 반입 가능하나</a:t>
            </a:r>
            <a:r>
              <a:rPr lang="en-US" altLang="ko-KR" sz="200" dirty="0"/>
              <a:t>, </a:t>
            </a:r>
            <a:r>
              <a:rPr lang="ko-KR" altLang="en-US" sz="200" dirty="0"/>
              <a:t>아티스트와 다른 관객을 배려하는 마음으로 공연이 진행되지 않는 전환 시간에만 드시기를 </a:t>
            </a:r>
            <a:r>
              <a:rPr lang="ko-KR" altLang="en-US" sz="200" dirty="0" err="1"/>
              <a:t>부탁드립니다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다른 관객을 배려하는 마음으로 식사 후 주변을 깨끗하게 정리해주시기 바랍니다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 </a:t>
            </a:r>
          </a:p>
          <a:p>
            <a:r>
              <a:rPr lang="ko-KR" altLang="en-US" sz="200" b="1" dirty="0"/>
              <a:t>자리 맡기 금지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en-US" altLang="ko-KR" sz="200" dirty="0"/>
              <a:t>– </a:t>
            </a:r>
            <a:r>
              <a:rPr lang="ko-KR" altLang="en-US" sz="200" b="1" dirty="0"/>
              <a:t>돗자리는 </a:t>
            </a:r>
            <a:r>
              <a:rPr lang="en-US" altLang="ko-KR" sz="200" b="1" dirty="0"/>
              <a:t>Mint Breeze Stage(88</a:t>
            </a:r>
            <a:r>
              <a:rPr lang="ko-KR" altLang="en-US" sz="200" b="1" dirty="0"/>
              <a:t>잔디마당</a:t>
            </a:r>
            <a:r>
              <a:rPr lang="en-US" altLang="ko-KR" sz="200" b="1" dirty="0"/>
              <a:t>) </a:t>
            </a:r>
            <a:r>
              <a:rPr lang="ko-KR" altLang="en-US" sz="200" b="1" dirty="0"/>
              <a:t>내 지정된 </a:t>
            </a:r>
            <a:r>
              <a:rPr lang="ko-KR" altLang="en-US" sz="200" b="1" dirty="0" err="1"/>
              <a:t>피크닉존에서만</a:t>
            </a:r>
            <a:r>
              <a:rPr lang="ko-KR" altLang="en-US" sz="200" b="1" dirty="0"/>
              <a:t> 이용 가능</a:t>
            </a:r>
            <a:r>
              <a:rPr lang="ko-KR" altLang="en-US" sz="200" dirty="0"/>
              <a:t>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 </a:t>
            </a:r>
            <a:r>
              <a:rPr lang="ko-KR" altLang="en-US" sz="200" b="1" dirty="0"/>
              <a:t>자리 맡아두기는 다른 관객에게 피해를 주고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소지품 분실의 위험이 있어 금지</a:t>
            </a:r>
            <a:r>
              <a:rPr lang="ko-KR" altLang="en-US" sz="200" dirty="0"/>
              <a:t>됩니다</a:t>
            </a:r>
            <a:r>
              <a:rPr lang="en-US" altLang="ko-KR" sz="200" dirty="0"/>
              <a:t>. </a:t>
            </a:r>
            <a:r>
              <a:rPr lang="ko-KR" altLang="en-US" sz="200" dirty="0"/>
              <a:t>스테이지를 이동하거나 장시간 자리를 비울 경우 </a:t>
            </a:r>
            <a:r>
              <a:rPr lang="ko-KR" altLang="en-US" sz="200" b="1" dirty="0"/>
              <a:t>돗자리 및 개인 짐도 함께 이동</a:t>
            </a:r>
            <a:r>
              <a:rPr lang="ko-KR" altLang="en-US" sz="200" dirty="0"/>
              <a:t>하시기 바랍니다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 err="1"/>
              <a:t>스탠딩존</a:t>
            </a:r>
            <a:r>
              <a:rPr lang="en-US" altLang="ko-KR" sz="200" dirty="0"/>
              <a:t>, </a:t>
            </a:r>
            <a:r>
              <a:rPr lang="ko-KR" altLang="en-US" sz="200" dirty="0"/>
              <a:t>좌석</a:t>
            </a:r>
            <a:r>
              <a:rPr lang="en-US" altLang="ko-KR" sz="200" dirty="0"/>
              <a:t>, </a:t>
            </a:r>
            <a:r>
              <a:rPr lang="ko-KR" altLang="en-US" sz="200" dirty="0"/>
              <a:t>통로 등에 돗자리나 개인 물품을 이용해 자리를 차지하는 것은 동선 방해 등 안전을 위협하므로 이동 조치됩니다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 </a:t>
            </a:r>
            <a:r>
              <a:rPr lang="ko-KR" altLang="en-US" sz="200" b="1" dirty="0"/>
              <a:t>짐만 있고 사람이 없는 경우에는 현장에서의 동선 관리 등의 이유로 임의로 물품을 이동</a:t>
            </a:r>
            <a:r>
              <a:rPr lang="ko-KR" altLang="en-US" sz="200" dirty="0"/>
              <a:t>할 수 있으며</a:t>
            </a:r>
            <a:r>
              <a:rPr lang="en-US" altLang="ko-KR" sz="200" dirty="0"/>
              <a:t>, </a:t>
            </a:r>
            <a:r>
              <a:rPr lang="ko-KR" altLang="en-US" sz="200" dirty="0"/>
              <a:t>해당 과정에서 발생하는 분실이나 훼손에 대해서는 주최</a:t>
            </a:r>
            <a:r>
              <a:rPr lang="en-US" altLang="ko-KR" sz="200" dirty="0"/>
              <a:t>, </a:t>
            </a:r>
            <a:r>
              <a:rPr lang="ko-KR" altLang="en-US" sz="200" dirty="0"/>
              <a:t>주관</a:t>
            </a:r>
            <a:r>
              <a:rPr lang="en-US" altLang="ko-KR" sz="200" dirty="0"/>
              <a:t>, </a:t>
            </a:r>
            <a:r>
              <a:rPr lang="ko-KR" altLang="en-US" sz="200" dirty="0" err="1"/>
              <a:t>협력사</a:t>
            </a:r>
            <a:r>
              <a:rPr lang="ko-KR" altLang="en-US" sz="200" dirty="0"/>
              <a:t> 측에서 책임지지 않습니다</a:t>
            </a:r>
            <a:r>
              <a:rPr lang="en-US" altLang="ko-KR" sz="200" dirty="0"/>
              <a:t>.</a:t>
            </a:r>
          </a:p>
          <a:p>
            <a:r>
              <a:rPr lang="en-US" altLang="ko-KR" sz="200" dirty="0"/>
              <a:t> </a:t>
            </a:r>
          </a:p>
          <a:p>
            <a:r>
              <a:rPr lang="ko-KR" altLang="en-US" sz="200" b="1" dirty="0"/>
              <a:t>편의 시설</a:t>
            </a:r>
            <a:endParaRPr lang="ko-KR" altLang="en-US" sz="200" dirty="0"/>
          </a:p>
          <a:p>
            <a:r>
              <a:rPr lang="en-US" altLang="ko-KR" sz="200" dirty="0"/>
              <a:t>– </a:t>
            </a:r>
            <a:r>
              <a:rPr lang="ko-KR" altLang="en-US" sz="200" b="1" dirty="0"/>
              <a:t>물품보관소</a:t>
            </a:r>
            <a:r>
              <a:rPr lang="ko-KR" altLang="en-US" sz="200" dirty="0"/>
              <a:t>가 운영됩니다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ko-KR" altLang="en-US" sz="200" dirty="0"/>
              <a:t>운영 시간</a:t>
            </a:r>
            <a:r>
              <a:rPr lang="en-US" altLang="ko-KR" sz="200" dirty="0"/>
              <a:t>: </a:t>
            </a:r>
            <a:r>
              <a:rPr lang="ko-KR" altLang="en-US" sz="200" dirty="0"/>
              <a:t>오전 </a:t>
            </a:r>
            <a:r>
              <a:rPr lang="en-US" altLang="ko-KR" sz="200" dirty="0"/>
              <a:t>10</a:t>
            </a:r>
            <a:r>
              <a:rPr lang="ko-KR" altLang="en-US" sz="200" dirty="0"/>
              <a:t>시 </a:t>
            </a:r>
            <a:r>
              <a:rPr lang="en-US" altLang="ko-KR" sz="200" dirty="0"/>
              <a:t>30</a:t>
            </a:r>
            <a:r>
              <a:rPr lang="ko-KR" altLang="en-US" sz="200" dirty="0"/>
              <a:t>분</a:t>
            </a:r>
            <a:r>
              <a:rPr lang="en-US" altLang="ko-KR" sz="200" dirty="0"/>
              <a:t>~</a:t>
            </a:r>
            <a:r>
              <a:rPr lang="ko-KR" altLang="en-US" sz="200" dirty="0"/>
              <a:t>해당일 최종 공연 마감 </a:t>
            </a:r>
            <a:r>
              <a:rPr lang="en-US" altLang="ko-KR" sz="200" dirty="0"/>
              <a:t>30</a:t>
            </a:r>
            <a:r>
              <a:rPr lang="ko-KR" altLang="en-US" sz="200" dirty="0"/>
              <a:t>분 후</a:t>
            </a:r>
            <a:br>
              <a:rPr lang="ko-KR" altLang="en-US" sz="200" dirty="0"/>
            </a:br>
            <a:r>
              <a:rPr lang="ko-KR" altLang="en-US" sz="200" dirty="0"/>
              <a:t>이용료</a:t>
            </a:r>
            <a:r>
              <a:rPr lang="en-US" altLang="ko-KR" sz="200" dirty="0"/>
              <a:t>: 5,000</a:t>
            </a:r>
            <a:r>
              <a:rPr lang="ko-KR" altLang="en-US" sz="200" dirty="0"/>
              <a:t>원</a:t>
            </a:r>
            <a:r>
              <a:rPr lang="en-US" altLang="ko-KR" sz="200" dirty="0"/>
              <a:t>/</a:t>
            </a:r>
            <a:r>
              <a:rPr lang="ko-KR" altLang="en-US" sz="200" dirty="0" err="1"/>
              <a:t>재보관</a:t>
            </a:r>
            <a:r>
              <a:rPr lang="ko-KR" altLang="en-US" sz="200" dirty="0"/>
              <a:t> 시 </a:t>
            </a:r>
            <a:r>
              <a:rPr lang="en-US" altLang="ko-KR" sz="200" dirty="0"/>
              <a:t>1,000</a:t>
            </a:r>
            <a:r>
              <a:rPr lang="ko-KR" altLang="en-US" sz="200" dirty="0"/>
              <a:t>원</a:t>
            </a:r>
            <a:r>
              <a:rPr lang="en-US" altLang="ko-KR" sz="200" dirty="0"/>
              <a:t>(</a:t>
            </a:r>
            <a:r>
              <a:rPr lang="ko-KR" altLang="en-US" sz="200" dirty="0"/>
              <a:t>현금만 가능</a:t>
            </a:r>
            <a:r>
              <a:rPr lang="en-US" altLang="ko-KR" sz="200" dirty="0"/>
              <a:t>)</a:t>
            </a:r>
          </a:p>
          <a:p>
            <a:r>
              <a:rPr lang="ko-KR" altLang="en-US" sz="200" dirty="0"/>
              <a:t>보관 방법</a:t>
            </a:r>
            <a:r>
              <a:rPr lang="en-US" altLang="ko-KR" sz="200" dirty="0"/>
              <a:t>: </a:t>
            </a:r>
            <a:r>
              <a:rPr lang="ko-KR" altLang="en-US" sz="200" dirty="0" err="1"/>
              <a:t>민트페이퍼</a:t>
            </a:r>
            <a:r>
              <a:rPr lang="ko-KR" altLang="en-US" sz="200" dirty="0"/>
              <a:t> 전용 </a:t>
            </a:r>
            <a:r>
              <a:rPr lang="ko-KR" altLang="en-US" sz="200" dirty="0" err="1"/>
              <a:t>비닐백</a:t>
            </a:r>
            <a:r>
              <a:rPr lang="en-US" altLang="ko-KR" sz="200" dirty="0"/>
              <a:t>(</a:t>
            </a:r>
            <a:r>
              <a:rPr lang="ko-KR" altLang="en-US" sz="200" dirty="0"/>
              <a:t>가로 </a:t>
            </a:r>
            <a:r>
              <a:rPr lang="en-US" altLang="ko-KR" sz="200" dirty="0"/>
              <a:t>45cmX</a:t>
            </a:r>
            <a:r>
              <a:rPr lang="ko-KR" altLang="en-US" sz="200" dirty="0"/>
              <a:t>세로 </a:t>
            </a:r>
            <a:r>
              <a:rPr lang="en-US" altLang="ko-KR" sz="200" dirty="0"/>
              <a:t>55cmX</a:t>
            </a:r>
            <a:r>
              <a:rPr lang="ko-KR" altLang="en-US" sz="200" dirty="0"/>
              <a:t>바닥 </a:t>
            </a:r>
            <a:r>
              <a:rPr lang="en-US" altLang="ko-KR" sz="200" dirty="0"/>
              <a:t>16cm)</a:t>
            </a:r>
            <a:r>
              <a:rPr lang="ko-KR" altLang="en-US" sz="200" dirty="0"/>
              <a:t>에 보관</a:t>
            </a:r>
            <a:br>
              <a:rPr lang="ko-KR" altLang="en-US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물품보관 시 제공되는 번호표 분실</a:t>
            </a:r>
            <a:r>
              <a:rPr lang="en-US" altLang="ko-KR" sz="200" dirty="0"/>
              <a:t>, </a:t>
            </a:r>
            <a:r>
              <a:rPr lang="ko-KR" altLang="en-US" sz="200" dirty="0"/>
              <a:t>마감 시간까지 찾아가지 않아 발생하는 물품의 분실</a:t>
            </a:r>
            <a:r>
              <a:rPr lang="en-US" altLang="ko-KR" sz="200" dirty="0"/>
              <a:t>, </a:t>
            </a:r>
            <a:r>
              <a:rPr lang="ko-KR" altLang="en-US" sz="200" dirty="0"/>
              <a:t>훼손 등에 대해서 주최</a:t>
            </a:r>
            <a:r>
              <a:rPr lang="en-US" altLang="ko-KR" sz="200" dirty="0"/>
              <a:t>, </a:t>
            </a:r>
            <a:r>
              <a:rPr lang="ko-KR" altLang="en-US" sz="200" dirty="0"/>
              <a:t>주관 측은 책임지지 않습니다</a:t>
            </a:r>
            <a:r>
              <a:rPr lang="en-US" altLang="ko-KR" sz="200" dirty="0"/>
              <a:t>. </a:t>
            </a:r>
            <a:r>
              <a:rPr lang="ko-KR" altLang="en-US" sz="200" dirty="0"/>
              <a:t>번호표 보관에 유의 바랍니다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파손의 위험이 있거나 전용 </a:t>
            </a:r>
            <a:r>
              <a:rPr lang="ko-KR" altLang="en-US" sz="200" dirty="0" err="1"/>
              <a:t>비닐백에</a:t>
            </a:r>
            <a:r>
              <a:rPr lang="ko-KR" altLang="en-US" sz="200" dirty="0"/>
              <a:t> 들어가지 않는 부피가 큰 물품</a:t>
            </a:r>
            <a:r>
              <a:rPr lang="en-US" altLang="ko-KR" sz="200" dirty="0"/>
              <a:t>, </a:t>
            </a:r>
            <a:r>
              <a:rPr lang="ko-KR" altLang="en-US" sz="200" dirty="0"/>
              <a:t>귀중품은 보관이 불가합니다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단</a:t>
            </a:r>
            <a:r>
              <a:rPr lang="en-US" altLang="ko-KR" sz="200" dirty="0"/>
              <a:t>, </a:t>
            </a:r>
            <a:r>
              <a:rPr lang="ko-KR" altLang="en-US" sz="200" dirty="0" err="1"/>
              <a:t>캐리어와</a:t>
            </a:r>
            <a:r>
              <a:rPr lang="ko-KR" altLang="en-US" sz="200" dirty="0"/>
              <a:t> 아이스박스에 한해 별도 보관이 가능합니다</a:t>
            </a:r>
            <a:r>
              <a:rPr lang="en-US" altLang="ko-KR" sz="200" dirty="0"/>
              <a:t>.</a:t>
            </a:r>
          </a:p>
          <a:p>
            <a:r>
              <a:rPr lang="en-US" altLang="ko-KR" sz="200" dirty="0"/>
              <a:t> </a:t>
            </a:r>
          </a:p>
          <a:p>
            <a:r>
              <a:rPr lang="en-US" altLang="ko-KR" sz="200" dirty="0"/>
              <a:t>– </a:t>
            </a:r>
            <a:r>
              <a:rPr lang="ko-KR" altLang="en-US" sz="200" b="1" dirty="0"/>
              <a:t>흡연은 지정된 </a:t>
            </a:r>
            <a:r>
              <a:rPr lang="ko-KR" altLang="en-US" sz="200" b="1" dirty="0" err="1"/>
              <a:t>스모킹존에서만</a:t>
            </a:r>
            <a:r>
              <a:rPr lang="ko-KR" altLang="en-US" sz="200" b="1" dirty="0"/>
              <a:t> 가능</a:t>
            </a:r>
            <a:r>
              <a:rPr lang="ko-KR" altLang="en-US" sz="200" dirty="0"/>
              <a:t>합니다</a:t>
            </a:r>
            <a:r>
              <a:rPr lang="en-US" altLang="ko-KR" sz="200" dirty="0"/>
              <a:t>.</a:t>
            </a:r>
          </a:p>
          <a:p>
            <a:r>
              <a:rPr lang="en-US" altLang="ko-KR" sz="200" dirty="0"/>
              <a:t>– </a:t>
            </a:r>
            <a:r>
              <a:rPr lang="ko-KR" altLang="en-US" sz="200" dirty="0"/>
              <a:t>주류 구입 시 신분증을 준비해주세요</a:t>
            </a:r>
            <a:r>
              <a:rPr lang="en-US" altLang="ko-KR" sz="200" dirty="0"/>
              <a:t>.</a:t>
            </a:r>
          </a:p>
          <a:p>
            <a:r>
              <a:rPr lang="en-US" altLang="ko-KR" sz="200" dirty="0"/>
              <a:t>– </a:t>
            </a:r>
            <a:r>
              <a:rPr lang="ko-KR" altLang="en-US" sz="200" dirty="0"/>
              <a:t>주차 관련 사항은 올림픽공원 규정을 따릅니다</a:t>
            </a:r>
            <a:r>
              <a:rPr lang="en-US" altLang="ko-KR" sz="200" dirty="0"/>
              <a:t>. </a:t>
            </a:r>
            <a:r>
              <a:rPr lang="ko-KR" altLang="en-US" sz="200" dirty="0"/>
              <a:t>올림픽공원</a:t>
            </a:r>
            <a:r>
              <a:rPr lang="en-US" altLang="ko-KR" sz="200" dirty="0"/>
              <a:t>(</a:t>
            </a:r>
            <a:r>
              <a:rPr lang="en-US" altLang="ko-KR" sz="200" dirty="0">
                <a:hlinkClick r:id="rId3"/>
              </a:rPr>
              <a:t>www.olympicpark.co.kr</a:t>
            </a:r>
            <a:r>
              <a:rPr lang="en-US" altLang="ko-KR" sz="200" dirty="0"/>
              <a:t>) </a:t>
            </a:r>
            <a:r>
              <a:rPr lang="ko-KR" altLang="en-US" sz="200" dirty="0"/>
              <a:t>주차 안내와 공지사항을 반드시 확인해주시기 바랍니다</a:t>
            </a:r>
            <a:r>
              <a:rPr lang="en-US" altLang="ko-KR" sz="200" dirty="0"/>
              <a:t>. </a:t>
            </a:r>
            <a:r>
              <a:rPr lang="ko-KR" altLang="en-US" sz="200" dirty="0"/>
              <a:t>주차 공간이 한정되어 있고</a:t>
            </a:r>
            <a:r>
              <a:rPr lang="en-US" altLang="ko-KR" sz="200" dirty="0"/>
              <a:t>, </a:t>
            </a:r>
            <a:r>
              <a:rPr lang="ko-KR" altLang="en-US" sz="200" dirty="0"/>
              <a:t>주말 공원 이용객 증가로 입차 자체가 불가할 수 있으니 가급적 대중교통을 이용하시기 바랍니다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 </a:t>
            </a:r>
          </a:p>
          <a:p>
            <a:r>
              <a:rPr lang="ko-KR" altLang="en-US" sz="200" b="1" dirty="0"/>
              <a:t>우천 조항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ko-KR" altLang="en-US" sz="200" dirty="0"/>
              <a:t>천재지변과 사회적인 중대한 이슈를 제외한 </a:t>
            </a:r>
            <a:r>
              <a:rPr lang="ko-KR" altLang="en-US" sz="200" b="1" dirty="0"/>
              <a:t>일반적인 우천 시 예정대로 진행</a:t>
            </a:r>
            <a:r>
              <a:rPr lang="ko-KR" altLang="en-US" sz="200" dirty="0"/>
              <a:t>되며</a:t>
            </a:r>
            <a:r>
              <a:rPr lang="en-US" altLang="ko-KR" sz="200" dirty="0"/>
              <a:t>, </a:t>
            </a:r>
            <a:r>
              <a:rPr lang="ko-KR" altLang="en-US" sz="200" dirty="0"/>
              <a:t>우천 조항은 다음과 같습니다</a:t>
            </a:r>
            <a:r>
              <a:rPr lang="en-US" altLang="ko-KR" sz="200" dirty="0"/>
              <a:t>. </a:t>
            </a:r>
            <a:r>
              <a:rPr lang="ko-KR" altLang="en-US" sz="200" dirty="0"/>
              <a:t>야외에서 진행되니 기후 변화에 대처 가능한 의류를 준비하시기를 권해드립니다</a:t>
            </a:r>
            <a:r>
              <a:rPr lang="en-US" altLang="ko-KR" sz="200" dirty="0"/>
              <a:t>.</a:t>
            </a:r>
          </a:p>
          <a:p>
            <a:r>
              <a:rPr lang="ko-KR" altLang="en-US" sz="200" dirty="0"/>
              <a:t>시간당 </a:t>
            </a:r>
            <a:r>
              <a:rPr lang="en-US" altLang="ko-KR" sz="200" dirty="0"/>
              <a:t>3mm </a:t>
            </a:r>
            <a:r>
              <a:rPr lang="ko-KR" altLang="en-US" sz="200" dirty="0"/>
              <a:t>미만의 강수량 </a:t>
            </a:r>
            <a:r>
              <a:rPr lang="en-US" altLang="ko-KR" sz="200" dirty="0"/>
              <a:t>/ 1</a:t>
            </a:r>
            <a:r>
              <a:rPr lang="ko-KR" altLang="en-US" sz="200" dirty="0"/>
              <a:t>일 </a:t>
            </a:r>
            <a:r>
              <a:rPr lang="en-US" altLang="ko-KR" sz="200" dirty="0"/>
              <a:t>20mm </a:t>
            </a:r>
            <a:r>
              <a:rPr lang="ko-KR" altLang="en-US" sz="200" dirty="0"/>
              <a:t>미만의 강수량 ‘정상 진행’</a:t>
            </a:r>
            <a:br>
              <a:rPr lang="ko-KR" altLang="en-US" sz="200" dirty="0"/>
            </a:br>
            <a:r>
              <a:rPr lang="ko-KR" altLang="en-US" sz="200" dirty="0"/>
              <a:t>시간당 </a:t>
            </a:r>
            <a:r>
              <a:rPr lang="en-US" altLang="ko-KR" sz="200" dirty="0"/>
              <a:t>3~6mm</a:t>
            </a:r>
            <a:r>
              <a:rPr lang="ko-KR" altLang="en-US" sz="200" dirty="0"/>
              <a:t>의 강수량 </a:t>
            </a:r>
            <a:r>
              <a:rPr lang="en-US" altLang="ko-KR" sz="200" dirty="0"/>
              <a:t>/ 1</a:t>
            </a:r>
            <a:r>
              <a:rPr lang="ko-KR" altLang="en-US" sz="200" dirty="0"/>
              <a:t>일 </a:t>
            </a:r>
            <a:r>
              <a:rPr lang="en-US" altLang="ko-KR" sz="200" dirty="0"/>
              <a:t>20~50mm</a:t>
            </a:r>
            <a:r>
              <a:rPr lang="ko-KR" altLang="en-US" sz="200" dirty="0"/>
              <a:t>의 강수량 ‘상황에 따라 일시 정지’</a:t>
            </a:r>
            <a:br>
              <a:rPr lang="ko-KR" altLang="en-US" sz="200" dirty="0"/>
            </a:br>
            <a:r>
              <a:rPr lang="ko-KR" altLang="en-US" sz="200" dirty="0"/>
              <a:t>시간당 </a:t>
            </a:r>
            <a:r>
              <a:rPr lang="en-US" altLang="ko-KR" sz="200" dirty="0"/>
              <a:t>6mm </a:t>
            </a:r>
            <a:r>
              <a:rPr lang="ko-KR" altLang="en-US" sz="200" dirty="0"/>
              <a:t>이상의 강수량 </a:t>
            </a:r>
            <a:r>
              <a:rPr lang="en-US" altLang="ko-KR" sz="200" dirty="0"/>
              <a:t>/ 1</a:t>
            </a:r>
            <a:r>
              <a:rPr lang="ko-KR" altLang="en-US" sz="200" dirty="0"/>
              <a:t>일 </a:t>
            </a:r>
            <a:r>
              <a:rPr lang="en-US" altLang="ko-KR" sz="200" dirty="0"/>
              <a:t>50mm </a:t>
            </a:r>
            <a:r>
              <a:rPr lang="ko-KR" altLang="en-US" sz="200" dirty="0"/>
              <a:t>이상의 강수량 ‘주최 측의 판단에 의해 일정 중지 가능’</a:t>
            </a:r>
          </a:p>
          <a:p>
            <a:r>
              <a:rPr lang="en-US" altLang="ko-KR" sz="200" dirty="0"/>
              <a:t>– </a:t>
            </a:r>
            <a:r>
              <a:rPr lang="ko-KR" altLang="en-US" sz="200" dirty="0"/>
              <a:t>상기 조항의 </a:t>
            </a:r>
            <a:r>
              <a:rPr lang="en-US" altLang="ko-KR" sz="200" dirty="0"/>
              <a:t>1</a:t>
            </a:r>
            <a:r>
              <a:rPr lang="ko-KR" altLang="en-US" sz="200" dirty="0"/>
              <a:t>일과 시간당의 기준은 일정에 영향을 줄 수 있는 </a:t>
            </a:r>
            <a:r>
              <a:rPr lang="en-US" altLang="ko-KR" sz="200" dirty="0"/>
              <a:t>12</a:t>
            </a:r>
            <a:r>
              <a:rPr lang="ko-KR" altLang="en-US" sz="200" dirty="0"/>
              <a:t>시</a:t>
            </a:r>
            <a:r>
              <a:rPr lang="en-US" altLang="ko-KR" sz="200" dirty="0"/>
              <a:t>~22</a:t>
            </a:r>
            <a:r>
              <a:rPr lang="ko-KR" altLang="en-US" sz="200" dirty="0"/>
              <a:t>시까지로 한정합니다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우천을 포함한 특별 발표는 특별한 사유가 없는 한 공연일 오전 </a:t>
            </a:r>
            <a:r>
              <a:rPr lang="en-US" altLang="ko-KR" sz="200" dirty="0"/>
              <a:t>8</a:t>
            </a:r>
            <a:r>
              <a:rPr lang="ko-KR" altLang="en-US" sz="200" dirty="0"/>
              <a:t>시 </a:t>
            </a:r>
            <a:r>
              <a:rPr lang="en-US" altLang="ko-KR" sz="200" dirty="0"/>
              <a:t>1</a:t>
            </a:r>
            <a:r>
              <a:rPr lang="ko-KR" altLang="en-US" sz="200" dirty="0"/>
              <a:t>차 발표</a:t>
            </a:r>
            <a:r>
              <a:rPr lang="en-US" altLang="ko-KR" sz="200" dirty="0"/>
              <a:t>, </a:t>
            </a:r>
            <a:r>
              <a:rPr lang="ko-KR" altLang="en-US" sz="200" dirty="0"/>
              <a:t>오전 </a:t>
            </a:r>
            <a:r>
              <a:rPr lang="en-US" altLang="ko-KR" sz="200" dirty="0"/>
              <a:t>11</a:t>
            </a:r>
            <a:r>
              <a:rPr lang="ko-KR" altLang="en-US" sz="200" dirty="0"/>
              <a:t>시 </a:t>
            </a:r>
            <a:r>
              <a:rPr lang="en-US" altLang="ko-KR" sz="200" dirty="0"/>
              <a:t>2</a:t>
            </a:r>
            <a:r>
              <a:rPr lang="ko-KR" altLang="en-US" sz="200" dirty="0"/>
              <a:t>차 발표를 기준으로 합니다</a:t>
            </a:r>
            <a:r>
              <a:rPr lang="en-US" altLang="ko-KR" sz="200" dirty="0"/>
              <a:t>. 1</a:t>
            </a:r>
            <a:r>
              <a:rPr lang="ko-KR" altLang="en-US" sz="200" dirty="0"/>
              <a:t>차 발표 후 내용 변동이 없는 경우 </a:t>
            </a:r>
            <a:r>
              <a:rPr lang="en-US" altLang="ko-KR" sz="200" dirty="0"/>
              <a:t>2</a:t>
            </a:r>
            <a:r>
              <a:rPr lang="ko-KR" altLang="en-US" sz="200" dirty="0"/>
              <a:t>차 발표는 생략될 수 있습니다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우산은 타인의 관람에 방해가 되고</a:t>
            </a:r>
            <a:r>
              <a:rPr lang="en-US" altLang="ko-KR" sz="200" dirty="0"/>
              <a:t>, </a:t>
            </a:r>
            <a:r>
              <a:rPr lang="ko-KR" altLang="en-US" sz="200" dirty="0"/>
              <a:t>안전 문제 발생의 소지가 있어 페스티벌 사이트 내에서 사용이 제한됩니다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황사</a:t>
            </a:r>
            <a:r>
              <a:rPr lang="en-US" altLang="ko-KR" sz="200" dirty="0"/>
              <a:t>, </a:t>
            </a:r>
            <a:r>
              <a:rPr lang="ko-KR" altLang="en-US" sz="200" dirty="0"/>
              <a:t>미세먼지</a:t>
            </a:r>
            <a:r>
              <a:rPr lang="en-US" altLang="ko-KR" sz="200" dirty="0"/>
              <a:t>, </a:t>
            </a:r>
            <a:r>
              <a:rPr lang="ko-KR" altLang="en-US" sz="200" dirty="0"/>
              <a:t>돌풍과 관련된 특별 조항은 없으며</a:t>
            </a:r>
            <a:r>
              <a:rPr lang="en-US" altLang="ko-KR" sz="200" dirty="0"/>
              <a:t>, </a:t>
            </a:r>
            <a:r>
              <a:rPr lang="ko-KR" altLang="en-US" sz="200" dirty="0"/>
              <a:t>사전에 주의 발표는 있습니다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그 외 상황</a:t>
            </a:r>
            <a:r>
              <a:rPr lang="en-US" altLang="ko-KR" sz="200" dirty="0"/>
              <a:t>(</a:t>
            </a:r>
            <a:r>
              <a:rPr lang="ko-KR" altLang="en-US" sz="200" dirty="0"/>
              <a:t>태풍</a:t>
            </a:r>
            <a:r>
              <a:rPr lang="en-US" altLang="ko-KR" sz="200" dirty="0"/>
              <a:t>, </a:t>
            </a:r>
            <a:r>
              <a:rPr lang="ko-KR" altLang="en-US" sz="200" dirty="0"/>
              <a:t>폭설</a:t>
            </a:r>
            <a:r>
              <a:rPr lang="en-US" altLang="ko-KR" sz="200" dirty="0"/>
              <a:t>, </a:t>
            </a:r>
            <a:r>
              <a:rPr lang="ko-KR" altLang="en-US" sz="200" dirty="0"/>
              <a:t>한파</a:t>
            </a:r>
            <a:r>
              <a:rPr lang="en-US" altLang="ko-KR" sz="200" dirty="0"/>
              <a:t>, </a:t>
            </a:r>
            <a:r>
              <a:rPr lang="ko-KR" altLang="en-US" sz="200" dirty="0"/>
              <a:t>사회적 문제</a:t>
            </a:r>
            <a:r>
              <a:rPr lang="en-US" altLang="ko-KR" sz="200" dirty="0"/>
              <a:t>) </a:t>
            </a:r>
            <a:r>
              <a:rPr lang="ko-KR" altLang="en-US" sz="200" dirty="0"/>
              <a:t>발생 시 일반적인 공연 관례에 따릅니다</a:t>
            </a:r>
            <a:r>
              <a:rPr lang="en-US" altLang="ko-KR" sz="200" dirty="0"/>
              <a:t>.</a:t>
            </a:r>
          </a:p>
          <a:p>
            <a:endParaRPr lang="ko-KR" altLang="en-US" sz="200" dirty="0"/>
          </a:p>
        </p:txBody>
      </p:sp>
      <p:sp>
        <p:nvSpPr>
          <p:cNvPr id="20" name="TextBox 19"/>
          <p:cNvSpPr txBox="1"/>
          <p:nvPr/>
        </p:nvSpPr>
        <p:spPr>
          <a:xfrm>
            <a:off x="2216043" y="1255228"/>
            <a:ext cx="3392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" b="1" dirty="0"/>
              <a:t>입장 안내</a:t>
            </a:r>
            <a:endParaRPr lang="ko-KR" altLang="en-US" sz="200" dirty="0"/>
          </a:p>
          <a:p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ko-KR" altLang="en-US" sz="200" dirty="0"/>
              <a:t> </a:t>
            </a:r>
            <a:br>
              <a:rPr lang="ko-KR" altLang="en-US" sz="200" dirty="0"/>
            </a:br>
            <a:r>
              <a:rPr lang="ko-KR" altLang="en-US" sz="200" b="1" dirty="0"/>
              <a:t>티켓</a:t>
            </a:r>
            <a:r>
              <a:rPr lang="en-US" altLang="ko-KR" sz="200" b="1" dirty="0"/>
              <a:t>/</a:t>
            </a:r>
            <a:r>
              <a:rPr lang="ko-KR" altLang="en-US" sz="200" b="1" dirty="0"/>
              <a:t>손목밴드 부스 운영 시간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ko-KR" altLang="en-US" sz="200" dirty="0"/>
              <a:t>오전 </a:t>
            </a:r>
            <a:r>
              <a:rPr lang="en-US" altLang="ko-KR" sz="200" dirty="0"/>
              <a:t>11</a:t>
            </a:r>
            <a:r>
              <a:rPr lang="ko-KR" altLang="en-US" sz="200" dirty="0"/>
              <a:t>시 </a:t>
            </a:r>
            <a:r>
              <a:rPr lang="en-US" altLang="ko-KR" sz="200" dirty="0"/>
              <a:t>~ </a:t>
            </a:r>
            <a:r>
              <a:rPr lang="ko-KR" altLang="en-US" sz="200" dirty="0"/>
              <a:t>해당일 마지막 공연 종료 시간</a:t>
            </a:r>
            <a:br>
              <a:rPr lang="ko-KR" altLang="en-US" sz="200" dirty="0"/>
            </a:br>
            <a:r>
              <a:rPr lang="ko-KR" altLang="en-US" sz="200" dirty="0"/>
              <a:t> </a:t>
            </a:r>
          </a:p>
          <a:p>
            <a:r>
              <a:rPr lang="ko-KR" altLang="en-US" sz="200" b="1" dirty="0"/>
              <a:t>도어 오픈</a:t>
            </a:r>
            <a:r>
              <a:rPr lang="en-US" altLang="ko-KR" sz="200" b="1" dirty="0"/>
              <a:t>(</a:t>
            </a:r>
            <a:r>
              <a:rPr lang="ko-KR" altLang="en-US" sz="200" b="1" dirty="0"/>
              <a:t>입장 시작</a:t>
            </a:r>
            <a:r>
              <a:rPr lang="en-US" altLang="ko-KR" sz="200" b="1" dirty="0"/>
              <a:t>)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ko-KR" altLang="en-US" sz="200" dirty="0" err="1"/>
              <a:t>스테이지별로</a:t>
            </a:r>
            <a:r>
              <a:rPr lang="ko-KR" altLang="en-US" sz="200" dirty="0"/>
              <a:t> </a:t>
            </a:r>
            <a:r>
              <a:rPr lang="en-US" altLang="ko-KR" sz="200" dirty="0"/>
              <a:t>12</a:t>
            </a:r>
            <a:r>
              <a:rPr lang="ko-KR" altLang="en-US" sz="200" dirty="0"/>
              <a:t>시 </a:t>
            </a:r>
            <a:r>
              <a:rPr lang="en-US" altLang="ko-KR" sz="200" dirty="0"/>
              <a:t>~ 13</a:t>
            </a:r>
            <a:r>
              <a:rPr lang="ko-KR" altLang="en-US" sz="200" dirty="0"/>
              <a:t>시 예정</a:t>
            </a:r>
            <a:r>
              <a:rPr lang="en-US" altLang="ko-KR" sz="200" dirty="0"/>
              <a:t>, </a:t>
            </a:r>
            <a:r>
              <a:rPr lang="ko-KR" altLang="en-US" sz="200" dirty="0"/>
              <a:t>추후 공개되는 타임테이블에 상세 표기</a:t>
            </a:r>
            <a:br>
              <a:rPr lang="ko-KR" altLang="en-US" sz="200" dirty="0"/>
            </a:br>
            <a:r>
              <a:rPr lang="ko-KR" altLang="en-US" sz="200" dirty="0"/>
              <a:t> </a:t>
            </a:r>
          </a:p>
          <a:p>
            <a:r>
              <a:rPr lang="ko-KR" altLang="en-US" sz="200" b="1" dirty="0"/>
              <a:t>티켓 교환부터 입장까지</a:t>
            </a:r>
            <a:endParaRPr lang="ko-KR" altLang="en-US" sz="200" dirty="0"/>
          </a:p>
          <a:p>
            <a:r>
              <a:rPr lang="en-US" altLang="ko-KR" sz="200" b="1" dirty="0"/>
              <a:t>1. </a:t>
            </a:r>
            <a:r>
              <a:rPr lang="ko-KR" altLang="en-US" sz="200" b="1" dirty="0"/>
              <a:t>티켓을 사전 배송 받은 예매자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en-US" altLang="ko-KR" sz="200" dirty="0"/>
              <a:t>1</a:t>
            </a:r>
            <a:r>
              <a:rPr lang="ko-KR" altLang="en-US" sz="200" dirty="0"/>
              <a:t>일권</a:t>
            </a:r>
            <a:r>
              <a:rPr lang="en-US" altLang="ko-KR" sz="200" dirty="0"/>
              <a:t>/2</a:t>
            </a:r>
            <a:r>
              <a:rPr lang="ko-KR" altLang="en-US" sz="200" dirty="0"/>
              <a:t>일권 해당 손목밴드 부스</a:t>
            </a:r>
            <a:r>
              <a:rPr lang="en-US" altLang="ko-KR" sz="200" dirty="0"/>
              <a:t>(</a:t>
            </a:r>
            <a:r>
              <a:rPr lang="ko-KR" altLang="en-US" sz="200" dirty="0"/>
              <a:t>티켓 실물 지참 필수</a:t>
            </a:r>
            <a:r>
              <a:rPr lang="en-US" altLang="ko-KR" sz="200" dirty="0"/>
              <a:t>)  </a:t>
            </a:r>
            <a:r>
              <a:rPr lang="ko-KR" altLang="en-US" sz="200" dirty="0"/>
              <a:t>손목밴드 착용  입장</a:t>
            </a:r>
            <a:br>
              <a:rPr lang="ko-KR" altLang="en-US" sz="200" dirty="0"/>
            </a:br>
            <a:r>
              <a:rPr lang="ko-KR" altLang="en-US" sz="200" dirty="0"/>
              <a:t> </a:t>
            </a:r>
            <a:br>
              <a:rPr lang="ko-KR" altLang="en-US" sz="200" dirty="0"/>
            </a:br>
            <a:r>
              <a:rPr lang="en-US" altLang="ko-KR" sz="200" b="1" dirty="0"/>
              <a:t>2. </a:t>
            </a:r>
            <a:r>
              <a:rPr lang="ko-KR" altLang="en-US" sz="200" b="1" dirty="0"/>
              <a:t>티켓 현장 수령을 선택한 예매자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ko-KR" altLang="en-US" sz="200" dirty="0"/>
              <a:t>예매처 확인 후 해당 티켓 부스</a:t>
            </a:r>
            <a:r>
              <a:rPr lang="en-US" altLang="ko-KR" sz="200" dirty="0"/>
              <a:t>(</a:t>
            </a:r>
            <a:r>
              <a:rPr lang="ko-KR" altLang="en-US" sz="200" dirty="0"/>
              <a:t>예매자 신분증</a:t>
            </a:r>
            <a:r>
              <a:rPr lang="en-US" altLang="ko-KR" sz="200" dirty="0"/>
              <a:t>, </a:t>
            </a:r>
            <a:r>
              <a:rPr lang="ko-KR" altLang="en-US" sz="200" dirty="0"/>
              <a:t>예매 내역 지참 필수</a:t>
            </a:r>
            <a:r>
              <a:rPr lang="en-US" altLang="ko-KR" sz="200" dirty="0"/>
              <a:t>)  </a:t>
            </a:r>
            <a:r>
              <a:rPr lang="ko-KR" altLang="en-US" sz="200" dirty="0"/>
              <a:t>해당 손목밴드 부스</a:t>
            </a:r>
            <a:r>
              <a:rPr lang="en-US" altLang="ko-KR" sz="200" dirty="0"/>
              <a:t>(</a:t>
            </a:r>
            <a:r>
              <a:rPr lang="ko-KR" altLang="en-US" sz="200" dirty="0"/>
              <a:t>티켓 실물 지참 필수</a:t>
            </a:r>
            <a:r>
              <a:rPr lang="en-US" altLang="ko-KR" sz="200" dirty="0"/>
              <a:t>)  </a:t>
            </a:r>
            <a:r>
              <a:rPr lang="ko-KR" altLang="en-US" sz="200" dirty="0"/>
              <a:t>손목밴드 착용  입장</a:t>
            </a:r>
            <a:br>
              <a:rPr lang="ko-KR" altLang="en-US" sz="200" dirty="0"/>
            </a:br>
            <a:r>
              <a:rPr lang="ko-KR" altLang="en-US" sz="200" dirty="0"/>
              <a:t> </a:t>
            </a:r>
            <a:br>
              <a:rPr lang="ko-KR" altLang="en-US" sz="200" dirty="0"/>
            </a:br>
            <a:r>
              <a:rPr lang="en-US" altLang="ko-KR" sz="200" b="1" dirty="0"/>
              <a:t>3. </a:t>
            </a:r>
            <a:r>
              <a:rPr lang="ko-KR" altLang="en-US" sz="200" b="1" dirty="0"/>
              <a:t>현장 티켓 구매자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ko-KR" altLang="en-US" sz="200" dirty="0"/>
              <a:t>현장 티켓 판매 부스  해당 손목밴드 부스</a:t>
            </a:r>
            <a:r>
              <a:rPr lang="en-US" altLang="ko-KR" sz="200" dirty="0"/>
              <a:t>(</a:t>
            </a:r>
            <a:r>
              <a:rPr lang="ko-KR" altLang="en-US" sz="200" dirty="0"/>
              <a:t>티켓 실물 지참 필수</a:t>
            </a:r>
            <a:r>
              <a:rPr lang="en-US" altLang="ko-KR" sz="200" dirty="0"/>
              <a:t>)  </a:t>
            </a:r>
            <a:r>
              <a:rPr lang="ko-KR" altLang="en-US" sz="200" dirty="0"/>
              <a:t>손목밴드 착용  입장</a:t>
            </a:r>
            <a:br>
              <a:rPr lang="ko-KR" altLang="en-US" sz="200" dirty="0"/>
            </a:br>
            <a:r>
              <a:rPr lang="ko-KR" altLang="en-US" sz="200" dirty="0"/>
              <a:t> </a:t>
            </a:r>
            <a:br>
              <a:rPr lang="ko-KR" altLang="en-US" sz="200" dirty="0"/>
            </a:br>
            <a:r>
              <a:rPr lang="en-US" altLang="ko-KR" sz="200" dirty="0"/>
              <a:t>– </a:t>
            </a:r>
            <a:r>
              <a:rPr lang="ko-KR" altLang="en-US" sz="200" b="1" dirty="0"/>
              <a:t>손목밴드를 착용해야만 입장 줄서기 및 입장이 가능</a:t>
            </a:r>
            <a:r>
              <a:rPr lang="ko-KR" altLang="en-US" sz="200" dirty="0"/>
              <a:t>합니다</a:t>
            </a:r>
            <a:r>
              <a:rPr lang="en-US" altLang="ko-KR" sz="200" dirty="0"/>
              <a:t>. </a:t>
            </a:r>
            <a:r>
              <a:rPr lang="ko-KR" altLang="en-US" sz="200" dirty="0"/>
              <a:t>손목밴드를 착용하지 않고 입장 줄을 선 경우</a:t>
            </a:r>
            <a:r>
              <a:rPr lang="en-US" altLang="ko-KR" sz="200" dirty="0"/>
              <a:t>, </a:t>
            </a:r>
            <a:r>
              <a:rPr lang="ko-KR" altLang="en-US" sz="200" dirty="0"/>
              <a:t>무효 처리됩니다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페스티벌 사이트 내에서 </a:t>
            </a:r>
            <a:r>
              <a:rPr lang="ko-KR" altLang="en-US" sz="200" b="1" dirty="0"/>
              <a:t>유효한 손목밴드를 착용하고 있지 않은 경우 퇴장 조치</a:t>
            </a:r>
            <a:r>
              <a:rPr lang="ko-KR" altLang="en-US" sz="200" dirty="0"/>
              <a:t>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 </a:t>
            </a:r>
            <a:r>
              <a:rPr lang="ko-KR" altLang="en-US" sz="200" b="1" dirty="0"/>
              <a:t>손목밴드는 분실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훼손 시 재발급 및 입장이 불가하므로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일정이 마감될 때까지 계속 착용</a:t>
            </a:r>
            <a:r>
              <a:rPr lang="ko-KR" altLang="en-US" sz="200" dirty="0"/>
              <a:t>하고 계셔야 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 </a:t>
            </a:r>
            <a:r>
              <a:rPr lang="en-US" altLang="ko-KR" sz="200" b="1" dirty="0"/>
              <a:t>2</a:t>
            </a:r>
            <a:r>
              <a:rPr lang="ko-KR" altLang="en-US" sz="200" b="1" dirty="0"/>
              <a:t>일권은 동일한 손목밴드를 분실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훼손</a:t>
            </a:r>
            <a:r>
              <a:rPr lang="en-US" altLang="ko-KR" sz="200" b="1" dirty="0"/>
              <a:t>, </a:t>
            </a:r>
            <a:r>
              <a:rPr lang="ko-KR" altLang="en-US" sz="200" b="1" dirty="0" err="1"/>
              <a:t>탈부착</a:t>
            </a:r>
            <a:r>
              <a:rPr lang="ko-KR" altLang="en-US" sz="200" b="1" dirty="0"/>
              <a:t> 없이 </a:t>
            </a:r>
            <a:r>
              <a:rPr lang="ko-KR" altLang="en-US" sz="200" b="1" dirty="0" err="1"/>
              <a:t>둘째날</a:t>
            </a:r>
            <a:r>
              <a:rPr lang="ko-KR" altLang="en-US" sz="200" b="1" dirty="0"/>
              <a:t> 일정이 마감될 때까지 착용</a:t>
            </a:r>
            <a:r>
              <a:rPr lang="ko-KR" altLang="en-US" sz="200" dirty="0"/>
              <a:t>하고 계셔야 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부정 입장 발각 시 즉시 퇴장 조치되며</a:t>
            </a:r>
            <a:r>
              <a:rPr lang="en-US" altLang="ko-KR" sz="200" dirty="0"/>
              <a:t>, </a:t>
            </a:r>
            <a:r>
              <a:rPr lang="ko-KR" altLang="en-US" sz="200" dirty="0"/>
              <a:t>이에 따른 법적 제재를 가할 수 있습니다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 </a:t>
            </a:r>
          </a:p>
          <a:p>
            <a:r>
              <a:rPr lang="ko-KR" altLang="en-US" sz="200" b="1" dirty="0"/>
              <a:t>스테이지 구성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en-US" altLang="ko-KR" sz="200" dirty="0"/>
              <a:t>Mint Breeze Stage(88</a:t>
            </a:r>
            <a:r>
              <a:rPr lang="ko-KR" altLang="en-US" sz="200" dirty="0"/>
              <a:t>잔디마당</a:t>
            </a:r>
            <a:r>
              <a:rPr lang="en-US" altLang="ko-KR" sz="200" dirty="0"/>
              <a:t>): </a:t>
            </a:r>
            <a:r>
              <a:rPr lang="ko-KR" altLang="en-US" sz="200" dirty="0" err="1"/>
              <a:t>스탠딩존</a:t>
            </a:r>
            <a:r>
              <a:rPr lang="ko-KR" altLang="en-US" sz="200" dirty="0"/>
              <a:t> </a:t>
            </a:r>
            <a:r>
              <a:rPr lang="en-US" altLang="ko-KR" sz="200" dirty="0"/>
              <a:t>+ </a:t>
            </a:r>
            <a:r>
              <a:rPr lang="ko-KR" altLang="en-US" sz="200" dirty="0" err="1"/>
              <a:t>피크닉존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en-US" altLang="ko-KR" sz="200" dirty="0"/>
              <a:t>Loving Forest Garden(88</a:t>
            </a:r>
            <a:r>
              <a:rPr lang="ko-KR" altLang="en-US" sz="200" dirty="0"/>
              <a:t>호수 </a:t>
            </a:r>
            <a:r>
              <a:rPr lang="ko-KR" altLang="en-US" sz="200" dirty="0" err="1"/>
              <a:t>수변무대</a:t>
            </a:r>
            <a:r>
              <a:rPr lang="en-US" altLang="ko-KR" sz="200" dirty="0"/>
              <a:t>): </a:t>
            </a:r>
            <a:r>
              <a:rPr lang="ko-KR" altLang="en-US" sz="200" dirty="0"/>
              <a:t>계단식 스탠드 좌석</a:t>
            </a:r>
            <a:br>
              <a:rPr lang="ko-KR" altLang="en-US" sz="200" dirty="0"/>
            </a:br>
            <a:r>
              <a:rPr lang="en-US" altLang="ko-KR" sz="200" dirty="0"/>
              <a:t>Café Blossom House(KSPO DOME): </a:t>
            </a:r>
            <a:r>
              <a:rPr lang="ko-KR" altLang="en-US" sz="200" dirty="0" err="1"/>
              <a:t>플로어</a:t>
            </a:r>
            <a:r>
              <a:rPr lang="ko-KR" altLang="en-US" sz="200" dirty="0"/>
              <a:t> </a:t>
            </a:r>
            <a:r>
              <a:rPr lang="ko-KR" altLang="en-US" sz="200" dirty="0" err="1"/>
              <a:t>스탠딩존</a:t>
            </a:r>
            <a:r>
              <a:rPr lang="ko-KR" altLang="en-US" sz="200" dirty="0"/>
              <a:t> </a:t>
            </a:r>
            <a:r>
              <a:rPr lang="en-US" altLang="ko-KR" sz="200" dirty="0"/>
              <a:t>+ </a:t>
            </a:r>
            <a:r>
              <a:rPr lang="ko-KR" altLang="en-US" sz="200" dirty="0"/>
              <a:t>스탠드 좌석</a:t>
            </a:r>
          </a:p>
          <a:p>
            <a:r>
              <a:rPr lang="ko-KR" altLang="en-US" sz="200" dirty="0"/>
              <a:t> </a:t>
            </a:r>
            <a:br>
              <a:rPr lang="ko-KR" altLang="en-US" sz="200" dirty="0"/>
            </a:br>
            <a:r>
              <a:rPr lang="en-US" altLang="ko-KR" sz="200" dirty="0"/>
              <a:t>– </a:t>
            </a:r>
            <a:r>
              <a:rPr lang="ko-KR" altLang="en-US" sz="200" b="1" dirty="0"/>
              <a:t>각 스테이지는 동시 수용 가능 인원이 몰리는 경우 안전을 위해 입장이 제한</a:t>
            </a:r>
            <a:r>
              <a:rPr lang="ko-KR" altLang="en-US" sz="200" dirty="0"/>
              <a:t>될 수 있습니다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 </a:t>
            </a:r>
            <a:r>
              <a:rPr lang="ko-KR" altLang="en-US" sz="200" b="1" dirty="0"/>
              <a:t>입장 제한 시에는 해당 스테이지 인원 변동에 따라서 입장이 진행</a:t>
            </a:r>
            <a:r>
              <a:rPr lang="ko-KR" altLang="en-US" sz="200" dirty="0"/>
              <a:t>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입장 이후에는 지정 좌석 없이 자유롭게 각 스테이지와 </a:t>
            </a:r>
            <a:r>
              <a:rPr lang="ko-KR" altLang="en-US" sz="200" dirty="0" err="1"/>
              <a:t>이벤트존을</a:t>
            </a:r>
            <a:r>
              <a:rPr lang="ko-KR" altLang="en-US" sz="200" dirty="0"/>
              <a:t> 이용할 수 있습니다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 </a:t>
            </a:r>
            <a:r>
              <a:rPr lang="ko-KR" altLang="en-US" sz="200" b="1" dirty="0"/>
              <a:t>각 스테이지 입장 시 손목밴드 착용 여부 및 반입금지 물품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음식물 등 확인 작업이 진행</a:t>
            </a:r>
            <a:r>
              <a:rPr lang="ko-KR" altLang="en-US" sz="200" dirty="0"/>
              <a:t>되는 점 미리 양해 </a:t>
            </a:r>
            <a:r>
              <a:rPr lang="ko-KR" altLang="en-US" sz="200" dirty="0" err="1"/>
              <a:t>부탁드립니다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</a:t>
            </a:r>
            <a:r>
              <a:rPr lang="ko-KR" altLang="en-US" sz="200" b="1" dirty="0"/>
              <a:t> 각 스테이지 별 마지막 공연 종료 </a:t>
            </a:r>
            <a:r>
              <a:rPr lang="en-US" altLang="ko-KR" sz="200" b="1" dirty="0"/>
              <a:t>20</a:t>
            </a:r>
            <a:r>
              <a:rPr lang="ko-KR" altLang="en-US" sz="200" b="1" dirty="0"/>
              <a:t>분 후부터는 내부 정리 및 운영상의 조치로 스테이지 내 출입이 불가</a:t>
            </a:r>
            <a:r>
              <a:rPr lang="ko-KR" altLang="en-US" sz="200" dirty="0"/>
              <a:t>합니다</a:t>
            </a:r>
            <a:r>
              <a:rPr lang="en-US" altLang="ko-KR" sz="200" dirty="0"/>
              <a:t>. </a:t>
            </a:r>
            <a:r>
              <a:rPr lang="ko-KR" altLang="en-US" sz="200" dirty="0"/>
              <a:t>또한</a:t>
            </a:r>
            <a:r>
              <a:rPr lang="en-US" altLang="ko-KR" sz="200" dirty="0"/>
              <a:t>, </a:t>
            </a:r>
            <a:r>
              <a:rPr lang="ko-KR" altLang="en-US" sz="200" dirty="0"/>
              <a:t>공연 종료 </a:t>
            </a:r>
            <a:r>
              <a:rPr lang="en-US" altLang="ko-KR" sz="200" dirty="0"/>
              <a:t>20</a:t>
            </a:r>
            <a:r>
              <a:rPr lang="ko-KR" altLang="en-US" sz="200" dirty="0"/>
              <a:t>분 후 </a:t>
            </a:r>
            <a:r>
              <a:rPr lang="ko-KR" altLang="en-US" sz="200" b="1" dirty="0"/>
              <a:t>현장에 남아있는 개인 물품은 전량 폐기</a:t>
            </a:r>
            <a:r>
              <a:rPr lang="ko-KR" altLang="en-US" sz="200" dirty="0"/>
              <a:t> 처리되오니 개인 물품을 소지하시고 이동해주시기를 </a:t>
            </a:r>
            <a:r>
              <a:rPr lang="ko-KR" altLang="en-US" sz="200" dirty="0" err="1"/>
              <a:t>부탁드립니다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올림픽공원 규정에 따라 페스티벌 사이트 내 반려동물 동반 입장은 불가합니다</a:t>
            </a:r>
            <a:r>
              <a:rPr lang="en-US" altLang="ko-KR" sz="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218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sz="900" dirty="0">
                <a:solidFill>
                  <a:srgbClr val="FF0000"/>
                </a:solidFill>
              </a:rPr>
              <a:t>5_1</a:t>
            </a:r>
            <a:r>
              <a:rPr lang="en-US" altLang="ko-KR" sz="900" dirty="0"/>
              <a:t>.Photo</a:t>
            </a:r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84208" y="745498"/>
            <a:ext cx="2032647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92100">
              <a:lnSpc>
                <a:spcPct val="150000"/>
              </a:lnSpc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smtClean="0"/>
              <a:t>배경 </a:t>
            </a:r>
            <a:r>
              <a:rPr lang="ko-KR" altLang="en-US" sz="900" dirty="0" err="1" smtClean="0"/>
              <a:t>블러처리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+ </a:t>
            </a:r>
            <a:r>
              <a:rPr lang="ko-KR" altLang="en-US" sz="900" dirty="0" smtClean="0"/>
              <a:t>가운데에 선명한 사진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슬라이드 좌우로 사진 보기 가능</a:t>
            </a:r>
            <a:endParaRPr lang="en-US" altLang="ko-KR" sz="900" dirty="0" smtClean="0"/>
          </a:p>
          <a:p>
            <a:pPr marL="457200" lvl="0" indent="-292100">
              <a:lnSpc>
                <a:spcPct val="150000"/>
              </a:lnSpc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smtClean="0"/>
              <a:t>슬라이드로 좌우로 이동 구</a:t>
            </a:r>
            <a:r>
              <a:rPr lang="ko-KR" altLang="en-US" sz="900" dirty="0"/>
              <a:t>현</a:t>
            </a:r>
            <a:endParaRPr lang="en-US" altLang="ko-KR" sz="9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2545456" y="993085"/>
            <a:ext cx="2163793" cy="24723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2545456" y="993083"/>
            <a:ext cx="2163793" cy="544506"/>
            <a:chOff x="2179463" y="1379220"/>
            <a:chExt cx="4785073" cy="2710916"/>
          </a:xfrm>
        </p:grpSpPr>
        <p:sp>
          <p:nvSpPr>
            <p:cNvPr id="12" name="Rectangle 1"/>
            <p:cNvSpPr/>
            <p:nvPr/>
          </p:nvSpPr>
          <p:spPr>
            <a:xfrm>
              <a:off x="2179463" y="1379220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2179463" y="1379220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2648630" y="1030129"/>
            <a:ext cx="355217" cy="9890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bg1"/>
                </a:solidFill>
              </a:rPr>
              <a:t>Logo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3080592" y="1030129"/>
            <a:ext cx="1541148" cy="989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err="1" smtClean="0">
                <a:solidFill>
                  <a:schemeClr val="bg1"/>
                </a:solidFill>
              </a:rPr>
              <a:t>nav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41" name="Rectangle 1"/>
          <p:cNvSpPr/>
          <p:nvPr/>
        </p:nvSpPr>
        <p:spPr>
          <a:xfrm>
            <a:off x="2545456" y="3147344"/>
            <a:ext cx="2163793" cy="3180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ysClr val="windowText" lastClr="000000"/>
                </a:solidFill>
              </a:rPr>
              <a:t>footer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27" name="Google Shape;141;p15"/>
          <p:cNvSpPr/>
          <p:nvPr/>
        </p:nvSpPr>
        <p:spPr>
          <a:xfrm>
            <a:off x="2678210" y="1579732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820119" y="1687732"/>
            <a:ext cx="1614465" cy="756252"/>
            <a:chOff x="2894210" y="2122619"/>
            <a:chExt cx="1614465" cy="756252"/>
          </a:xfrm>
        </p:grpSpPr>
        <p:sp>
          <p:nvSpPr>
            <p:cNvPr id="25" name="Rectangle 1"/>
            <p:cNvSpPr/>
            <p:nvPr/>
          </p:nvSpPr>
          <p:spPr>
            <a:xfrm>
              <a:off x="2894210" y="2122619"/>
              <a:ext cx="1614465" cy="75625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2894210" y="2122619"/>
              <a:ext cx="1614465" cy="7562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3080592" y="1808847"/>
            <a:ext cx="1097345" cy="514021"/>
            <a:chOff x="2894210" y="2122619"/>
            <a:chExt cx="1614465" cy="756252"/>
          </a:xfrm>
        </p:grpSpPr>
        <p:sp>
          <p:nvSpPr>
            <p:cNvPr id="31" name="Rectangle 1"/>
            <p:cNvSpPr/>
            <p:nvPr/>
          </p:nvSpPr>
          <p:spPr>
            <a:xfrm>
              <a:off x="2894210" y="2122619"/>
              <a:ext cx="1614465" cy="75625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2894210" y="2122619"/>
              <a:ext cx="1614465" cy="7562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2820118" y="2475269"/>
            <a:ext cx="1614465" cy="265500"/>
            <a:chOff x="2820119" y="2475269"/>
            <a:chExt cx="1562838" cy="257010"/>
          </a:xfrm>
        </p:grpSpPr>
        <p:grpSp>
          <p:nvGrpSpPr>
            <p:cNvPr id="33" name="그룹 32"/>
            <p:cNvGrpSpPr/>
            <p:nvPr/>
          </p:nvGrpSpPr>
          <p:grpSpPr>
            <a:xfrm>
              <a:off x="2820119" y="2475269"/>
              <a:ext cx="260473" cy="257010"/>
              <a:chOff x="2894210" y="2122619"/>
              <a:chExt cx="1614465" cy="756252"/>
            </a:xfrm>
          </p:grpSpPr>
          <p:sp>
            <p:nvSpPr>
              <p:cNvPr id="34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5" name="직선 연결선 34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/>
            <p:cNvGrpSpPr/>
            <p:nvPr/>
          </p:nvGrpSpPr>
          <p:grpSpPr>
            <a:xfrm>
              <a:off x="3080592" y="2475269"/>
              <a:ext cx="260473" cy="257010"/>
              <a:chOff x="2894210" y="2122619"/>
              <a:chExt cx="1614465" cy="756252"/>
            </a:xfrm>
          </p:grpSpPr>
          <p:sp>
            <p:nvSpPr>
              <p:cNvPr id="37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8" name="직선 연결선 37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그룹 38"/>
            <p:cNvGrpSpPr/>
            <p:nvPr/>
          </p:nvGrpSpPr>
          <p:grpSpPr>
            <a:xfrm>
              <a:off x="3341065" y="2475269"/>
              <a:ext cx="260473" cy="257010"/>
              <a:chOff x="2894210" y="2122619"/>
              <a:chExt cx="1614465" cy="756252"/>
            </a:xfrm>
          </p:grpSpPr>
          <p:sp>
            <p:nvSpPr>
              <p:cNvPr id="40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3" name="직선 연결선 42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그룹 43"/>
            <p:cNvGrpSpPr/>
            <p:nvPr/>
          </p:nvGrpSpPr>
          <p:grpSpPr>
            <a:xfrm>
              <a:off x="3601538" y="2475269"/>
              <a:ext cx="260473" cy="257010"/>
              <a:chOff x="2894210" y="2122619"/>
              <a:chExt cx="1614465" cy="756252"/>
            </a:xfrm>
          </p:grpSpPr>
          <p:sp>
            <p:nvSpPr>
              <p:cNvPr id="45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그룹 46"/>
            <p:cNvGrpSpPr/>
            <p:nvPr/>
          </p:nvGrpSpPr>
          <p:grpSpPr>
            <a:xfrm>
              <a:off x="3862011" y="2475269"/>
              <a:ext cx="260473" cy="257010"/>
              <a:chOff x="2894210" y="2122619"/>
              <a:chExt cx="1614465" cy="756252"/>
            </a:xfrm>
          </p:grpSpPr>
          <p:sp>
            <p:nvSpPr>
              <p:cNvPr id="48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그룹 49"/>
            <p:cNvGrpSpPr/>
            <p:nvPr/>
          </p:nvGrpSpPr>
          <p:grpSpPr>
            <a:xfrm>
              <a:off x="4122484" y="2475269"/>
              <a:ext cx="260473" cy="257010"/>
              <a:chOff x="2894210" y="2122619"/>
              <a:chExt cx="1614465" cy="756252"/>
            </a:xfrm>
          </p:grpSpPr>
          <p:sp>
            <p:nvSpPr>
              <p:cNvPr id="51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2" name="직선 연결선 51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그룹 55"/>
          <p:cNvGrpSpPr/>
          <p:nvPr/>
        </p:nvGrpSpPr>
        <p:grpSpPr>
          <a:xfrm>
            <a:off x="2820118" y="2740769"/>
            <a:ext cx="1614465" cy="265500"/>
            <a:chOff x="2820119" y="2475269"/>
            <a:chExt cx="1562838" cy="257010"/>
          </a:xfrm>
        </p:grpSpPr>
        <p:grpSp>
          <p:nvGrpSpPr>
            <p:cNvPr id="57" name="그룹 56"/>
            <p:cNvGrpSpPr/>
            <p:nvPr/>
          </p:nvGrpSpPr>
          <p:grpSpPr>
            <a:xfrm>
              <a:off x="2820119" y="2475269"/>
              <a:ext cx="260473" cy="257010"/>
              <a:chOff x="2894210" y="2122619"/>
              <a:chExt cx="1614465" cy="756252"/>
            </a:xfrm>
          </p:grpSpPr>
          <p:sp>
            <p:nvSpPr>
              <p:cNvPr id="74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그룹 57"/>
            <p:cNvGrpSpPr/>
            <p:nvPr/>
          </p:nvGrpSpPr>
          <p:grpSpPr>
            <a:xfrm>
              <a:off x="3080592" y="2475269"/>
              <a:ext cx="260473" cy="257010"/>
              <a:chOff x="2894210" y="2122619"/>
              <a:chExt cx="1614465" cy="756252"/>
            </a:xfrm>
          </p:grpSpPr>
          <p:sp>
            <p:nvSpPr>
              <p:cNvPr id="72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3" name="직선 연결선 72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그룹 58"/>
            <p:cNvGrpSpPr/>
            <p:nvPr/>
          </p:nvGrpSpPr>
          <p:grpSpPr>
            <a:xfrm>
              <a:off x="3341065" y="2475269"/>
              <a:ext cx="260473" cy="257010"/>
              <a:chOff x="2894210" y="2122619"/>
              <a:chExt cx="1614465" cy="756252"/>
            </a:xfrm>
          </p:grpSpPr>
          <p:sp>
            <p:nvSpPr>
              <p:cNvPr id="70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1" name="직선 연결선 70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그룹 59"/>
            <p:cNvGrpSpPr/>
            <p:nvPr/>
          </p:nvGrpSpPr>
          <p:grpSpPr>
            <a:xfrm>
              <a:off x="3601538" y="2475269"/>
              <a:ext cx="260473" cy="257010"/>
              <a:chOff x="2894210" y="2122619"/>
              <a:chExt cx="1614465" cy="756252"/>
            </a:xfrm>
          </p:grpSpPr>
          <p:sp>
            <p:nvSpPr>
              <p:cNvPr id="67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9" name="직선 연결선 68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그룹 60"/>
            <p:cNvGrpSpPr/>
            <p:nvPr/>
          </p:nvGrpSpPr>
          <p:grpSpPr>
            <a:xfrm>
              <a:off x="3862011" y="2475269"/>
              <a:ext cx="260473" cy="257010"/>
              <a:chOff x="2894210" y="2122619"/>
              <a:chExt cx="1614465" cy="756252"/>
            </a:xfrm>
          </p:grpSpPr>
          <p:sp>
            <p:nvSpPr>
              <p:cNvPr id="65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6" name="직선 연결선 65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그룹 61"/>
            <p:cNvGrpSpPr/>
            <p:nvPr/>
          </p:nvGrpSpPr>
          <p:grpSpPr>
            <a:xfrm>
              <a:off x="4122484" y="2475269"/>
              <a:ext cx="260473" cy="257010"/>
              <a:chOff x="2894210" y="2122619"/>
              <a:chExt cx="1614465" cy="756252"/>
            </a:xfrm>
          </p:grpSpPr>
          <p:sp>
            <p:nvSpPr>
              <p:cNvPr id="63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4" name="직선 연결선 63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6" name="Google Shape;141;p15"/>
          <p:cNvSpPr/>
          <p:nvPr/>
        </p:nvSpPr>
        <p:spPr>
          <a:xfrm>
            <a:off x="2656358" y="2392628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826238" y="3043238"/>
            <a:ext cx="3670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68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3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363175" y="0"/>
            <a:ext cx="5129700" cy="2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기능</a:t>
            </a:r>
            <a:r>
              <a:rPr lang="en-US" altLang="ko-KR" dirty="0" smtClean="0"/>
              <a:t>1</a:t>
            </a:r>
            <a:endParaRPr dirty="0"/>
          </a:p>
        </p:txBody>
      </p:sp>
      <p:sp>
        <p:nvSpPr>
          <p:cNvPr id="165" name="Google Shape;165;p17"/>
          <p:cNvSpPr txBox="1"/>
          <p:nvPr/>
        </p:nvSpPr>
        <p:spPr>
          <a:xfrm>
            <a:off x="0" y="478675"/>
            <a:ext cx="68790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09550" algn="ctr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dirty="0" err="1"/>
              <a:t>기능</a:t>
            </a:r>
            <a:r>
              <a:rPr lang="en-US" sz="1500" b="1" dirty="0"/>
              <a:t> 1. </a:t>
            </a:r>
            <a:r>
              <a:rPr lang="ko-KR" altLang="en-US" sz="1500" b="1" dirty="0" smtClean="0"/>
              <a:t>이미지 자동 슬라이드</a:t>
            </a:r>
            <a:endParaRPr sz="1500" b="1" dirty="0"/>
          </a:p>
        </p:txBody>
      </p:sp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282250" y="0"/>
            <a:ext cx="1007700" cy="2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 smtClean="0"/>
              <a:t>3</a:t>
            </a:r>
            <a:endParaRPr dirty="0"/>
          </a:p>
        </p:txBody>
      </p:sp>
      <p:sp>
        <p:nvSpPr>
          <p:cNvPr id="175" name="Google Shape;175;p17"/>
          <p:cNvSpPr txBox="1"/>
          <p:nvPr/>
        </p:nvSpPr>
        <p:spPr>
          <a:xfrm>
            <a:off x="6879000" y="478675"/>
            <a:ext cx="2265000" cy="44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900" dirty="0" smtClean="0"/>
              <a:t>1 . </a:t>
            </a:r>
            <a:r>
              <a:rPr lang="ko-KR" altLang="en-US" sz="900" dirty="0" smtClean="0"/>
              <a:t>버튼 </a:t>
            </a:r>
            <a:r>
              <a:rPr lang="ko-KR" altLang="en-US" sz="900" dirty="0" err="1" smtClean="0"/>
              <a:t>클릭시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artist </a:t>
            </a:r>
            <a:r>
              <a:rPr lang="ko-KR" altLang="en-US" sz="900" dirty="0" smtClean="0"/>
              <a:t>페이지로 이동</a:t>
            </a:r>
            <a:endParaRPr lang="en-US" altLang="ko-KR" sz="900" dirty="0" smtClean="0"/>
          </a:p>
          <a:p>
            <a:pPr lvl="0"/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2 . </a:t>
            </a:r>
            <a:r>
              <a:rPr lang="ko-KR" altLang="en-US" sz="900" dirty="0" smtClean="0"/>
              <a:t>이미지 우측으로 자동 슬라이드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구현</a:t>
            </a:r>
            <a:endParaRPr lang="en-US" altLang="ko-KR" sz="9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</a:t>
            </a:r>
            <a:r>
              <a:rPr lang="en-US" sz="900" dirty="0" smtClean="0"/>
              <a:t>hover </a:t>
            </a:r>
            <a:r>
              <a:rPr lang="ko-KR" altLang="en-US" sz="900" dirty="0" smtClean="0"/>
              <a:t>시 슬라이드 멈춤</a:t>
            </a:r>
            <a:endParaRPr sz="900" dirty="0"/>
          </a:p>
        </p:txBody>
      </p:sp>
      <p:grpSp>
        <p:nvGrpSpPr>
          <p:cNvPr id="2" name="그룹 1"/>
          <p:cNvGrpSpPr/>
          <p:nvPr/>
        </p:nvGrpSpPr>
        <p:grpSpPr>
          <a:xfrm>
            <a:off x="528308" y="1854200"/>
            <a:ext cx="5822384" cy="1858765"/>
            <a:chOff x="2545456" y="1814315"/>
            <a:chExt cx="2372585" cy="757435"/>
          </a:xfrm>
        </p:grpSpPr>
        <p:grpSp>
          <p:nvGrpSpPr>
            <p:cNvPr id="16" name="그룹 15"/>
            <p:cNvGrpSpPr/>
            <p:nvPr/>
          </p:nvGrpSpPr>
          <p:grpSpPr>
            <a:xfrm>
              <a:off x="2697855" y="2012395"/>
              <a:ext cx="491131" cy="467728"/>
              <a:chOff x="2179463" y="1898123"/>
              <a:chExt cx="4785073" cy="2710916"/>
            </a:xfrm>
          </p:grpSpPr>
          <p:sp>
            <p:nvSpPr>
              <p:cNvPr id="17" name="Rectangle 1"/>
              <p:cNvSpPr/>
              <p:nvPr/>
            </p:nvSpPr>
            <p:spPr>
              <a:xfrm>
                <a:off x="2179463" y="1898123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179463" y="1898123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Rectangle 1"/>
            <p:cNvSpPr/>
            <p:nvPr/>
          </p:nvSpPr>
          <p:spPr>
            <a:xfrm>
              <a:off x="2545456" y="1814315"/>
              <a:ext cx="2163793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Line up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3275422" y="2012395"/>
              <a:ext cx="491131" cy="467728"/>
              <a:chOff x="2179463" y="1898123"/>
              <a:chExt cx="4785073" cy="2710916"/>
            </a:xfrm>
          </p:grpSpPr>
          <p:sp>
            <p:nvSpPr>
              <p:cNvPr id="21" name="Rectangle 1"/>
              <p:cNvSpPr/>
              <p:nvPr/>
            </p:nvSpPr>
            <p:spPr>
              <a:xfrm>
                <a:off x="2179463" y="1898123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2179463" y="1898123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그룹 22"/>
            <p:cNvGrpSpPr/>
            <p:nvPr/>
          </p:nvGrpSpPr>
          <p:grpSpPr>
            <a:xfrm>
              <a:off x="3851166" y="2012395"/>
              <a:ext cx="491131" cy="467728"/>
              <a:chOff x="2179463" y="1898123"/>
              <a:chExt cx="4785073" cy="2710916"/>
            </a:xfrm>
          </p:grpSpPr>
          <p:sp>
            <p:nvSpPr>
              <p:cNvPr id="24" name="Rectangle 1"/>
              <p:cNvSpPr/>
              <p:nvPr/>
            </p:nvSpPr>
            <p:spPr>
              <a:xfrm>
                <a:off x="2179463" y="1898123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2179463" y="1898123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>
            <a:xfrm>
              <a:off x="4426910" y="2012395"/>
              <a:ext cx="491131" cy="467728"/>
              <a:chOff x="2179463" y="1898123"/>
              <a:chExt cx="4785073" cy="2710916"/>
            </a:xfrm>
          </p:grpSpPr>
          <p:sp>
            <p:nvSpPr>
              <p:cNvPr id="27" name="Rectangle 1"/>
              <p:cNvSpPr/>
              <p:nvPr/>
            </p:nvSpPr>
            <p:spPr>
              <a:xfrm>
                <a:off x="2179463" y="1898123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2179463" y="1898123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Rectangle 4"/>
            <p:cNvSpPr/>
            <p:nvPr/>
          </p:nvSpPr>
          <p:spPr>
            <a:xfrm>
              <a:off x="2593753" y="1850318"/>
              <a:ext cx="499646" cy="989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ysClr val="windowText" lastClr="000000"/>
                  </a:solidFill>
                </a:rPr>
                <a:t>btn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" name="Google Shape;141;p15"/>
          <p:cNvSpPr/>
          <p:nvPr/>
        </p:nvSpPr>
        <p:spPr>
          <a:xfrm>
            <a:off x="1700034" y="1795732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3873500" y="3854450"/>
            <a:ext cx="17970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141;p15"/>
          <p:cNvSpPr/>
          <p:nvPr/>
        </p:nvSpPr>
        <p:spPr>
          <a:xfrm>
            <a:off x="5236984" y="3854450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3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363175" y="0"/>
            <a:ext cx="5129700" cy="2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기능</a:t>
            </a:r>
            <a:r>
              <a:rPr lang="en-US" altLang="ko-KR" dirty="0" smtClean="0"/>
              <a:t>2</a:t>
            </a:r>
            <a:endParaRPr dirty="0"/>
          </a:p>
        </p:txBody>
      </p:sp>
      <p:sp>
        <p:nvSpPr>
          <p:cNvPr id="165" name="Google Shape;165;p17"/>
          <p:cNvSpPr txBox="1"/>
          <p:nvPr/>
        </p:nvSpPr>
        <p:spPr>
          <a:xfrm>
            <a:off x="0" y="478675"/>
            <a:ext cx="68790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09550" algn="ctr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dirty="0" err="1"/>
              <a:t>기능</a:t>
            </a:r>
            <a:r>
              <a:rPr lang="en-US" sz="1500" b="1" dirty="0"/>
              <a:t> </a:t>
            </a:r>
            <a:r>
              <a:rPr lang="en-US" sz="1500" b="1" dirty="0" smtClean="0"/>
              <a:t>2. </a:t>
            </a:r>
            <a:r>
              <a:rPr lang="ko-KR" altLang="en-US" sz="1500" b="1" dirty="0" smtClean="0"/>
              <a:t>랜덤 이미지 갤러리</a:t>
            </a:r>
            <a:endParaRPr sz="1500" b="1" dirty="0"/>
          </a:p>
        </p:txBody>
      </p:sp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282250" y="0"/>
            <a:ext cx="1007700" cy="2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 smtClean="0"/>
              <a:t>3</a:t>
            </a:r>
            <a:endParaRPr dirty="0"/>
          </a:p>
        </p:txBody>
      </p:sp>
      <p:sp>
        <p:nvSpPr>
          <p:cNvPr id="175" name="Google Shape;175;p17"/>
          <p:cNvSpPr txBox="1"/>
          <p:nvPr/>
        </p:nvSpPr>
        <p:spPr>
          <a:xfrm>
            <a:off x="6879000" y="478675"/>
            <a:ext cx="2265000" cy="44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900" dirty="0" smtClean="0"/>
              <a:t>1 . </a:t>
            </a:r>
            <a:r>
              <a:rPr lang="ko-KR" altLang="en-US" sz="900" dirty="0" smtClean="0"/>
              <a:t>갤러리에 있는 이미지가 해당 틀에 </a:t>
            </a:r>
            <a:r>
              <a:rPr lang="ko-KR" altLang="en-US" sz="900" dirty="0" err="1" smtClean="0"/>
              <a:t>랜덤하게</a:t>
            </a:r>
            <a:r>
              <a:rPr lang="ko-KR" altLang="en-US" sz="900" dirty="0" smtClean="0"/>
              <a:t> 배정받아 이미지를 보여줌</a:t>
            </a:r>
            <a:endParaRPr lang="en-US" altLang="ko-KR" sz="900" dirty="0" smtClean="0"/>
          </a:p>
          <a:p>
            <a:pPr lvl="0"/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2 . </a:t>
            </a:r>
            <a:r>
              <a:rPr lang="en-US" altLang="ko-KR" sz="900" dirty="0" smtClean="0"/>
              <a:t>Hover </a:t>
            </a:r>
            <a:r>
              <a:rPr lang="ko-KR" altLang="en-US" sz="900" dirty="0" smtClean="0"/>
              <a:t>시 이미지가 우측하단으로 이동</a:t>
            </a:r>
            <a:endParaRPr lang="en-US" altLang="ko-KR" sz="9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/>
              <a:t>3. </a:t>
            </a:r>
            <a:r>
              <a:rPr lang="ko-KR" altLang="en-US" sz="900" dirty="0" err="1" smtClean="0"/>
              <a:t>클릭시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gallery</a:t>
            </a:r>
            <a:r>
              <a:rPr lang="ko-KR" altLang="en-US" sz="900" dirty="0" smtClean="0"/>
              <a:t>로 이동 및 해당 사진 보여줌</a:t>
            </a:r>
            <a:endParaRPr sz="900" dirty="0"/>
          </a:p>
        </p:txBody>
      </p:sp>
      <p:grpSp>
        <p:nvGrpSpPr>
          <p:cNvPr id="30" name="그룹 29"/>
          <p:cNvGrpSpPr/>
          <p:nvPr/>
        </p:nvGrpSpPr>
        <p:grpSpPr>
          <a:xfrm>
            <a:off x="919962" y="1847949"/>
            <a:ext cx="5133721" cy="1540138"/>
            <a:chOff x="2589462" y="3502196"/>
            <a:chExt cx="2032278" cy="609692"/>
          </a:xfrm>
        </p:grpSpPr>
        <p:grpSp>
          <p:nvGrpSpPr>
            <p:cNvPr id="32" name="그룹 31"/>
            <p:cNvGrpSpPr/>
            <p:nvPr/>
          </p:nvGrpSpPr>
          <p:grpSpPr>
            <a:xfrm>
              <a:off x="2589462" y="3502196"/>
              <a:ext cx="414386" cy="609692"/>
              <a:chOff x="2179463" y="1379220"/>
              <a:chExt cx="4785073" cy="2710916"/>
            </a:xfrm>
          </p:grpSpPr>
          <p:sp>
            <p:nvSpPr>
              <p:cNvPr id="49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/>
            <p:nvPr/>
          </p:nvGrpSpPr>
          <p:grpSpPr>
            <a:xfrm>
              <a:off x="3010797" y="3502196"/>
              <a:ext cx="616555" cy="323162"/>
              <a:chOff x="2179463" y="1379220"/>
              <a:chExt cx="4785073" cy="2710916"/>
            </a:xfrm>
          </p:grpSpPr>
          <p:sp>
            <p:nvSpPr>
              <p:cNvPr id="47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8" name="직선 연결선 47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그룹 34"/>
            <p:cNvGrpSpPr/>
            <p:nvPr/>
          </p:nvGrpSpPr>
          <p:grpSpPr>
            <a:xfrm>
              <a:off x="3627352" y="3502196"/>
              <a:ext cx="616555" cy="609692"/>
              <a:chOff x="2179463" y="1379220"/>
              <a:chExt cx="4785073" cy="2710916"/>
            </a:xfrm>
          </p:grpSpPr>
          <p:sp>
            <p:nvSpPr>
              <p:cNvPr id="45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/>
            <p:cNvGrpSpPr/>
            <p:nvPr/>
          </p:nvGrpSpPr>
          <p:grpSpPr>
            <a:xfrm>
              <a:off x="3010797" y="3825358"/>
              <a:ext cx="308277" cy="286530"/>
              <a:chOff x="2179463" y="1379220"/>
              <a:chExt cx="4785073" cy="2710916"/>
            </a:xfrm>
          </p:grpSpPr>
          <p:sp>
            <p:nvSpPr>
              <p:cNvPr id="43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/>
            <p:cNvGrpSpPr/>
            <p:nvPr/>
          </p:nvGrpSpPr>
          <p:grpSpPr>
            <a:xfrm>
              <a:off x="3317335" y="3825358"/>
              <a:ext cx="308277" cy="286530"/>
              <a:chOff x="2179463" y="1379220"/>
              <a:chExt cx="4785073" cy="2710916"/>
            </a:xfrm>
          </p:grpSpPr>
          <p:sp>
            <p:nvSpPr>
              <p:cNvPr id="41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2" name="직선 연결선 41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그룹 37"/>
            <p:cNvGrpSpPr/>
            <p:nvPr/>
          </p:nvGrpSpPr>
          <p:grpSpPr>
            <a:xfrm>
              <a:off x="4243907" y="3502196"/>
              <a:ext cx="377833" cy="609692"/>
              <a:chOff x="2179463" y="1379220"/>
              <a:chExt cx="4785073" cy="2710916"/>
            </a:xfrm>
          </p:grpSpPr>
          <p:sp>
            <p:nvSpPr>
              <p:cNvPr id="39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연결선 39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Google Shape;141;p15"/>
          <p:cNvSpPr/>
          <p:nvPr/>
        </p:nvSpPr>
        <p:spPr>
          <a:xfrm>
            <a:off x="811962" y="1739949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1564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3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363175" y="0"/>
            <a:ext cx="5129700" cy="2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기능</a:t>
            </a:r>
            <a:r>
              <a:rPr lang="en-US" altLang="ko-KR" dirty="0" smtClean="0"/>
              <a:t>2</a:t>
            </a:r>
            <a:endParaRPr dirty="0"/>
          </a:p>
        </p:txBody>
      </p:sp>
      <p:sp>
        <p:nvSpPr>
          <p:cNvPr id="165" name="Google Shape;165;p17"/>
          <p:cNvSpPr txBox="1"/>
          <p:nvPr/>
        </p:nvSpPr>
        <p:spPr>
          <a:xfrm>
            <a:off x="0" y="478675"/>
            <a:ext cx="68790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09550" algn="ctr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dirty="0" err="1"/>
              <a:t>기능</a:t>
            </a:r>
            <a:r>
              <a:rPr lang="en-US" sz="1500" b="1" dirty="0"/>
              <a:t> </a:t>
            </a:r>
            <a:r>
              <a:rPr lang="en-US" sz="1500" b="1" dirty="0" smtClean="0"/>
              <a:t>3. </a:t>
            </a:r>
            <a:r>
              <a:rPr lang="ko-KR" altLang="en-US" sz="1500" b="1" dirty="0" smtClean="0"/>
              <a:t>결제페이지</a:t>
            </a:r>
            <a:endParaRPr sz="1500" b="1" dirty="0"/>
          </a:p>
        </p:txBody>
      </p:sp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282250" y="0"/>
            <a:ext cx="1007700" cy="2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 smtClean="0"/>
              <a:t>3</a:t>
            </a:r>
            <a:endParaRPr dirty="0"/>
          </a:p>
        </p:txBody>
      </p:sp>
      <p:sp>
        <p:nvSpPr>
          <p:cNvPr id="175" name="Google Shape;175;p17"/>
          <p:cNvSpPr txBox="1"/>
          <p:nvPr/>
        </p:nvSpPr>
        <p:spPr>
          <a:xfrm>
            <a:off x="6879000" y="478675"/>
            <a:ext cx="2265000" cy="44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900" dirty="0" smtClean="0"/>
              <a:t>1 . </a:t>
            </a:r>
            <a:r>
              <a:rPr lang="ko-KR" altLang="en-US" sz="900" dirty="0" smtClean="0"/>
              <a:t>달력에서 해당 날짜만 클릭가능</a:t>
            </a:r>
            <a:r>
              <a:rPr lang="en-US" altLang="ko-KR" sz="900" dirty="0" smtClean="0"/>
              <a:t>.</a:t>
            </a:r>
          </a:p>
          <a:p>
            <a:pPr lvl="0"/>
            <a:r>
              <a:rPr lang="ko-KR" altLang="en-US" sz="900" dirty="0" err="1" smtClean="0"/>
              <a:t>클릭시</a:t>
            </a:r>
            <a:r>
              <a:rPr lang="ko-KR" altLang="en-US" sz="900" dirty="0" smtClean="0"/>
              <a:t> 자동으로 우측에 정보 표시</a:t>
            </a:r>
            <a:endParaRPr lang="en-US" sz="900" dirty="0" smtClean="0"/>
          </a:p>
          <a:p>
            <a:pPr lvl="0"/>
            <a:endParaRPr sz="900" dirty="0"/>
          </a:p>
          <a:p>
            <a:pPr fontAlgn="base" latinLnBrk="1"/>
            <a:r>
              <a:rPr lang="en-US" sz="900" dirty="0" smtClean="0"/>
              <a:t>2 . </a:t>
            </a:r>
            <a:r>
              <a:rPr lang="ko-KR" altLang="en-US" sz="900" dirty="0" err="1"/>
              <a:t>티켓구매량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결정버튼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  - </a:t>
            </a:r>
            <a:r>
              <a:rPr lang="ko-KR" altLang="en-US" sz="900" dirty="0" smtClean="0"/>
              <a:t>최대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장까지 선택가능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그 이상 선택하려고 할 시 </a:t>
            </a:r>
            <a:r>
              <a:rPr lang="ko-KR" altLang="en-US" sz="900" dirty="0" err="1" smtClean="0"/>
              <a:t>경고창출력</a:t>
            </a:r>
            <a:r>
              <a:rPr lang="en-US" altLang="ko-KR" sz="900" dirty="0" smtClean="0"/>
              <a:t>( 1</a:t>
            </a:r>
            <a:r>
              <a:rPr lang="ko-KR" altLang="en-US" sz="900" dirty="0" smtClean="0"/>
              <a:t>인당 최대 </a:t>
            </a:r>
            <a:r>
              <a:rPr lang="ko-KR" altLang="en-US" sz="900" dirty="0" err="1" smtClean="0"/>
              <a:t>구매갯수는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매입니다</a:t>
            </a:r>
            <a:r>
              <a:rPr lang="en-US" altLang="ko-KR" sz="900" dirty="0" smtClean="0"/>
              <a:t>)</a:t>
            </a:r>
            <a:r>
              <a:rPr lang="en-US" altLang="ko-KR" sz="900" dirty="0"/>
              <a:t/>
            </a:r>
            <a:br>
              <a:rPr lang="en-US" altLang="ko-KR" sz="900" dirty="0"/>
            </a:b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/>
              <a:t>3. </a:t>
            </a:r>
            <a:r>
              <a:rPr lang="ko-KR" altLang="en-US" sz="900" dirty="0" err="1" smtClean="0"/>
              <a:t>클릭시</a:t>
            </a:r>
            <a:r>
              <a:rPr lang="ko-KR" altLang="en-US" sz="900" dirty="0" smtClean="0"/>
              <a:t> 결제 페이지 호출</a:t>
            </a:r>
            <a:endParaRPr sz="900" dirty="0"/>
          </a:p>
        </p:txBody>
      </p:sp>
      <p:grpSp>
        <p:nvGrpSpPr>
          <p:cNvPr id="3" name="그룹 2"/>
          <p:cNvGrpSpPr/>
          <p:nvPr/>
        </p:nvGrpSpPr>
        <p:grpSpPr>
          <a:xfrm>
            <a:off x="1099038" y="1909485"/>
            <a:ext cx="5134788" cy="2154018"/>
            <a:chOff x="2826238" y="1687732"/>
            <a:chExt cx="1614465" cy="677260"/>
          </a:xfrm>
        </p:grpSpPr>
        <p:sp>
          <p:nvSpPr>
            <p:cNvPr id="71" name="Rectangle 1"/>
            <p:cNvSpPr/>
            <p:nvPr/>
          </p:nvSpPr>
          <p:spPr>
            <a:xfrm>
              <a:off x="2826238" y="1687732"/>
              <a:ext cx="761474" cy="6772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ysClr val="windowText" lastClr="000000"/>
                  </a:solidFill>
                </a:rPr>
                <a:t>calender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3676650" y="1757455"/>
              <a:ext cx="5651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3676650" y="1852705"/>
              <a:ext cx="7640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3676649" y="1946417"/>
              <a:ext cx="7640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3676650" y="2024155"/>
              <a:ext cx="7640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4"/>
            <p:cNvSpPr/>
            <p:nvPr/>
          </p:nvSpPr>
          <p:spPr>
            <a:xfrm>
              <a:off x="3783320" y="2266090"/>
              <a:ext cx="499646" cy="989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ysClr val="windowText" lastClr="000000"/>
                  </a:solidFill>
                </a:rPr>
                <a:t>btn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Rectangle 4"/>
            <p:cNvSpPr/>
            <p:nvPr/>
          </p:nvSpPr>
          <p:spPr>
            <a:xfrm>
              <a:off x="3783320" y="2139884"/>
              <a:ext cx="499646" cy="989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ysClr val="windowText" lastClr="000000"/>
                  </a:solidFill>
                </a:rPr>
                <a:t>btn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8" name="Google Shape;141;p15"/>
          <p:cNvSpPr/>
          <p:nvPr/>
        </p:nvSpPr>
        <p:spPr>
          <a:xfrm>
            <a:off x="991038" y="1801485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141;p15"/>
          <p:cNvSpPr/>
          <p:nvPr/>
        </p:nvSpPr>
        <p:spPr>
          <a:xfrm>
            <a:off x="5624146" y="3131549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141;p15"/>
          <p:cNvSpPr/>
          <p:nvPr/>
        </p:nvSpPr>
        <p:spPr>
          <a:xfrm>
            <a:off x="5668546" y="3640946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8175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3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363175" y="0"/>
            <a:ext cx="5129700" cy="2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기능</a:t>
            </a:r>
            <a:r>
              <a:rPr lang="en-US" altLang="ko-KR" dirty="0" smtClean="0"/>
              <a:t>2</a:t>
            </a:r>
            <a:endParaRPr dirty="0"/>
          </a:p>
        </p:txBody>
      </p:sp>
      <p:sp>
        <p:nvSpPr>
          <p:cNvPr id="165" name="Google Shape;165;p17"/>
          <p:cNvSpPr txBox="1"/>
          <p:nvPr/>
        </p:nvSpPr>
        <p:spPr>
          <a:xfrm>
            <a:off x="0" y="478675"/>
            <a:ext cx="68790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09550" algn="ctr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dirty="0" err="1"/>
              <a:t>기능</a:t>
            </a:r>
            <a:r>
              <a:rPr lang="en-US" sz="1500" b="1" dirty="0"/>
              <a:t> </a:t>
            </a:r>
            <a:r>
              <a:rPr lang="en-US" sz="1500" b="1" dirty="0" smtClean="0"/>
              <a:t>4. </a:t>
            </a:r>
            <a:r>
              <a:rPr lang="ko-KR" altLang="en-US" sz="1500" b="1" dirty="0" smtClean="0"/>
              <a:t>갤러리</a:t>
            </a:r>
            <a:endParaRPr sz="1500" b="1" dirty="0"/>
          </a:p>
        </p:txBody>
      </p:sp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282250" y="0"/>
            <a:ext cx="1007700" cy="2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 smtClean="0"/>
              <a:t>3</a:t>
            </a:r>
            <a:endParaRPr dirty="0"/>
          </a:p>
        </p:txBody>
      </p:sp>
      <p:sp>
        <p:nvSpPr>
          <p:cNvPr id="175" name="Google Shape;175;p17"/>
          <p:cNvSpPr txBox="1"/>
          <p:nvPr/>
        </p:nvSpPr>
        <p:spPr>
          <a:xfrm>
            <a:off x="6879000" y="478675"/>
            <a:ext cx="2265000" cy="44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 latinLnBrk="1"/>
            <a:r>
              <a:rPr lang="en-US" sz="900" dirty="0" smtClean="0"/>
              <a:t>1 . </a:t>
            </a:r>
            <a:r>
              <a:rPr lang="ko-KR" altLang="en-US" sz="900" dirty="0" err="1"/>
              <a:t>배경블러처리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ko-KR" altLang="en-US" sz="900" dirty="0" err="1"/>
              <a:t>가운데에선명한사진</a:t>
            </a:r>
            <a:r>
              <a:rPr lang="en-US" altLang="ko-KR" sz="900" dirty="0"/>
              <a:t>. </a:t>
            </a:r>
            <a:r>
              <a:rPr lang="ko-KR" altLang="en-US" sz="900" dirty="0" err="1"/>
              <a:t>슬라이드좌우로사진보기가능</a:t>
            </a:r>
            <a:endParaRPr lang="ko-KR" altLang="en-US" sz="900" dirty="0"/>
          </a:p>
          <a:p>
            <a:pPr lvl="0"/>
            <a:endParaRPr sz="900" dirty="0" smtClean="0"/>
          </a:p>
          <a:p>
            <a:pPr lvl="0" fontAlgn="base" latinLnBrk="1"/>
            <a:r>
              <a:rPr lang="en-US" sz="900" dirty="0" smtClean="0"/>
              <a:t>2 . </a:t>
            </a:r>
            <a:r>
              <a:rPr lang="ko-KR" altLang="en-US" sz="900" dirty="0"/>
              <a:t>슬라이드로 좌우로 이동 </a:t>
            </a:r>
            <a:r>
              <a:rPr lang="ko-KR" altLang="en-US" sz="900" dirty="0" smtClean="0"/>
              <a:t>구현</a:t>
            </a:r>
            <a:r>
              <a:rPr lang="en-US" altLang="ko-KR" sz="900" dirty="0" smtClean="0"/>
              <a:t>.</a:t>
            </a:r>
          </a:p>
          <a:p>
            <a:pPr lvl="0" fontAlgn="base" latinLnBrk="1"/>
            <a:r>
              <a:rPr lang="ko-KR" altLang="en-US" sz="900" dirty="0" smtClean="0"/>
              <a:t>사진 </a:t>
            </a:r>
            <a:r>
              <a:rPr lang="ko-KR" altLang="en-US" sz="900" dirty="0" err="1" smtClean="0"/>
              <a:t>선택시</a:t>
            </a:r>
            <a:r>
              <a:rPr lang="ko-KR" altLang="en-US" sz="900" dirty="0" smtClean="0"/>
              <a:t> 위에 이미지 출력</a:t>
            </a:r>
            <a:endParaRPr lang="en-US" altLang="ko-KR" sz="900" dirty="0"/>
          </a:p>
        </p:txBody>
      </p:sp>
      <p:grpSp>
        <p:nvGrpSpPr>
          <p:cNvPr id="4" name="그룹 3"/>
          <p:cNvGrpSpPr/>
          <p:nvPr/>
        </p:nvGrpSpPr>
        <p:grpSpPr>
          <a:xfrm>
            <a:off x="1901703" y="1497232"/>
            <a:ext cx="3624365" cy="3043018"/>
            <a:chOff x="2820118" y="1687732"/>
            <a:chExt cx="1614466" cy="1355506"/>
          </a:xfrm>
        </p:grpSpPr>
        <p:grpSp>
          <p:nvGrpSpPr>
            <p:cNvPr id="18" name="그룹 17"/>
            <p:cNvGrpSpPr/>
            <p:nvPr/>
          </p:nvGrpSpPr>
          <p:grpSpPr>
            <a:xfrm>
              <a:off x="2820119" y="1687732"/>
              <a:ext cx="1614465" cy="756252"/>
              <a:chOff x="2894210" y="2122619"/>
              <a:chExt cx="1614465" cy="756252"/>
            </a:xfrm>
          </p:grpSpPr>
          <p:sp>
            <p:nvSpPr>
              <p:cNvPr id="19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3080592" y="1808847"/>
              <a:ext cx="1097345" cy="514021"/>
              <a:chOff x="2894210" y="2122619"/>
              <a:chExt cx="1614465" cy="756252"/>
            </a:xfrm>
          </p:grpSpPr>
          <p:sp>
            <p:nvSpPr>
              <p:cNvPr id="22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/>
          </p:nvGrpSpPr>
          <p:grpSpPr>
            <a:xfrm>
              <a:off x="2820118" y="2475269"/>
              <a:ext cx="1614465" cy="265500"/>
              <a:chOff x="2820119" y="2475269"/>
              <a:chExt cx="1562838" cy="257010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2820119" y="2475269"/>
                <a:ext cx="260473" cy="257010"/>
                <a:chOff x="2894210" y="2122619"/>
                <a:chExt cx="1614465" cy="756252"/>
              </a:xfrm>
            </p:grpSpPr>
            <p:sp>
              <p:nvSpPr>
                <p:cNvPr id="41" name="Rectangle 1"/>
                <p:cNvSpPr/>
                <p:nvPr/>
              </p:nvSpPr>
              <p:spPr>
                <a:xfrm>
                  <a:off x="2894210" y="2122619"/>
                  <a:ext cx="1614465" cy="75625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42" name="직선 연결선 41"/>
                <p:cNvCxnSpPr/>
                <p:nvPr/>
              </p:nvCxnSpPr>
              <p:spPr>
                <a:xfrm>
                  <a:off x="2894210" y="2122619"/>
                  <a:ext cx="1614465" cy="756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그룹 25"/>
              <p:cNvGrpSpPr/>
              <p:nvPr/>
            </p:nvGrpSpPr>
            <p:grpSpPr>
              <a:xfrm>
                <a:off x="3080592" y="2475269"/>
                <a:ext cx="260473" cy="257010"/>
                <a:chOff x="2894210" y="2122619"/>
                <a:chExt cx="1614465" cy="756252"/>
              </a:xfrm>
            </p:grpSpPr>
            <p:sp>
              <p:nvSpPr>
                <p:cNvPr id="39" name="Rectangle 1"/>
                <p:cNvSpPr/>
                <p:nvPr/>
              </p:nvSpPr>
              <p:spPr>
                <a:xfrm>
                  <a:off x="2894210" y="2122619"/>
                  <a:ext cx="1614465" cy="75625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40" name="직선 연결선 39"/>
                <p:cNvCxnSpPr/>
                <p:nvPr/>
              </p:nvCxnSpPr>
              <p:spPr>
                <a:xfrm>
                  <a:off x="2894210" y="2122619"/>
                  <a:ext cx="1614465" cy="756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그룹 26"/>
              <p:cNvGrpSpPr/>
              <p:nvPr/>
            </p:nvGrpSpPr>
            <p:grpSpPr>
              <a:xfrm>
                <a:off x="3341065" y="2475269"/>
                <a:ext cx="260473" cy="257010"/>
                <a:chOff x="2894210" y="2122619"/>
                <a:chExt cx="1614465" cy="756252"/>
              </a:xfrm>
            </p:grpSpPr>
            <p:sp>
              <p:nvSpPr>
                <p:cNvPr id="37" name="Rectangle 1"/>
                <p:cNvSpPr/>
                <p:nvPr/>
              </p:nvSpPr>
              <p:spPr>
                <a:xfrm>
                  <a:off x="2894210" y="2122619"/>
                  <a:ext cx="1614465" cy="75625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8" name="직선 연결선 37"/>
                <p:cNvCxnSpPr/>
                <p:nvPr/>
              </p:nvCxnSpPr>
              <p:spPr>
                <a:xfrm>
                  <a:off x="2894210" y="2122619"/>
                  <a:ext cx="1614465" cy="756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그룹 27"/>
              <p:cNvGrpSpPr/>
              <p:nvPr/>
            </p:nvGrpSpPr>
            <p:grpSpPr>
              <a:xfrm>
                <a:off x="3601538" y="2475269"/>
                <a:ext cx="260473" cy="257010"/>
                <a:chOff x="2894210" y="2122619"/>
                <a:chExt cx="1614465" cy="756252"/>
              </a:xfrm>
            </p:grpSpPr>
            <p:sp>
              <p:nvSpPr>
                <p:cNvPr id="35" name="Rectangle 1"/>
                <p:cNvSpPr/>
                <p:nvPr/>
              </p:nvSpPr>
              <p:spPr>
                <a:xfrm>
                  <a:off x="2894210" y="2122619"/>
                  <a:ext cx="1614465" cy="75625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6" name="직선 연결선 35"/>
                <p:cNvCxnSpPr/>
                <p:nvPr/>
              </p:nvCxnSpPr>
              <p:spPr>
                <a:xfrm>
                  <a:off x="2894210" y="2122619"/>
                  <a:ext cx="1614465" cy="756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그룹 28"/>
              <p:cNvGrpSpPr/>
              <p:nvPr/>
            </p:nvGrpSpPr>
            <p:grpSpPr>
              <a:xfrm>
                <a:off x="3862011" y="2475269"/>
                <a:ext cx="260473" cy="257010"/>
                <a:chOff x="2894210" y="2122619"/>
                <a:chExt cx="1614465" cy="756252"/>
              </a:xfrm>
            </p:grpSpPr>
            <p:sp>
              <p:nvSpPr>
                <p:cNvPr id="33" name="Rectangle 1"/>
                <p:cNvSpPr/>
                <p:nvPr/>
              </p:nvSpPr>
              <p:spPr>
                <a:xfrm>
                  <a:off x="2894210" y="2122619"/>
                  <a:ext cx="1614465" cy="75625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4" name="직선 연결선 33"/>
                <p:cNvCxnSpPr/>
                <p:nvPr/>
              </p:nvCxnSpPr>
              <p:spPr>
                <a:xfrm>
                  <a:off x="2894210" y="2122619"/>
                  <a:ext cx="1614465" cy="756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그룹 29"/>
              <p:cNvGrpSpPr/>
              <p:nvPr/>
            </p:nvGrpSpPr>
            <p:grpSpPr>
              <a:xfrm>
                <a:off x="4122484" y="2475269"/>
                <a:ext cx="260473" cy="257010"/>
                <a:chOff x="2894210" y="2122619"/>
                <a:chExt cx="1614465" cy="756252"/>
              </a:xfrm>
            </p:grpSpPr>
            <p:sp>
              <p:nvSpPr>
                <p:cNvPr id="31" name="Rectangle 1"/>
                <p:cNvSpPr/>
                <p:nvPr/>
              </p:nvSpPr>
              <p:spPr>
                <a:xfrm>
                  <a:off x="2894210" y="2122619"/>
                  <a:ext cx="1614465" cy="75625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2" name="직선 연결선 31"/>
                <p:cNvCxnSpPr/>
                <p:nvPr/>
              </p:nvCxnSpPr>
              <p:spPr>
                <a:xfrm>
                  <a:off x="2894210" y="2122619"/>
                  <a:ext cx="1614465" cy="756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그룹 42"/>
            <p:cNvGrpSpPr/>
            <p:nvPr/>
          </p:nvGrpSpPr>
          <p:grpSpPr>
            <a:xfrm>
              <a:off x="2820118" y="2740769"/>
              <a:ext cx="1614465" cy="265500"/>
              <a:chOff x="2820119" y="2475269"/>
              <a:chExt cx="1562838" cy="257010"/>
            </a:xfrm>
          </p:grpSpPr>
          <p:grpSp>
            <p:nvGrpSpPr>
              <p:cNvPr id="44" name="그룹 43"/>
              <p:cNvGrpSpPr/>
              <p:nvPr/>
            </p:nvGrpSpPr>
            <p:grpSpPr>
              <a:xfrm>
                <a:off x="2820119" y="2475269"/>
                <a:ext cx="260473" cy="257010"/>
                <a:chOff x="2894210" y="2122619"/>
                <a:chExt cx="1614465" cy="756252"/>
              </a:xfrm>
            </p:grpSpPr>
            <p:sp>
              <p:nvSpPr>
                <p:cNvPr id="60" name="Rectangle 1"/>
                <p:cNvSpPr/>
                <p:nvPr/>
              </p:nvSpPr>
              <p:spPr>
                <a:xfrm>
                  <a:off x="2894210" y="2122619"/>
                  <a:ext cx="1614465" cy="75625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61" name="직선 연결선 60"/>
                <p:cNvCxnSpPr/>
                <p:nvPr/>
              </p:nvCxnSpPr>
              <p:spPr>
                <a:xfrm>
                  <a:off x="2894210" y="2122619"/>
                  <a:ext cx="1614465" cy="756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그룹 44"/>
              <p:cNvGrpSpPr/>
              <p:nvPr/>
            </p:nvGrpSpPr>
            <p:grpSpPr>
              <a:xfrm>
                <a:off x="3080592" y="2475269"/>
                <a:ext cx="260473" cy="257010"/>
                <a:chOff x="2894210" y="2122619"/>
                <a:chExt cx="1614465" cy="756252"/>
              </a:xfrm>
            </p:grpSpPr>
            <p:sp>
              <p:nvSpPr>
                <p:cNvPr id="58" name="Rectangle 1"/>
                <p:cNvSpPr/>
                <p:nvPr/>
              </p:nvSpPr>
              <p:spPr>
                <a:xfrm>
                  <a:off x="2894210" y="2122619"/>
                  <a:ext cx="1614465" cy="75625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9" name="직선 연결선 58"/>
                <p:cNvCxnSpPr/>
                <p:nvPr/>
              </p:nvCxnSpPr>
              <p:spPr>
                <a:xfrm>
                  <a:off x="2894210" y="2122619"/>
                  <a:ext cx="1614465" cy="756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그룹 45"/>
              <p:cNvGrpSpPr/>
              <p:nvPr/>
            </p:nvGrpSpPr>
            <p:grpSpPr>
              <a:xfrm>
                <a:off x="3341065" y="2475269"/>
                <a:ext cx="260473" cy="257010"/>
                <a:chOff x="2894210" y="2122619"/>
                <a:chExt cx="1614465" cy="756252"/>
              </a:xfrm>
            </p:grpSpPr>
            <p:sp>
              <p:nvSpPr>
                <p:cNvPr id="56" name="Rectangle 1"/>
                <p:cNvSpPr/>
                <p:nvPr/>
              </p:nvSpPr>
              <p:spPr>
                <a:xfrm>
                  <a:off x="2894210" y="2122619"/>
                  <a:ext cx="1614465" cy="75625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7" name="직선 연결선 56"/>
                <p:cNvCxnSpPr/>
                <p:nvPr/>
              </p:nvCxnSpPr>
              <p:spPr>
                <a:xfrm>
                  <a:off x="2894210" y="2122619"/>
                  <a:ext cx="1614465" cy="756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그룹 46"/>
              <p:cNvGrpSpPr/>
              <p:nvPr/>
            </p:nvGrpSpPr>
            <p:grpSpPr>
              <a:xfrm>
                <a:off x="3601538" y="2475269"/>
                <a:ext cx="260473" cy="257010"/>
                <a:chOff x="2894210" y="2122619"/>
                <a:chExt cx="1614465" cy="756252"/>
              </a:xfrm>
            </p:grpSpPr>
            <p:sp>
              <p:nvSpPr>
                <p:cNvPr id="54" name="Rectangle 1"/>
                <p:cNvSpPr/>
                <p:nvPr/>
              </p:nvSpPr>
              <p:spPr>
                <a:xfrm>
                  <a:off x="2894210" y="2122619"/>
                  <a:ext cx="1614465" cy="75625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5" name="직선 연결선 54"/>
                <p:cNvCxnSpPr/>
                <p:nvPr/>
              </p:nvCxnSpPr>
              <p:spPr>
                <a:xfrm>
                  <a:off x="2894210" y="2122619"/>
                  <a:ext cx="1614465" cy="756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그룹 47"/>
              <p:cNvGrpSpPr/>
              <p:nvPr/>
            </p:nvGrpSpPr>
            <p:grpSpPr>
              <a:xfrm>
                <a:off x="3862011" y="2475269"/>
                <a:ext cx="260473" cy="257010"/>
                <a:chOff x="2894210" y="2122619"/>
                <a:chExt cx="1614465" cy="756252"/>
              </a:xfrm>
            </p:grpSpPr>
            <p:sp>
              <p:nvSpPr>
                <p:cNvPr id="52" name="Rectangle 1"/>
                <p:cNvSpPr/>
                <p:nvPr/>
              </p:nvSpPr>
              <p:spPr>
                <a:xfrm>
                  <a:off x="2894210" y="2122619"/>
                  <a:ext cx="1614465" cy="75625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3" name="직선 연결선 52"/>
                <p:cNvCxnSpPr/>
                <p:nvPr/>
              </p:nvCxnSpPr>
              <p:spPr>
                <a:xfrm>
                  <a:off x="2894210" y="2122619"/>
                  <a:ext cx="1614465" cy="756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그룹 48"/>
              <p:cNvGrpSpPr/>
              <p:nvPr/>
            </p:nvGrpSpPr>
            <p:grpSpPr>
              <a:xfrm>
                <a:off x="4122484" y="2475269"/>
                <a:ext cx="260473" cy="257010"/>
                <a:chOff x="2894210" y="2122619"/>
                <a:chExt cx="1614465" cy="756252"/>
              </a:xfrm>
            </p:grpSpPr>
            <p:sp>
              <p:nvSpPr>
                <p:cNvPr id="50" name="Rectangle 1"/>
                <p:cNvSpPr/>
                <p:nvPr/>
              </p:nvSpPr>
              <p:spPr>
                <a:xfrm>
                  <a:off x="2894210" y="2122619"/>
                  <a:ext cx="1614465" cy="75625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1" name="직선 연결선 50"/>
                <p:cNvCxnSpPr/>
                <p:nvPr/>
              </p:nvCxnSpPr>
              <p:spPr>
                <a:xfrm>
                  <a:off x="2894210" y="2122619"/>
                  <a:ext cx="1614465" cy="756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2" name="직선 연결선 61"/>
            <p:cNvCxnSpPr/>
            <p:nvPr/>
          </p:nvCxnSpPr>
          <p:spPr>
            <a:xfrm>
              <a:off x="2826238" y="3043238"/>
              <a:ext cx="3670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Google Shape;141;p15"/>
          <p:cNvSpPr/>
          <p:nvPr/>
        </p:nvSpPr>
        <p:spPr>
          <a:xfrm>
            <a:off x="1793703" y="1389232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141;p15"/>
          <p:cNvSpPr/>
          <p:nvPr/>
        </p:nvSpPr>
        <p:spPr>
          <a:xfrm>
            <a:off x="1730103" y="4324250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455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9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History</a:t>
            </a:r>
            <a:endParaRPr sz="14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5" name="Google Shape;65;p11"/>
          <p:cNvGraphicFramePr/>
          <p:nvPr/>
        </p:nvGraphicFramePr>
        <p:xfrm>
          <a:off x="217612" y="622201"/>
          <a:ext cx="8712100" cy="4302975"/>
        </p:xfrm>
        <a:graphic>
          <a:graphicData uri="http://schemas.openxmlformats.org/drawingml/2006/table">
            <a:tbl>
              <a:tblPr>
                <a:noFill/>
                <a:tableStyleId>{4C0A04BE-463D-4388-B0D1-3AD5AC83FC2A}</a:tableStyleId>
              </a:tblPr>
              <a:tblGrid>
                <a:gridCol w="6637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5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267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26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51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Version</a:t>
                      </a:r>
                      <a:endParaRPr/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/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</a:t>
                      </a:r>
                      <a:endParaRPr/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1.0.0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.0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9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14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251520" y="699542"/>
            <a:ext cx="4248600" cy="41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en-US" sz="1000" b="1" dirty="0" err="1" smtClean="0">
                <a:solidFill>
                  <a:srgbClr val="3F3F3F"/>
                </a:solidFill>
              </a:rPr>
              <a:t>Desgin</a:t>
            </a:r>
            <a:r>
              <a:rPr lang="en-US" sz="1000" b="1" dirty="0" smtClean="0">
                <a:solidFill>
                  <a:srgbClr val="3F3F3F"/>
                </a:solidFill>
              </a:rPr>
              <a:t> Concept</a:t>
            </a:r>
            <a:endParaRPr lang="en-US" sz="1000" b="1" dirty="0" smtClean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>
              <a:lnSpc>
                <a:spcPct val="150000"/>
              </a:lnSpc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en-US" sz="10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Information Architecture</a:t>
            </a:r>
            <a:br>
              <a:rPr lang="en-US" sz="10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 dirty="0" smtClean="0">
                <a:solidFill>
                  <a:srgbClr val="3F3F3F"/>
                </a:solidFill>
                <a:sym typeface="Arial"/>
              </a:rPr>
              <a:t>2.1 Wire Frame</a:t>
            </a:r>
            <a:br>
              <a:rPr lang="en-US" sz="800" dirty="0" smtClean="0">
                <a:solidFill>
                  <a:srgbClr val="3F3F3F"/>
                </a:solidFill>
                <a:sym typeface="Arial"/>
              </a:rPr>
            </a:br>
            <a:r>
              <a:rPr lang="en-US" sz="800" dirty="0" smtClean="0">
                <a:solidFill>
                  <a:srgbClr val="3F3F3F"/>
                </a:solidFill>
                <a:sym typeface="Arial"/>
              </a:rPr>
              <a:t> 2.1-0 Main</a:t>
            </a:r>
            <a:br>
              <a:rPr lang="en-US" sz="800" dirty="0" smtClean="0">
                <a:solidFill>
                  <a:srgbClr val="3F3F3F"/>
                </a:solidFill>
                <a:sym typeface="Arial"/>
              </a:rPr>
            </a:br>
            <a:r>
              <a:rPr lang="en-US" sz="800" dirty="0" smtClean="0">
                <a:solidFill>
                  <a:srgbClr val="3F3F3F"/>
                </a:solidFill>
                <a:sym typeface="Arial"/>
              </a:rPr>
              <a:t> 2.1-1_1 About</a:t>
            </a:r>
            <a:br>
              <a:rPr lang="en-US" sz="800" dirty="0" smtClean="0">
                <a:solidFill>
                  <a:srgbClr val="3F3F3F"/>
                </a:solidFill>
                <a:sym typeface="Arial"/>
              </a:rPr>
            </a:br>
            <a:r>
              <a:rPr lang="en-US" sz="800" dirty="0" smtClean="0">
                <a:solidFill>
                  <a:srgbClr val="3F3F3F"/>
                </a:solidFill>
                <a:sym typeface="Arial"/>
              </a:rPr>
              <a:t> </a:t>
            </a:r>
            <a:r>
              <a:rPr lang="en-US" altLang="ko-KR" sz="800" dirty="0" smtClean="0">
                <a:solidFill>
                  <a:srgbClr val="3F3F3F"/>
                </a:solidFill>
              </a:rPr>
              <a:t>2.1-2_1 Artist</a:t>
            </a:r>
            <a:br>
              <a:rPr lang="en-US" altLang="ko-KR" sz="800" dirty="0" smtClean="0">
                <a:solidFill>
                  <a:srgbClr val="3F3F3F"/>
                </a:solidFill>
              </a:rPr>
            </a:br>
            <a:r>
              <a:rPr lang="en-US" altLang="ko-KR" sz="800" dirty="0" smtClean="0">
                <a:solidFill>
                  <a:srgbClr val="3F3F3F"/>
                </a:solidFill>
              </a:rPr>
              <a:t> 2.1-2_2 Timetable</a:t>
            </a:r>
            <a:br>
              <a:rPr lang="en-US" altLang="ko-KR" sz="800" dirty="0" smtClean="0">
                <a:solidFill>
                  <a:srgbClr val="3F3F3F"/>
                </a:solidFill>
              </a:rPr>
            </a:br>
            <a:r>
              <a:rPr lang="en-US" altLang="ko-KR" sz="800" dirty="0" smtClean="0">
                <a:solidFill>
                  <a:srgbClr val="3F3F3F"/>
                </a:solidFill>
              </a:rPr>
              <a:t> 2.1-3_1 Ticket</a:t>
            </a:r>
            <a:br>
              <a:rPr lang="en-US" altLang="ko-KR" sz="800" dirty="0" smtClean="0">
                <a:solidFill>
                  <a:srgbClr val="3F3F3F"/>
                </a:solidFill>
              </a:rPr>
            </a:br>
            <a:r>
              <a:rPr lang="en-US" altLang="ko-KR" sz="800" dirty="0" smtClean="0">
                <a:solidFill>
                  <a:srgbClr val="3F3F3F"/>
                </a:solidFill>
              </a:rPr>
              <a:t> 2.1-4_1 Information</a:t>
            </a:r>
            <a:br>
              <a:rPr lang="en-US" altLang="ko-KR" sz="800" dirty="0" smtClean="0">
                <a:solidFill>
                  <a:srgbClr val="3F3F3F"/>
                </a:solidFill>
              </a:rPr>
            </a:br>
            <a:r>
              <a:rPr lang="en-US" altLang="ko-KR" sz="800" dirty="0" smtClean="0">
                <a:solidFill>
                  <a:srgbClr val="3F3F3F"/>
                </a:solidFill>
              </a:rPr>
              <a:t> 2.1-5_1 Gallery</a:t>
            </a:r>
          </a:p>
          <a:p>
            <a:pPr marL="228600" lvl="0" indent="-228600">
              <a:lnSpc>
                <a:spcPct val="150000"/>
              </a:lnSpc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en-US" sz="1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 </a:t>
            </a:r>
            <a:r>
              <a:rPr lang="en-US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Diagram(</a:t>
            </a:r>
            <a:r>
              <a:rPr lang="en-US" sz="1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기능설계</a:t>
            </a:r>
            <a:r>
              <a:rPr lang="en-US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-US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0955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xfrm>
            <a:off x="1403648" y="16215"/>
            <a:ext cx="49542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Design Concept</a:t>
            </a:r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500566" y="695354"/>
            <a:ext cx="5941830" cy="3808431"/>
            <a:chOff x="1396724" y="695354"/>
            <a:chExt cx="5941830" cy="3808431"/>
          </a:xfrm>
        </p:grpSpPr>
        <p:pic>
          <p:nvPicPr>
            <p:cNvPr id="1026" name="Picture 2" descr="https://www.mintpaper.co.kr/wp-content/uploads/2020/01/bml2020_main_banner_web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6724" y="695354"/>
              <a:ext cx="4088195" cy="1635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www.mintpaper.co.kr/wp-content/uploads/2019/05/bml2019_highlight_thumbnail-250x25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6825" y="695354"/>
              <a:ext cx="1630680" cy="1630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396724" y="2722169"/>
              <a:ext cx="11477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Color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485348" y="3229268"/>
              <a:ext cx="613525" cy="613525"/>
            </a:xfrm>
            <a:prstGeom prst="roundRect">
              <a:avLst/>
            </a:prstGeom>
            <a:solidFill>
              <a:srgbClr val="FFF4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216574" y="3229267"/>
              <a:ext cx="613525" cy="613525"/>
            </a:xfrm>
            <a:prstGeom prst="round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947800" y="3229267"/>
              <a:ext cx="613525" cy="613525"/>
            </a:xfrm>
            <a:prstGeom prst="roundRect">
              <a:avLst/>
            </a:prstGeom>
            <a:solidFill>
              <a:srgbClr val="407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58924" y="2723961"/>
              <a:ext cx="1340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Typography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26817" y="3273852"/>
              <a:ext cx="1768370" cy="31781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73638" y="3253326"/>
              <a:ext cx="1303867" cy="32596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26584" y="3824680"/>
              <a:ext cx="1621685" cy="325967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73614" y="4124618"/>
              <a:ext cx="1674655" cy="37916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58317" y="4154428"/>
              <a:ext cx="1081088" cy="304306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135651" y="3834642"/>
              <a:ext cx="1083840" cy="334116"/>
            </a:xfrm>
            <a:prstGeom prst="rect">
              <a:avLst/>
            </a:prstGeom>
          </p:spPr>
        </p:pic>
        <p:cxnSp>
          <p:nvCxnSpPr>
            <p:cNvPr id="30" name="Straight Connector 29"/>
            <p:cNvCxnSpPr/>
            <p:nvPr/>
          </p:nvCxnSpPr>
          <p:spPr>
            <a:xfrm>
              <a:off x="1963597" y="2921482"/>
              <a:ext cx="1546860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810619" y="2921482"/>
              <a:ext cx="2527935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63550" y="3842082"/>
              <a:ext cx="7282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Main Color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219284" y="3842082"/>
              <a:ext cx="7282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Sub Color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50274" y="3842082"/>
              <a:ext cx="7282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Sub Color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463550" y="4168758"/>
              <a:ext cx="7282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#FFF4EE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29736" y="4168758"/>
              <a:ext cx="7282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#FFD8D9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58146" y="4168758"/>
              <a:ext cx="7282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#</a:t>
              </a: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4075C5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339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1403648" y="16215"/>
            <a:ext cx="49542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Information Architecture</a:t>
            </a:r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13"/>
          <p:cNvCxnSpPr/>
          <p:nvPr/>
        </p:nvCxnSpPr>
        <p:spPr>
          <a:xfrm rot="5400000">
            <a:off x="4414494" y="2513639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2970103673"/>
              </p:ext>
            </p:extLst>
          </p:nvPr>
        </p:nvGraphicFramePr>
        <p:xfrm>
          <a:off x="3915831" y="1450473"/>
          <a:ext cx="13573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3573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0.메인 View</a:t>
                      </a:r>
                      <a:endParaRPr sz="800" b="1" u="none" strike="noStrike" cap="non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4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619491421"/>
              </p:ext>
            </p:extLst>
          </p:nvPr>
        </p:nvGraphicFramePr>
        <p:xfrm>
          <a:off x="1893077" y="2122135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150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.About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oogle Shape;91;p13"/>
          <p:cNvGraphicFramePr/>
          <p:nvPr>
            <p:extLst>
              <p:ext uri="{D42A27DB-BD31-4B8C-83A1-F6EECF244321}">
                <p14:modId xmlns:p14="http://schemas.microsoft.com/office/powerpoint/2010/main" val="1783064579"/>
              </p:ext>
            </p:extLst>
          </p:nvPr>
        </p:nvGraphicFramePr>
        <p:xfrm>
          <a:off x="5153711" y="2112527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.Notice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Google Shape;92;p13"/>
          <p:cNvGraphicFramePr/>
          <p:nvPr>
            <p:extLst>
              <p:ext uri="{D42A27DB-BD31-4B8C-83A1-F6EECF244321}">
                <p14:modId xmlns:p14="http://schemas.microsoft.com/office/powerpoint/2010/main" val="2734554317"/>
              </p:ext>
            </p:extLst>
          </p:nvPr>
        </p:nvGraphicFramePr>
        <p:xfrm>
          <a:off x="2979955" y="2123089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.Program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" name="Google Shape;93;p13"/>
          <p:cNvGraphicFramePr/>
          <p:nvPr>
            <p:extLst>
              <p:ext uri="{D42A27DB-BD31-4B8C-83A1-F6EECF244321}">
                <p14:modId xmlns:p14="http://schemas.microsoft.com/office/powerpoint/2010/main" val="2058553203"/>
              </p:ext>
            </p:extLst>
          </p:nvPr>
        </p:nvGraphicFramePr>
        <p:xfrm>
          <a:off x="6240590" y="2123089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en-US" sz="800" b="1" u="none" strike="noStrike" cap="none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b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Gallery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4" name="Google Shape;94;p13"/>
          <p:cNvCxnSpPr/>
          <p:nvPr/>
        </p:nvCxnSpPr>
        <p:spPr>
          <a:xfrm>
            <a:off x="4594494" y="1669349"/>
            <a:ext cx="0" cy="25769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13"/>
          <p:cNvCxnSpPr/>
          <p:nvPr/>
        </p:nvCxnSpPr>
        <p:spPr>
          <a:xfrm rot="10800000">
            <a:off x="2387586" y="1917430"/>
            <a:ext cx="43737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13"/>
          <p:cNvCxnSpPr/>
          <p:nvPr/>
        </p:nvCxnSpPr>
        <p:spPr>
          <a:xfrm rot="5400000">
            <a:off x="2276676" y="2014171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13"/>
          <p:cNvCxnSpPr>
            <a:endCxn id="91" idx="0"/>
          </p:cNvCxnSpPr>
          <p:nvPr/>
        </p:nvCxnSpPr>
        <p:spPr>
          <a:xfrm>
            <a:off x="5653773" y="1917429"/>
            <a:ext cx="0" cy="195098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13"/>
          <p:cNvCxnSpPr/>
          <p:nvPr/>
        </p:nvCxnSpPr>
        <p:spPr>
          <a:xfrm rot="5400000">
            <a:off x="3444995" y="2014171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" name="Google Shape;99;p13"/>
          <p:cNvCxnSpPr/>
          <p:nvPr/>
        </p:nvCxnSpPr>
        <p:spPr>
          <a:xfrm rot="5400000">
            <a:off x="6644602" y="2014171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" name="Google Shape;100;p13"/>
          <p:cNvCxnSpPr>
            <a:stCxn id="90" idx="2"/>
            <a:endCxn id="104" idx="0"/>
          </p:cNvCxnSpPr>
          <p:nvPr/>
        </p:nvCxnSpPr>
        <p:spPr>
          <a:xfrm>
            <a:off x="2393139" y="2335505"/>
            <a:ext cx="0" cy="358134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13"/>
          <p:cNvCxnSpPr/>
          <p:nvPr/>
        </p:nvCxnSpPr>
        <p:spPr>
          <a:xfrm rot="5400000">
            <a:off x="5473773" y="2504024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13"/>
          <p:cNvCxnSpPr/>
          <p:nvPr/>
        </p:nvCxnSpPr>
        <p:spPr>
          <a:xfrm rot="5400000">
            <a:off x="3372845" y="2513639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3"/>
          <p:cNvCxnSpPr/>
          <p:nvPr/>
        </p:nvCxnSpPr>
        <p:spPr>
          <a:xfrm rot="5400000">
            <a:off x="6570864" y="2513639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04" name="Google Shape;104;p13"/>
          <p:cNvGraphicFramePr/>
          <p:nvPr>
            <p:extLst>
              <p:ext uri="{D42A27DB-BD31-4B8C-83A1-F6EECF244321}">
                <p14:modId xmlns:p14="http://schemas.microsoft.com/office/powerpoint/2010/main" val="601608080"/>
              </p:ext>
            </p:extLst>
          </p:nvPr>
        </p:nvGraphicFramePr>
        <p:xfrm>
          <a:off x="1893077" y="2693639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About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7" name="Google Shape;107;p13"/>
          <p:cNvGraphicFramePr/>
          <p:nvPr>
            <p:extLst>
              <p:ext uri="{D42A27DB-BD31-4B8C-83A1-F6EECF244321}">
                <p14:modId xmlns:p14="http://schemas.microsoft.com/office/powerpoint/2010/main" val="3150866323"/>
              </p:ext>
            </p:extLst>
          </p:nvPr>
        </p:nvGraphicFramePr>
        <p:xfrm>
          <a:off x="2982507" y="2693639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Artist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" name="Google Shape;108;p13"/>
          <p:cNvGraphicFramePr/>
          <p:nvPr>
            <p:extLst>
              <p:ext uri="{D42A27DB-BD31-4B8C-83A1-F6EECF244321}">
                <p14:modId xmlns:p14="http://schemas.microsoft.com/office/powerpoint/2010/main" val="1898684668"/>
              </p:ext>
            </p:extLst>
          </p:nvPr>
        </p:nvGraphicFramePr>
        <p:xfrm>
          <a:off x="6250798" y="2693639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Photo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" name="Google Shape;116;p13"/>
          <p:cNvGraphicFramePr/>
          <p:nvPr>
            <p:extLst>
              <p:ext uri="{D42A27DB-BD31-4B8C-83A1-F6EECF244321}">
                <p14:modId xmlns:p14="http://schemas.microsoft.com/office/powerpoint/2010/main" val="2518582945"/>
              </p:ext>
            </p:extLst>
          </p:nvPr>
        </p:nvGraphicFramePr>
        <p:xfrm>
          <a:off x="4066833" y="2122135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800" b="1" u="none" strike="noStrike" cap="none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b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Ticket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Google Shape;117;p13"/>
          <p:cNvGraphicFramePr/>
          <p:nvPr>
            <p:extLst>
              <p:ext uri="{D42A27DB-BD31-4B8C-83A1-F6EECF244321}">
                <p14:modId xmlns:p14="http://schemas.microsoft.com/office/powerpoint/2010/main" val="2422224444"/>
              </p:ext>
            </p:extLst>
          </p:nvPr>
        </p:nvGraphicFramePr>
        <p:xfrm>
          <a:off x="4071937" y="2693639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예매하기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0" name="Google Shape;120;p13"/>
          <p:cNvCxnSpPr/>
          <p:nvPr/>
        </p:nvCxnSpPr>
        <p:spPr>
          <a:xfrm rot="5400000">
            <a:off x="4488144" y="2012767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46" name="Google Shape;107;p13"/>
          <p:cNvGraphicFramePr/>
          <p:nvPr>
            <p:extLst>
              <p:ext uri="{D42A27DB-BD31-4B8C-83A1-F6EECF244321}">
                <p14:modId xmlns:p14="http://schemas.microsoft.com/office/powerpoint/2010/main" val="1135795361"/>
              </p:ext>
            </p:extLst>
          </p:nvPr>
        </p:nvGraphicFramePr>
        <p:xfrm>
          <a:off x="2979955" y="2970737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_2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80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 table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Google Shape;107;p13"/>
          <p:cNvGraphicFramePr/>
          <p:nvPr>
            <p:extLst>
              <p:ext uri="{D42A27DB-BD31-4B8C-83A1-F6EECF244321}">
                <p14:modId xmlns:p14="http://schemas.microsoft.com/office/powerpoint/2010/main" val="581260548"/>
              </p:ext>
            </p:extLst>
          </p:nvPr>
        </p:nvGraphicFramePr>
        <p:xfrm>
          <a:off x="5161367" y="2684024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관람안내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900"/>
            </a:pPr>
            <a:r>
              <a:rPr lang="en-US" altLang="ko-KR" sz="900" dirty="0" smtClean="0">
                <a:solidFill>
                  <a:srgbClr val="FF0000"/>
                </a:solidFill>
              </a:rPr>
              <a:t>0</a:t>
            </a:r>
            <a:r>
              <a:rPr lang="en-US" altLang="ko-KR" sz="900" dirty="0" smtClean="0"/>
              <a:t>. </a:t>
            </a:r>
            <a:r>
              <a:rPr lang="en-US" sz="9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45456" y="550445"/>
            <a:ext cx="2163793" cy="40426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2545456" y="550444"/>
            <a:ext cx="2163793" cy="935456"/>
            <a:chOff x="2179463" y="1379220"/>
            <a:chExt cx="4785073" cy="2710916"/>
          </a:xfrm>
        </p:grpSpPr>
        <p:sp>
          <p:nvSpPr>
            <p:cNvPr id="12" name="Rectangle 1"/>
            <p:cNvSpPr/>
            <p:nvPr/>
          </p:nvSpPr>
          <p:spPr>
            <a:xfrm>
              <a:off x="2179463" y="1379220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2179463" y="1379220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2648630" y="587490"/>
            <a:ext cx="355217" cy="9890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bg1"/>
                </a:solidFill>
              </a:rPr>
              <a:t>Logo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3080592" y="587490"/>
            <a:ext cx="1541148" cy="989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err="1" smtClean="0">
                <a:solidFill>
                  <a:schemeClr val="bg1"/>
                </a:solidFill>
              </a:rPr>
              <a:t>nav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16" name="Rectangle 4"/>
          <p:cNvSpPr/>
          <p:nvPr/>
        </p:nvSpPr>
        <p:spPr>
          <a:xfrm>
            <a:off x="3377529" y="1648467"/>
            <a:ext cx="499646" cy="98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ysClr val="windowText" lastClr="000000"/>
                </a:solidFill>
              </a:rPr>
              <a:t>But ticket</a:t>
            </a:r>
            <a:endParaRPr lang="ko-KR" altLang="en-US" sz="500" dirty="0">
              <a:solidFill>
                <a:sysClr val="windowText" lastClr="000000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697855" y="2012395"/>
            <a:ext cx="491131" cy="467728"/>
            <a:chOff x="2179463" y="1898123"/>
            <a:chExt cx="4785073" cy="2710916"/>
          </a:xfrm>
        </p:grpSpPr>
        <p:sp>
          <p:nvSpPr>
            <p:cNvPr id="22" name="Rectangle 1"/>
            <p:cNvSpPr/>
            <p:nvPr/>
          </p:nvSpPr>
          <p:spPr>
            <a:xfrm>
              <a:off x="2179463" y="1898123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179463" y="1898123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1"/>
          <p:cNvSpPr/>
          <p:nvPr/>
        </p:nvSpPr>
        <p:spPr>
          <a:xfrm>
            <a:off x="2545456" y="1814315"/>
            <a:ext cx="2163793" cy="7574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Line up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275422" y="2012395"/>
            <a:ext cx="491131" cy="467728"/>
            <a:chOff x="2179463" y="1898123"/>
            <a:chExt cx="4785073" cy="2710916"/>
          </a:xfrm>
        </p:grpSpPr>
        <p:sp>
          <p:nvSpPr>
            <p:cNvPr id="29" name="Rectangle 1"/>
            <p:cNvSpPr/>
            <p:nvPr/>
          </p:nvSpPr>
          <p:spPr>
            <a:xfrm>
              <a:off x="2179463" y="1898123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2179463" y="1898123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3851166" y="2012395"/>
            <a:ext cx="491131" cy="467728"/>
            <a:chOff x="2179463" y="1898123"/>
            <a:chExt cx="4785073" cy="2710916"/>
          </a:xfrm>
        </p:grpSpPr>
        <p:sp>
          <p:nvSpPr>
            <p:cNvPr id="32" name="Rectangle 1"/>
            <p:cNvSpPr/>
            <p:nvPr/>
          </p:nvSpPr>
          <p:spPr>
            <a:xfrm>
              <a:off x="2179463" y="1898123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2179463" y="1898123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4426910" y="2012395"/>
            <a:ext cx="491131" cy="467728"/>
            <a:chOff x="2179463" y="1898123"/>
            <a:chExt cx="4785073" cy="2710916"/>
          </a:xfrm>
        </p:grpSpPr>
        <p:sp>
          <p:nvSpPr>
            <p:cNvPr id="35" name="Rectangle 1"/>
            <p:cNvSpPr/>
            <p:nvPr/>
          </p:nvSpPr>
          <p:spPr>
            <a:xfrm>
              <a:off x="2179463" y="1898123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2179463" y="1898123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1"/>
          <p:cNvSpPr/>
          <p:nvPr/>
        </p:nvSpPr>
        <p:spPr>
          <a:xfrm>
            <a:off x="2545456" y="2642611"/>
            <a:ext cx="2163793" cy="7574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map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Rectangle 1"/>
          <p:cNvSpPr/>
          <p:nvPr/>
        </p:nvSpPr>
        <p:spPr>
          <a:xfrm>
            <a:off x="2545456" y="4274966"/>
            <a:ext cx="2163793" cy="3180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ysClr val="windowText" lastClr="000000"/>
                </a:solidFill>
              </a:rPr>
              <a:t>footer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angle 1"/>
          <p:cNvSpPr/>
          <p:nvPr/>
        </p:nvSpPr>
        <p:spPr>
          <a:xfrm>
            <a:off x="2545456" y="3446641"/>
            <a:ext cx="2163793" cy="7574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ysClr val="windowText" lastClr="000000"/>
                </a:solidFill>
              </a:rPr>
              <a:t>gallery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589462" y="3502196"/>
            <a:ext cx="414386" cy="609692"/>
            <a:chOff x="2179463" y="1379220"/>
            <a:chExt cx="4785073" cy="2710916"/>
          </a:xfrm>
        </p:grpSpPr>
        <p:sp>
          <p:nvSpPr>
            <p:cNvPr id="44" name="Rectangle 1"/>
            <p:cNvSpPr/>
            <p:nvPr/>
          </p:nvSpPr>
          <p:spPr>
            <a:xfrm>
              <a:off x="2179463" y="1379220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2179463" y="1379220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3010797" y="3502196"/>
            <a:ext cx="616555" cy="323162"/>
            <a:chOff x="2179463" y="1379220"/>
            <a:chExt cx="4785073" cy="2710916"/>
          </a:xfrm>
        </p:grpSpPr>
        <p:sp>
          <p:nvSpPr>
            <p:cNvPr id="47" name="Rectangle 1"/>
            <p:cNvSpPr/>
            <p:nvPr/>
          </p:nvSpPr>
          <p:spPr>
            <a:xfrm>
              <a:off x="2179463" y="1379220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2179463" y="1379220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/>
          <p:cNvGrpSpPr/>
          <p:nvPr/>
        </p:nvGrpSpPr>
        <p:grpSpPr>
          <a:xfrm>
            <a:off x="3627352" y="3502196"/>
            <a:ext cx="616555" cy="609692"/>
            <a:chOff x="2179463" y="1379220"/>
            <a:chExt cx="4785073" cy="2710916"/>
          </a:xfrm>
        </p:grpSpPr>
        <p:sp>
          <p:nvSpPr>
            <p:cNvPr id="50" name="Rectangle 1"/>
            <p:cNvSpPr/>
            <p:nvPr/>
          </p:nvSpPr>
          <p:spPr>
            <a:xfrm>
              <a:off x="2179463" y="1379220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2179463" y="1379220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3010797" y="3825358"/>
            <a:ext cx="308277" cy="286530"/>
            <a:chOff x="2179463" y="1379220"/>
            <a:chExt cx="4785073" cy="2710916"/>
          </a:xfrm>
        </p:grpSpPr>
        <p:sp>
          <p:nvSpPr>
            <p:cNvPr id="53" name="Rectangle 1"/>
            <p:cNvSpPr/>
            <p:nvPr/>
          </p:nvSpPr>
          <p:spPr>
            <a:xfrm>
              <a:off x="2179463" y="1379220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2179463" y="1379220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3317335" y="3825358"/>
            <a:ext cx="308277" cy="286530"/>
            <a:chOff x="2179463" y="1379220"/>
            <a:chExt cx="4785073" cy="2710916"/>
          </a:xfrm>
        </p:grpSpPr>
        <p:sp>
          <p:nvSpPr>
            <p:cNvPr id="56" name="Rectangle 1"/>
            <p:cNvSpPr/>
            <p:nvPr/>
          </p:nvSpPr>
          <p:spPr>
            <a:xfrm>
              <a:off x="2179463" y="1379220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2179463" y="1379220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4243907" y="3502196"/>
            <a:ext cx="377833" cy="609692"/>
            <a:chOff x="2179463" y="1379220"/>
            <a:chExt cx="4785073" cy="2710916"/>
          </a:xfrm>
        </p:grpSpPr>
        <p:sp>
          <p:nvSpPr>
            <p:cNvPr id="59" name="Rectangle 1"/>
            <p:cNvSpPr/>
            <p:nvPr/>
          </p:nvSpPr>
          <p:spPr>
            <a:xfrm>
              <a:off x="2179463" y="1379220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2179463" y="1379220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Google Shape;141;p15"/>
          <p:cNvSpPr/>
          <p:nvPr/>
        </p:nvSpPr>
        <p:spPr>
          <a:xfrm>
            <a:off x="3103074" y="1445011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141;p15"/>
          <p:cNvSpPr/>
          <p:nvPr/>
        </p:nvSpPr>
        <p:spPr>
          <a:xfrm>
            <a:off x="2427067" y="2048730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141;p15"/>
          <p:cNvSpPr/>
          <p:nvPr/>
        </p:nvSpPr>
        <p:spPr>
          <a:xfrm>
            <a:off x="4564475" y="2697328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141;p15"/>
          <p:cNvSpPr/>
          <p:nvPr/>
        </p:nvSpPr>
        <p:spPr>
          <a:xfrm>
            <a:off x="2427067" y="3591042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84208" y="745498"/>
            <a:ext cx="2032647" cy="2784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9210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smtClean="0">
                <a:solidFill>
                  <a:schemeClr val="dk1"/>
                </a:solidFill>
              </a:rPr>
              <a:t>예매하기 페이지로 이동</a:t>
            </a:r>
            <a:r>
              <a:rPr lang="en-US" altLang="ko-KR" sz="900" dirty="0" smtClean="0">
                <a:solidFill>
                  <a:schemeClr val="dk1"/>
                </a:solidFill>
              </a:rPr>
              <a:t/>
            </a:r>
            <a:br>
              <a:rPr lang="en-US" altLang="ko-KR" sz="900" dirty="0" smtClean="0">
                <a:solidFill>
                  <a:schemeClr val="dk1"/>
                </a:solidFill>
              </a:rPr>
            </a:br>
            <a:r>
              <a:rPr lang="en-US" altLang="ko-KR" sz="900" dirty="0" smtClean="0">
                <a:solidFill>
                  <a:schemeClr val="dk1"/>
                </a:solidFill>
              </a:rPr>
              <a:t>(sub3_1)</a:t>
            </a:r>
            <a:endParaRPr lang="ko-KR" altLang="en-US" sz="900" dirty="0">
              <a:solidFill>
                <a:schemeClr val="dk1"/>
              </a:solidFill>
            </a:endParaRPr>
          </a:p>
          <a:p>
            <a:pPr marL="457200" lvl="0" indent="-29210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smtClean="0">
                <a:solidFill>
                  <a:schemeClr val="dk1"/>
                </a:solidFill>
              </a:rPr>
              <a:t>이미지 자동 슬라이드</a:t>
            </a:r>
            <a:r>
              <a:rPr lang="en-US" altLang="ko-KR" sz="900" dirty="0" smtClean="0">
                <a:solidFill>
                  <a:schemeClr val="dk1"/>
                </a:solidFill>
              </a:rPr>
              <a:t/>
            </a:r>
            <a:br>
              <a:rPr lang="en-US" altLang="ko-KR" sz="900" dirty="0" smtClean="0">
                <a:solidFill>
                  <a:schemeClr val="dk1"/>
                </a:solidFill>
              </a:rPr>
            </a:br>
            <a:r>
              <a:rPr lang="ko-KR" altLang="en-US" sz="900" dirty="0" smtClean="0">
                <a:solidFill>
                  <a:schemeClr val="dk1"/>
                </a:solidFill>
              </a:rPr>
              <a:t>라인업 전체보기 </a:t>
            </a:r>
            <a:r>
              <a:rPr lang="ko-KR" altLang="en-US" sz="900" dirty="0" err="1" smtClean="0">
                <a:solidFill>
                  <a:schemeClr val="dk1"/>
                </a:solidFill>
              </a:rPr>
              <a:t>클릭시</a:t>
            </a:r>
            <a:r>
              <a:rPr lang="ko-KR" altLang="en-US" sz="900" dirty="0" smtClean="0">
                <a:solidFill>
                  <a:schemeClr val="dk1"/>
                </a:solidFill>
              </a:rPr>
              <a:t> </a:t>
            </a:r>
            <a:r>
              <a:rPr lang="en-US" altLang="ko-KR" sz="900" dirty="0" smtClean="0">
                <a:solidFill>
                  <a:schemeClr val="dk1"/>
                </a:solidFill>
              </a:rPr>
              <a:t>artist </a:t>
            </a:r>
            <a:r>
              <a:rPr lang="ko-KR" altLang="en-US" sz="900" dirty="0" smtClean="0">
                <a:solidFill>
                  <a:schemeClr val="dk1"/>
                </a:solidFill>
              </a:rPr>
              <a:t>페이지로 이동</a:t>
            </a:r>
            <a:r>
              <a:rPr lang="en-US" altLang="ko-KR" sz="900" dirty="0">
                <a:solidFill>
                  <a:schemeClr val="dk1"/>
                </a:solidFill>
              </a:rPr>
              <a:t/>
            </a:r>
            <a:br>
              <a:rPr lang="en-US" altLang="ko-KR" sz="900" dirty="0">
                <a:solidFill>
                  <a:schemeClr val="dk1"/>
                </a:solidFill>
              </a:rPr>
            </a:br>
            <a:r>
              <a:rPr lang="en-US" altLang="ko-KR" sz="900" dirty="0" smtClean="0">
                <a:solidFill>
                  <a:schemeClr val="dk1"/>
                </a:solidFill>
              </a:rPr>
              <a:t>(sub 2_1)</a:t>
            </a:r>
          </a:p>
          <a:p>
            <a:pPr marL="457200" lvl="0" indent="-29210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smtClean="0"/>
              <a:t>지도 </a:t>
            </a:r>
            <a:r>
              <a:rPr lang="en-US" altLang="ko-KR" sz="900" dirty="0" err="1" smtClean="0"/>
              <a:t>api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추가</a:t>
            </a:r>
            <a:endParaRPr lang="en-US" altLang="ko-KR" sz="900" dirty="0" smtClean="0"/>
          </a:p>
          <a:p>
            <a:pPr marL="457200" indent="-29210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smtClean="0"/>
              <a:t>갤러리 사진 </a:t>
            </a:r>
            <a:r>
              <a:rPr lang="ko-KR" altLang="en-US" sz="900" dirty="0" err="1" smtClean="0"/>
              <a:t>랜덤하게</a:t>
            </a:r>
            <a:r>
              <a:rPr lang="ko-KR" altLang="en-US" sz="900" dirty="0" smtClean="0"/>
              <a:t> 호출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ko-KR" altLang="en-US" sz="900" dirty="0" err="1"/>
              <a:t>클릭시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 갤러리페이지의 해당 게시물로 이동</a:t>
            </a:r>
            <a:r>
              <a:rPr lang="en-US" altLang="ko-KR" sz="900" dirty="0" smtClean="0"/>
              <a:t>(sub5_1)</a:t>
            </a:r>
            <a:endParaRPr lang="en-US" altLang="ko-KR" sz="900" dirty="0"/>
          </a:p>
        </p:txBody>
      </p:sp>
      <p:sp>
        <p:nvSpPr>
          <p:cNvPr id="66" name="Rectangle 4"/>
          <p:cNvSpPr/>
          <p:nvPr/>
        </p:nvSpPr>
        <p:spPr>
          <a:xfrm>
            <a:off x="2593753" y="1850318"/>
            <a:ext cx="499646" cy="98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ysClr val="windowText" lastClr="000000"/>
                </a:solidFill>
              </a:rPr>
              <a:t>See all</a:t>
            </a:r>
            <a:endParaRPr lang="ko-KR" alt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08310" y="1434607"/>
            <a:ext cx="6814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Olympic Park</a:t>
            </a:r>
            <a:endParaRPr lang="ko-KR" altLang="en-US" sz="600" dirty="0"/>
          </a:p>
        </p:txBody>
      </p:sp>
      <p:sp>
        <p:nvSpPr>
          <p:cNvPr id="61" name="TextBox 60"/>
          <p:cNvSpPr txBox="1"/>
          <p:nvPr/>
        </p:nvSpPr>
        <p:spPr>
          <a:xfrm>
            <a:off x="3272463" y="1514099"/>
            <a:ext cx="85763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5.16SAT - 5.17SUN</a:t>
            </a:r>
            <a:endParaRPr lang="ko-KR" altLang="en-US" sz="500" dirty="0"/>
          </a:p>
        </p:txBody>
      </p:sp>
      <p:sp>
        <p:nvSpPr>
          <p:cNvPr id="7" name="TextBox 6"/>
          <p:cNvSpPr txBox="1"/>
          <p:nvPr/>
        </p:nvSpPr>
        <p:spPr>
          <a:xfrm>
            <a:off x="2632913" y="2739566"/>
            <a:ext cx="1016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서울 송파구 </a:t>
            </a:r>
            <a:r>
              <a:rPr lang="ko-KR" altLang="en-US" sz="600" dirty="0" err="1"/>
              <a:t>올림픽로</a:t>
            </a:r>
            <a:endParaRPr lang="ko-KR" altLang="en-US" sz="600" dirty="0"/>
          </a:p>
          <a:p>
            <a:r>
              <a:rPr lang="en-US" altLang="ko-KR" sz="600" dirty="0"/>
              <a:t>424 </a:t>
            </a:r>
            <a:r>
              <a:rPr lang="ko-KR" altLang="en-US" sz="600" dirty="0"/>
              <a:t>올림픽공원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689278" y="2970038"/>
            <a:ext cx="109186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dirty="0"/>
              <a:t>지하철 </a:t>
            </a:r>
            <a:r>
              <a:rPr lang="en-US" altLang="ko-KR" sz="400" dirty="0"/>
              <a:t>: 5</a:t>
            </a:r>
            <a:r>
              <a:rPr lang="ko-KR" altLang="en-US" sz="400" dirty="0"/>
              <a:t>호선 </a:t>
            </a:r>
            <a:r>
              <a:rPr lang="ko-KR" altLang="en-US" sz="400" dirty="0" err="1"/>
              <a:t>올림픽공원역</a:t>
            </a:r>
            <a:r>
              <a:rPr lang="ko-KR" altLang="en-US" sz="400" dirty="0"/>
              <a:t> </a:t>
            </a:r>
            <a:r>
              <a:rPr lang="en-US" altLang="ko-KR" sz="400" dirty="0"/>
              <a:t>3</a:t>
            </a:r>
            <a:r>
              <a:rPr lang="ko-KR" altLang="en-US" sz="400" dirty="0" err="1"/>
              <a:t>번출구</a:t>
            </a:r>
            <a:endParaRPr lang="ko-KR" altLang="en-US" sz="400" dirty="0"/>
          </a:p>
        </p:txBody>
      </p:sp>
      <p:sp>
        <p:nvSpPr>
          <p:cNvPr id="68" name="TextBox 67"/>
          <p:cNvSpPr txBox="1"/>
          <p:nvPr/>
        </p:nvSpPr>
        <p:spPr>
          <a:xfrm>
            <a:off x="2670427" y="3050726"/>
            <a:ext cx="1096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dirty="0"/>
              <a:t>승용차 </a:t>
            </a:r>
            <a:r>
              <a:rPr lang="en-US" altLang="ko-KR" sz="400" dirty="0"/>
              <a:t>: </a:t>
            </a:r>
            <a:r>
              <a:rPr lang="ko-KR" altLang="en-US" sz="400" dirty="0"/>
              <a:t>올림픽 공원 내 </a:t>
            </a:r>
            <a:r>
              <a:rPr lang="ko-KR" altLang="en-US" sz="400" dirty="0" smtClean="0"/>
              <a:t>주차장이용</a:t>
            </a:r>
          </a:p>
          <a:p>
            <a:r>
              <a:rPr lang="ko-KR" altLang="en-US" sz="400" dirty="0" smtClean="0"/>
              <a:t>대형 </a:t>
            </a:r>
            <a:r>
              <a:rPr lang="en-US" altLang="ko-KR" sz="400" dirty="0" smtClean="0"/>
              <a:t>12,000</a:t>
            </a:r>
            <a:r>
              <a:rPr lang="ko-KR" altLang="en-US" sz="400" dirty="0" smtClean="0"/>
              <a:t>원</a:t>
            </a:r>
            <a:endParaRPr lang="en-US" altLang="ko-KR" sz="400" dirty="0" smtClean="0"/>
          </a:p>
          <a:p>
            <a:r>
              <a:rPr lang="ko-KR" altLang="en-US" sz="400" dirty="0" smtClean="0"/>
              <a:t>소형 </a:t>
            </a:r>
            <a:r>
              <a:rPr lang="en-US" altLang="ko-KR" sz="400" dirty="0" smtClean="0"/>
              <a:t>1</a:t>
            </a:r>
            <a:r>
              <a:rPr lang="ko-KR" altLang="en-US" sz="400" dirty="0" smtClean="0"/>
              <a:t>시간 </a:t>
            </a:r>
            <a:r>
              <a:rPr lang="en-US" altLang="ko-KR" sz="400" dirty="0" smtClean="0"/>
              <a:t>1000</a:t>
            </a:r>
            <a:r>
              <a:rPr lang="ko-KR" altLang="en-US" sz="400" dirty="0" smtClean="0"/>
              <a:t>원 이후 </a:t>
            </a:r>
            <a:r>
              <a:rPr lang="en-US" altLang="ko-KR" sz="400" dirty="0" smtClean="0"/>
              <a:t>15</a:t>
            </a:r>
            <a:r>
              <a:rPr lang="ko-KR" altLang="en-US" sz="400" dirty="0" smtClean="0"/>
              <a:t>분당 </a:t>
            </a:r>
            <a:r>
              <a:rPr lang="en-US" altLang="ko-KR" sz="400" dirty="0" smtClean="0"/>
              <a:t>500</a:t>
            </a:r>
            <a:r>
              <a:rPr lang="ko-KR" altLang="en-US" sz="400" dirty="0" smtClean="0"/>
              <a:t>원</a:t>
            </a:r>
            <a:endParaRPr lang="ko-KR" altLang="en-US" sz="400" dirty="0"/>
          </a:p>
        </p:txBody>
      </p:sp>
    </p:spTree>
    <p:extLst>
      <p:ext uri="{BB962C8B-B14F-4D97-AF65-F5344CB8AC3E}">
        <p14:creationId xmlns:p14="http://schemas.microsoft.com/office/powerpoint/2010/main" val="137102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sz="900" dirty="0">
                <a:solidFill>
                  <a:srgbClr val="FF0000"/>
                </a:solidFill>
              </a:rPr>
              <a:t>1_1</a:t>
            </a:r>
            <a:r>
              <a:rPr lang="en-US" altLang="ko-KR" sz="900" dirty="0"/>
              <a:t>. About(+history)</a:t>
            </a:r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84208" y="745498"/>
            <a:ext cx="203264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92100">
              <a:lnSpc>
                <a:spcPct val="150000"/>
              </a:lnSpc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err="1" smtClean="0"/>
              <a:t>스크롤시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컨텐츠들이</a:t>
            </a:r>
            <a:r>
              <a:rPr lang="ko-KR" altLang="en-US" sz="900" dirty="0" smtClean="0"/>
              <a:t> 자연스럽게 내려오며 나오는 효과</a:t>
            </a:r>
            <a:endParaRPr lang="en-US" altLang="ko-KR" sz="900" dirty="0"/>
          </a:p>
        </p:txBody>
      </p:sp>
      <p:grpSp>
        <p:nvGrpSpPr>
          <p:cNvPr id="7" name="그룹 6"/>
          <p:cNvGrpSpPr/>
          <p:nvPr/>
        </p:nvGrpSpPr>
        <p:grpSpPr>
          <a:xfrm>
            <a:off x="2247864" y="697055"/>
            <a:ext cx="2962648" cy="3756808"/>
            <a:chOff x="2545456" y="993083"/>
            <a:chExt cx="2163793" cy="2743814"/>
          </a:xfrm>
        </p:grpSpPr>
        <p:sp>
          <p:nvSpPr>
            <p:cNvPr id="2" name="Rectangle 1"/>
            <p:cNvSpPr/>
            <p:nvPr/>
          </p:nvSpPr>
          <p:spPr>
            <a:xfrm>
              <a:off x="2545456" y="993085"/>
              <a:ext cx="2163793" cy="27438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545456" y="993083"/>
              <a:ext cx="2163793" cy="544506"/>
              <a:chOff x="2179463" y="1379220"/>
              <a:chExt cx="4785073" cy="2710916"/>
            </a:xfrm>
          </p:grpSpPr>
          <p:sp>
            <p:nvSpPr>
              <p:cNvPr id="12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/>
            <p:cNvSpPr/>
            <p:nvPr/>
          </p:nvSpPr>
          <p:spPr>
            <a:xfrm>
              <a:off x="2648630" y="1030129"/>
              <a:ext cx="355217" cy="9890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>
                  <a:solidFill>
                    <a:schemeClr val="bg1"/>
                  </a:solidFill>
                </a:rPr>
                <a:t>Logo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4"/>
            <p:cNvSpPr/>
            <p:nvPr/>
          </p:nvSpPr>
          <p:spPr>
            <a:xfrm>
              <a:off x="3080592" y="1030129"/>
              <a:ext cx="1541148" cy="9890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err="1" smtClean="0">
                  <a:solidFill>
                    <a:schemeClr val="bg1"/>
                  </a:solidFill>
                </a:rPr>
                <a:t>nav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1"/>
            <p:cNvSpPr/>
            <p:nvPr/>
          </p:nvSpPr>
          <p:spPr>
            <a:xfrm>
              <a:off x="2545456" y="3418807"/>
              <a:ext cx="2163793" cy="318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</a:rPr>
                <a:t>footer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ectangle 1"/>
            <p:cNvSpPr/>
            <p:nvPr/>
          </p:nvSpPr>
          <p:spPr>
            <a:xfrm>
              <a:off x="2731552" y="1687730"/>
              <a:ext cx="1817151" cy="8766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</a:rPr>
                <a:t>about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Rectangle 1"/>
            <p:cNvSpPr/>
            <p:nvPr/>
          </p:nvSpPr>
          <p:spPr>
            <a:xfrm>
              <a:off x="2731552" y="2611945"/>
              <a:ext cx="1817151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</a:rPr>
                <a:t>history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8" name="Google Shape;141;p15"/>
          <p:cNvSpPr/>
          <p:nvPr/>
        </p:nvSpPr>
        <p:spPr>
          <a:xfrm>
            <a:off x="4143110" y="2258621"/>
            <a:ext cx="295745" cy="295745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9992" y="1648161"/>
            <a:ext cx="24583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b="1" dirty="0"/>
              <a:t>눈부신 계절을 보다 선명하게 투영할 사람과 일상</a:t>
            </a:r>
            <a:br>
              <a:rPr lang="ko-KR" altLang="en-US" sz="300" b="1" dirty="0"/>
            </a:br>
            <a:r>
              <a:rPr lang="ko-KR" altLang="en-US" sz="300" b="1" dirty="0"/>
              <a:t>봄의 정점에서 꽃피울 단 한 번의 주말</a:t>
            </a:r>
            <a:r>
              <a:rPr lang="en-US" altLang="ko-KR" sz="300" b="1" dirty="0"/>
              <a:t>, </a:t>
            </a:r>
            <a:r>
              <a:rPr lang="ko-KR" altLang="en-US" sz="300" b="1" dirty="0"/>
              <a:t>아름다운 음악 페스티벌</a:t>
            </a:r>
            <a:endParaRPr lang="ko-KR" altLang="en-US" sz="300" dirty="0"/>
          </a:p>
          <a:p>
            <a:r>
              <a:rPr lang="en-US" altLang="ko-KR" sz="300" b="1" dirty="0"/>
              <a:t>BEAUTIFUL MINT LIFE </a:t>
            </a:r>
            <a:r>
              <a:rPr lang="en-US" altLang="ko-KR" sz="300" b="1" dirty="0" smtClean="0"/>
              <a:t>2020</a:t>
            </a:r>
            <a:r>
              <a:rPr lang="en-US" altLang="ko-KR" sz="300" b="1" dirty="0"/>
              <a:t/>
            </a:r>
            <a:br>
              <a:rPr lang="en-US" altLang="ko-KR" sz="300" b="1" dirty="0"/>
            </a:br>
            <a:r>
              <a:rPr lang="en-US" altLang="ko-KR" sz="300" b="1" dirty="0" smtClean="0"/>
              <a:t>11th </a:t>
            </a:r>
            <a:r>
              <a:rPr lang="en-US" altLang="ko-KR" sz="300" b="1" dirty="0"/>
              <a:t>anniversary</a:t>
            </a:r>
            <a:br>
              <a:rPr lang="en-US" altLang="ko-KR" sz="300" b="1" dirty="0"/>
            </a:br>
            <a:r>
              <a:rPr lang="en-US" altLang="ko-KR" sz="300" b="1" dirty="0"/>
              <a:t>5</a:t>
            </a:r>
            <a:r>
              <a:rPr lang="ko-KR" altLang="en-US" sz="300" b="1" dirty="0"/>
              <a:t>월 </a:t>
            </a:r>
            <a:r>
              <a:rPr lang="en-US" altLang="ko-KR" sz="300" b="1" dirty="0" smtClean="0"/>
              <a:t>16</a:t>
            </a:r>
            <a:r>
              <a:rPr lang="ko-KR" altLang="en-US" sz="300" b="1" dirty="0" smtClean="0"/>
              <a:t>일</a:t>
            </a:r>
            <a:r>
              <a:rPr lang="en-US" altLang="ko-KR" sz="300" b="1" dirty="0"/>
              <a:t>(</a:t>
            </a:r>
            <a:r>
              <a:rPr lang="ko-KR" altLang="en-US" sz="300" b="1" dirty="0"/>
              <a:t>토</a:t>
            </a:r>
            <a:r>
              <a:rPr lang="en-US" altLang="ko-KR" sz="300" b="1" dirty="0"/>
              <a:t>) – 5</a:t>
            </a:r>
            <a:r>
              <a:rPr lang="ko-KR" altLang="en-US" sz="300" b="1" dirty="0"/>
              <a:t>월 </a:t>
            </a:r>
            <a:r>
              <a:rPr lang="en-US" altLang="ko-KR" sz="300" b="1" dirty="0" smtClean="0"/>
              <a:t>17</a:t>
            </a:r>
            <a:r>
              <a:rPr lang="ko-KR" altLang="en-US" sz="300" b="1" dirty="0" smtClean="0"/>
              <a:t>일</a:t>
            </a:r>
            <a:r>
              <a:rPr lang="en-US" altLang="ko-KR" sz="300" b="1" dirty="0"/>
              <a:t>(</a:t>
            </a:r>
            <a:r>
              <a:rPr lang="ko-KR" altLang="en-US" sz="300" b="1" dirty="0"/>
              <a:t>일</a:t>
            </a:r>
            <a:r>
              <a:rPr lang="en-US" altLang="ko-KR" sz="300" b="1" dirty="0"/>
              <a:t>) </a:t>
            </a:r>
            <a:r>
              <a:rPr lang="ko-KR" altLang="en-US" sz="300" b="1" dirty="0"/>
              <a:t>올림픽공원</a:t>
            </a:r>
            <a:r>
              <a:rPr lang="ko-KR" altLang="en-US" sz="300" dirty="0"/>
              <a:t/>
            </a:r>
            <a:br>
              <a:rPr lang="ko-KR" altLang="en-US" sz="300" dirty="0"/>
            </a:br>
            <a:r>
              <a:rPr lang="ko-KR" altLang="en-US" sz="300" dirty="0"/>
              <a:t> </a:t>
            </a:r>
            <a:br>
              <a:rPr lang="ko-KR" altLang="en-US" sz="300" dirty="0"/>
            </a:br>
            <a:r>
              <a:rPr lang="ko-KR" altLang="en-US" sz="300" b="1" dirty="0"/>
              <a:t>스테이지 구성</a:t>
            </a:r>
            <a:r>
              <a:rPr lang="ko-KR" altLang="en-US" sz="300" dirty="0"/>
              <a:t/>
            </a:r>
            <a:br>
              <a:rPr lang="ko-KR" altLang="en-US" sz="300" dirty="0"/>
            </a:br>
            <a:r>
              <a:rPr lang="en-US" altLang="ko-KR" sz="300" dirty="0"/>
              <a:t>Mint Breeze Stage : 88</a:t>
            </a:r>
            <a:r>
              <a:rPr lang="ko-KR" altLang="en-US" sz="300" dirty="0"/>
              <a:t>잔디마당</a:t>
            </a:r>
            <a:br>
              <a:rPr lang="ko-KR" altLang="en-US" sz="300" dirty="0"/>
            </a:br>
            <a:r>
              <a:rPr lang="en-US" altLang="ko-KR" sz="300" dirty="0"/>
              <a:t>cafe Blossom House : KSPO DOME</a:t>
            </a:r>
            <a:br>
              <a:rPr lang="en-US" altLang="ko-KR" sz="300" dirty="0"/>
            </a:br>
            <a:r>
              <a:rPr lang="en-US" altLang="ko-KR" sz="300" dirty="0"/>
              <a:t>Loving Forest Garden : 88</a:t>
            </a:r>
            <a:r>
              <a:rPr lang="ko-KR" altLang="en-US" sz="300" dirty="0"/>
              <a:t>호수 </a:t>
            </a:r>
            <a:r>
              <a:rPr lang="ko-KR" altLang="en-US" sz="300" dirty="0" err="1"/>
              <a:t>수변무대</a:t>
            </a:r>
            <a:endParaRPr lang="ko-KR" altLang="en-US" sz="300" dirty="0"/>
          </a:p>
          <a:p>
            <a:r>
              <a:rPr lang="ko-KR" altLang="en-US" sz="300" dirty="0"/>
              <a:t> </a:t>
            </a:r>
            <a:br>
              <a:rPr lang="ko-KR" altLang="en-US" sz="300" dirty="0"/>
            </a:br>
            <a:r>
              <a:rPr lang="ko-KR" altLang="en-US" sz="300" b="1" dirty="0"/>
              <a:t>주요 일정</a:t>
            </a:r>
            <a:r>
              <a:rPr lang="ko-KR" altLang="en-US" sz="300" dirty="0"/>
              <a:t/>
            </a:r>
            <a:br>
              <a:rPr lang="ko-KR" altLang="en-US" sz="300" dirty="0"/>
            </a:br>
            <a:r>
              <a:rPr lang="en-US" altLang="ko-KR" sz="300" dirty="0"/>
              <a:t>1</a:t>
            </a:r>
            <a:r>
              <a:rPr lang="ko-KR" altLang="en-US" sz="300" dirty="0"/>
              <a:t>월 </a:t>
            </a:r>
            <a:r>
              <a:rPr lang="en-US" altLang="ko-KR" sz="300" dirty="0"/>
              <a:t>10</a:t>
            </a:r>
            <a:r>
              <a:rPr lang="ko-KR" altLang="en-US" sz="300" dirty="0"/>
              <a:t>일 </a:t>
            </a:r>
            <a:r>
              <a:rPr lang="ko-KR" altLang="en-US" sz="300" dirty="0" err="1"/>
              <a:t>민트플레이어</a:t>
            </a:r>
            <a:r>
              <a:rPr lang="ko-KR" altLang="en-US" sz="300" dirty="0"/>
              <a:t> 모집</a:t>
            </a:r>
            <a:br>
              <a:rPr lang="ko-KR" altLang="en-US" sz="300" dirty="0"/>
            </a:br>
            <a:r>
              <a:rPr lang="en-US" altLang="ko-KR" sz="300" dirty="0"/>
              <a:t>1</a:t>
            </a:r>
            <a:r>
              <a:rPr lang="ko-KR" altLang="en-US" sz="300" dirty="0"/>
              <a:t>월 </a:t>
            </a:r>
            <a:r>
              <a:rPr lang="en-US" altLang="ko-KR" sz="300" dirty="0"/>
              <a:t>13</a:t>
            </a:r>
            <a:r>
              <a:rPr lang="ko-KR" altLang="en-US" sz="300" dirty="0"/>
              <a:t>일 출연 아티스트 추천 이벤트</a:t>
            </a:r>
            <a:br>
              <a:rPr lang="ko-KR" altLang="en-US" sz="300" dirty="0"/>
            </a:br>
            <a:r>
              <a:rPr lang="en-US" altLang="ko-KR" sz="300" dirty="0"/>
              <a:t>2</a:t>
            </a:r>
            <a:r>
              <a:rPr lang="ko-KR" altLang="en-US" sz="300" dirty="0"/>
              <a:t>월 </a:t>
            </a:r>
            <a:r>
              <a:rPr lang="en-US" altLang="ko-KR" sz="300" dirty="0"/>
              <a:t>18</a:t>
            </a:r>
            <a:r>
              <a:rPr lang="ko-KR" altLang="en-US" sz="300" dirty="0"/>
              <a:t>일 </a:t>
            </a:r>
            <a:r>
              <a:rPr lang="en-US" altLang="ko-KR" sz="300" dirty="0"/>
              <a:t>I♡</a:t>
            </a:r>
            <a:r>
              <a:rPr lang="ko-KR" altLang="en-US" sz="300" dirty="0" err="1"/>
              <a:t>뷰민라</a:t>
            </a:r>
            <a:r>
              <a:rPr lang="en-US" altLang="ko-KR" sz="300" dirty="0"/>
              <a:t>(</a:t>
            </a:r>
            <a:r>
              <a:rPr lang="ko-KR" altLang="en-US" sz="300" dirty="0"/>
              <a:t>사전할인</a:t>
            </a:r>
            <a:r>
              <a:rPr lang="en-US" altLang="ko-KR" sz="300" dirty="0"/>
              <a:t>) </a:t>
            </a:r>
            <a:r>
              <a:rPr lang="ko-KR" altLang="en-US" sz="300" dirty="0"/>
              <a:t>티켓 오픈</a:t>
            </a:r>
            <a:br>
              <a:rPr lang="ko-KR" altLang="en-US" sz="300" dirty="0"/>
            </a:br>
            <a:r>
              <a:rPr lang="en-US" altLang="ko-KR" sz="300" dirty="0"/>
              <a:t>2</a:t>
            </a:r>
            <a:r>
              <a:rPr lang="ko-KR" altLang="en-US" sz="300" dirty="0"/>
              <a:t>월 </a:t>
            </a:r>
            <a:r>
              <a:rPr lang="en-US" altLang="ko-KR" sz="300" dirty="0"/>
              <a:t>25</a:t>
            </a:r>
            <a:r>
              <a:rPr lang="ko-KR" altLang="en-US" sz="300" dirty="0"/>
              <a:t>일 </a:t>
            </a:r>
            <a:r>
              <a:rPr lang="en-US" altLang="ko-KR" sz="300" dirty="0"/>
              <a:t>1</a:t>
            </a:r>
            <a:r>
              <a:rPr lang="ko-KR" altLang="en-US" sz="300" dirty="0"/>
              <a:t>차 라인업 발표</a:t>
            </a:r>
            <a:br>
              <a:rPr lang="ko-KR" altLang="en-US" sz="300" dirty="0"/>
            </a:br>
            <a:r>
              <a:rPr lang="en-US" altLang="ko-KR" sz="300" dirty="0"/>
              <a:t>2</a:t>
            </a:r>
            <a:r>
              <a:rPr lang="ko-KR" altLang="en-US" sz="300" dirty="0"/>
              <a:t>월 </a:t>
            </a:r>
            <a:r>
              <a:rPr lang="en-US" altLang="ko-KR" sz="300" dirty="0"/>
              <a:t>26</a:t>
            </a:r>
            <a:r>
              <a:rPr lang="ko-KR" altLang="en-US" sz="300" dirty="0"/>
              <a:t>일 공식 티켓 오픈</a:t>
            </a:r>
          </a:p>
          <a:p>
            <a:r>
              <a:rPr lang="en-US" altLang="ko-KR" sz="300" dirty="0"/>
              <a:t>and more…</a:t>
            </a:r>
          </a:p>
          <a:p>
            <a:r>
              <a:rPr lang="en-US" altLang="ko-KR" sz="300" dirty="0"/>
              <a:t> </a:t>
            </a:r>
            <a:br>
              <a:rPr lang="en-US" altLang="ko-KR" sz="300" dirty="0"/>
            </a:br>
            <a:r>
              <a:rPr lang="en-US" altLang="ko-KR" sz="300" dirty="0"/>
              <a:t>#</a:t>
            </a:r>
            <a:r>
              <a:rPr lang="ko-KR" altLang="en-US" sz="300" dirty="0" err="1"/>
              <a:t>뷰티풀민트라이프</a:t>
            </a:r>
            <a:r>
              <a:rPr lang="ko-KR" altLang="en-US" sz="300" dirty="0"/>
              <a:t> </a:t>
            </a:r>
            <a:r>
              <a:rPr lang="en-US" altLang="ko-KR" sz="300" dirty="0"/>
              <a:t>#</a:t>
            </a:r>
            <a:r>
              <a:rPr lang="ko-KR" altLang="en-US" sz="300" dirty="0" err="1"/>
              <a:t>뷰민라</a:t>
            </a:r>
            <a:r>
              <a:rPr lang="ko-KR" altLang="en-US" sz="300" dirty="0"/>
              <a:t> </a:t>
            </a:r>
            <a:r>
              <a:rPr lang="en-US" altLang="ko-KR" sz="300" dirty="0"/>
              <a:t>#</a:t>
            </a:r>
            <a:r>
              <a:rPr lang="ko-KR" altLang="en-US" sz="300" dirty="0"/>
              <a:t>인생봄날 </a:t>
            </a:r>
            <a:r>
              <a:rPr lang="en-US" altLang="ko-KR" sz="300" dirty="0"/>
              <a:t>#BML2020 #</a:t>
            </a:r>
            <a:r>
              <a:rPr lang="ko-KR" altLang="en-US" sz="300" dirty="0" err="1"/>
              <a:t>민트페이퍼</a:t>
            </a:r>
            <a:r>
              <a:rPr lang="ko-KR" altLang="en-US" sz="300" dirty="0"/>
              <a:t/>
            </a:r>
            <a:br>
              <a:rPr lang="ko-KR" altLang="en-US" sz="300" dirty="0"/>
            </a:br>
            <a:r>
              <a:rPr lang="ko-KR" altLang="en-US" sz="300" dirty="0"/>
              <a:t> </a:t>
            </a:r>
          </a:p>
          <a:p>
            <a:r>
              <a:rPr lang="en-US" altLang="ko-KR" sz="300" dirty="0">
                <a:hlinkClick r:id="rId3"/>
              </a:rPr>
              <a:t>www.mintpaper.com</a:t>
            </a:r>
            <a:r>
              <a:rPr lang="ko-KR" altLang="en-US" sz="300" dirty="0"/>
              <a:t/>
            </a:r>
            <a:br>
              <a:rPr lang="ko-KR" altLang="en-US" sz="300" dirty="0"/>
            </a:br>
            <a:r>
              <a:rPr lang="en-US" altLang="ko-KR" sz="300" dirty="0" err="1">
                <a:hlinkClick r:id="rId4"/>
              </a:rPr>
              <a:t>facebook</a:t>
            </a:r>
            <a:r>
              <a:rPr lang="en-US" altLang="ko-KR" sz="300" dirty="0">
                <a:hlinkClick r:id="rId4"/>
              </a:rPr>
              <a:t> @</a:t>
            </a:r>
            <a:r>
              <a:rPr lang="en-US" altLang="ko-KR" sz="300" dirty="0" err="1">
                <a:hlinkClick r:id="rId4"/>
              </a:rPr>
              <a:t>beautifulmintlife</a:t>
            </a:r>
            <a:r>
              <a:rPr lang="ko-KR" altLang="en-US" sz="300" dirty="0"/>
              <a:t/>
            </a:r>
            <a:br>
              <a:rPr lang="ko-KR" altLang="en-US" sz="300" dirty="0"/>
            </a:br>
            <a:r>
              <a:rPr lang="en-US" altLang="ko-KR" sz="300" dirty="0" err="1">
                <a:hlinkClick r:id="rId5"/>
              </a:rPr>
              <a:t>instagram</a:t>
            </a:r>
            <a:r>
              <a:rPr lang="en-US" altLang="ko-KR" sz="300" dirty="0">
                <a:hlinkClick r:id="rId5"/>
              </a:rPr>
              <a:t> @</a:t>
            </a:r>
            <a:r>
              <a:rPr lang="en-US" altLang="ko-KR" sz="300" dirty="0" err="1">
                <a:hlinkClick r:id="rId5"/>
              </a:rPr>
              <a:t>beautifulmintlife</a:t>
            </a:r>
            <a:r>
              <a:rPr lang="en-US" altLang="ko-KR" sz="300" dirty="0">
                <a:hlinkClick r:id="rId5"/>
              </a:rPr>
              <a:t>_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endParaRPr lang="ko-KR" altLang="en-US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2499992" y="2913588"/>
            <a:ext cx="203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u="sng" dirty="0">
                <a:hlinkClick r:id="rId6"/>
              </a:rPr>
              <a:t/>
            </a:r>
            <a:br>
              <a:rPr lang="en-US" altLang="ko-KR" sz="600" u="sng" dirty="0">
                <a:hlinkClick r:id="rId6"/>
              </a:rPr>
            </a:br>
            <a:r>
              <a:rPr lang="en-US" altLang="ko-KR" sz="600" b="1" u="sng" dirty="0">
                <a:hlinkClick r:id="rId6"/>
              </a:rPr>
              <a:t>Beautiful Mint Life </a:t>
            </a:r>
            <a:r>
              <a:rPr lang="en-US" altLang="ko-KR" sz="600" b="1" u="sng" dirty="0" smtClean="0">
                <a:hlinkClick r:id="rId6"/>
              </a:rPr>
              <a:t>2020</a:t>
            </a:r>
            <a:endParaRPr lang="en-US" altLang="ko-KR" sz="600" dirty="0"/>
          </a:p>
          <a:p>
            <a:r>
              <a:rPr lang="en-US" altLang="ko-KR" sz="600" dirty="0"/>
              <a:t/>
            </a:r>
            <a:br>
              <a:rPr lang="en-US" altLang="ko-KR" sz="600" dirty="0"/>
            </a:br>
            <a:endParaRPr lang="ko-KR" altLang="en-US" sz="600" dirty="0"/>
          </a:p>
        </p:txBody>
      </p:sp>
      <p:sp>
        <p:nvSpPr>
          <p:cNvPr id="18" name="TextBox 17"/>
          <p:cNvSpPr txBox="1"/>
          <p:nvPr/>
        </p:nvSpPr>
        <p:spPr>
          <a:xfrm>
            <a:off x="2496494" y="3494285"/>
            <a:ext cx="203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u="sng" dirty="0">
                <a:hlinkClick r:id="rId6"/>
              </a:rPr>
              <a:t/>
            </a:r>
            <a:br>
              <a:rPr lang="en-US" altLang="ko-KR" sz="600" u="sng" dirty="0">
                <a:hlinkClick r:id="rId6"/>
              </a:rPr>
            </a:br>
            <a:r>
              <a:rPr lang="en-US" altLang="ko-KR" sz="600" b="1" u="sng" dirty="0">
                <a:hlinkClick r:id="rId6"/>
              </a:rPr>
              <a:t>Beautiful Mint Life 2010</a:t>
            </a:r>
            <a:endParaRPr lang="en-US" altLang="ko-KR" sz="600" dirty="0"/>
          </a:p>
          <a:p>
            <a:r>
              <a:rPr lang="en-US" altLang="ko-KR" sz="600" dirty="0"/>
              <a:t/>
            </a:r>
            <a:br>
              <a:rPr lang="en-US" altLang="ko-KR" sz="600" dirty="0"/>
            </a:b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67947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sz="900" dirty="0">
                <a:solidFill>
                  <a:srgbClr val="FF0000"/>
                </a:solidFill>
              </a:rPr>
              <a:t>2_1</a:t>
            </a:r>
            <a:r>
              <a:rPr lang="en-US" altLang="ko-KR" sz="900" dirty="0"/>
              <a:t>. Artist</a:t>
            </a:r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84208" y="745498"/>
            <a:ext cx="2032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92100">
              <a:lnSpc>
                <a:spcPct val="150000"/>
              </a:lnSpc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en-US" altLang="ko-KR" sz="900" dirty="0" smtClean="0"/>
              <a:t>Hover </a:t>
            </a:r>
            <a:r>
              <a:rPr lang="ko-KR" altLang="en-US" sz="900" dirty="0" smtClean="0"/>
              <a:t>시 인물이 사각 틀에서 살짝 나오는 효과</a:t>
            </a:r>
            <a:r>
              <a:rPr lang="en-US" altLang="ko-KR" sz="900" dirty="0" smtClean="0"/>
              <a:t>+</a:t>
            </a:r>
            <a:r>
              <a:rPr lang="ko-KR" altLang="en-US" sz="900" dirty="0" smtClean="0"/>
              <a:t>배경에 색이 들어오는 효과</a:t>
            </a:r>
            <a:endParaRPr lang="en-US" altLang="ko-KR" sz="900" dirty="0"/>
          </a:p>
        </p:txBody>
      </p:sp>
      <p:sp>
        <p:nvSpPr>
          <p:cNvPr id="2" name="Rectangle 1"/>
          <p:cNvSpPr/>
          <p:nvPr/>
        </p:nvSpPr>
        <p:spPr>
          <a:xfrm>
            <a:off x="2478869" y="811145"/>
            <a:ext cx="2163793" cy="39376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2478869" y="811144"/>
            <a:ext cx="2163793" cy="544506"/>
            <a:chOff x="2179463" y="1379220"/>
            <a:chExt cx="4785073" cy="2710916"/>
          </a:xfrm>
        </p:grpSpPr>
        <p:sp>
          <p:nvSpPr>
            <p:cNvPr id="12" name="Rectangle 1"/>
            <p:cNvSpPr/>
            <p:nvPr/>
          </p:nvSpPr>
          <p:spPr>
            <a:xfrm>
              <a:off x="2179463" y="1379220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2179463" y="1379220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2582043" y="848190"/>
            <a:ext cx="355217" cy="9890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bg1"/>
                </a:solidFill>
              </a:rPr>
              <a:t>Logo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3014005" y="848190"/>
            <a:ext cx="1541148" cy="989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err="1" smtClean="0">
                <a:solidFill>
                  <a:schemeClr val="bg1"/>
                </a:solidFill>
              </a:rPr>
              <a:t>nav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41" name="Rectangle 1"/>
          <p:cNvSpPr/>
          <p:nvPr/>
        </p:nvSpPr>
        <p:spPr>
          <a:xfrm>
            <a:off x="2478869" y="4430668"/>
            <a:ext cx="2163793" cy="3180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ysClr val="windowText" lastClr="000000"/>
                </a:solidFill>
              </a:rPr>
              <a:t>footer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68" name="Google Shape;141;p15"/>
          <p:cNvSpPr/>
          <p:nvPr/>
        </p:nvSpPr>
        <p:spPr>
          <a:xfrm>
            <a:off x="4374116" y="1439461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673454" y="1496379"/>
            <a:ext cx="420906" cy="390990"/>
            <a:chOff x="2731553" y="1687731"/>
            <a:chExt cx="815388" cy="757435"/>
          </a:xfrm>
        </p:grpSpPr>
        <p:sp>
          <p:nvSpPr>
            <p:cNvPr id="42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3121129" y="1496379"/>
            <a:ext cx="420906" cy="390990"/>
            <a:chOff x="2731553" y="1687731"/>
            <a:chExt cx="815388" cy="757435"/>
          </a:xfrm>
        </p:grpSpPr>
        <p:sp>
          <p:nvSpPr>
            <p:cNvPr id="30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3571185" y="1496379"/>
            <a:ext cx="420906" cy="390990"/>
            <a:chOff x="2731553" y="1687731"/>
            <a:chExt cx="815388" cy="757435"/>
          </a:xfrm>
        </p:grpSpPr>
        <p:sp>
          <p:nvSpPr>
            <p:cNvPr id="36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4021241" y="1496379"/>
            <a:ext cx="420906" cy="390990"/>
            <a:chOff x="2731553" y="1687731"/>
            <a:chExt cx="815388" cy="757435"/>
          </a:xfrm>
        </p:grpSpPr>
        <p:sp>
          <p:nvSpPr>
            <p:cNvPr id="39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2673454" y="1937366"/>
            <a:ext cx="420906" cy="390990"/>
            <a:chOff x="2731553" y="1687731"/>
            <a:chExt cx="815388" cy="757435"/>
          </a:xfrm>
        </p:grpSpPr>
        <p:sp>
          <p:nvSpPr>
            <p:cNvPr id="44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3121129" y="1937366"/>
            <a:ext cx="420906" cy="390990"/>
            <a:chOff x="2731553" y="1687731"/>
            <a:chExt cx="815388" cy="757435"/>
          </a:xfrm>
        </p:grpSpPr>
        <p:sp>
          <p:nvSpPr>
            <p:cNvPr id="47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/>
          <p:cNvGrpSpPr/>
          <p:nvPr/>
        </p:nvGrpSpPr>
        <p:grpSpPr>
          <a:xfrm>
            <a:off x="3568804" y="1937366"/>
            <a:ext cx="420906" cy="390990"/>
            <a:chOff x="2731553" y="1687731"/>
            <a:chExt cx="815388" cy="757435"/>
          </a:xfrm>
        </p:grpSpPr>
        <p:sp>
          <p:nvSpPr>
            <p:cNvPr id="50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4016479" y="1937366"/>
            <a:ext cx="420906" cy="390990"/>
            <a:chOff x="2731553" y="1687731"/>
            <a:chExt cx="815388" cy="757435"/>
          </a:xfrm>
        </p:grpSpPr>
        <p:sp>
          <p:nvSpPr>
            <p:cNvPr id="53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2667104" y="2372806"/>
            <a:ext cx="420906" cy="390990"/>
            <a:chOff x="2731553" y="1687731"/>
            <a:chExt cx="815388" cy="757435"/>
          </a:xfrm>
        </p:grpSpPr>
        <p:sp>
          <p:nvSpPr>
            <p:cNvPr id="56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3114779" y="2372806"/>
            <a:ext cx="420906" cy="390990"/>
            <a:chOff x="2731553" y="1687731"/>
            <a:chExt cx="815388" cy="757435"/>
          </a:xfrm>
        </p:grpSpPr>
        <p:sp>
          <p:nvSpPr>
            <p:cNvPr id="59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/>
          <p:cNvGrpSpPr/>
          <p:nvPr/>
        </p:nvGrpSpPr>
        <p:grpSpPr>
          <a:xfrm>
            <a:off x="3564835" y="2372806"/>
            <a:ext cx="420906" cy="390990"/>
            <a:chOff x="2731553" y="1687731"/>
            <a:chExt cx="815388" cy="757435"/>
          </a:xfrm>
        </p:grpSpPr>
        <p:sp>
          <p:nvSpPr>
            <p:cNvPr id="62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/>
          <p:cNvGrpSpPr/>
          <p:nvPr/>
        </p:nvGrpSpPr>
        <p:grpSpPr>
          <a:xfrm>
            <a:off x="4014891" y="2372806"/>
            <a:ext cx="420906" cy="390990"/>
            <a:chOff x="2731553" y="1687731"/>
            <a:chExt cx="815388" cy="757435"/>
          </a:xfrm>
        </p:grpSpPr>
        <p:sp>
          <p:nvSpPr>
            <p:cNvPr id="65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2667104" y="2973300"/>
            <a:ext cx="1775043" cy="1260940"/>
            <a:chOff x="2667104" y="2813793"/>
            <a:chExt cx="1775043" cy="1260940"/>
          </a:xfrm>
        </p:grpSpPr>
        <p:grpSp>
          <p:nvGrpSpPr>
            <p:cNvPr id="69" name="그룹 68"/>
            <p:cNvGrpSpPr/>
            <p:nvPr/>
          </p:nvGrpSpPr>
          <p:grpSpPr>
            <a:xfrm>
              <a:off x="2667104" y="2813793"/>
              <a:ext cx="420906" cy="390990"/>
              <a:chOff x="2731553" y="1687731"/>
              <a:chExt cx="815388" cy="757435"/>
            </a:xfrm>
          </p:grpSpPr>
          <p:sp>
            <p:nvSpPr>
              <p:cNvPr id="70" name="Rectangle 1"/>
              <p:cNvSpPr/>
              <p:nvPr/>
            </p:nvSpPr>
            <p:spPr>
              <a:xfrm>
                <a:off x="2731553" y="1687731"/>
                <a:ext cx="815388" cy="75743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1" name="직선 연결선 70"/>
              <p:cNvCxnSpPr/>
              <p:nvPr/>
            </p:nvCxnSpPr>
            <p:spPr>
              <a:xfrm>
                <a:off x="2731553" y="1687731"/>
                <a:ext cx="815388" cy="7574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그룹 71"/>
            <p:cNvGrpSpPr/>
            <p:nvPr/>
          </p:nvGrpSpPr>
          <p:grpSpPr>
            <a:xfrm>
              <a:off x="3114779" y="2813793"/>
              <a:ext cx="420906" cy="390990"/>
              <a:chOff x="2731553" y="1687731"/>
              <a:chExt cx="815388" cy="757435"/>
            </a:xfrm>
          </p:grpSpPr>
          <p:sp>
            <p:nvSpPr>
              <p:cNvPr id="73" name="Rectangle 1"/>
              <p:cNvSpPr/>
              <p:nvPr/>
            </p:nvSpPr>
            <p:spPr>
              <a:xfrm>
                <a:off x="2731553" y="1687731"/>
                <a:ext cx="815388" cy="75743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4" name="직선 연결선 73"/>
              <p:cNvCxnSpPr/>
              <p:nvPr/>
            </p:nvCxnSpPr>
            <p:spPr>
              <a:xfrm>
                <a:off x="2731553" y="1687731"/>
                <a:ext cx="815388" cy="7574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그룹 74"/>
            <p:cNvGrpSpPr/>
            <p:nvPr/>
          </p:nvGrpSpPr>
          <p:grpSpPr>
            <a:xfrm>
              <a:off x="3562454" y="2813793"/>
              <a:ext cx="420906" cy="390990"/>
              <a:chOff x="2731553" y="1687731"/>
              <a:chExt cx="815388" cy="757435"/>
            </a:xfrm>
          </p:grpSpPr>
          <p:sp>
            <p:nvSpPr>
              <p:cNvPr id="76" name="Rectangle 1"/>
              <p:cNvSpPr/>
              <p:nvPr/>
            </p:nvSpPr>
            <p:spPr>
              <a:xfrm>
                <a:off x="2731553" y="1687731"/>
                <a:ext cx="815388" cy="75743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7" name="직선 연결선 76"/>
              <p:cNvCxnSpPr/>
              <p:nvPr/>
            </p:nvCxnSpPr>
            <p:spPr>
              <a:xfrm>
                <a:off x="2731553" y="1687731"/>
                <a:ext cx="815388" cy="7574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그룹 77"/>
            <p:cNvGrpSpPr/>
            <p:nvPr/>
          </p:nvGrpSpPr>
          <p:grpSpPr>
            <a:xfrm>
              <a:off x="4010129" y="2813793"/>
              <a:ext cx="420906" cy="390990"/>
              <a:chOff x="2731553" y="1687731"/>
              <a:chExt cx="815388" cy="757435"/>
            </a:xfrm>
          </p:grpSpPr>
          <p:sp>
            <p:nvSpPr>
              <p:cNvPr id="79" name="Rectangle 1"/>
              <p:cNvSpPr/>
              <p:nvPr/>
            </p:nvSpPr>
            <p:spPr>
              <a:xfrm>
                <a:off x="2731553" y="1687731"/>
                <a:ext cx="815388" cy="75743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80" name="직선 연결선 79"/>
              <p:cNvCxnSpPr/>
              <p:nvPr/>
            </p:nvCxnSpPr>
            <p:spPr>
              <a:xfrm>
                <a:off x="2731553" y="1687731"/>
                <a:ext cx="815388" cy="7574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그룹 130"/>
            <p:cNvGrpSpPr/>
            <p:nvPr/>
          </p:nvGrpSpPr>
          <p:grpSpPr>
            <a:xfrm>
              <a:off x="2673454" y="3242756"/>
              <a:ext cx="420906" cy="390990"/>
              <a:chOff x="2731553" y="1687731"/>
              <a:chExt cx="815388" cy="757435"/>
            </a:xfrm>
          </p:grpSpPr>
          <p:sp>
            <p:nvSpPr>
              <p:cNvPr id="132" name="Rectangle 1"/>
              <p:cNvSpPr/>
              <p:nvPr/>
            </p:nvSpPr>
            <p:spPr>
              <a:xfrm>
                <a:off x="2731553" y="1687731"/>
                <a:ext cx="815388" cy="75743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33" name="직선 연결선 132"/>
              <p:cNvCxnSpPr/>
              <p:nvPr/>
            </p:nvCxnSpPr>
            <p:spPr>
              <a:xfrm>
                <a:off x="2731553" y="1687731"/>
                <a:ext cx="815388" cy="7574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그룹 133"/>
            <p:cNvGrpSpPr/>
            <p:nvPr/>
          </p:nvGrpSpPr>
          <p:grpSpPr>
            <a:xfrm>
              <a:off x="3121129" y="3242756"/>
              <a:ext cx="420906" cy="390990"/>
              <a:chOff x="2731553" y="1687731"/>
              <a:chExt cx="815388" cy="757435"/>
            </a:xfrm>
          </p:grpSpPr>
          <p:sp>
            <p:nvSpPr>
              <p:cNvPr id="135" name="Rectangle 1"/>
              <p:cNvSpPr/>
              <p:nvPr/>
            </p:nvSpPr>
            <p:spPr>
              <a:xfrm>
                <a:off x="2731553" y="1687731"/>
                <a:ext cx="815388" cy="75743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36" name="직선 연결선 135"/>
              <p:cNvCxnSpPr/>
              <p:nvPr/>
            </p:nvCxnSpPr>
            <p:spPr>
              <a:xfrm>
                <a:off x="2731553" y="1687731"/>
                <a:ext cx="815388" cy="7574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/>
            <p:cNvGrpSpPr/>
            <p:nvPr/>
          </p:nvGrpSpPr>
          <p:grpSpPr>
            <a:xfrm>
              <a:off x="3571185" y="3242756"/>
              <a:ext cx="420906" cy="390990"/>
              <a:chOff x="2731553" y="1687731"/>
              <a:chExt cx="815388" cy="757435"/>
            </a:xfrm>
          </p:grpSpPr>
          <p:sp>
            <p:nvSpPr>
              <p:cNvPr id="138" name="Rectangle 1"/>
              <p:cNvSpPr/>
              <p:nvPr/>
            </p:nvSpPr>
            <p:spPr>
              <a:xfrm>
                <a:off x="2731553" y="1687731"/>
                <a:ext cx="815388" cy="75743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39" name="직선 연결선 138"/>
              <p:cNvCxnSpPr/>
              <p:nvPr/>
            </p:nvCxnSpPr>
            <p:spPr>
              <a:xfrm>
                <a:off x="2731553" y="1687731"/>
                <a:ext cx="815388" cy="7574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그룹 139"/>
            <p:cNvGrpSpPr/>
            <p:nvPr/>
          </p:nvGrpSpPr>
          <p:grpSpPr>
            <a:xfrm>
              <a:off x="4021241" y="3242756"/>
              <a:ext cx="420906" cy="390990"/>
              <a:chOff x="2731553" y="1687731"/>
              <a:chExt cx="815388" cy="757435"/>
            </a:xfrm>
          </p:grpSpPr>
          <p:sp>
            <p:nvSpPr>
              <p:cNvPr id="141" name="Rectangle 1"/>
              <p:cNvSpPr/>
              <p:nvPr/>
            </p:nvSpPr>
            <p:spPr>
              <a:xfrm>
                <a:off x="2731553" y="1687731"/>
                <a:ext cx="815388" cy="75743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42" name="직선 연결선 141"/>
              <p:cNvCxnSpPr/>
              <p:nvPr/>
            </p:nvCxnSpPr>
            <p:spPr>
              <a:xfrm>
                <a:off x="2731553" y="1687731"/>
                <a:ext cx="815388" cy="7574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그룹 142"/>
            <p:cNvGrpSpPr/>
            <p:nvPr/>
          </p:nvGrpSpPr>
          <p:grpSpPr>
            <a:xfrm>
              <a:off x="2673454" y="3683743"/>
              <a:ext cx="420906" cy="390990"/>
              <a:chOff x="2731553" y="1687731"/>
              <a:chExt cx="815388" cy="757435"/>
            </a:xfrm>
          </p:grpSpPr>
          <p:sp>
            <p:nvSpPr>
              <p:cNvPr id="144" name="Rectangle 1"/>
              <p:cNvSpPr/>
              <p:nvPr/>
            </p:nvSpPr>
            <p:spPr>
              <a:xfrm>
                <a:off x="2731553" y="1687731"/>
                <a:ext cx="815388" cy="75743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45" name="직선 연결선 144"/>
              <p:cNvCxnSpPr/>
              <p:nvPr/>
            </p:nvCxnSpPr>
            <p:spPr>
              <a:xfrm>
                <a:off x="2731553" y="1687731"/>
                <a:ext cx="815388" cy="7574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그룹 145"/>
            <p:cNvGrpSpPr/>
            <p:nvPr/>
          </p:nvGrpSpPr>
          <p:grpSpPr>
            <a:xfrm>
              <a:off x="3121129" y="3683743"/>
              <a:ext cx="420906" cy="390990"/>
              <a:chOff x="2731553" y="1687731"/>
              <a:chExt cx="815388" cy="757435"/>
            </a:xfrm>
          </p:grpSpPr>
          <p:sp>
            <p:nvSpPr>
              <p:cNvPr id="147" name="Rectangle 1"/>
              <p:cNvSpPr/>
              <p:nvPr/>
            </p:nvSpPr>
            <p:spPr>
              <a:xfrm>
                <a:off x="2731553" y="1687731"/>
                <a:ext cx="815388" cy="75743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48" name="직선 연결선 147"/>
              <p:cNvCxnSpPr/>
              <p:nvPr/>
            </p:nvCxnSpPr>
            <p:spPr>
              <a:xfrm>
                <a:off x="2731553" y="1687731"/>
                <a:ext cx="815388" cy="7574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그룹 148"/>
            <p:cNvGrpSpPr/>
            <p:nvPr/>
          </p:nvGrpSpPr>
          <p:grpSpPr>
            <a:xfrm>
              <a:off x="3568804" y="3683743"/>
              <a:ext cx="420906" cy="390990"/>
              <a:chOff x="2731553" y="1687731"/>
              <a:chExt cx="815388" cy="757435"/>
            </a:xfrm>
          </p:grpSpPr>
          <p:sp>
            <p:nvSpPr>
              <p:cNvPr id="150" name="Rectangle 1"/>
              <p:cNvSpPr/>
              <p:nvPr/>
            </p:nvSpPr>
            <p:spPr>
              <a:xfrm>
                <a:off x="2731553" y="1687731"/>
                <a:ext cx="815388" cy="75743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51" name="직선 연결선 150"/>
              <p:cNvCxnSpPr/>
              <p:nvPr/>
            </p:nvCxnSpPr>
            <p:spPr>
              <a:xfrm>
                <a:off x="2731553" y="1687731"/>
                <a:ext cx="815388" cy="7574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그룹 151"/>
            <p:cNvGrpSpPr/>
            <p:nvPr/>
          </p:nvGrpSpPr>
          <p:grpSpPr>
            <a:xfrm>
              <a:off x="4016479" y="3683743"/>
              <a:ext cx="420906" cy="390990"/>
              <a:chOff x="2731553" y="1687731"/>
              <a:chExt cx="815388" cy="757435"/>
            </a:xfrm>
          </p:grpSpPr>
          <p:sp>
            <p:nvSpPr>
              <p:cNvPr id="153" name="Rectangle 1"/>
              <p:cNvSpPr/>
              <p:nvPr/>
            </p:nvSpPr>
            <p:spPr>
              <a:xfrm>
                <a:off x="2731553" y="1687731"/>
                <a:ext cx="815388" cy="75743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54" name="직선 연결선 153"/>
              <p:cNvCxnSpPr/>
              <p:nvPr/>
            </p:nvCxnSpPr>
            <p:spPr>
              <a:xfrm>
                <a:off x="2731553" y="1687731"/>
                <a:ext cx="815388" cy="7574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4626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sz="900" dirty="0">
                <a:solidFill>
                  <a:srgbClr val="FF0000"/>
                </a:solidFill>
              </a:rPr>
              <a:t>2_2</a:t>
            </a:r>
            <a:r>
              <a:rPr lang="en-US" altLang="ko-KR" sz="900" dirty="0"/>
              <a:t>.Time table</a:t>
            </a:r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84208" y="745498"/>
            <a:ext cx="203264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92100">
              <a:lnSpc>
                <a:spcPct val="150000"/>
              </a:lnSpc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smtClean="0"/>
              <a:t>우측으로 스크롤 되며 시간대별로 나오는 라인업 표시</a:t>
            </a:r>
            <a:endParaRPr lang="en-US" altLang="ko-KR" sz="900" dirty="0"/>
          </a:p>
        </p:txBody>
      </p:sp>
      <p:grpSp>
        <p:nvGrpSpPr>
          <p:cNvPr id="7" name="그룹 6"/>
          <p:cNvGrpSpPr/>
          <p:nvPr/>
        </p:nvGrpSpPr>
        <p:grpSpPr>
          <a:xfrm>
            <a:off x="2545456" y="993083"/>
            <a:ext cx="3048894" cy="2743814"/>
            <a:chOff x="2545456" y="993083"/>
            <a:chExt cx="3048894" cy="2743814"/>
          </a:xfrm>
        </p:grpSpPr>
        <p:sp>
          <p:nvSpPr>
            <p:cNvPr id="2" name="Rectangle 1"/>
            <p:cNvSpPr/>
            <p:nvPr/>
          </p:nvSpPr>
          <p:spPr>
            <a:xfrm>
              <a:off x="2545456" y="993085"/>
              <a:ext cx="2163793" cy="27438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545456" y="993083"/>
              <a:ext cx="2163793" cy="544506"/>
              <a:chOff x="2179463" y="1379220"/>
              <a:chExt cx="4785073" cy="2710916"/>
            </a:xfrm>
          </p:grpSpPr>
          <p:sp>
            <p:nvSpPr>
              <p:cNvPr id="12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/>
            <p:cNvSpPr/>
            <p:nvPr/>
          </p:nvSpPr>
          <p:spPr>
            <a:xfrm>
              <a:off x="2648630" y="1030129"/>
              <a:ext cx="355217" cy="9890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>
                  <a:solidFill>
                    <a:schemeClr val="bg1"/>
                  </a:solidFill>
                </a:rPr>
                <a:t>Logo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4"/>
            <p:cNvSpPr/>
            <p:nvPr/>
          </p:nvSpPr>
          <p:spPr>
            <a:xfrm>
              <a:off x="3080592" y="1030129"/>
              <a:ext cx="1541148" cy="9890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err="1" smtClean="0">
                  <a:solidFill>
                    <a:schemeClr val="bg1"/>
                  </a:solidFill>
                </a:rPr>
                <a:t>nav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1"/>
            <p:cNvSpPr/>
            <p:nvPr/>
          </p:nvSpPr>
          <p:spPr>
            <a:xfrm>
              <a:off x="2545456" y="3418807"/>
              <a:ext cx="2163793" cy="318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</a:rPr>
                <a:t>footer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ectangle 1"/>
            <p:cNvSpPr/>
            <p:nvPr/>
          </p:nvSpPr>
          <p:spPr>
            <a:xfrm>
              <a:off x="2731552" y="1687731"/>
              <a:ext cx="286279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</a:rPr>
                <a:t>Day 1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8" name="Google Shape;141;p15"/>
          <p:cNvSpPr/>
          <p:nvPr/>
        </p:nvSpPr>
        <p:spPr>
          <a:xfrm>
            <a:off x="4440703" y="1621400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Rectangle 1"/>
          <p:cNvSpPr/>
          <p:nvPr/>
        </p:nvSpPr>
        <p:spPr>
          <a:xfrm>
            <a:off x="2731551" y="2500531"/>
            <a:ext cx="2862799" cy="7574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ysClr val="windowText" lastClr="000000"/>
                </a:solidFill>
              </a:rPr>
              <a:t>Day 2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20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439</Words>
  <Application>Microsoft Office PowerPoint</Application>
  <PresentationFormat>화면 슬라이드 쇼(16:9)</PresentationFormat>
  <Paragraphs>255</Paragraphs>
  <Slides>16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표지</vt:lpstr>
      <vt:lpstr>간지등</vt:lpstr>
      <vt:lpstr>1_디자인 사용자 지정</vt:lpstr>
      <vt:lpstr>스토리보드 수행과제(이승현)</vt:lpstr>
      <vt:lpstr>Document History</vt:lpstr>
      <vt:lpstr>Index</vt:lpstr>
      <vt:lpstr>Design Concept</vt:lpstr>
      <vt:lpstr>Information Architecture</vt:lpstr>
      <vt:lpstr>0. Main</vt:lpstr>
      <vt:lpstr>1_1. About(+history)</vt:lpstr>
      <vt:lpstr>2_1. Artist</vt:lpstr>
      <vt:lpstr>2_2.Time table</vt:lpstr>
      <vt:lpstr>3_1. 예매하기 (+안내사항)</vt:lpstr>
      <vt:lpstr>4_1. 관람안내 (+공지사항 및 오시는길) </vt:lpstr>
      <vt:lpstr>5_1.Photo</vt:lpstr>
      <vt:lpstr>기능1</vt:lpstr>
      <vt:lpstr>기능2</vt:lpstr>
      <vt:lpstr>기능2</vt:lpstr>
      <vt:lpstr>기능2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스토리보드 수행과제(이승현)</dc:title>
  <cp:lastModifiedBy>Windows 사용자</cp:lastModifiedBy>
  <cp:revision>150</cp:revision>
  <dcterms:modified xsi:type="dcterms:W3CDTF">2020-02-14T06:53:41Z</dcterms:modified>
</cp:coreProperties>
</file>