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Proxima Nov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9" roundtripDataSignature="AMtx7mjbdZMgJGKHaX55lOSlgHaY2mKQ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6C4903A-D532-4F88-A429-71B92CE13A76}">
  <a:tblStyle styleId="{A6C4903A-D532-4F88-A429-71B92CE13A76}"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were able to isolate best and worst performing countries in terms of all-time deaths.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were able to isolate best and worst performing regions such as Zimbabwe or Lesotho, but also where linear regression models had a bad fit. Additionally the base data set with just air pollution deaths had summation for different levels of Socio-demographic indices, where we can obviously see the impact of wealth/development on decrease health risks. The model trendlines can then be used to predict the general trend in the death metric into the future to drive policy.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700"/>
              <a:t>The modelling process involved some experimentation.</a:t>
            </a:r>
            <a:endParaRPr sz="700"/>
          </a:p>
          <a:p>
            <a:pPr indent="-273050" lvl="0" marL="457200" rtl="0" algn="l">
              <a:lnSpc>
                <a:spcPct val="100000"/>
              </a:lnSpc>
              <a:spcBef>
                <a:spcPts val="0"/>
              </a:spcBef>
              <a:spcAft>
                <a:spcPts val="0"/>
              </a:spcAft>
              <a:buSzPts val="700"/>
              <a:buAutoNum type="arabicParenR"/>
            </a:pPr>
            <a:r>
              <a:rPr lang="en" sz="700"/>
              <a:t>Linear Regression (Regional level + country level) were developed to provide a baseline trend in each of the death metrics at different entity aggregates. Ultimately it proves to be a useful tool in capturing the overall picture that the world is trending in and individual nations.</a:t>
            </a:r>
            <a:endParaRPr sz="700"/>
          </a:p>
          <a:p>
            <a:pPr indent="-273050" lvl="0" marL="457200" rtl="0" algn="l">
              <a:lnSpc>
                <a:spcPct val="100000"/>
              </a:lnSpc>
              <a:spcBef>
                <a:spcPts val="0"/>
              </a:spcBef>
              <a:spcAft>
                <a:spcPts val="0"/>
              </a:spcAft>
              <a:buSzPts val="700"/>
              <a:buAutoNum type="arabicParenR"/>
            </a:pPr>
            <a:r>
              <a:rPr lang="en" sz="700"/>
              <a:t>We </a:t>
            </a:r>
            <a:r>
              <a:rPr lang="en" sz="700">
                <a:solidFill>
                  <a:schemeClr val="dk1"/>
                </a:solidFill>
              </a:rPr>
              <a:t> lightly tested a KNN model, but to better</a:t>
            </a:r>
            <a:r>
              <a:rPr lang="en" sz="700"/>
              <a:t> understand the interaction with added features, we decided to do model selection with PyCaret and also</a:t>
            </a:r>
            <a:endParaRPr sz="700"/>
          </a:p>
          <a:p>
            <a:pPr indent="-273050" lvl="0" marL="457200" rtl="0" algn="l">
              <a:lnSpc>
                <a:spcPct val="100000"/>
              </a:lnSpc>
              <a:spcBef>
                <a:spcPts val="0"/>
              </a:spcBef>
              <a:spcAft>
                <a:spcPts val="0"/>
              </a:spcAft>
              <a:buSzPts val="700"/>
              <a:buAutoNum type="arabicParenR"/>
            </a:pPr>
            <a:r>
              <a:rPr lang="en" sz="700"/>
              <a:t>With Random Forest, XGBoost, and Extra Tree Regressor, where we get more sight from additional features and similar results between all 3 models.</a:t>
            </a:r>
            <a:endParaRPr sz="700"/>
          </a:p>
          <a:p>
            <a:pPr indent="-273050" lvl="0" marL="457200" rtl="0" algn="l">
              <a:lnSpc>
                <a:spcPct val="100000"/>
              </a:lnSpc>
              <a:spcBef>
                <a:spcPts val="0"/>
              </a:spcBef>
              <a:spcAft>
                <a:spcPts val="0"/>
              </a:spcAft>
              <a:buSzPts val="700"/>
              <a:buAutoNum type="arabicParenR"/>
            </a:pPr>
            <a:r>
              <a:rPr lang="en" sz="700"/>
              <a:t>We then used voting in an ensemble model that did not provide much better results than the individual trees but is able to combine the 3 models that could be operationalized</a:t>
            </a:r>
            <a:endParaRPr sz="700"/>
          </a:p>
          <a:p>
            <a:pPr indent="-273050" lvl="0" marL="457200" rtl="0" algn="l">
              <a:lnSpc>
                <a:spcPct val="100000"/>
              </a:lnSpc>
              <a:spcBef>
                <a:spcPts val="0"/>
              </a:spcBef>
              <a:spcAft>
                <a:spcPts val="0"/>
              </a:spcAft>
              <a:buSzPts val="700"/>
              <a:buAutoNum type="arabicParenR"/>
            </a:pPr>
            <a:r>
              <a:rPr lang="en" sz="700"/>
              <a:t>Ultimately linear regression seems to still be the most applicable to the data set given the input features. However, additional features may provide better results.</a:t>
            </a:r>
            <a:endParaRPr sz="700"/>
          </a:p>
          <a:p>
            <a:pPr indent="0" lvl="0" marL="0" rtl="0" algn="l">
              <a:lnSpc>
                <a:spcPct val="100000"/>
              </a:lnSpc>
              <a:spcBef>
                <a:spcPts val="0"/>
              </a:spcBef>
              <a:spcAft>
                <a:spcPts val="0"/>
              </a:spcAft>
              <a:buSzPts val="1100"/>
              <a:buNone/>
            </a:pPr>
            <a:r>
              <a:t/>
            </a:r>
            <a:endParaRPr sz="7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700">
                <a:solidFill>
                  <a:schemeClr val="dk1"/>
                </a:solidFill>
              </a:rPr>
              <a:t>PyCaret allowed us to test over 20 models at once and gave some suggested model tuning parameters to start with in building our own trees. It predicted better regression metrics that we were able to achieve with our preliminary models, but we still have room to tune our models. It allowed us to visualize the learning and validation curve so we could gauge what max tree depth to start with when building our own models on the effect on accuracy of training instances</a:t>
            </a:r>
            <a:endParaRPr sz="7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PyCaret gave us insight into how to building our own models. We chose a max depth of about 7 levels in the trees, tested estimators between 1000 to 2000. We used all the features available to us and used default parameters to cap the maximum number of features. We did a 65 train-20 test-15 hold out split, while attempting to preserve entire time series in each set, but ultimately the models shuffle through the elements.  We then conducts cross validation with 10 folds and 3 repeats in addition to a hold-out validation which gave us similar scores for the test-train data. WE also use the Mean absolute error as the scoring criterion, but we evaluate models on R2 and RMSE as well.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6efd09d70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6efd09d70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50">
                <a:solidFill>
                  <a:schemeClr val="dk1"/>
                </a:solidFill>
                <a:highlight>
                  <a:srgbClr val="FFFFFF"/>
                </a:highlight>
              </a:rPr>
              <a:t>mean_absolute_error/std</a:t>
            </a:r>
            <a:endParaRPr sz="12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50">
                <a:solidFill>
                  <a:schemeClr val="dk1"/>
                </a:solidFill>
                <a:highlight>
                  <a:srgbClr val="FFFFFF"/>
                </a:highlight>
              </a:rPr>
              <a:t>XGB -25.954 (1.175)</a:t>
            </a:r>
            <a:endParaRPr sz="12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50">
                <a:solidFill>
                  <a:schemeClr val="dk1"/>
                </a:solidFill>
                <a:highlight>
                  <a:srgbClr val="FFFFFF"/>
                </a:highlight>
              </a:rPr>
              <a:t>RF -33.887 (1.941)</a:t>
            </a:r>
            <a:endParaRPr sz="12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50">
                <a:solidFill>
                  <a:schemeClr val="dk1"/>
                </a:solidFill>
                <a:highlight>
                  <a:srgbClr val="FFFFFF"/>
                </a:highlight>
              </a:rPr>
              <a:t>ET -38.489 (1.918)</a:t>
            </a:r>
            <a:endParaRPr sz="12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50">
                <a:solidFill>
                  <a:schemeClr val="dk1"/>
                </a:solidFill>
                <a:highlight>
                  <a:srgbClr val="FFFFFF"/>
                </a:highlight>
              </a:rPr>
              <a:t>voting -31.838 (1.594)</a:t>
            </a:r>
            <a:endParaRPr sz="1250">
              <a:solidFill>
                <a:schemeClr val="dk1"/>
              </a:solidFill>
              <a:highlight>
                <a:srgbClr val="FFFFFF"/>
              </a:highlight>
            </a:endParaRPr>
          </a:p>
          <a:p>
            <a:pPr indent="0" lvl="0" marL="0" rtl="0" algn="l">
              <a:spcBef>
                <a:spcPts val="0"/>
              </a:spcBef>
              <a:spcAft>
                <a:spcPts val="0"/>
              </a:spcAft>
              <a:buNone/>
            </a:pPr>
            <a:r>
              <a:rPr lang="en" sz="1250">
                <a:solidFill>
                  <a:schemeClr val="dk1"/>
                </a:solidFill>
                <a:highlight>
                  <a:srgbClr val="FFFFFF"/>
                </a:highlight>
              </a:rPr>
              <a:t>Ultimately the tree regressors have similar performance and the voting method doesn't produce a model that is significantly better than any of the 3 individual models</a:t>
            </a:r>
            <a:endParaRPr sz="13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616161"/>
              </a:buClr>
              <a:buSzPts val="1000"/>
              <a:buFont typeface="Arial"/>
              <a:buChar char="●"/>
            </a:pPr>
            <a:r>
              <a:rPr lang="en" sz="1000">
                <a:solidFill>
                  <a:srgbClr val="616161"/>
                </a:solidFill>
              </a:rPr>
              <a:t>Socio-demographic index is an accumulation of different health factors and health performance metrics, so it is the best predictor but requires a lot of manual data collection</a:t>
            </a:r>
            <a:endParaRPr sz="1000">
              <a:solidFill>
                <a:srgbClr val="616161"/>
              </a:solidFill>
            </a:endParaRPr>
          </a:p>
          <a:p>
            <a:pPr indent="-292100" lvl="0" marL="457200" rtl="0" algn="l">
              <a:lnSpc>
                <a:spcPct val="115000"/>
              </a:lnSpc>
              <a:spcBef>
                <a:spcPts val="0"/>
              </a:spcBef>
              <a:spcAft>
                <a:spcPts val="0"/>
              </a:spcAft>
              <a:buClr>
                <a:srgbClr val="616161"/>
              </a:buClr>
              <a:buSzPts val="1000"/>
              <a:buFont typeface="Proxima Nova"/>
              <a:buChar char="●"/>
            </a:pPr>
            <a:r>
              <a:t/>
            </a:r>
            <a:endParaRPr sz="1000">
              <a:solidFill>
                <a:srgbClr val="61616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rgbClr val="3C4245"/>
              </a:buClr>
              <a:buSzPts val="1400"/>
              <a:buChar char="●"/>
            </a:pPr>
            <a:r>
              <a:rPr lang="en" sz="1400">
                <a:solidFill>
                  <a:srgbClr val="3C4245"/>
                </a:solidFill>
              </a:rPr>
              <a:t>Around a third of the global population worldwide cook using open fires or inefficient stoves fuelled by kerosene, biomass and coal, which generates harmful household air pollution.</a:t>
            </a:r>
            <a:endParaRPr sz="1400">
              <a:solidFill>
                <a:srgbClr val="3C4245"/>
              </a:solidFill>
            </a:endParaRPr>
          </a:p>
          <a:p>
            <a:pPr indent="-317500" lvl="0" marL="457200" rtl="0" algn="l">
              <a:lnSpc>
                <a:spcPct val="115000"/>
              </a:lnSpc>
              <a:spcBef>
                <a:spcPts val="0"/>
              </a:spcBef>
              <a:spcAft>
                <a:spcPts val="0"/>
              </a:spcAft>
              <a:buClr>
                <a:srgbClr val="3C4245"/>
              </a:buClr>
              <a:buSzPts val="1400"/>
              <a:buChar char="●"/>
            </a:pPr>
            <a:r>
              <a:rPr lang="en" sz="1400">
                <a:solidFill>
                  <a:srgbClr val="3C4245"/>
                </a:solidFill>
              </a:rPr>
              <a:t>Household air pollution was responsible for an estimated 3.2 million deaths per year in 2020, including over 237 000 deaths of children under the age of 5.</a:t>
            </a:r>
            <a:endParaRPr sz="1400">
              <a:solidFill>
                <a:srgbClr val="3C4245"/>
              </a:solidFill>
            </a:endParaRPr>
          </a:p>
          <a:p>
            <a:pPr indent="-317500" lvl="0" marL="457200" rtl="0" algn="l">
              <a:lnSpc>
                <a:spcPct val="115000"/>
              </a:lnSpc>
              <a:spcBef>
                <a:spcPts val="0"/>
              </a:spcBef>
              <a:spcAft>
                <a:spcPts val="0"/>
              </a:spcAft>
              <a:buClr>
                <a:srgbClr val="3C4245"/>
              </a:buClr>
              <a:buSzPts val="1400"/>
              <a:buChar char="●"/>
            </a:pPr>
            <a:r>
              <a:rPr lang="en" sz="1400">
                <a:solidFill>
                  <a:srgbClr val="3C4245"/>
                </a:solidFill>
              </a:rPr>
              <a:t>Household air pollution exposure leads to noncommunicable diseases including stroke, ischaemic heart disease, chronic obstructive pulmonary disease (COPD) and lung cancer.</a:t>
            </a:r>
            <a:endParaRPr sz="1400">
              <a:solidFill>
                <a:srgbClr val="3C4245"/>
              </a:solidFill>
            </a:endParaRPr>
          </a:p>
          <a:p>
            <a:pPr indent="-317500" lvl="0" marL="457200" rtl="0" algn="l">
              <a:lnSpc>
                <a:spcPct val="115000"/>
              </a:lnSpc>
              <a:spcBef>
                <a:spcPts val="0"/>
              </a:spcBef>
              <a:spcAft>
                <a:spcPts val="0"/>
              </a:spcAft>
              <a:buClr>
                <a:srgbClr val="3C4245"/>
              </a:buClr>
              <a:buSzPts val="1400"/>
              <a:buChar char="●"/>
            </a:pPr>
            <a:r>
              <a:rPr lang="en" sz="1400">
                <a:solidFill>
                  <a:srgbClr val="3C4245"/>
                </a:solidFill>
              </a:rPr>
              <a:t>Women and children bear the greatest health burden from the indoor pollution caused by the use of polluting fuels and technologies in homes</a:t>
            </a:r>
            <a:endParaRPr sz="1400">
              <a:solidFill>
                <a:srgbClr val="3C4245"/>
              </a:solidFill>
            </a:endParaRPr>
          </a:p>
          <a:p>
            <a:pPr indent="-317500" lvl="0" marL="457200" rtl="0" algn="l">
              <a:lnSpc>
                <a:spcPct val="115000"/>
              </a:lnSpc>
              <a:spcBef>
                <a:spcPts val="0"/>
              </a:spcBef>
              <a:spcAft>
                <a:spcPts val="0"/>
              </a:spcAft>
              <a:buClr>
                <a:srgbClr val="3C4245"/>
              </a:buClr>
              <a:buSzPts val="1400"/>
              <a:buChar char="●"/>
            </a:pPr>
            <a:r>
              <a:rPr lang="en" sz="1400">
                <a:solidFill>
                  <a:srgbClr val="3C4245"/>
                </a:solidFill>
              </a:rPr>
              <a:t>It is essential to expand use of clean fuels and technologies to reduce household air pollution and protect health. These include solar, electricity, biogas, liquefied petroleum gas (LPG), natural gas, alcohol fuels, as well as biomass stoves that meet the emission targets in the WHO Guidelines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rgbClr val="3C4245"/>
              </a:buClr>
              <a:buSzPts val="1400"/>
              <a:buChar char="●"/>
            </a:pPr>
            <a:r>
              <a:rPr lang="en" sz="1400">
                <a:solidFill>
                  <a:srgbClr val="3C4245"/>
                </a:solidFill>
              </a:rPr>
              <a:t>By reducing air pollution levels, countries can reduce the burden of deaths from stroke, heart disease, lung cancer, and both chronic and acute respiratory diseases, including asthma.</a:t>
            </a:r>
            <a:endParaRPr sz="1400">
              <a:solidFill>
                <a:srgbClr val="3C4245"/>
              </a:solidFill>
            </a:endParaRPr>
          </a:p>
          <a:p>
            <a:pPr indent="-317500" lvl="0" marL="457200" rtl="0" algn="l">
              <a:lnSpc>
                <a:spcPct val="115000"/>
              </a:lnSpc>
              <a:spcBef>
                <a:spcPts val="0"/>
              </a:spcBef>
              <a:spcAft>
                <a:spcPts val="0"/>
              </a:spcAft>
              <a:buClr>
                <a:srgbClr val="3C4245"/>
              </a:buClr>
              <a:buSzPts val="1400"/>
              <a:buChar char="●"/>
            </a:pPr>
            <a:r>
              <a:rPr lang="en" sz="1400">
                <a:solidFill>
                  <a:srgbClr val="3C4245"/>
                </a:solidFill>
              </a:rPr>
              <a:t>The lower the levels of air pollution affects both long- and short-term.</a:t>
            </a:r>
            <a:endParaRPr sz="1400">
              <a:solidFill>
                <a:srgbClr val="3C4245"/>
              </a:solidFill>
            </a:endParaRPr>
          </a:p>
          <a:p>
            <a:pPr indent="-317500" lvl="0" marL="457200" rtl="0" algn="l">
              <a:lnSpc>
                <a:spcPct val="115000"/>
              </a:lnSpc>
              <a:spcBef>
                <a:spcPts val="0"/>
              </a:spcBef>
              <a:spcAft>
                <a:spcPts val="0"/>
              </a:spcAft>
              <a:buClr>
                <a:srgbClr val="3C4245"/>
              </a:buClr>
              <a:buSzPts val="1400"/>
              <a:buChar char="●"/>
            </a:pPr>
            <a:r>
              <a:rPr lang="en" sz="1400">
                <a:solidFill>
                  <a:srgbClr val="3C4245"/>
                </a:solidFill>
              </a:rPr>
              <a:t>The WHO Air Quality Guidelines: Global Update 2021 provide an assessment of health effects of air pollution and thresholds for health–harmful pollution levels.</a:t>
            </a:r>
            <a:endParaRPr sz="1400">
              <a:solidFill>
                <a:srgbClr val="3C4245"/>
              </a:solidFill>
            </a:endParaRPr>
          </a:p>
          <a:p>
            <a:pPr indent="-317500" lvl="0" marL="457200" rtl="0" algn="l">
              <a:lnSpc>
                <a:spcPct val="115000"/>
              </a:lnSpc>
              <a:spcBef>
                <a:spcPts val="0"/>
              </a:spcBef>
              <a:spcAft>
                <a:spcPts val="0"/>
              </a:spcAft>
              <a:buClr>
                <a:srgbClr val="3C4245"/>
              </a:buClr>
              <a:buSzPts val="1400"/>
              <a:buChar char="●"/>
            </a:pPr>
            <a:r>
              <a:rPr lang="en" sz="1400">
                <a:solidFill>
                  <a:srgbClr val="3C4245"/>
                </a:solidFill>
              </a:rPr>
              <a:t>Air pollution is still significant since recently in 2019, 99% of the world population was living in places where the WHO air quality guidelines levels were not met.</a:t>
            </a:r>
            <a:endParaRPr sz="1400">
              <a:solidFill>
                <a:srgbClr val="3C4245"/>
              </a:solidFill>
            </a:endParaRPr>
          </a:p>
          <a:p>
            <a:pPr indent="-317500" lvl="0" marL="457200" rtl="0" algn="l">
              <a:lnSpc>
                <a:spcPct val="115000"/>
              </a:lnSpc>
              <a:spcBef>
                <a:spcPts val="0"/>
              </a:spcBef>
              <a:spcAft>
                <a:spcPts val="0"/>
              </a:spcAft>
              <a:buClr>
                <a:srgbClr val="3C4245"/>
              </a:buClr>
              <a:buSzPts val="1400"/>
              <a:buChar char="●"/>
            </a:pPr>
            <a:r>
              <a:rPr lang="en" sz="1400">
                <a:solidFill>
                  <a:srgbClr val="3C4245"/>
                </a:solidFill>
              </a:rPr>
              <a:t>Ambient (outdoor air pollution) in both cities and rural areas was estimated to cause 4.2 million premature deaths worldwide in 2016.</a:t>
            </a:r>
            <a:endParaRPr sz="1400">
              <a:solidFill>
                <a:srgbClr val="3C4245"/>
              </a:solidFill>
            </a:endParaRPr>
          </a:p>
          <a:p>
            <a:pPr indent="-317500" lvl="0" marL="457200" rtl="0" algn="l">
              <a:lnSpc>
                <a:spcPct val="115000"/>
              </a:lnSpc>
              <a:spcBef>
                <a:spcPts val="0"/>
              </a:spcBef>
              <a:spcAft>
                <a:spcPts val="0"/>
              </a:spcAft>
              <a:buClr>
                <a:srgbClr val="3C4245"/>
              </a:buClr>
              <a:buSzPts val="1400"/>
              <a:buChar char="●"/>
            </a:pPr>
            <a:r>
              <a:rPr lang="en" sz="1400">
                <a:solidFill>
                  <a:srgbClr val="3C4245"/>
                </a:solidFill>
              </a:rPr>
              <a:t>Some 91% of those premature deaths occurred in low- and middle-income countries, and the greatest number in the WHO South-East Asia and Western Pacific regions.</a:t>
            </a:r>
            <a:endParaRPr sz="1400">
              <a:solidFill>
                <a:srgbClr val="3C4245"/>
              </a:solidFill>
            </a:endParaRPr>
          </a:p>
          <a:p>
            <a:pPr indent="-317500" lvl="0" marL="457200" rtl="0" algn="l">
              <a:lnSpc>
                <a:spcPct val="115000"/>
              </a:lnSpc>
              <a:spcBef>
                <a:spcPts val="0"/>
              </a:spcBef>
              <a:spcAft>
                <a:spcPts val="0"/>
              </a:spcAft>
              <a:buClr>
                <a:srgbClr val="3C4245"/>
              </a:buClr>
              <a:buSzPts val="1400"/>
              <a:buChar char="●"/>
            </a:pPr>
            <a:r>
              <a:rPr lang="en" sz="1400">
                <a:solidFill>
                  <a:srgbClr val="3C4245"/>
                </a:solidFill>
              </a:rPr>
              <a:t>Policies and investments supporting cleaner transport, energy-efficient homes, power generation, industry and better municipal waste management would reduce key sources of outdoor air pollution.[2]</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base dataset already had deaths normalized per 100,00 people, while the supplemental dataset use raw values that we normalized and combined with GDP/capita, Income Class, and the Socio-demographic Index.</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First focussed on a air pollution death base dataset and found that overall air pollution deaths are decreasing and there is a strong correlation with that total decrease and the decrease in indoor pollution deaths.</a:t>
            </a:r>
            <a:endParaRPr/>
          </a:p>
          <a:p>
            <a:pPr indent="-298450" lvl="0" marL="457200" rtl="0" algn="l">
              <a:lnSpc>
                <a:spcPct val="100000"/>
              </a:lnSpc>
              <a:spcBef>
                <a:spcPts val="0"/>
              </a:spcBef>
              <a:spcAft>
                <a:spcPts val="0"/>
              </a:spcAft>
              <a:buSzPts val="1100"/>
              <a:buChar char="-"/>
            </a:pPr>
            <a:r>
              <a:rPr lang="en"/>
              <a:t>When supplemental target indicators and socio/demographic/economic variables were added, It was more difficult to find a pattern with particulate matter and ozone pollution deaths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1100"/>
              <a:buNone/>
            </a:pPr>
            <a:r>
              <a:rPr lang="en">
                <a:solidFill>
                  <a:schemeClr val="dk1"/>
                </a:solidFill>
              </a:rPr>
              <a:t>We conducted a geospatial analysis of countries with varying levels of decrease in total deaths due to air pollution, with Libya, Lesotho, and Uzbekistan having increased level. </a:t>
            </a:r>
            <a:r>
              <a:rPr lang="en">
                <a:solidFill>
                  <a:schemeClr val="dk1"/>
                </a:solidFill>
                <a:latin typeface="Calibri"/>
                <a:ea typeface="Calibri"/>
                <a:cs typeface="Calibri"/>
                <a:sym typeface="Calibri"/>
              </a:rPr>
              <a:t>China, Myanmar, Thailand, Afghanistan, and Angola apear to have made the most progress in decreasing deaths per 100,000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0"/>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0"/>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2" name="Google Shape;12;p20"/>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2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9"/>
          <p:cNvSpPr txBox="1"/>
          <p:nvPr>
            <p:ph hasCustomPrompt="1" type="title"/>
          </p:nvPr>
        </p:nvSpPr>
        <p:spPr>
          <a:xfrm>
            <a:off x="311700" y="991475"/>
            <a:ext cx="8520600" cy="19179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1" name="Google Shape;51;p29"/>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8" name="Google Shape;1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cxnSp>
        <p:nvCxnSpPr>
          <p:cNvPr id="20" name="Google Shape;20;p2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21" name="Google Shape;21;p22"/>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2" name="Google Shape;2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2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2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2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26"/>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27"/>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 name="Google Shape;40;p27"/>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27"/>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27"/>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27"/>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4" name="Google Shape;4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28"/>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100"/>
              <a:buNone/>
              <a:defRPr sz="2100"/>
            </a:lvl1pPr>
          </a:lstStyle>
          <a:p/>
        </p:txBody>
      </p:sp>
      <p:sp>
        <p:nvSpPr>
          <p:cNvPr id="47" name="Google Shape;4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www.who.int/news-room/fact-sheets/detail/household-air-pollution-and-health" TargetMode="External"/><Relationship Id="rId4" Type="http://schemas.openxmlformats.org/officeDocument/2006/relationships/hyperlink" Target="https://www.who.int/news-room/fact-sheets/detail/ambient-(outdoor)-air-quality-and-health" TargetMode="External"/><Relationship Id="rId5" Type="http://schemas.openxmlformats.org/officeDocument/2006/relationships/hyperlink" Target="https://ourworldindata.org/hygien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Machine Learning Midterm Project		</a:t>
            </a:r>
            <a:endParaRPr b="1"/>
          </a:p>
        </p:txBody>
      </p:sp>
      <p:sp>
        <p:nvSpPr>
          <p:cNvPr id="60" name="Google Shape;60;p1"/>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Kevin Jeswani, Laiba Shah and Junaid Zafar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Arial"/>
                <a:ea typeface="Arial"/>
                <a:cs typeface="Arial"/>
                <a:sym typeface="Arial"/>
              </a:rPr>
              <a:t>Data Understanding</a:t>
            </a:r>
            <a:endParaRPr b="1">
              <a:latin typeface="Arial"/>
              <a:ea typeface="Arial"/>
              <a:cs typeface="Arial"/>
              <a:sym typeface="Arial"/>
            </a:endParaRPr>
          </a:p>
        </p:txBody>
      </p:sp>
      <p:sp>
        <p:nvSpPr>
          <p:cNvPr id="124" name="Google Shape;124;p10"/>
          <p:cNvSpPr txBox="1"/>
          <p:nvPr>
            <p:ph idx="1" type="body"/>
          </p:nvPr>
        </p:nvSpPr>
        <p:spPr>
          <a:xfrm>
            <a:off x="353275" y="827800"/>
            <a:ext cx="8667300" cy="3530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latin typeface="Arial"/>
                <a:ea typeface="Arial"/>
                <a:cs typeface="Arial"/>
                <a:sym typeface="Arial"/>
              </a:rPr>
              <a:t>Barplots</a:t>
            </a:r>
            <a:endParaRPr>
              <a:latin typeface="Arial"/>
              <a:ea typeface="Arial"/>
              <a:cs typeface="Arial"/>
              <a:sym typeface="Arial"/>
            </a:endParaRPr>
          </a:p>
        </p:txBody>
      </p:sp>
      <p:pic>
        <p:nvPicPr>
          <p:cNvPr id="125" name="Google Shape;125;p10"/>
          <p:cNvPicPr preferRelativeResize="0"/>
          <p:nvPr/>
        </p:nvPicPr>
        <p:blipFill rotWithShape="1">
          <a:blip r:embed="rId3">
            <a:alphaModFix/>
          </a:blip>
          <a:srcRect b="0" l="0" r="0" t="0"/>
          <a:stretch/>
        </p:blipFill>
        <p:spPr>
          <a:xfrm>
            <a:off x="0" y="1333203"/>
            <a:ext cx="9144003" cy="278159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11"/>
          <p:cNvPicPr preferRelativeResize="0"/>
          <p:nvPr/>
        </p:nvPicPr>
        <p:blipFill rotWithShape="1">
          <a:blip r:embed="rId3">
            <a:alphaModFix/>
          </a:blip>
          <a:srcRect b="4404" l="0" r="33700" t="35324"/>
          <a:stretch/>
        </p:blipFill>
        <p:spPr>
          <a:xfrm>
            <a:off x="114425" y="1685775"/>
            <a:ext cx="4408149" cy="3267486"/>
          </a:xfrm>
          <a:prstGeom prst="rect">
            <a:avLst/>
          </a:prstGeom>
          <a:noFill/>
          <a:ln>
            <a:noFill/>
          </a:ln>
        </p:spPr>
      </p:pic>
      <p:sp>
        <p:nvSpPr>
          <p:cNvPr id="131" name="Google Shape;131;p11"/>
          <p:cNvSpPr txBox="1"/>
          <p:nvPr>
            <p:ph type="title"/>
          </p:nvPr>
        </p:nvSpPr>
        <p:spPr>
          <a:xfrm>
            <a:off x="198725" y="1670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Arial"/>
                <a:ea typeface="Arial"/>
                <a:cs typeface="Arial"/>
                <a:sym typeface="Arial"/>
              </a:rPr>
              <a:t>Linear </a:t>
            </a:r>
            <a:endParaRPr b="1">
              <a:latin typeface="Arial"/>
              <a:ea typeface="Arial"/>
              <a:cs typeface="Arial"/>
              <a:sym typeface="Arial"/>
            </a:endParaRPr>
          </a:p>
          <a:p>
            <a:pPr indent="0" lvl="0" marL="0" rtl="0" algn="l">
              <a:lnSpc>
                <a:spcPct val="100000"/>
              </a:lnSpc>
              <a:spcBef>
                <a:spcPts val="0"/>
              </a:spcBef>
              <a:spcAft>
                <a:spcPts val="0"/>
              </a:spcAft>
              <a:buSzPct val="111111"/>
              <a:buNone/>
            </a:pPr>
            <a:r>
              <a:rPr b="1" lang="en">
                <a:latin typeface="Arial"/>
                <a:ea typeface="Arial"/>
                <a:cs typeface="Arial"/>
                <a:sym typeface="Arial"/>
              </a:rPr>
              <a:t>Regression</a:t>
            </a:r>
            <a:endParaRPr b="1">
              <a:latin typeface="Arial"/>
              <a:ea typeface="Arial"/>
              <a:cs typeface="Arial"/>
              <a:sym typeface="Arial"/>
            </a:endParaRPr>
          </a:p>
        </p:txBody>
      </p:sp>
      <p:pic>
        <p:nvPicPr>
          <p:cNvPr id="132" name="Google Shape;132;p11"/>
          <p:cNvPicPr preferRelativeResize="0"/>
          <p:nvPr/>
        </p:nvPicPr>
        <p:blipFill rotWithShape="1">
          <a:blip r:embed="rId4">
            <a:alphaModFix/>
          </a:blip>
          <a:srcRect b="0" l="30953" r="0" t="5294"/>
          <a:stretch/>
        </p:blipFill>
        <p:spPr>
          <a:xfrm>
            <a:off x="4664775" y="0"/>
            <a:ext cx="4408148" cy="4871400"/>
          </a:xfrm>
          <a:prstGeom prst="rect">
            <a:avLst/>
          </a:prstGeom>
          <a:noFill/>
          <a:ln>
            <a:noFill/>
          </a:ln>
        </p:spPr>
      </p:pic>
      <p:sp>
        <p:nvSpPr>
          <p:cNvPr id="133" name="Google Shape;133;p11"/>
          <p:cNvSpPr/>
          <p:nvPr/>
        </p:nvSpPr>
        <p:spPr>
          <a:xfrm>
            <a:off x="6898950" y="0"/>
            <a:ext cx="2174100" cy="1492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1"/>
          <p:cNvSpPr/>
          <p:nvPr/>
        </p:nvSpPr>
        <p:spPr>
          <a:xfrm>
            <a:off x="6898950" y="2941925"/>
            <a:ext cx="2174100" cy="1710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35" name="Google Shape;135;p11"/>
          <p:cNvGraphicFramePr/>
          <p:nvPr/>
        </p:nvGraphicFramePr>
        <p:xfrm>
          <a:off x="2168400" y="167038"/>
          <a:ext cx="3000000" cy="3000000"/>
        </p:xfrm>
        <a:graphic>
          <a:graphicData uri="http://schemas.openxmlformats.org/drawingml/2006/table">
            <a:tbl>
              <a:tblPr>
                <a:noFill/>
                <a:tableStyleId>{A6C4903A-D532-4F88-A429-71B92CE13A76}</a:tableStyleId>
              </a:tblPr>
              <a:tblGrid>
                <a:gridCol w="900350"/>
                <a:gridCol w="669100"/>
                <a:gridCol w="784725"/>
              </a:tblGrid>
              <a:tr h="154700">
                <a:tc>
                  <a:txBody>
                    <a:bodyPr/>
                    <a:lstStyle/>
                    <a:p>
                      <a:pPr indent="0" lvl="0" marL="0" marR="0" rtl="0" algn="l">
                        <a:lnSpc>
                          <a:spcPct val="100000"/>
                        </a:lnSpc>
                        <a:spcBef>
                          <a:spcPts val="0"/>
                        </a:spcBef>
                        <a:spcAft>
                          <a:spcPts val="0"/>
                        </a:spcAft>
                        <a:buClr>
                          <a:srgbClr val="000000"/>
                        </a:buClr>
                        <a:buSzPts val="1400"/>
                        <a:buFont typeface="Arial"/>
                        <a:buNone/>
                      </a:pPr>
                      <a:r>
                        <a:rPr b="1" lang="en" sz="900" u="none" cap="none" strike="noStrike"/>
                        <a:t>R</a:t>
                      </a:r>
                      <a:r>
                        <a:rPr b="1" baseline="30000" lang="en" sz="900" u="none" cap="none" strike="noStrike"/>
                        <a:t>2</a:t>
                      </a:r>
                      <a:r>
                        <a:rPr b="1" lang="en" sz="900" u="none" cap="none" strike="noStrike"/>
                        <a:t> </a:t>
                      </a:r>
                      <a:r>
                        <a:rPr lang="en" sz="900" u="none" cap="none" strike="noStrike"/>
                        <a:t>for </a:t>
                      </a:r>
                      <a:r>
                        <a:rPr b="1" lang="en" sz="900" u="sng" cap="none" strike="noStrike"/>
                        <a:t>All</a:t>
                      </a:r>
                      <a:r>
                        <a:rPr lang="en" sz="900" u="none" cap="none" strike="noStrike"/>
                        <a:t> Models</a:t>
                      </a:r>
                      <a:endParaRPr sz="9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900" u="none" cap="none" strike="noStrike"/>
                        <a:t>Mean</a:t>
                      </a:r>
                      <a:endParaRPr sz="9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900" u="none" cap="none" strike="noStrike"/>
                        <a:t>Std</a:t>
                      </a:r>
                      <a:endParaRPr sz="900" u="none" cap="none" strike="noStrike"/>
                    </a:p>
                  </a:txBody>
                  <a:tcPr marT="91425" marB="91425" marR="91425" marL="91425"/>
                </a:tc>
              </a:tr>
              <a:tr h="154700">
                <a:tc>
                  <a:txBody>
                    <a:bodyPr/>
                    <a:lstStyle/>
                    <a:p>
                      <a:pPr indent="0" lvl="0" marL="0" marR="0" rtl="0" algn="l">
                        <a:lnSpc>
                          <a:spcPct val="100000"/>
                        </a:lnSpc>
                        <a:spcBef>
                          <a:spcPts val="0"/>
                        </a:spcBef>
                        <a:spcAft>
                          <a:spcPts val="0"/>
                        </a:spcAft>
                        <a:buClr>
                          <a:srgbClr val="000000"/>
                        </a:buClr>
                        <a:buSzPts val="1400"/>
                        <a:buFont typeface="Arial"/>
                        <a:buNone/>
                      </a:pPr>
                      <a:r>
                        <a:rPr lang="en" sz="900" u="none" cap="none" strike="noStrike"/>
                        <a:t>Indoor .</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900" u="none" cap="none" strike="noStrike"/>
                        <a:t>0.89</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900" u="none" cap="none" strike="noStrike"/>
                        <a:t>0.15</a:t>
                      </a:r>
                      <a:endParaRPr sz="900" u="none" cap="none" strike="noStrike"/>
                    </a:p>
                  </a:txBody>
                  <a:tcPr marT="91425" marB="91425" marR="91425" marL="91425"/>
                </a:tc>
              </a:tr>
              <a:tr h="154700">
                <a:tc>
                  <a:txBody>
                    <a:bodyPr/>
                    <a:lstStyle/>
                    <a:p>
                      <a:pPr indent="0" lvl="0" marL="0" marR="0" rtl="0" algn="l">
                        <a:lnSpc>
                          <a:spcPct val="100000"/>
                        </a:lnSpc>
                        <a:spcBef>
                          <a:spcPts val="0"/>
                        </a:spcBef>
                        <a:spcAft>
                          <a:spcPts val="0"/>
                        </a:spcAft>
                        <a:buClr>
                          <a:srgbClr val="000000"/>
                        </a:buClr>
                        <a:buSzPts val="1400"/>
                        <a:buFont typeface="Arial"/>
                        <a:buNone/>
                      </a:pPr>
                      <a:r>
                        <a:rPr lang="en" sz="900" u="none" cap="none" strike="noStrike"/>
                        <a:t>PM2.5</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900" u="none" cap="none" strike="noStrike"/>
                        <a:t>0.61</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900" u="none" cap="none" strike="noStrike"/>
                        <a:t>0.34</a:t>
                      </a:r>
                      <a:endParaRPr sz="900" u="none" cap="none" strike="noStrike"/>
                    </a:p>
                  </a:txBody>
                  <a:tcPr marT="91425" marB="91425" marR="91425" marL="91425"/>
                </a:tc>
              </a:tr>
              <a:tr h="154700">
                <a:tc>
                  <a:txBody>
                    <a:bodyPr/>
                    <a:lstStyle/>
                    <a:p>
                      <a:pPr indent="0" lvl="0" marL="0" marR="0" rtl="0" algn="l">
                        <a:lnSpc>
                          <a:spcPct val="100000"/>
                        </a:lnSpc>
                        <a:spcBef>
                          <a:spcPts val="0"/>
                        </a:spcBef>
                        <a:spcAft>
                          <a:spcPts val="0"/>
                        </a:spcAft>
                        <a:buClr>
                          <a:srgbClr val="000000"/>
                        </a:buClr>
                        <a:buSzPts val="1400"/>
                        <a:buFont typeface="Arial"/>
                        <a:buNone/>
                      </a:pPr>
                      <a:r>
                        <a:rPr lang="en" sz="900" u="none" cap="none" strike="noStrike"/>
                        <a:t>OZone</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900" u="none" cap="none" strike="noStrike"/>
                        <a:t>0.67</a:t>
                      </a:r>
                      <a:endParaRPr sz="9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900" u="none" cap="none" strike="noStrike"/>
                        <a:t>0.31</a:t>
                      </a:r>
                      <a:endParaRPr sz="900" u="none" cap="none" strike="noStrike"/>
                    </a:p>
                  </a:txBody>
                  <a:tcPr marT="91425" marB="91425" marR="91425" marL="91425"/>
                </a:tc>
              </a:tr>
            </a:tbl>
          </a:graphicData>
        </a:graphic>
      </p:graphicFrame>
      <p:sp>
        <p:nvSpPr>
          <p:cNvPr id="136" name="Google Shape;136;p11"/>
          <p:cNvSpPr txBox="1"/>
          <p:nvPr/>
        </p:nvSpPr>
        <p:spPr>
          <a:xfrm>
            <a:off x="198725" y="1109700"/>
            <a:ext cx="1641900" cy="514200"/>
          </a:xfrm>
          <a:prstGeom prst="rect">
            <a:avLst/>
          </a:prstGeom>
          <a:noFill/>
          <a:ln>
            <a:noFill/>
          </a:ln>
        </p:spPr>
        <p:txBody>
          <a:bodyPr anchorCtr="0" anchor="t" bIns="91425" lIns="91425" spcFirstLastPara="1" rIns="91425" wrap="square" tIns="91425">
            <a:spAutoFit/>
          </a:bodyPr>
          <a:lstStyle/>
          <a:p>
            <a:pPr indent="0" lvl="0" marL="0" rtl="0" algn="l">
              <a:lnSpc>
                <a:spcPct val="40000"/>
              </a:lnSpc>
              <a:spcBef>
                <a:spcPts val="0"/>
              </a:spcBef>
              <a:spcAft>
                <a:spcPts val="0"/>
              </a:spcAft>
              <a:buClr>
                <a:srgbClr val="000000"/>
              </a:buClr>
              <a:buSzPts val="1125"/>
              <a:buFont typeface="Arial"/>
              <a:buNone/>
            </a:pPr>
            <a:r>
              <a:rPr lang="en" sz="1425">
                <a:solidFill>
                  <a:schemeClr val="accent3"/>
                </a:solidFill>
              </a:rPr>
              <a:t>Regional, SoDI &amp; </a:t>
            </a:r>
            <a:endParaRPr sz="1425">
              <a:solidFill>
                <a:schemeClr val="accent3"/>
              </a:solidFill>
            </a:endParaRPr>
          </a:p>
          <a:p>
            <a:pPr indent="0" lvl="0" marL="0" rtl="0" algn="l">
              <a:lnSpc>
                <a:spcPct val="40000"/>
              </a:lnSpc>
              <a:spcBef>
                <a:spcPts val="1200"/>
              </a:spcBef>
              <a:spcAft>
                <a:spcPts val="1200"/>
              </a:spcAft>
              <a:buClr>
                <a:srgbClr val="000000"/>
              </a:buClr>
              <a:buSzPts val="1125"/>
              <a:buFont typeface="Arial"/>
              <a:buNone/>
            </a:pPr>
            <a:r>
              <a:rPr lang="en" sz="1425">
                <a:solidFill>
                  <a:schemeClr val="accent3"/>
                </a:solidFill>
              </a:rPr>
              <a:t>National-level</a:t>
            </a:r>
            <a:endParaRPr sz="1500">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2"/>
          <p:cNvSpPr txBox="1"/>
          <p:nvPr>
            <p:ph type="title"/>
          </p:nvPr>
        </p:nvSpPr>
        <p:spPr>
          <a:xfrm>
            <a:off x="456175" y="2840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Arial"/>
                <a:ea typeface="Arial"/>
                <a:cs typeface="Arial"/>
                <a:sym typeface="Arial"/>
              </a:rPr>
              <a:t>Machine Learning Model</a:t>
            </a:r>
            <a:endParaRPr b="1">
              <a:latin typeface="Arial"/>
              <a:ea typeface="Arial"/>
              <a:cs typeface="Arial"/>
              <a:sym typeface="Arial"/>
            </a:endParaRPr>
          </a:p>
        </p:txBody>
      </p:sp>
      <p:sp>
        <p:nvSpPr>
          <p:cNvPr id="142" name="Google Shape;142;p12"/>
          <p:cNvSpPr/>
          <p:nvPr/>
        </p:nvSpPr>
        <p:spPr>
          <a:xfrm>
            <a:off x="536550" y="1010668"/>
            <a:ext cx="1142700" cy="699900"/>
          </a:xfrm>
          <a:prstGeom prst="bevel">
            <a:avLst>
              <a:gd fmla="val 12500" name="adj"/>
            </a:avLst>
          </a:prstGeom>
          <a:solidFill>
            <a:srgbClr val="9FC5E8"/>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Linear Regression*</a:t>
            </a:r>
            <a:endParaRPr b="0" i="0" sz="1100" u="none" cap="none" strike="noStrike">
              <a:solidFill>
                <a:srgbClr val="000000"/>
              </a:solidFill>
              <a:latin typeface="Arial"/>
              <a:ea typeface="Arial"/>
              <a:cs typeface="Arial"/>
              <a:sym typeface="Arial"/>
            </a:endParaRPr>
          </a:p>
        </p:txBody>
      </p:sp>
      <p:sp>
        <p:nvSpPr>
          <p:cNvPr id="143" name="Google Shape;143;p12"/>
          <p:cNvSpPr/>
          <p:nvPr/>
        </p:nvSpPr>
        <p:spPr>
          <a:xfrm>
            <a:off x="536560" y="3216531"/>
            <a:ext cx="1142700" cy="699900"/>
          </a:xfrm>
          <a:prstGeom prst="bevel">
            <a:avLst>
              <a:gd fmla="val 12500" name="adj"/>
            </a:avLst>
          </a:prstGeom>
          <a:solidFill>
            <a:srgbClr val="3C78D8"/>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 sz="1100" u="none" cap="none" strike="noStrike">
                <a:solidFill>
                  <a:srgbClr val="000000"/>
                </a:solidFill>
                <a:latin typeface="Arial"/>
                <a:ea typeface="Arial"/>
                <a:cs typeface="Arial"/>
                <a:sym typeface="Arial"/>
              </a:rPr>
              <a:t>KNN </a:t>
            </a:r>
            <a:endParaRPr b="0" i="0" sz="1100" u="none" cap="none" strike="noStrike">
              <a:solidFill>
                <a:srgbClr val="000000"/>
              </a:solidFill>
              <a:latin typeface="Arial"/>
              <a:ea typeface="Arial"/>
              <a:cs typeface="Arial"/>
              <a:sym typeface="Arial"/>
            </a:endParaRPr>
          </a:p>
        </p:txBody>
      </p:sp>
      <p:sp>
        <p:nvSpPr>
          <p:cNvPr id="144" name="Google Shape;144;p12"/>
          <p:cNvSpPr/>
          <p:nvPr/>
        </p:nvSpPr>
        <p:spPr>
          <a:xfrm>
            <a:off x="536540" y="2240131"/>
            <a:ext cx="1142700" cy="699900"/>
          </a:xfrm>
          <a:prstGeom prst="bevel">
            <a:avLst>
              <a:gd fmla="val 12500" name="adj"/>
            </a:avLst>
          </a:prstGeom>
          <a:solidFill>
            <a:srgbClr val="9FC5E8"/>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Pycaret</a:t>
            </a:r>
            <a:endParaRPr b="0" i="0" sz="1100" u="none" cap="none" strike="noStrike">
              <a:solidFill>
                <a:srgbClr val="000000"/>
              </a:solidFill>
              <a:latin typeface="Arial"/>
              <a:ea typeface="Arial"/>
              <a:cs typeface="Arial"/>
              <a:sym typeface="Arial"/>
            </a:endParaRPr>
          </a:p>
        </p:txBody>
      </p:sp>
      <p:sp>
        <p:nvSpPr>
          <p:cNvPr id="145" name="Google Shape;145;p12"/>
          <p:cNvSpPr/>
          <p:nvPr/>
        </p:nvSpPr>
        <p:spPr>
          <a:xfrm>
            <a:off x="4183465" y="3867231"/>
            <a:ext cx="1142700" cy="699900"/>
          </a:xfrm>
          <a:prstGeom prst="bevel">
            <a:avLst>
              <a:gd fmla="val 12500" name="adj"/>
            </a:avLst>
          </a:prstGeom>
          <a:solidFill>
            <a:srgbClr val="3C78D8"/>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Extra Tree</a:t>
            </a:r>
            <a:endParaRPr b="0" i="0" sz="1100" u="none" cap="none" strike="noStrike">
              <a:solidFill>
                <a:srgbClr val="000000"/>
              </a:solidFill>
              <a:latin typeface="Arial"/>
              <a:ea typeface="Arial"/>
              <a:cs typeface="Arial"/>
              <a:sym typeface="Arial"/>
            </a:endParaRPr>
          </a:p>
        </p:txBody>
      </p:sp>
      <p:sp>
        <p:nvSpPr>
          <p:cNvPr id="146" name="Google Shape;146;p12"/>
          <p:cNvSpPr/>
          <p:nvPr/>
        </p:nvSpPr>
        <p:spPr>
          <a:xfrm>
            <a:off x="4145115" y="1864481"/>
            <a:ext cx="1142700" cy="699900"/>
          </a:xfrm>
          <a:prstGeom prst="bevel">
            <a:avLst>
              <a:gd fmla="val 12500" name="adj"/>
            </a:avLst>
          </a:prstGeom>
          <a:solidFill>
            <a:srgbClr val="3C78D8"/>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Random Forest</a:t>
            </a:r>
            <a:endParaRPr b="0" i="0" sz="1100" u="none" cap="none" strike="noStrike">
              <a:solidFill>
                <a:srgbClr val="000000"/>
              </a:solidFill>
              <a:latin typeface="Arial"/>
              <a:ea typeface="Arial"/>
              <a:cs typeface="Arial"/>
              <a:sym typeface="Arial"/>
            </a:endParaRPr>
          </a:p>
        </p:txBody>
      </p:sp>
      <p:sp>
        <p:nvSpPr>
          <p:cNvPr id="147" name="Google Shape;147;p12"/>
          <p:cNvSpPr/>
          <p:nvPr/>
        </p:nvSpPr>
        <p:spPr>
          <a:xfrm>
            <a:off x="4145115" y="2869519"/>
            <a:ext cx="1142700" cy="699900"/>
          </a:xfrm>
          <a:prstGeom prst="bevel">
            <a:avLst>
              <a:gd fmla="val 12500" name="adj"/>
            </a:avLst>
          </a:prstGeom>
          <a:solidFill>
            <a:srgbClr val="3C78D8"/>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XGBoost</a:t>
            </a:r>
            <a:endParaRPr b="0" i="0" sz="1100" u="none" cap="none" strike="noStrike">
              <a:solidFill>
                <a:srgbClr val="000000"/>
              </a:solidFill>
              <a:latin typeface="Arial"/>
              <a:ea typeface="Arial"/>
              <a:cs typeface="Arial"/>
              <a:sym typeface="Arial"/>
            </a:endParaRPr>
          </a:p>
        </p:txBody>
      </p:sp>
      <p:sp>
        <p:nvSpPr>
          <p:cNvPr id="148" name="Google Shape;148;p12"/>
          <p:cNvSpPr/>
          <p:nvPr/>
        </p:nvSpPr>
        <p:spPr>
          <a:xfrm>
            <a:off x="7195165" y="1010681"/>
            <a:ext cx="1142700" cy="699900"/>
          </a:xfrm>
          <a:prstGeom prst="bevel">
            <a:avLst>
              <a:gd fmla="val 12500" name="adj"/>
            </a:avLst>
          </a:prstGeom>
          <a:solidFill>
            <a:srgbClr val="9FC5E8"/>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100" u="none" cap="none" strike="noStrike">
                <a:solidFill>
                  <a:srgbClr val="000000"/>
                </a:solidFill>
                <a:latin typeface="Arial"/>
                <a:ea typeface="Arial"/>
                <a:cs typeface="Arial"/>
                <a:sym typeface="Arial"/>
              </a:rPr>
              <a:t>Linear Regression</a:t>
            </a:r>
            <a:endParaRPr b="0" i="0" sz="1100" u="none" cap="none" strike="noStrike">
              <a:solidFill>
                <a:srgbClr val="000000"/>
              </a:solidFill>
              <a:latin typeface="Arial"/>
              <a:ea typeface="Arial"/>
              <a:cs typeface="Arial"/>
              <a:sym typeface="Arial"/>
            </a:endParaRPr>
          </a:p>
        </p:txBody>
      </p:sp>
      <p:sp>
        <p:nvSpPr>
          <p:cNvPr id="149" name="Google Shape;149;p12"/>
          <p:cNvSpPr/>
          <p:nvPr/>
        </p:nvSpPr>
        <p:spPr>
          <a:xfrm>
            <a:off x="4145125" y="1010668"/>
            <a:ext cx="1142700" cy="699900"/>
          </a:xfrm>
          <a:prstGeom prst="bevel">
            <a:avLst>
              <a:gd fmla="val 12500" name="adj"/>
            </a:avLst>
          </a:prstGeom>
          <a:solidFill>
            <a:srgbClr val="9FC5E8"/>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Linear Regressio</a:t>
            </a:r>
            <a:r>
              <a:rPr lang="en" sz="1100"/>
              <a:t>n*</a:t>
            </a:r>
            <a:endParaRPr b="0" i="0" sz="1100" u="none" cap="none" strike="noStrike">
              <a:solidFill>
                <a:srgbClr val="000000"/>
              </a:solidFill>
              <a:latin typeface="Arial"/>
              <a:ea typeface="Arial"/>
              <a:cs typeface="Arial"/>
              <a:sym typeface="Arial"/>
            </a:endParaRPr>
          </a:p>
        </p:txBody>
      </p:sp>
      <p:cxnSp>
        <p:nvCxnSpPr>
          <p:cNvPr id="150" name="Google Shape;150;p12"/>
          <p:cNvCxnSpPr>
            <a:stCxn id="144" idx="0"/>
            <a:endCxn id="146" idx="4"/>
          </p:cNvCxnSpPr>
          <p:nvPr/>
        </p:nvCxnSpPr>
        <p:spPr>
          <a:xfrm flipH="1" rot="10800000">
            <a:off x="1679240" y="2214481"/>
            <a:ext cx="2466000" cy="375600"/>
          </a:xfrm>
          <a:prstGeom prst="straightConnector1">
            <a:avLst/>
          </a:prstGeom>
          <a:noFill/>
          <a:ln cap="flat" cmpd="sng" w="9525">
            <a:solidFill>
              <a:schemeClr val="dk1"/>
            </a:solidFill>
            <a:prstDash val="solid"/>
            <a:round/>
            <a:headEnd len="sm" w="sm" type="none"/>
            <a:tailEnd len="med" w="med" type="triangle"/>
          </a:ln>
        </p:spPr>
      </p:cxnSp>
      <p:cxnSp>
        <p:nvCxnSpPr>
          <p:cNvPr id="151" name="Google Shape;151;p12"/>
          <p:cNvCxnSpPr>
            <a:stCxn id="144" idx="0"/>
            <a:endCxn id="147" idx="4"/>
          </p:cNvCxnSpPr>
          <p:nvPr/>
        </p:nvCxnSpPr>
        <p:spPr>
          <a:xfrm>
            <a:off x="1679240" y="2590081"/>
            <a:ext cx="2466000" cy="629400"/>
          </a:xfrm>
          <a:prstGeom prst="straightConnector1">
            <a:avLst/>
          </a:prstGeom>
          <a:noFill/>
          <a:ln cap="flat" cmpd="sng" w="9525">
            <a:solidFill>
              <a:schemeClr val="dk1"/>
            </a:solidFill>
            <a:prstDash val="solid"/>
            <a:round/>
            <a:headEnd len="sm" w="sm" type="none"/>
            <a:tailEnd len="med" w="med" type="triangle"/>
          </a:ln>
        </p:spPr>
      </p:cxnSp>
      <p:cxnSp>
        <p:nvCxnSpPr>
          <p:cNvPr id="152" name="Google Shape;152;p12"/>
          <p:cNvCxnSpPr>
            <a:stCxn id="144" idx="0"/>
            <a:endCxn id="145" idx="4"/>
          </p:cNvCxnSpPr>
          <p:nvPr/>
        </p:nvCxnSpPr>
        <p:spPr>
          <a:xfrm>
            <a:off x="1679240" y="2590081"/>
            <a:ext cx="2504100" cy="1627200"/>
          </a:xfrm>
          <a:prstGeom prst="straightConnector1">
            <a:avLst/>
          </a:prstGeom>
          <a:noFill/>
          <a:ln cap="flat" cmpd="sng" w="9525">
            <a:solidFill>
              <a:schemeClr val="dk1"/>
            </a:solidFill>
            <a:prstDash val="solid"/>
            <a:round/>
            <a:headEnd len="sm" w="sm" type="none"/>
            <a:tailEnd len="med" w="med" type="triangle"/>
          </a:ln>
        </p:spPr>
      </p:cxnSp>
      <p:cxnSp>
        <p:nvCxnSpPr>
          <p:cNvPr id="153" name="Google Shape;153;p12"/>
          <p:cNvCxnSpPr>
            <a:stCxn id="142" idx="0"/>
            <a:endCxn id="149" idx="4"/>
          </p:cNvCxnSpPr>
          <p:nvPr/>
        </p:nvCxnSpPr>
        <p:spPr>
          <a:xfrm>
            <a:off x="1679250" y="1360618"/>
            <a:ext cx="2466000" cy="0"/>
          </a:xfrm>
          <a:prstGeom prst="straightConnector1">
            <a:avLst/>
          </a:prstGeom>
          <a:noFill/>
          <a:ln cap="flat" cmpd="sng" w="9525">
            <a:solidFill>
              <a:schemeClr val="dk1"/>
            </a:solidFill>
            <a:prstDash val="solid"/>
            <a:round/>
            <a:headEnd len="sm" w="sm" type="none"/>
            <a:tailEnd len="med" w="med" type="triangle"/>
          </a:ln>
        </p:spPr>
      </p:cxnSp>
      <p:cxnSp>
        <p:nvCxnSpPr>
          <p:cNvPr id="154" name="Google Shape;154;p12"/>
          <p:cNvCxnSpPr>
            <a:stCxn id="149" idx="0"/>
            <a:endCxn id="148" idx="4"/>
          </p:cNvCxnSpPr>
          <p:nvPr/>
        </p:nvCxnSpPr>
        <p:spPr>
          <a:xfrm>
            <a:off x="5287825" y="1360618"/>
            <a:ext cx="1907400" cy="0"/>
          </a:xfrm>
          <a:prstGeom prst="straightConnector1">
            <a:avLst/>
          </a:prstGeom>
          <a:noFill/>
          <a:ln cap="flat" cmpd="sng" w="9525">
            <a:solidFill>
              <a:schemeClr val="dk1"/>
            </a:solidFill>
            <a:prstDash val="solid"/>
            <a:round/>
            <a:headEnd len="sm" w="sm" type="none"/>
            <a:tailEnd len="med" w="med" type="triangle"/>
          </a:ln>
        </p:spPr>
      </p:cxnSp>
      <p:cxnSp>
        <p:nvCxnSpPr>
          <p:cNvPr id="155" name="Google Shape;155;p12"/>
          <p:cNvCxnSpPr>
            <a:stCxn id="146" idx="0"/>
            <a:endCxn id="156" idx="4"/>
          </p:cNvCxnSpPr>
          <p:nvPr/>
        </p:nvCxnSpPr>
        <p:spPr>
          <a:xfrm>
            <a:off x="5287815" y="2214431"/>
            <a:ext cx="1907400" cy="1005000"/>
          </a:xfrm>
          <a:prstGeom prst="straightConnector1">
            <a:avLst/>
          </a:prstGeom>
          <a:noFill/>
          <a:ln cap="flat" cmpd="sng" w="9525">
            <a:solidFill>
              <a:schemeClr val="dk1"/>
            </a:solidFill>
            <a:prstDash val="solid"/>
            <a:round/>
            <a:headEnd len="sm" w="sm" type="none"/>
            <a:tailEnd len="med" w="med" type="triangle"/>
          </a:ln>
        </p:spPr>
      </p:cxnSp>
      <p:sp>
        <p:nvSpPr>
          <p:cNvPr id="157" name="Google Shape;157;p12"/>
          <p:cNvSpPr txBox="1"/>
          <p:nvPr/>
        </p:nvSpPr>
        <p:spPr>
          <a:xfrm>
            <a:off x="5478575" y="1099025"/>
            <a:ext cx="22893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i="0" lang="en" sz="1100" u="none" cap="none" strike="noStrike">
                <a:solidFill>
                  <a:srgbClr val="000000"/>
                </a:solidFill>
              </a:rPr>
              <a:t>Preserve time-series</a:t>
            </a:r>
            <a:endParaRPr i="0" sz="1100" u="none" cap="none" strike="noStrike">
              <a:solidFill>
                <a:srgbClr val="000000"/>
              </a:solidFill>
            </a:endParaRPr>
          </a:p>
          <a:p>
            <a:pPr indent="0" lvl="0" marL="0" marR="0" rtl="0" algn="l">
              <a:lnSpc>
                <a:spcPct val="100000"/>
              </a:lnSpc>
              <a:spcBef>
                <a:spcPts val="0"/>
              </a:spcBef>
              <a:spcAft>
                <a:spcPts val="0"/>
              </a:spcAft>
              <a:buClr>
                <a:srgbClr val="000000"/>
              </a:buClr>
              <a:buSzPts val="1400"/>
              <a:buFont typeface="Arial"/>
              <a:buNone/>
            </a:pPr>
            <a:r>
              <a:rPr i="0" lang="en" sz="1100" u="none" cap="none" strike="noStrike">
                <a:solidFill>
                  <a:srgbClr val="000000"/>
                </a:solidFill>
              </a:rPr>
              <a:t>relationships</a:t>
            </a:r>
            <a:endParaRPr i="0" sz="1100" u="none" cap="none" strike="noStrike">
              <a:solidFill>
                <a:srgbClr val="000000"/>
              </a:solidFill>
            </a:endParaRPr>
          </a:p>
        </p:txBody>
      </p:sp>
      <p:cxnSp>
        <p:nvCxnSpPr>
          <p:cNvPr id="158" name="Google Shape;158;p12"/>
          <p:cNvCxnSpPr>
            <a:stCxn id="147" idx="0"/>
            <a:endCxn id="156" idx="4"/>
          </p:cNvCxnSpPr>
          <p:nvPr/>
        </p:nvCxnSpPr>
        <p:spPr>
          <a:xfrm>
            <a:off x="5287815" y="3219469"/>
            <a:ext cx="1907400" cy="0"/>
          </a:xfrm>
          <a:prstGeom prst="straightConnector1">
            <a:avLst/>
          </a:prstGeom>
          <a:noFill/>
          <a:ln cap="flat" cmpd="sng" w="9525">
            <a:solidFill>
              <a:schemeClr val="dk1"/>
            </a:solidFill>
            <a:prstDash val="solid"/>
            <a:round/>
            <a:headEnd len="sm" w="sm" type="none"/>
            <a:tailEnd len="med" w="med" type="triangle"/>
          </a:ln>
        </p:spPr>
      </p:cxnSp>
      <p:cxnSp>
        <p:nvCxnSpPr>
          <p:cNvPr id="159" name="Google Shape;159;p12"/>
          <p:cNvCxnSpPr>
            <a:stCxn id="145" idx="0"/>
            <a:endCxn id="156" idx="4"/>
          </p:cNvCxnSpPr>
          <p:nvPr/>
        </p:nvCxnSpPr>
        <p:spPr>
          <a:xfrm flipH="1" rot="10800000">
            <a:off x="5326165" y="3219381"/>
            <a:ext cx="1869000" cy="997800"/>
          </a:xfrm>
          <a:prstGeom prst="straightConnector1">
            <a:avLst/>
          </a:prstGeom>
          <a:noFill/>
          <a:ln cap="flat" cmpd="sng" w="9525">
            <a:solidFill>
              <a:schemeClr val="dk1"/>
            </a:solidFill>
            <a:prstDash val="solid"/>
            <a:round/>
            <a:headEnd len="sm" w="sm" type="none"/>
            <a:tailEnd len="med" w="med" type="triangle"/>
          </a:ln>
        </p:spPr>
      </p:cxnSp>
      <p:sp>
        <p:nvSpPr>
          <p:cNvPr id="156" name="Google Shape;156;p12"/>
          <p:cNvSpPr/>
          <p:nvPr/>
        </p:nvSpPr>
        <p:spPr>
          <a:xfrm>
            <a:off x="7195185" y="2869531"/>
            <a:ext cx="1142700" cy="699900"/>
          </a:xfrm>
          <a:prstGeom prst="bevel">
            <a:avLst>
              <a:gd fmla="val 12500" name="adj"/>
            </a:avLst>
          </a:prstGeom>
          <a:solidFill>
            <a:srgbClr val="3C78D8"/>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 sz="1100" u="none" cap="none" strike="noStrike">
                <a:solidFill>
                  <a:srgbClr val="000000"/>
                </a:solidFill>
                <a:latin typeface="Arial"/>
                <a:ea typeface="Arial"/>
                <a:cs typeface="Arial"/>
                <a:sym typeface="Arial"/>
              </a:rPr>
              <a:t>Ensemble RF, XGB, ET</a:t>
            </a:r>
            <a:endParaRPr b="0" i="0" sz="1100" u="none" cap="none" strike="noStrike">
              <a:solidFill>
                <a:srgbClr val="000000"/>
              </a:solidFill>
              <a:latin typeface="Arial"/>
              <a:ea typeface="Arial"/>
              <a:cs typeface="Arial"/>
              <a:sym typeface="Arial"/>
            </a:endParaRPr>
          </a:p>
        </p:txBody>
      </p:sp>
      <p:sp>
        <p:nvSpPr>
          <p:cNvPr id="160" name="Google Shape;160;p12"/>
          <p:cNvSpPr txBox="1"/>
          <p:nvPr/>
        </p:nvSpPr>
        <p:spPr>
          <a:xfrm>
            <a:off x="5823025" y="2180775"/>
            <a:ext cx="13722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i="0" lang="en" sz="1100" u="none" cap="none" strike="noStrike">
                <a:solidFill>
                  <a:srgbClr val="000000"/>
                </a:solidFill>
              </a:rPr>
              <a:t>Voting</a:t>
            </a:r>
            <a:endParaRPr i="0" sz="1100" u="none" cap="none" strike="noStrike">
              <a:solidFill>
                <a:srgbClr val="000000"/>
              </a:solidFill>
            </a:endParaRPr>
          </a:p>
        </p:txBody>
      </p:sp>
      <p:sp>
        <p:nvSpPr>
          <p:cNvPr id="161" name="Google Shape;161;p12"/>
          <p:cNvSpPr txBox="1"/>
          <p:nvPr/>
        </p:nvSpPr>
        <p:spPr>
          <a:xfrm>
            <a:off x="5784725" y="3203575"/>
            <a:ext cx="13722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i="0" lang="en" sz="1100" u="none" cap="none" strike="noStrike">
                <a:solidFill>
                  <a:srgbClr val="000000"/>
                </a:solidFill>
              </a:rPr>
              <a:t>Voting</a:t>
            </a:r>
            <a:endParaRPr i="0" sz="1100" u="none" cap="none" strike="noStrike">
              <a:solidFill>
                <a:srgbClr val="000000"/>
              </a:solidFill>
            </a:endParaRPr>
          </a:p>
        </p:txBody>
      </p:sp>
      <p:sp>
        <p:nvSpPr>
          <p:cNvPr id="162" name="Google Shape;162;p12"/>
          <p:cNvSpPr txBox="1"/>
          <p:nvPr/>
        </p:nvSpPr>
        <p:spPr>
          <a:xfrm>
            <a:off x="5823025" y="3867225"/>
            <a:ext cx="13722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i="0" lang="en" sz="1100" u="none" cap="none" strike="noStrike">
                <a:solidFill>
                  <a:srgbClr val="000000"/>
                </a:solidFill>
              </a:rPr>
              <a:t>Voting</a:t>
            </a:r>
            <a:endParaRPr i="0" sz="1100" u="none" cap="none" strike="noStrike">
              <a:solidFill>
                <a:srgbClr val="000000"/>
              </a:solidFill>
            </a:endParaRPr>
          </a:p>
        </p:txBody>
      </p:sp>
      <p:sp>
        <p:nvSpPr>
          <p:cNvPr id="163" name="Google Shape;163;p12"/>
          <p:cNvSpPr txBox="1"/>
          <p:nvPr/>
        </p:nvSpPr>
        <p:spPr>
          <a:xfrm>
            <a:off x="6854700" y="3557575"/>
            <a:ext cx="22893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i="0" lang="en" sz="1100" u="none" cap="none" strike="noStrike">
                <a:solidFill>
                  <a:srgbClr val="000000"/>
                </a:solidFill>
              </a:rPr>
              <a:t>Shuffled time-series, but additional features provide insight</a:t>
            </a:r>
            <a:endParaRPr i="0" sz="1100" u="none" cap="none" strike="noStrike">
              <a:solidFill>
                <a:srgbClr val="000000"/>
              </a:solidFill>
            </a:endParaRPr>
          </a:p>
        </p:txBody>
      </p:sp>
      <p:sp>
        <p:nvSpPr>
          <p:cNvPr id="164" name="Google Shape;164;p12"/>
          <p:cNvSpPr txBox="1"/>
          <p:nvPr/>
        </p:nvSpPr>
        <p:spPr>
          <a:xfrm>
            <a:off x="467575" y="1649075"/>
            <a:ext cx="1569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Proxima Nova"/>
                <a:ea typeface="Proxima Nova"/>
                <a:cs typeface="Proxima Nova"/>
                <a:sym typeface="Proxima Nova"/>
              </a:rPr>
              <a:t>*Linear Regression (Regional + Country)</a:t>
            </a:r>
            <a:endParaRPr sz="1100">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type="title"/>
          </p:nvPr>
        </p:nvSpPr>
        <p:spPr>
          <a:xfrm>
            <a:off x="464100" y="1794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Arial"/>
                <a:ea typeface="Arial"/>
                <a:cs typeface="Arial"/>
                <a:sym typeface="Arial"/>
              </a:rPr>
              <a:t>Machine Learning Model</a:t>
            </a:r>
            <a:endParaRPr b="1">
              <a:latin typeface="Arial"/>
              <a:ea typeface="Arial"/>
              <a:cs typeface="Arial"/>
              <a:sym typeface="Arial"/>
            </a:endParaRPr>
          </a:p>
        </p:txBody>
      </p:sp>
      <p:sp>
        <p:nvSpPr>
          <p:cNvPr id="170" name="Google Shape;170;p13"/>
          <p:cNvSpPr txBox="1"/>
          <p:nvPr>
            <p:ph type="title"/>
          </p:nvPr>
        </p:nvSpPr>
        <p:spPr>
          <a:xfrm>
            <a:off x="311700" y="696675"/>
            <a:ext cx="8377800" cy="18720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accent3"/>
              </a:buClr>
              <a:buSzPts val="1400"/>
              <a:buFont typeface="Arial"/>
              <a:buChar char="-"/>
            </a:pPr>
            <a:r>
              <a:rPr lang="en" sz="1400">
                <a:solidFill>
                  <a:schemeClr val="accent3"/>
                </a:solidFill>
                <a:latin typeface="Arial"/>
                <a:ea typeface="Arial"/>
                <a:cs typeface="Arial"/>
                <a:sym typeface="Arial"/>
              </a:rPr>
              <a:t>Pre-processing</a:t>
            </a:r>
            <a:r>
              <a:rPr lang="en" sz="1400">
                <a:solidFill>
                  <a:schemeClr val="accent3"/>
                </a:solidFill>
                <a:latin typeface="Arial"/>
                <a:ea typeface="Arial"/>
                <a:cs typeface="Arial"/>
                <a:sym typeface="Arial"/>
              </a:rPr>
              <a:t>: Ordinal label encoding, removing entries with missing feature values, tested the use of feature and target scaling</a:t>
            </a:r>
            <a:endParaRPr sz="1400">
              <a:solidFill>
                <a:schemeClr val="accent3"/>
              </a:solidFill>
              <a:latin typeface="Arial"/>
              <a:ea typeface="Arial"/>
              <a:cs typeface="Arial"/>
              <a:sym typeface="Arial"/>
            </a:endParaRPr>
          </a:p>
          <a:p>
            <a:pPr indent="-317500" lvl="0" marL="457200" rtl="0" algn="l">
              <a:lnSpc>
                <a:spcPct val="100000"/>
              </a:lnSpc>
              <a:spcBef>
                <a:spcPts val="0"/>
              </a:spcBef>
              <a:spcAft>
                <a:spcPts val="0"/>
              </a:spcAft>
              <a:buClr>
                <a:schemeClr val="accent3"/>
              </a:buClr>
              <a:buSzPts val="1400"/>
              <a:buFont typeface="Arial"/>
              <a:buChar char="-"/>
            </a:pPr>
            <a:r>
              <a:rPr lang="en" sz="1400">
                <a:solidFill>
                  <a:schemeClr val="accent3"/>
                </a:solidFill>
                <a:latin typeface="Arial"/>
                <a:ea typeface="Arial"/>
                <a:cs typeface="Arial"/>
                <a:sym typeface="Arial"/>
              </a:rPr>
              <a:t>Narrowed Target: Air Pollution (Indoor, PM2.5, &amp; OZone) Deaths</a:t>
            </a:r>
            <a:endParaRPr sz="1400">
              <a:solidFill>
                <a:schemeClr val="accent3"/>
              </a:solidFill>
              <a:latin typeface="Arial"/>
              <a:ea typeface="Arial"/>
              <a:cs typeface="Arial"/>
              <a:sym typeface="Arial"/>
            </a:endParaRPr>
          </a:p>
          <a:p>
            <a:pPr indent="-317500" lvl="0" marL="457200" rtl="0" algn="l">
              <a:lnSpc>
                <a:spcPct val="100000"/>
              </a:lnSpc>
              <a:spcBef>
                <a:spcPts val="0"/>
              </a:spcBef>
              <a:spcAft>
                <a:spcPts val="0"/>
              </a:spcAft>
              <a:buClr>
                <a:schemeClr val="accent3"/>
              </a:buClr>
              <a:buSzPts val="1400"/>
              <a:buFont typeface="Arial"/>
              <a:buChar char="-"/>
            </a:pPr>
            <a:r>
              <a:rPr lang="en" sz="1400">
                <a:solidFill>
                  <a:schemeClr val="accent3"/>
                </a:solidFill>
                <a:latin typeface="Arial"/>
                <a:ea typeface="Arial"/>
                <a:cs typeface="Arial"/>
                <a:sym typeface="Arial"/>
              </a:rPr>
              <a:t>Features: Income_Class (encoded), Population, GDP/Capita, SoDI, Year, </a:t>
            </a:r>
            <a:endParaRPr sz="1400">
              <a:solidFill>
                <a:schemeClr val="accent3"/>
              </a:solidFill>
              <a:latin typeface="Arial"/>
              <a:ea typeface="Arial"/>
              <a:cs typeface="Arial"/>
              <a:sym typeface="Arial"/>
            </a:endParaRPr>
          </a:p>
          <a:p>
            <a:pPr indent="-317500" lvl="0" marL="457200" rtl="0" algn="l">
              <a:lnSpc>
                <a:spcPct val="100000"/>
              </a:lnSpc>
              <a:spcBef>
                <a:spcPts val="0"/>
              </a:spcBef>
              <a:spcAft>
                <a:spcPts val="0"/>
              </a:spcAft>
              <a:buClr>
                <a:schemeClr val="accent3"/>
              </a:buClr>
              <a:buSzPts val="1400"/>
              <a:buFont typeface="Arial"/>
              <a:buChar char="-"/>
            </a:pPr>
            <a:r>
              <a:rPr lang="en" sz="1400">
                <a:solidFill>
                  <a:schemeClr val="accent3"/>
                </a:solidFill>
                <a:latin typeface="Arial"/>
                <a:ea typeface="Arial"/>
                <a:cs typeface="Arial"/>
                <a:sym typeface="Arial"/>
              </a:rPr>
              <a:t>PyCaret selection: Indoor &amp; PM2.5 =Random Forest; OZone = Extra Tree, 2nd/3rd option Gradient Boosting</a:t>
            </a:r>
            <a:endParaRPr sz="1400">
              <a:solidFill>
                <a:schemeClr val="accent3"/>
              </a:solidFill>
              <a:latin typeface="Arial"/>
              <a:ea typeface="Arial"/>
              <a:cs typeface="Arial"/>
              <a:sym typeface="Arial"/>
            </a:endParaRPr>
          </a:p>
          <a:p>
            <a:pPr indent="0" lvl="0" marL="0" rtl="0" algn="l">
              <a:lnSpc>
                <a:spcPct val="100000"/>
              </a:lnSpc>
              <a:spcBef>
                <a:spcPts val="0"/>
              </a:spcBef>
              <a:spcAft>
                <a:spcPts val="0"/>
              </a:spcAft>
              <a:buSzPts val="2800"/>
              <a:buNone/>
            </a:pPr>
            <a:r>
              <a:t/>
            </a:r>
            <a:endParaRPr sz="1400">
              <a:solidFill>
                <a:schemeClr val="accent3"/>
              </a:solidFill>
              <a:latin typeface="Arial"/>
              <a:ea typeface="Arial"/>
              <a:cs typeface="Arial"/>
              <a:sym typeface="Arial"/>
            </a:endParaRPr>
          </a:p>
        </p:txBody>
      </p:sp>
      <p:pic>
        <p:nvPicPr>
          <p:cNvPr id="171" name="Google Shape;171;p13"/>
          <p:cNvPicPr preferRelativeResize="0"/>
          <p:nvPr/>
        </p:nvPicPr>
        <p:blipFill rotWithShape="1">
          <a:blip r:embed="rId3">
            <a:alphaModFix/>
          </a:blip>
          <a:srcRect b="0" l="0" r="0" t="0"/>
          <a:stretch/>
        </p:blipFill>
        <p:spPr>
          <a:xfrm>
            <a:off x="543550" y="2084850"/>
            <a:ext cx="3989676" cy="2906282"/>
          </a:xfrm>
          <a:prstGeom prst="rect">
            <a:avLst/>
          </a:prstGeom>
          <a:noFill/>
          <a:ln>
            <a:noFill/>
          </a:ln>
        </p:spPr>
      </p:pic>
      <p:pic>
        <p:nvPicPr>
          <p:cNvPr id="172" name="Google Shape;172;p13"/>
          <p:cNvPicPr preferRelativeResize="0"/>
          <p:nvPr/>
        </p:nvPicPr>
        <p:blipFill rotWithShape="1">
          <a:blip r:embed="rId4">
            <a:alphaModFix/>
          </a:blip>
          <a:srcRect b="0" l="0" r="0" t="0"/>
          <a:stretch/>
        </p:blipFill>
        <p:spPr>
          <a:xfrm>
            <a:off x="4967475" y="2084850"/>
            <a:ext cx="3989676" cy="29062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4"/>
          <p:cNvSpPr txBox="1"/>
          <p:nvPr>
            <p:ph idx="1" type="body"/>
          </p:nvPr>
        </p:nvSpPr>
        <p:spPr>
          <a:xfrm>
            <a:off x="2937975" y="206300"/>
            <a:ext cx="5665800" cy="1260900"/>
          </a:xfrm>
          <a:prstGeom prst="rect">
            <a:avLst/>
          </a:prstGeom>
          <a:noFill/>
          <a:ln>
            <a:noFill/>
          </a:ln>
        </p:spPr>
        <p:txBody>
          <a:bodyPr anchorCtr="0" anchor="t" bIns="91425" lIns="91425" spcFirstLastPara="1" rIns="91425" wrap="square" tIns="91425">
            <a:noAutofit/>
          </a:bodyPr>
          <a:lstStyle/>
          <a:p>
            <a:pPr indent="-297497" lvl="0" marL="457200" rtl="0" algn="l">
              <a:lnSpc>
                <a:spcPct val="105000"/>
              </a:lnSpc>
              <a:spcBef>
                <a:spcPts val="1200"/>
              </a:spcBef>
              <a:spcAft>
                <a:spcPts val="0"/>
              </a:spcAft>
              <a:buSzPts val="1085"/>
              <a:buFont typeface="Arial"/>
              <a:buChar char="●"/>
            </a:pPr>
            <a:r>
              <a:rPr lang="en" sz="1085">
                <a:latin typeface="Arial"/>
                <a:ea typeface="Arial"/>
                <a:cs typeface="Arial"/>
                <a:sym typeface="Arial"/>
              </a:rPr>
              <a:t>Max depth = 7</a:t>
            </a:r>
            <a:endParaRPr sz="1085">
              <a:latin typeface="Arial"/>
              <a:ea typeface="Arial"/>
              <a:cs typeface="Arial"/>
              <a:sym typeface="Arial"/>
            </a:endParaRPr>
          </a:p>
          <a:p>
            <a:pPr indent="-297497" lvl="0" marL="457200" rtl="0" algn="l">
              <a:lnSpc>
                <a:spcPct val="105000"/>
              </a:lnSpc>
              <a:spcBef>
                <a:spcPts val="0"/>
              </a:spcBef>
              <a:spcAft>
                <a:spcPts val="0"/>
              </a:spcAft>
              <a:buSzPts val="1085"/>
              <a:buFont typeface="Arial"/>
              <a:buChar char="●"/>
            </a:pPr>
            <a:r>
              <a:rPr lang="en" sz="1085">
                <a:latin typeface="Arial"/>
                <a:ea typeface="Arial"/>
                <a:cs typeface="Arial"/>
                <a:sym typeface="Arial"/>
              </a:rPr>
              <a:t>Number of estimators (trees) = 1000 to 2000</a:t>
            </a:r>
            <a:endParaRPr sz="1085">
              <a:latin typeface="Arial"/>
              <a:ea typeface="Arial"/>
              <a:cs typeface="Arial"/>
              <a:sym typeface="Arial"/>
            </a:endParaRPr>
          </a:p>
          <a:p>
            <a:pPr indent="-297497" lvl="0" marL="457200" rtl="0" algn="l">
              <a:lnSpc>
                <a:spcPct val="105000"/>
              </a:lnSpc>
              <a:spcBef>
                <a:spcPts val="0"/>
              </a:spcBef>
              <a:spcAft>
                <a:spcPts val="0"/>
              </a:spcAft>
              <a:buSzPts val="1085"/>
              <a:buFont typeface="Arial"/>
              <a:buChar char="●"/>
            </a:pPr>
            <a:r>
              <a:rPr lang="en" sz="1085">
                <a:latin typeface="Arial"/>
                <a:ea typeface="Arial"/>
                <a:cs typeface="Arial"/>
                <a:sym typeface="Arial"/>
              </a:rPr>
              <a:t>65 Train - 20 Test - 15 Hold-Out (attempt to preserve timeseries, but challenging)</a:t>
            </a:r>
            <a:endParaRPr sz="1085">
              <a:latin typeface="Arial"/>
              <a:ea typeface="Arial"/>
              <a:cs typeface="Arial"/>
              <a:sym typeface="Arial"/>
            </a:endParaRPr>
          </a:p>
          <a:p>
            <a:pPr indent="-297497" lvl="0" marL="457200" rtl="0" algn="l">
              <a:lnSpc>
                <a:spcPct val="105000"/>
              </a:lnSpc>
              <a:spcBef>
                <a:spcPts val="0"/>
              </a:spcBef>
              <a:spcAft>
                <a:spcPts val="0"/>
              </a:spcAft>
              <a:buSzPts val="1085"/>
              <a:buFont typeface="Arial"/>
              <a:buChar char="●"/>
            </a:pPr>
            <a:r>
              <a:rPr lang="en" sz="1085">
                <a:latin typeface="Arial"/>
                <a:ea typeface="Arial"/>
                <a:cs typeface="Arial"/>
                <a:sym typeface="Arial"/>
              </a:rPr>
              <a:t>Cross-Validation with 10-kfolds</a:t>
            </a:r>
            <a:endParaRPr sz="1085">
              <a:latin typeface="Arial"/>
              <a:ea typeface="Arial"/>
              <a:cs typeface="Arial"/>
              <a:sym typeface="Arial"/>
            </a:endParaRPr>
          </a:p>
          <a:p>
            <a:pPr indent="-297497" lvl="0" marL="457200" rtl="0" algn="l">
              <a:lnSpc>
                <a:spcPct val="105000"/>
              </a:lnSpc>
              <a:spcBef>
                <a:spcPts val="0"/>
              </a:spcBef>
              <a:spcAft>
                <a:spcPts val="0"/>
              </a:spcAft>
              <a:buSzPts val="1085"/>
              <a:buFont typeface="Arial"/>
              <a:buChar char="●"/>
            </a:pPr>
            <a:r>
              <a:rPr lang="en" sz="1085">
                <a:latin typeface="Arial"/>
                <a:ea typeface="Arial"/>
                <a:cs typeface="Arial"/>
                <a:sym typeface="Arial"/>
              </a:rPr>
              <a:t>Hold-out Validation</a:t>
            </a:r>
            <a:endParaRPr sz="1385">
              <a:latin typeface="Arial"/>
              <a:ea typeface="Arial"/>
              <a:cs typeface="Arial"/>
              <a:sym typeface="Arial"/>
            </a:endParaRPr>
          </a:p>
          <a:p>
            <a:pPr indent="-297497" lvl="0" marL="457200" rtl="0" algn="l">
              <a:lnSpc>
                <a:spcPct val="105000"/>
              </a:lnSpc>
              <a:spcBef>
                <a:spcPts val="0"/>
              </a:spcBef>
              <a:spcAft>
                <a:spcPts val="0"/>
              </a:spcAft>
              <a:buSzPts val="1085"/>
              <a:buFont typeface="Arial"/>
              <a:buChar char="●"/>
            </a:pPr>
            <a:r>
              <a:rPr lang="en" sz="1085">
                <a:latin typeface="Arial"/>
                <a:ea typeface="Arial"/>
                <a:cs typeface="Arial"/>
                <a:sym typeface="Arial"/>
              </a:rPr>
              <a:t>MAE (less bias for outliers)</a:t>
            </a:r>
            <a:endParaRPr sz="1085">
              <a:latin typeface="Arial"/>
              <a:ea typeface="Arial"/>
              <a:cs typeface="Arial"/>
              <a:sym typeface="Arial"/>
            </a:endParaRPr>
          </a:p>
          <a:p>
            <a:pPr indent="-297497" lvl="0" marL="457200" rtl="0" algn="l">
              <a:lnSpc>
                <a:spcPct val="105000"/>
              </a:lnSpc>
              <a:spcBef>
                <a:spcPts val="0"/>
              </a:spcBef>
              <a:spcAft>
                <a:spcPts val="0"/>
              </a:spcAft>
              <a:buSzPts val="1085"/>
              <a:buFont typeface="Arial"/>
              <a:buChar char="●"/>
            </a:pPr>
            <a:r>
              <a:rPr lang="en" sz="1085">
                <a:latin typeface="Arial"/>
                <a:ea typeface="Arial"/>
                <a:cs typeface="Arial"/>
                <a:sym typeface="Arial"/>
              </a:rPr>
              <a:t>Created ensemble model with voting of RF, ET, XGB</a:t>
            </a:r>
            <a:endParaRPr sz="1085">
              <a:latin typeface="Arial"/>
              <a:ea typeface="Arial"/>
              <a:cs typeface="Arial"/>
              <a:sym typeface="Arial"/>
            </a:endParaRPr>
          </a:p>
        </p:txBody>
      </p:sp>
      <p:pic>
        <p:nvPicPr>
          <p:cNvPr id="178" name="Google Shape;178;p14"/>
          <p:cNvPicPr preferRelativeResize="0"/>
          <p:nvPr/>
        </p:nvPicPr>
        <p:blipFill>
          <a:blip r:embed="rId3">
            <a:alphaModFix/>
          </a:blip>
          <a:stretch>
            <a:fillRect/>
          </a:stretch>
        </p:blipFill>
        <p:spPr>
          <a:xfrm>
            <a:off x="5701125" y="1846100"/>
            <a:ext cx="3374978" cy="3220225"/>
          </a:xfrm>
          <a:prstGeom prst="rect">
            <a:avLst/>
          </a:prstGeom>
          <a:noFill/>
          <a:ln>
            <a:noFill/>
          </a:ln>
        </p:spPr>
      </p:pic>
      <p:pic>
        <p:nvPicPr>
          <p:cNvPr id="179" name="Google Shape;179;p14"/>
          <p:cNvPicPr preferRelativeResize="0"/>
          <p:nvPr/>
        </p:nvPicPr>
        <p:blipFill>
          <a:blip r:embed="rId4">
            <a:alphaModFix/>
          </a:blip>
          <a:stretch>
            <a:fillRect/>
          </a:stretch>
        </p:blipFill>
        <p:spPr>
          <a:xfrm>
            <a:off x="3028900" y="1846100"/>
            <a:ext cx="2672225" cy="2693325"/>
          </a:xfrm>
          <a:prstGeom prst="rect">
            <a:avLst/>
          </a:prstGeom>
          <a:noFill/>
          <a:ln>
            <a:noFill/>
          </a:ln>
        </p:spPr>
      </p:pic>
      <p:pic>
        <p:nvPicPr>
          <p:cNvPr id="180" name="Google Shape;180;p14"/>
          <p:cNvPicPr preferRelativeResize="0"/>
          <p:nvPr/>
        </p:nvPicPr>
        <p:blipFill>
          <a:blip r:embed="rId5">
            <a:alphaModFix/>
          </a:blip>
          <a:stretch>
            <a:fillRect/>
          </a:stretch>
        </p:blipFill>
        <p:spPr>
          <a:xfrm>
            <a:off x="311700" y="1914384"/>
            <a:ext cx="2550075" cy="2556750"/>
          </a:xfrm>
          <a:prstGeom prst="rect">
            <a:avLst/>
          </a:prstGeom>
          <a:noFill/>
          <a:ln>
            <a:noFill/>
          </a:ln>
        </p:spPr>
      </p:pic>
      <p:sp>
        <p:nvSpPr>
          <p:cNvPr id="181" name="Google Shape;181;p14"/>
          <p:cNvSpPr txBox="1"/>
          <p:nvPr>
            <p:ph type="title"/>
          </p:nvPr>
        </p:nvSpPr>
        <p:spPr>
          <a:xfrm>
            <a:off x="354600" y="2605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Arial"/>
                <a:ea typeface="Arial"/>
                <a:cs typeface="Arial"/>
                <a:sym typeface="Arial"/>
              </a:rPr>
              <a:t>XGB, Random </a:t>
            </a:r>
            <a:br>
              <a:rPr b="1" lang="en">
                <a:latin typeface="Arial"/>
                <a:ea typeface="Arial"/>
                <a:cs typeface="Arial"/>
                <a:sym typeface="Arial"/>
              </a:rPr>
            </a:br>
            <a:r>
              <a:rPr b="1" lang="en">
                <a:latin typeface="Arial"/>
                <a:ea typeface="Arial"/>
                <a:cs typeface="Arial"/>
                <a:sym typeface="Arial"/>
              </a:rPr>
              <a:t>Forest and Extra</a:t>
            </a:r>
            <a:br>
              <a:rPr b="1" lang="en">
                <a:latin typeface="Arial"/>
                <a:ea typeface="Arial"/>
                <a:cs typeface="Arial"/>
                <a:sym typeface="Arial"/>
              </a:rPr>
            </a:br>
            <a:r>
              <a:rPr b="1" lang="en">
                <a:latin typeface="Arial"/>
                <a:ea typeface="Arial"/>
                <a:cs typeface="Arial"/>
                <a:sym typeface="Arial"/>
              </a:rPr>
              <a:t>Trees Models</a:t>
            </a:r>
            <a:endParaRPr b="1">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g16efd09d70e_0_11"/>
          <p:cNvPicPr preferRelativeResize="0"/>
          <p:nvPr/>
        </p:nvPicPr>
        <p:blipFill>
          <a:blip r:embed="rId3">
            <a:alphaModFix/>
          </a:blip>
          <a:stretch>
            <a:fillRect/>
          </a:stretch>
        </p:blipFill>
        <p:spPr>
          <a:xfrm>
            <a:off x="152400" y="1146478"/>
            <a:ext cx="4373125" cy="3107466"/>
          </a:xfrm>
          <a:prstGeom prst="rect">
            <a:avLst/>
          </a:prstGeom>
          <a:noFill/>
          <a:ln>
            <a:noFill/>
          </a:ln>
        </p:spPr>
      </p:pic>
      <p:pic>
        <p:nvPicPr>
          <p:cNvPr id="187" name="Google Shape;187;g16efd09d70e_0_11"/>
          <p:cNvPicPr preferRelativeResize="0"/>
          <p:nvPr/>
        </p:nvPicPr>
        <p:blipFill>
          <a:blip r:embed="rId4">
            <a:alphaModFix/>
          </a:blip>
          <a:stretch>
            <a:fillRect/>
          </a:stretch>
        </p:blipFill>
        <p:spPr>
          <a:xfrm>
            <a:off x="4525528" y="1171575"/>
            <a:ext cx="4495165" cy="3107475"/>
          </a:xfrm>
          <a:prstGeom prst="rect">
            <a:avLst/>
          </a:prstGeom>
          <a:noFill/>
          <a:ln>
            <a:noFill/>
          </a:ln>
        </p:spPr>
      </p:pic>
      <p:sp>
        <p:nvSpPr>
          <p:cNvPr id="188" name="Google Shape;188;g16efd09d70e_0_11"/>
          <p:cNvSpPr txBox="1"/>
          <p:nvPr>
            <p:ph type="title"/>
          </p:nvPr>
        </p:nvSpPr>
        <p:spPr>
          <a:xfrm>
            <a:off x="354600" y="5653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Arial"/>
                <a:ea typeface="Arial"/>
                <a:cs typeface="Arial"/>
                <a:sym typeface="Arial"/>
              </a:rPr>
              <a:t>Ensemble Method</a:t>
            </a:r>
            <a:endParaRPr b="1">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6"/>
          <p:cNvSpPr txBox="1"/>
          <p:nvPr>
            <p:ph type="title"/>
          </p:nvPr>
        </p:nvSpPr>
        <p:spPr>
          <a:xfrm>
            <a:off x="436375" y="4273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Arial"/>
                <a:ea typeface="Arial"/>
                <a:cs typeface="Arial"/>
                <a:sym typeface="Arial"/>
              </a:rPr>
              <a:t>Business Applications	</a:t>
            </a:r>
            <a:endParaRPr b="1">
              <a:latin typeface="Arial"/>
              <a:ea typeface="Arial"/>
              <a:cs typeface="Arial"/>
              <a:sym typeface="Arial"/>
            </a:endParaRPr>
          </a:p>
        </p:txBody>
      </p:sp>
      <p:sp>
        <p:nvSpPr>
          <p:cNvPr id="194" name="Google Shape;194;p16"/>
          <p:cNvSpPr txBox="1"/>
          <p:nvPr>
            <p:ph idx="1" type="body"/>
          </p:nvPr>
        </p:nvSpPr>
        <p:spPr>
          <a:xfrm>
            <a:off x="311700" y="100007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Font typeface="Arial"/>
              <a:buChar char="●"/>
            </a:pPr>
            <a:r>
              <a:rPr lang="en" sz="1600">
                <a:latin typeface="Arial"/>
                <a:ea typeface="Arial"/>
                <a:cs typeface="Arial"/>
                <a:sym typeface="Arial"/>
              </a:rPr>
              <a:t>Air pollution can be estimated and concerned organizations can focus on the local political policies to improve life quality in certain </a:t>
            </a:r>
            <a:r>
              <a:rPr lang="en" sz="1600">
                <a:latin typeface="Arial"/>
                <a:ea typeface="Arial"/>
                <a:cs typeface="Arial"/>
                <a:sym typeface="Arial"/>
              </a:rPr>
              <a:t>countries</a:t>
            </a:r>
            <a:r>
              <a:rPr lang="en" sz="1600">
                <a:latin typeface="Arial"/>
                <a:ea typeface="Arial"/>
                <a:cs typeface="Arial"/>
                <a:sym typeface="Arial"/>
              </a:rPr>
              <a:t> and regions</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 sz="1600">
                <a:latin typeface="Arial"/>
                <a:ea typeface="Arial"/>
                <a:cs typeface="Arial"/>
                <a:sym typeface="Arial"/>
              </a:rPr>
              <a:t>This model can be further trained with population and migration data to assess migration patterns across the world</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 sz="1600">
                <a:latin typeface="Arial"/>
                <a:ea typeface="Arial"/>
                <a:cs typeface="Arial"/>
                <a:sym typeface="Arial"/>
              </a:rPr>
              <a:t>This model can be further trained at city level in a country to focus on the industries that are responsible for the </a:t>
            </a:r>
            <a:r>
              <a:rPr lang="en" sz="1600">
                <a:latin typeface="Arial"/>
                <a:ea typeface="Arial"/>
                <a:cs typeface="Arial"/>
                <a:sym typeface="Arial"/>
              </a:rPr>
              <a:t>highest</a:t>
            </a:r>
            <a:r>
              <a:rPr lang="en" sz="1600">
                <a:latin typeface="Arial"/>
                <a:ea typeface="Arial"/>
                <a:cs typeface="Arial"/>
                <a:sym typeface="Arial"/>
              </a:rPr>
              <a:t> pollution rate.</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 sz="1600">
                <a:latin typeface="Arial"/>
                <a:ea typeface="Arial"/>
                <a:cs typeface="Arial"/>
                <a:sym typeface="Arial"/>
              </a:rPr>
              <a:t>We gathered data on PM2.5 and OZone exposure that could be used to better model those deaths &amp; gain insight.</a:t>
            </a:r>
            <a:endParaRPr sz="16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7"/>
          <p:cNvSpPr txBox="1"/>
          <p:nvPr>
            <p:ph type="title"/>
          </p:nvPr>
        </p:nvSpPr>
        <p:spPr>
          <a:xfrm>
            <a:off x="436375"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Arial"/>
                <a:ea typeface="Arial"/>
                <a:cs typeface="Arial"/>
                <a:sym typeface="Arial"/>
              </a:rPr>
              <a:t>Conclusions	</a:t>
            </a:r>
            <a:endParaRPr b="1">
              <a:latin typeface="Arial"/>
              <a:ea typeface="Arial"/>
              <a:cs typeface="Arial"/>
              <a:sym typeface="Arial"/>
            </a:endParaRPr>
          </a:p>
        </p:txBody>
      </p:sp>
      <p:sp>
        <p:nvSpPr>
          <p:cNvPr id="200" name="Google Shape;200;p17"/>
          <p:cNvSpPr txBox="1"/>
          <p:nvPr>
            <p:ph idx="1" type="body"/>
          </p:nvPr>
        </p:nvSpPr>
        <p:spPr>
          <a:xfrm>
            <a:off x="311700" y="101772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Font typeface="Arial"/>
              <a:buChar char="●"/>
            </a:pPr>
            <a:r>
              <a:rPr lang="en" sz="1600">
                <a:latin typeface="Arial"/>
                <a:ea typeface="Arial"/>
                <a:cs typeface="Arial"/>
                <a:sym typeface="Arial"/>
              </a:rPr>
              <a:t>Predicting indoor pollution deaths (linearity)</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 sz="1600">
                <a:latin typeface="Arial"/>
                <a:ea typeface="Arial"/>
                <a:cs typeface="Arial"/>
                <a:sym typeface="Arial"/>
              </a:rPr>
              <a:t>PM2.5 and OZone deaths are more challenging (non-linear)</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 sz="1600">
                <a:latin typeface="Arial"/>
                <a:ea typeface="Arial"/>
                <a:cs typeface="Arial"/>
                <a:sym typeface="Arial"/>
              </a:rPr>
              <a:t>Air pollution deaths are highly dependent on Socio-Demographic Index &amp; moderately dependent on GDP/Capita &amp; Population </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 sz="1600">
                <a:latin typeface="Arial"/>
                <a:ea typeface="Arial"/>
                <a:cs typeface="Arial"/>
                <a:sym typeface="Arial"/>
              </a:rPr>
              <a:t>LR is useful for predicting general trends per nation (preserved timeseries) vs. Tree-based Regression (predictions on socio-demographic/economic factors).</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b="1" lang="en" sz="1600" u="sng">
                <a:latin typeface="Arial"/>
                <a:ea typeface="Arial"/>
                <a:cs typeface="Arial"/>
                <a:sym typeface="Arial"/>
              </a:rPr>
              <a:t>Future works:</a:t>
            </a:r>
            <a:endParaRPr b="1" sz="1600" u="sng">
              <a:latin typeface="Arial"/>
              <a:ea typeface="Arial"/>
              <a:cs typeface="Arial"/>
              <a:sym typeface="Arial"/>
            </a:endParaRPr>
          </a:p>
          <a:p>
            <a:pPr indent="-330200" lvl="1" marL="914400" rtl="0" algn="l">
              <a:lnSpc>
                <a:spcPct val="115000"/>
              </a:lnSpc>
              <a:spcBef>
                <a:spcPts val="0"/>
              </a:spcBef>
              <a:spcAft>
                <a:spcPts val="0"/>
              </a:spcAft>
              <a:buSzPts val="1600"/>
              <a:buFont typeface="Arial"/>
              <a:buChar char="○"/>
            </a:pPr>
            <a:r>
              <a:rPr lang="en" sz="1600">
                <a:latin typeface="Arial"/>
                <a:ea typeface="Arial"/>
                <a:cs typeface="Arial"/>
                <a:sym typeface="Arial"/>
              </a:rPr>
              <a:t>Integrate PM2.5/OZone exposure, and other socio-economic predictors</a:t>
            </a:r>
            <a:endParaRPr sz="1600">
              <a:latin typeface="Arial"/>
              <a:ea typeface="Arial"/>
              <a:cs typeface="Arial"/>
              <a:sym typeface="Arial"/>
            </a:endParaRPr>
          </a:p>
          <a:p>
            <a:pPr indent="-330200" lvl="1" marL="914400" rtl="0" algn="l">
              <a:lnSpc>
                <a:spcPct val="115000"/>
              </a:lnSpc>
              <a:spcBef>
                <a:spcPts val="0"/>
              </a:spcBef>
              <a:spcAft>
                <a:spcPts val="0"/>
              </a:spcAft>
              <a:buSzPts val="1600"/>
              <a:buFont typeface="Arial"/>
              <a:buChar char="○"/>
            </a:pPr>
            <a:r>
              <a:rPr lang="en" sz="1600">
                <a:latin typeface="Arial"/>
                <a:ea typeface="Arial"/>
                <a:cs typeface="Arial"/>
                <a:sym typeface="Arial"/>
              </a:rPr>
              <a:t>Explore climate-related risks and historical temperature data</a:t>
            </a:r>
            <a:endParaRPr sz="1600">
              <a:latin typeface="Arial"/>
              <a:ea typeface="Arial"/>
              <a:cs typeface="Arial"/>
              <a:sym typeface="Arial"/>
            </a:endParaRPr>
          </a:p>
          <a:p>
            <a:pPr indent="-330200" lvl="1" marL="914400" rtl="0" algn="l">
              <a:lnSpc>
                <a:spcPct val="115000"/>
              </a:lnSpc>
              <a:spcBef>
                <a:spcPts val="0"/>
              </a:spcBef>
              <a:spcAft>
                <a:spcPts val="0"/>
              </a:spcAft>
              <a:buSzPts val="1600"/>
              <a:buFont typeface="Arial"/>
              <a:buChar char="○"/>
            </a:pPr>
            <a:r>
              <a:rPr lang="en" sz="1600">
                <a:latin typeface="Arial"/>
                <a:ea typeface="Arial"/>
                <a:cs typeface="Arial"/>
                <a:sym typeface="Arial"/>
              </a:rPr>
              <a:t>Look at historical spending on environmental protection </a:t>
            </a:r>
            <a:endParaRPr sz="1600">
              <a:latin typeface="Arial"/>
              <a:ea typeface="Arial"/>
              <a:cs typeface="Arial"/>
              <a:sym typeface="Arial"/>
            </a:endParaRPr>
          </a:p>
          <a:p>
            <a:pPr indent="-330200" lvl="1" marL="914400" rtl="0" algn="l">
              <a:lnSpc>
                <a:spcPct val="115000"/>
              </a:lnSpc>
              <a:spcBef>
                <a:spcPts val="0"/>
              </a:spcBef>
              <a:spcAft>
                <a:spcPts val="0"/>
              </a:spcAft>
              <a:buSzPts val="1600"/>
              <a:buFont typeface="Arial"/>
              <a:buChar char="○"/>
            </a:pPr>
            <a:r>
              <a:rPr lang="en" sz="1600">
                <a:latin typeface="Arial"/>
                <a:ea typeface="Arial"/>
                <a:cs typeface="Arial"/>
                <a:sym typeface="Arial"/>
              </a:rPr>
              <a:t>Polynomial regressions</a:t>
            </a:r>
            <a:endParaRPr sz="16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Arial"/>
                <a:ea typeface="Arial"/>
                <a:cs typeface="Arial"/>
                <a:sym typeface="Arial"/>
              </a:rPr>
              <a:t>References		</a:t>
            </a:r>
            <a:endParaRPr b="1">
              <a:latin typeface="Arial"/>
              <a:ea typeface="Arial"/>
              <a:cs typeface="Arial"/>
              <a:sym typeface="Arial"/>
            </a:endParaRPr>
          </a:p>
        </p:txBody>
      </p:sp>
      <p:sp>
        <p:nvSpPr>
          <p:cNvPr id="206" name="Google Shape;206;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400">
                <a:latin typeface="Arial"/>
                <a:ea typeface="Arial"/>
                <a:cs typeface="Arial"/>
                <a:sym typeface="Arial"/>
              </a:rPr>
              <a:t>[1]  Household air pollution and health, </a:t>
            </a:r>
            <a:r>
              <a:rPr lang="en" sz="1400" u="sng">
                <a:solidFill>
                  <a:schemeClr val="hlink"/>
                </a:solidFill>
                <a:latin typeface="Arial"/>
                <a:ea typeface="Arial"/>
                <a:cs typeface="Arial"/>
                <a:sym typeface="Arial"/>
                <a:hlinkClick r:id="rId3"/>
              </a:rPr>
              <a:t>https://www.who.int/news-room/fact-sheets/detail/household-air-pollution-and-health</a:t>
            </a:r>
            <a:r>
              <a:rPr lang="en" sz="1400">
                <a:latin typeface="Arial"/>
                <a:ea typeface="Arial"/>
                <a:cs typeface="Arial"/>
                <a:sym typeface="Arial"/>
              </a:rPr>
              <a:t>, Data accessed: October 18, 2022</a:t>
            </a:r>
            <a:endParaRPr sz="1400">
              <a:latin typeface="Arial"/>
              <a:ea typeface="Arial"/>
              <a:cs typeface="Arial"/>
              <a:sym typeface="Arial"/>
            </a:endParaRPr>
          </a:p>
          <a:p>
            <a:pPr indent="0" lvl="0" marL="0" rtl="0" algn="l">
              <a:lnSpc>
                <a:spcPct val="115000"/>
              </a:lnSpc>
              <a:spcBef>
                <a:spcPts val="1200"/>
              </a:spcBef>
              <a:spcAft>
                <a:spcPts val="0"/>
              </a:spcAft>
              <a:buSzPts val="1800"/>
              <a:buNone/>
            </a:pPr>
            <a:r>
              <a:rPr lang="en" sz="1400">
                <a:latin typeface="Arial"/>
                <a:ea typeface="Arial"/>
                <a:cs typeface="Arial"/>
                <a:sym typeface="Arial"/>
              </a:rPr>
              <a:t>[2] Ambient (outdoor) air pollution, </a:t>
            </a:r>
            <a:r>
              <a:rPr lang="en" sz="1400" u="sng">
                <a:solidFill>
                  <a:schemeClr val="hlink"/>
                </a:solidFill>
                <a:latin typeface="Arial"/>
                <a:ea typeface="Arial"/>
                <a:cs typeface="Arial"/>
                <a:sym typeface="Arial"/>
                <a:hlinkClick r:id="rId4"/>
              </a:rPr>
              <a:t>https://www.who.int/news-room/fact-sheets/detail/ambient-(outdoor)-air-quality-and-health</a:t>
            </a:r>
            <a:r>
              <a:rPr lang="en" sz="1400">
                <a:latin typeface="Arial"/>
                <a:ea typeface="Arial"/>
                <a:cs typeface="Arial"/>
                <a:sym typeface="Arial"/>
              </a:rPr>
              <a:t>, Data accessed: October 18, 2022</a:t>
            </a:r>
            <a:endParaRPr sz="1400">
              <a:latin typeface="Arial"/>
              <a:ea typeface="Arial"/>
              <a:cs typeface="Arial"/>
              <a:sym typeface="Arial"/>
            </a:endParaRPr>
          </a:p>
          <a:p>
            <a:pPr indent="0" lvl="0" marL="0" rtl="0" algn="l">
              <a:lnSpc>
                <a:spcPct val="115000"/>
              </a:lnSpc>
              <a:spcBef>
                <a:spcPts val="1200"/>
              </a:spcBef>
              <a:spcAft>
                <a:spcPts val="1200"/>
              </a:spcAft>
              <a:buSzPts val="1800"/>
              <a:buNone/>
            </a:pPr>
            <a:r>
              <a:rPr lang="en" sz="1400">
                <a:latin typeface="Arial"/>
                <a:ea typeface="Arial"/>
                <a:cs typeface="Arial"/>
                <a:sym typeface="Arial"/>
              </a:rPr>
              <a:t>[3] Hygiene, </a:t>
            </a:r>
            <a:r>
              <a:rPr lang="en" sz="1400" u="sng">
                <a:solidFill>
                  <a:schemeClr val="hlink"/>
                </a:solidFill>
                <a:latin typeface="Arial"/>
                <a:ea typeface="Arial"/>
                <a:cs typeface="Arial"/>
                <a:sym typeface="Arial"/>
                <a:hlinkClick r:id="rId5"/>
              </a:rPr>
              <a:t>https://ourworldindata.org/hygiene</a:t>
            </a:r>
            <a:r>
              <a:rPr lang="en" sz="1400">
                <a:latin typeface="Arial"/>
                <a:ea typeface="Arial"/>
                <a:cs typeface="Arial"/>
                <a:sym typeface="Arial"/>
              </a:rPr>
              <a:t>, Data accessed: October 18, 2022</a:t>
            </a:r>
            <a:endParaRPr sz="14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Arial"/>
                <a:ea typeface="Arial"/>
                <a:cs typeface="Arial"/>
                <a:sym typeface="Arial"/>
              </a:rPr>
              <a:t>Agenda	</a:t>
            </a:r>
            <a:endParaRPr b="1">
              <a:latin typeface="Arial"/>
              <a:ea typeface="Arial"/>
              <a:cs typeface="Arial"/>
              <a:sym typeface="Arial"/>
            </a:endParaRPr>
          </a:p>
        </p:txBody>
      </p:sp>
      <p:sp>
        <p:nvSpPr>
          <p:cNvPr id="66" name="Google Shape;66;p2"/>
          <p:cNvSpPr txBox="1"/>
          <p:nvPr>
            <p:ph idx="1" type="body"/>
          </p:nvPr>
        </p:nvSpPr>
        <p:spPr>
          <a:xfrm>
            <a:off x="311700" y="1000075"/>
            <a:ext cx="8520600" cy="3416400"/>
          </a:xfrm>
          <a:prstGeom prst="rect">
            <a:avLst/>
          </a:prstGeom>
          <a:noFill/>
          <a:ln>
            <a:noFill/>
          </a:ln>
        </p:spPr>
        <p:txBody>
          <a:bodyPr anchorCtr="0" anchor="t" bIns="91425" lIns="91425" spcFirstLastPara="1" rIns="91425" wrap="square" tIns="91425">
            <a:normAutofit/>
          </a:bodyPr>
          <a:lstStyle/>
          <a:p>
            <a:pPr indent="-336550" lvl="0" marL="457200" rtl="0" algn="l">
              <a:lnSpc>
                <a:spcPct val="105000"/>
              </a:lnSpc>
              <a:spcBef>
                <a:spcPts val="0"/>
              </a:spcBef>
              <a:spcAft>
                <a:spcPts val="0"/>
              </a:spcAft>
              <a:buSzPts val="1700"/>
              <a:buFont typeface="Arial"/>
              <a:buChar char="●"/>
            </a:pPr>
            <a:r>
              <a:rPr lang="en" sz="1700">
                <a:latin typeface="Arial"/>
                <a:ea typeface="Arial"/>
                <a:cs typeface="Arial"/>
                <a:sym typeface="Arial"/>
              </a:rPr>
              <a:t>Industry Research/Motivation</a:t>
            </a:r>
            <a:endParaRPr sz="1700">
              <a:latin typeface="Arial"/>
              <a:ea typeface="Arial"/>
              <a:cs typeface="Arial"/>
              <a:sym typeface="Arial"/>
            </a:endParaRPr>
          </a:p>
          <a:p>
            <a:pPr indent="-336550" lvl="0" marL="457200" rtl="0" algn="l">
              <a:lnSpc>
                <a:spcPct val="105000"/>
              </a:lnSpc>
              <a:spcBef>
                <a:spcPts val="0"/>
              </a:spcBef>
              <a:spcAft>
                <a:spcPts val="0"/>
              </a:spcAft>
              <a:buSzPts val="1700"/>
              <a:buFont typeface="Arial"/>
              <a:buChar char="●"/>
            </a:pPr>
            <a:r>
              <a:rPr lang="en" sz="1700">
                <a:latin typeface="Arial"/>
                <a:ea typeface="Arial"/>
                <a:cs typeface="Arial"/>
                <a:sym typeface="Arial"/>
              </a:rPr>
              <a:t>Data Problem and Description</a:t>
            </a:r>
            <a:endParaRPr sz="1700">
              <a:latin typeface="Arial"/>
              <a:ea typeface="Arial"/>
              <a:cs typeface="Arial"/>
              <a:sym typeface="Arial"/>
            </a:endParaRPr>
          </a:p>
          <a:p>
            <a:pPr indent="-336550" lvl="0" marL="457200" rtl="0" algn="l">
              <a:lnSpc>
                <a:spcPct val="105000"/>
              </a:lnSpc>
              <a:spcBef>
                <a:spcPts val="0"/>
              </a:spcBef>
              <a:spcAft>
                <a:spcPts val="0"/>
              </a:spcAft>
              <a:buSzPts val="1700"/>
              <a:buFont typeface="Arial"/>
              <a:buChar char="●"/>
            </a:pPr>
            <a:r>
              <a:rPr lang="en" sz="1700">
                <a:latin typeface="Arial"/>
                <a:ea typeface="Arial"/>
                <a:cs typeface="Arial"/>
                <a:sym typeface="Arial"/>
              </a:rPr>
              <a:t>Data Understanding </a:t>
            </a:r>
            <a:endParaRPr sz="1700">
              <a:latin typeface="Arial"/>
              <a:ea typeface="Arial"/>
              <a:cs typeface="Arial"/>
              <a:sym typeface="Arial"/>
            </a:endParaRPr>
          </a:p>
          <a:p>
            <a:pPr indent="-336550" lvl="1" marL="914400" rtl="0" algn="l">
              <a:lnSpc>
                <a:spcPct val="105000"/>
              </a:lnSpc>
              <a:spcBef>
                <a:spcPts val="0"/>
              </a:spcBef>
              <a:spcAft>
                <a:spcPts val="0"/>
              </a:spcAft>
              <a:buSzPts val="1700"/>
              <a:buFont typeface="Arial"/>
              <a:buChar char="○"/>
            </a:pPr>
            <a:r>
              <a:rPr lang="en" sz="1700">
                <a:latin typeface="Arial"/>
                <a:ea typeface="Arial"/>
                <a:cs typeface="Arial"/>
                <a:sym typeface="Arial"/>
              </a:rPr>
              <a:t>Data Exploration</a:t>
            </a:r>
            <a:endParaRPr sz="1700">
              <a:latin typeface="Arial"/>
              <a:ea typeface="Arial"/>
              <a:cs typeface="Arial"/>
              <a:sym typeface="Arial"/>
            </a:endParaRPr>
          </a:p>
          <a:p>
            <a:pPr indent="-336550" lvl="1" marL="914400" rtl="0" algn="l">
              <a:lnSpc>
                <a:spcPct val="105000"/>
              </a:lnSpc>
              <a:spcBef>
                <a:spcPts val="0"/>
              </a:spcBef>
              <a:spcAft>
                <a:spcPts val="0"/>
              </a:spcAft>
              <a:buSzPts val="1700"/>
              <a:buFont typeface="Arial"/>
              <a:buChar char="○"/>
            </a:pPr>
            <a:r>
              <a:rPr lang="en" sz="1700">
                <a:latin typeface="Arial"/>
                <a:ea typeface="Arial"/>
                <a:cs typeface="Arial"/>
                <a:sym typeface="Arial"/>
              </a:rPr>
              <a:t>Data Visualization</a:t>
            </a:r>
            <a:endParaRPr sz="1700">
              <a:latin typeface="Arial"/>
              <a:ea typeface="Arial"/>
              <a:cs typeface="Arial"/>
              <a:sym typeface="Arial"/>
            </a:endParaRPr>
          </a:p>
          <a:p>
            <a:pPr indent="-336550" lvl="0" marL="457200" rtl="0" algn="l">
              <a:lnSpc>
                <a:spcPct val="105000"/>
              </a:lnSpc>
              <a:spcBef>
                <a:spcPts val="0"/>
              </a:spcBef>
              <a:spcAft>
                <a:spcPts val="0"/>
              </a:spcAft>
              <a:buSzPts val="1700"/>
              <a:buFont typeface="Arial"/>
              <a:buChar char="●"/>
            </a:pPr>
            <a:r>
              <a:rPr lang="en" sz="1700">
                <a:latin typeface="Arial"/>
                <a:ea typeface="Arial"/>
                <a:cs typeface="Arial"/>
                <a:sym typeface="Arial"/>
              </a:rPr>
              <a:t>Linear Regression</a:t>
            </a:r>
            <a:endParaRPr sz="1700">
              <a:latin typeface="Arial"/>
              <a:ea typeface="Arial"/>
              <a:cs typeface="Arial"/>
              <a:sym typeface="Arial"/>
            </a:endParaRPr>
          </a:p>
          <a:p>
            <a:pPr indent="-336550" lvl="0" marL="457200" rtl="0" algn="l">
              <a:lnSpc>
                <a:spcPct val="105000"/>
              </a:lnSpc>
              <a:spcBef>
                <a:spcPts val="0"/>
              </a:spcBef>
              <a:spcAft>
                <a:spcPts val="0"/>
              </a:spcAft>
              <a:buSzPts val="1700"/>
              <a:buFont typeface="Arial"/>
              <a:buChar char="●"/>
            </a:pPr>
            <a:r>
              <a:rPr lang="en" sz="1700">
                <a:latin typeface="Arial"/>
                <a:ea typeface="Arial"/>
                <a:cs typeface="Arial"/>
                <a:sym typeface="Arial"/>
              </a:rPr>
              <a:t>Machine learning model</a:t>
            </a:r>
            <a:endParaRPr sz="1700">
              <a:latin typeface="Arial"/>
              <a:ea typeface="Arial"/>
              <a:cs typeface="Arial"/>
              <a:sym typeface="Arial"/>
            </a:endParaRPr>
          </a:p>
          <a:p>
            <a:pPr indent="-336550" lvl="1" marL="914400" rtl="0" algn="l">
              <a:lnSpc>
                <a:spcPct val="105000"/>
              </a:lnSpc>
              <a:spcBef>
                <a:spcPts val="0"/>
              </a:spcBef>
              <a:spcAft>
                <a:spcPts val="0"/>
              </a:spcAft>
              <a:buSzPts val="1700"/>
              <a:buFont typeface="Arial"/>
              <a:buChar char="○"/>
            </a:pPr>
            <a:r>
              <a:rPr lang="en" sz="1700">
                <a:latin typeface="Arial"/>
                <a:ea typeface="Arial"/>
                <a:cs typeface="Arial"/>
                <a:sym typeface="Arial"/>
              </a:rPr>
              <a:t>Approach</a:t>
            </a:r>
            <a:endParaRPr sz="1700">
              <a:latin typeface="Arial"/>
              <a:ea typeface="Arial"/>
              <a:cs typeface="Arial"/>
              <a:sym typeface="Arial"/>
            </a:endParaRPr>
          </a:p>
          <a:p>
            <a:pPr indent="-336550" lvl="1" marL="914400" rtl="0" algn="l">
              <a:lnSpc>
                <a:spcPct val="105000"/>
              </a:lnSpc>
              <a:spcBef>
                <a:spcPts val="0"/>
              </a:spcBef>
              <a:spcAft>
                <a:spcPts val="0"/>
              </a:spcAft>
              <a:buSzPts val="1700"/>
              <a:buFont typeface="Arial"/>
              <a:buChar char="○"/>
            </a:pPr>
            <a:r>
              <a:rPr lang="en" sz="1700">
                <a:latin typeface="Arial"/>
                <a:ea typeface="Arial"/>
                <a:cs typeface="Arial"/>
                <a:sym typeface="Arial"/>
              </a:rPr>
              <a:t>Ensemble Methods</a:t>
            </a:r>
            <a:endParaRPr sz="1700">
              <a:latin typeface="Arial"/>
              <a:ea typeface="Arial"/>
              <a:cs typeface="Arial"/>
              <a:sym typeface="Arial"/>
            </a:endParaRPr>
          </a:p>
          <a:p>
            <a:pPr indent="-336550" lvl="1" marL="914400" rtl="0" algn="l">
              <a:lnSpc>
                <a:spcPct val="105000"/>
              </a:lnSpc>
              <a:spcBef>
                <a:spcPts val="0"/>
              </a:spcBef>
              <a:spcAft>
                <a:spcPts val="0"/>
              </a:spcAft>
              <a:buSzPts val="1700"/>
              <a:buFont typeface="Arial"/>
              <a:buChar char="○"/>
            </a:pPr>
            <a:r>
              <a:rPr lang="en" sz="1700">
                <a:latin typeface="Arial"/>
                <a:ea typeface="Arial"/>
                <a:cs typeface="Arial"/>
                <a:sym typeface="Arial"/>
              </a:rPr>
              <a:t>Interpreting Results</a:t>
            </a:r>
            <a:endParaRPr sz="1700">
              <a:latin typeface="Arial"/>
              <a:ea typeface="Arial"/>
              <a:cs typeface="Arial"/>
              <a:sym typeface="Arial"/>
            </a:endParaRPr>
          </a:p>
          <a:p>
            <a:pPr indent="-336550" lvl="0" marL="457200" rtl="0" algn="l">
              <a:lnSpc>
                <a:spcPct val="105000"/>
              </a:lnSpc>
              <a:spcBef>
                <a:spcPts val="0"/>
              </a:spcBef>
              <a:spcAft>
                <a:spcPts val="0"/>
              </a:spcAft>
              <a:buSzPts val="1700"/>
              <a:buFont typeface="Arial"/>
              <a:buChar char="●"/>
            </a:pPr>
            <a:r>
              <a:rPr lang="en" sz="1700">
                <a:latin typeface="Arial"/>
                <a:ea typeface="Arial"/>
                <a:cs typeface="Arial"/>
                <a:sym typeface="Arial"/>
              </a:rPr>
              <a:t>Business Application</a:t>
            </a:r>
            <a:endParaRPr sz="17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
          <p:cNvSpPr txBox="1"/>
          <p:nvPr>
            <p:ph type="title"/>
          </p:nvPr>
        </p:nvSpPr>
        <p:spPr>
          <a:xfrm>
            <a:off x="311700" y="2926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Arial"/>
                <a:ea typeface="Arial"/>
                <a:cs typeface="Arial"/>
                <a:sym typeface="Arial"/>
              </a:rPr>
              <a:t>Industry Research - Effects of Indoor Air pollution</a:t>
            </a:r>
            <a:endParaRPr b="1">
              <a:latin typeface="Arial"/>
              <a:ea typeface="Arial"/>
              <a:cs typeface="Arial"/>
              <a:sym typeface="Arial"/>
            </a:endParaRPr>
          </a:p>
          <a:p>
            <a:pPr indent="0" lvl="0" marL="0" rtl="0" algn="l">
              <a:lnSpc>
                <a:spcPct val="100000"/>
              </a:lnSpc>
              <a:spcBef>
                <a:spcPts val="0"/>
              </a:spcBef>
              <a:spcAft>
                <a:spcPts val="0"/>
              </a:spcAft>
              <a:buSzPct val="111111"/>
              <a:buNone/>
            </a:pPr>
            <a:r>
              <a:t/>
            </a:r>
            <a:endParaRPr b="1">
              <a:latin typeface="Arial"/>
              <a:ea typeface="Arial"/>
              <a:cs typeface="Arial"/>
              <a:sym typeface="Arial"/>
            </a:endParaRPr>
          </a:p>
        </p:txBody>
      </p:sp>
      <p:sp>
        <p:nvSpPr>
          <p:cNvPr id="72" name="Google Shape;72;p3"/>
          <p:cNvSpPr txBox="1"/>
          <p:nvPr>
            <p:ph idx="1" type="body"/>
          </p:nvPr>
        </p:nvSpPr>
        <p:spPr>
          <a:xfrm>
            <a:off x="311700" y="1000075"/>
            <a:ext cx="8520600" cy="3416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1200"/>
              </a:spcBef>
              <a:spcAft>
                <a:spcPts val="0"/>
              </a:spcAft>
              <a:buClr>
                <a:srgbClr val="3C4245"/>
              </a:buClr>
              <a:buSzPts val="1400"/>
              <a:buFont typeface="Arial"/>
              <a:buChar char="●"/>
            </a:pPr>
            <a:r>
              <a:rPr lang="en" sz="1400">
                <a:solidFill>
                  <a:srgbClr val="3C4245"/>
                </a:solidFill>
                <a:latin typeface="Arial"/>
                <a:ea typeface="Arial"/>
                <a:cs typeface="Arial"/>
                <a:sym typeface="Arial"/>
              </a:rPr>
              <a:t>Around a third of the global population is affected by harmful household air pollution.</a:t>
            </a:r>
            <a:endParaRPr sz="1400">
              <a:solidFill>
                <a:srgbClr val="3C4245"/>
              </a:solidFill>
              <a:latin typeface="Arial"/>
              <a:ea typeface="Arial"/>
              <a:cs typeface="Arial"/>
              <a:sym typeface="Arial"/>
            </a:endParaRPr>
          </a:p>
          <a:p>
            <a:pPr indent="-317500" lvl="0" marL="457200" rtl="0" algn="l">
              <a:lnSpc>
                <a:spcPct val="115000"/>
              </a:lnSpc>
              <a:spcBef>
                <a:spcPts val="0"/>
              </a:spcBef>
              <a:spcAft>
                <a:spcPts val="0"/>
              </a:spcAft>
              <a:buClr>
                <a:srgbClr val="3C4245"/>
              </a:buClr>
              <a:buSzPts val="1400"/>
              <a:buFont typeface="Arial"/>
              <a:buChar char="●"/>
            </a:pPr>
            <a:r>
              <a:rPr lang="en" sz="1400">
                <a:solidFill>
                  <a:srgbClr val="3C4245"/>
                </a:solidFill>
                <a:latin typeface="Arial"/>
                <a:ea typeface="Arial"/>
                <a:cs typeface="Arial"/>
                <a:sym typeface="Arial"/>
              </a:rPr>
              <a:t>Household air pollution was responsible for an estimated 3.2 million deaths per year in 2020</a:t>
            </a:r>
            <a:endParaRPr sz="1400">
              <a:solidFill>
                <a:srgbClr val="3C4245"/>
              </a:solidFill>
              <a:latin typeface="Arial"/>
              <a:ea typeface="Arial"/>
              <a:cs typeface="Arial"/>
              <a:sym typeface="Arial"/>
            </a:endParaRPr>
          </a:p>
          <a:p>
            <a:pPr indent="-317500" lvl="0" marL="457200" rtl="0" algn="l">
              <a:lnSpc>
                <a:spcPct val="115000"/>
              </a:lnSpc>
              <a:spcBef>
                <a:spcPts val="0"/>
              </a:spcBef>
              <a:spcAft>
                <a:spcPts val="0"/>
              </a:spcAft>
              <a:buClr>
                <a:srgbClr val="3C4245"/>
              </a:buClr>
              <a:buSzPts val="1400"/>
              <a:buFont typeface="Arial"/>
              <a:buChar char="●"/>
            </a:pPr>
            <a:r>
              <a:rPr lang="en" sz="1400">
                <a:solidFill>
                  <a:srgbClr val="3C4245"/>
                </a:solidFill>
                <a:latin typeface="Arial"/>
                <a:ea typeface="Arial"/>
                <a:cs typeface="Arial"/>
                <a:sym typeface="Arial"/>
              </a:rPr>
              <a:t>Household air pollution exposure leads to noncommunicable diseases e.g. stroke, COPD, Lung cancer </a:t>
            </a:r>
            <a:endParaRPr sz="1400">
              <a:solidFill>
                <a:srgbClr val="3C4245"/>
              </a:solidFill>
              <a:latin typeface="Arial"/>
              <a:ea typeface="Arial"/>
              <a:cs typeface="Arial"/>
              <a:sym typeface="Arial"/>
            </a:endParaRPr>
          </a:p>
          <a:p>
            <a:pPr indent="-317500" lvl="0" marL="457200" rtl="0" algn="l">
              <a:lnSpc>
                <a:spcPct val="115000"/>
              </a:lnSpc>
              <a:spcBef>
                <a:spcPts val="0"/>
              </a:spcBef>
              <a:spcAft>
                <a:spcPts val="0"/>
              </a:spcAft>
              <a:buClr>
                <a:srgbClr val="3C4245"/>
              </a:buClr>
              <a:buSzPts val="1400"/>
              <a:buFont typeface="Arial"/>
              <a:buChar char="●"/>
            </a:pPr>
            <a:r>
              <a:rPr lang="en" sz="1400">
                <a:solidFill>
                  <a:srgbClr val="3C4245"/>
                </a:solidFill>
                <a:latin typeface="Arial"/>
                <a:ea typeface="Arial"/>
                <a:cs typeface="Arial"/>
                <a:sym typeface="Arial"/>
              </a:rPr>
              <a:t>Women and children bear the greatest health burden from the indoor pollution</a:t>
            </a:r>
            <a:endParaRPr sz="1400">
              <a:solidFill>
                <a:srgbClr val="3C4245"/>
              </a:solidFill>
              <a:latin typeface="Arial"/>
              <a:ea typeface="Arial"/>
              <a:cs typeface="Arial"/>
              <a:sym typeface="Arial"/>
            </a:endParaRPr>
          </a:p>
          <a:p>
            <a:pPr indent="-317500" lvl="0" marL="457200" rtl="0" algn="l">
              <a:lnSpc>
                <a:spcPct val="115000"/>
              </a:lnSpc>
              <a:spcBef>
                <a:spcPts val="0"/>
              </a:spcBef>
              <a:spcAft>
                <a:spcPts val="0"/>
              </a:spcAft>
              <a:buClr>
                <a:srgbClr val="3C4245"/>
              </a:buClr>
              <a:buSzPts val="1400"/>
              <a:buFont typeface="Arial"/>
              <a:buChar char="●"/>
            </a:pPr>
            <a:r>
              <a:rPr lang="en" sz="1400">
                <a:solidFill>
                  <a:srgbClr val="3C4245"/>
                </a:solidFill>
                <a:latin typeface="Arial"/>
                <a:ea typeface="Arial"/>
                <a:cs typeface="Arial"/>
                <a:sym typeface="Arial"/>
              </a:rPr>
              <a:t>It is essential to identify these household air pollution factors and expand use of clean fuels and technologies[1]</a:t>
            </a:r>
            <a:endParaRPr sz="1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idx="1" type="body"/>
          </p:nvPr>
        </p:nvSpPr>
        <p:spPr>
          <a:xfrm>
            <a:off x="311700" y="1000075"/>
            <a:ext cx="85206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rgbClr val="3C4245"/>
              </a:buClr>
              <a:buSzPts val="1400"/>
              <a:buFont typeface="Arial"/>
              <a:buChar char="●"/>
            </a:pPr>
            <a:r>
              <a:rPr lang="en" sz="1400">
                <a:solidFill>
                  <a:srgbClr val="3C4245"/>
                </a:solidFill>
                <a:latin typeface="Arial"/>
                <a:ea typeface="Arial"/>
                <a:cs typeface="Arial"/>
                <a:sym typeface="Arial"/>
              </a:rPr>
              <a:t>The lower the levels of outdoor air pollution affects both long- and short-term.</a:t>
            </a:r>
            <a:endParaRPr sz="1400">
              <a:solidFill>
                <a:srgbClr val="3C4245"/>
              </a:solidFill>
              <a:latin typeface="Arial"/>
              <a:ea typeface="Arial"/>
              <a:cs typeface="Arial"/>
              <a:sym typeface="Arial"/>
            </a:endParaRPr>
          </a:p>
          <a:p>
            <a:pPr indent="-317500" lvl="0" marL="457200" rtl="0" algn="l">
              <a:lnSpc>
                <a:spcPct val="115000"/>
              </a:lnSpc>
              <a:spcBef>
                <a:spcPts val="0"/>
              </a:spcBef>
              <a:spcAft>
                <a:spcPts val="0"/>
              </a:spcAft>
              <a:buClr>
                <a:srgbClr val="3C4245"/>
              </a:buClr>
              <a:buSzPts val="1400"/>
              <a:buFont typeface="Arial"/>
              <a:buChar char="●"/>
            </a:pPr>
            <a:r>
              <a:rPr lang="en" sz="1400">
                <a:solidFill>
                  <a:srgbClr val="3C4245"/>
                </a:solidFill>
                <a:latin typeface="Arial"/>
                <a:ea typeface="Arial"/>
                <a:cs typeface="Arial"/>
                <a:sym typeface="Arial"/>
              </a:rPr>
              <a:t>Air pollution is still significant since recently in 2019, 99% of the world population was living in places where the WHO air quality guidelines levels were not met.</a:t>
            </a:r>
            <a:endParaRPr sz="1400">
              <a:solidFill>
                <a:srgbClr val="3C4245"/>
              </a:solidFill>
              <a:latin typeface="Arial"/>
              <a:ea typeface="Arial"/>
              <a:cs typeface="Arial"/>
              <a:sym typeface="Arial"/>
            </a:endParaRPr>
          </a:p>
          <a:p>
            <a:pPr indent="-317500" lvl="0" marL="457200" rtl="0" algn="l">
              <a:lnSpc>
                <a:spcPct val="115000"/>
              </a:lnSpc>
              <a:spcBef>
                <a:spcPts val="0"/>
              </a:spcBef>
              <a:spcAft>
                <a:spcPts val="0"/>
              </a:spcAft>
              <a:buClr>
                <a:srgbClr val="3C4245"/>
              </a:buClr>
              <a:buSzPts val="1400"/>
              <a:buFont typeface="Arial"/>
              <a:buChar char="●"/>
            </a:pPr>
            <a:r>
              <a:rPr lang="en" sz="1400">
                <a:solidFill>
                  <a:srgbClr val="3C4245"/>
                </a:solidFill>
                <a:latin typeface="Arial"/>
                <a:ea typeface="Arial"/>
                <a:cs typeface="Arial"/>
                <a:sym typeface="Arial"/>
              </a:rPr>
              <a:t>Outdoor air pollution in both cities and rural areas was estimated to cause 4.2 million premature deaths worldwide in 2016.</a:t>
            </a:r>
            <a:endParaRPr sz="1400">
              <a:solidFill>
                <a:srgbClr val="3C4245"/>
              </a:solidFill>
              <a:latin typeface="Arial"/>
              <a:ea typeface="Arial"/>
              <a:cs typeface="Arial"/>
              <a:sym typeface="Arial"/>
            </a:endParaRPr>
          </a:p>
          <a:p>
            <a:pPr indent="-317500" lvl="0" marL="457200" rtl="0" algn="l">
              <a:lnSpc>
                <a:spcPct val="115000"/>
              </a:lnSpc>
              <a:spcBef>
                <a:spcPts val="0"/>
              </a:spcBef>
              <a:spcAft>
                <a:spcPts val="0"/>
              </a:spcAft>
              <a:buClr>
                <a:srgbClr val="3C4245"/>
              </a:buClr>
              <a:buSzPts val="1400"/>
              <a:buFont typeface="Arial"/>
              <a:buChar char="●"/>
            </a:pPr>
            <a:r>
              <a:rPr lang="en" sz="1400">
                <a:solidFill>
                  <a:srgbClr val="3C4245"/>
                </a:solidFill>
                <a:latin typeface="Arial"/>
                <a:ea typeface="Arial"/>
                <a:cs typeface="Arial"/>
                <a:sym typeface="Arial"/>
              </a:rPr>
              <a:t>Some 91% of those premature deaths occurred in low- and middle-income countries, and the greatest number in the WHO South-East Asia and Western Pacific regions.</a:t>
            </a:r>
            <a:endParaRPr sz="1400">
              <a:solidFill>
                <a:srgbClr val="3C4245"/>
              </a:solidFill>
              <a:latin typeface="Arial"/>
              <a:ea typeface="Arial"/>
              <a:cs typeface="Arial"/>
              <a:sym typeface="Arial"/>
            </a:endParaRPr>
          </a:p>
          <a:p>
            <a:pPr indent="-317500" lvl="0" marL="457200" rtl="0" algn="l">
              <a:lnSpc>
                <a:spcPct val="115000"/>
              </a:lnSpc>
              <a:spcBef>
                <a:spcPts val="0"/>
              </a:spcBef>
              <a:spcAft>
                <a:spcPts val="0"/>
              </a:spcAft>
              <a:buClr>
                <a:srgbClr val="3C4245"/>
              </a:buClr>
              <a:buSzPts val="1400"/>
              <a:buFont typeface="Arial"/>
              <a:buChar char="●"/>
            </a:pPr>
            <a:r>
              <a:rPr lang="en" sz="1400">
                <a:solidFill>
                  <a:srgbClr val="3C4245"/>
                </a:solidFill>
                <a:latin typeface="Arial"/>
                <a:ea typeface="Arial"/>
                <a:cs typeface="Arial"/>
                <a:sym typeface="Arial"/>
              </a:rPr>
              <a:t>Policies and investments supporting cleaner and efficient technologies are key to improving air and life quality across the world. [2]</a:t>
            </a:r>
            <a:endParaRPr sz="1400">
              <a:latin typeface="Arial"/>
              <a:ea typeface="Arial"/>
              <a:cs typeface="Arial"/>
              <a:sym typeface="Arial"/>
            </a:endParaRPr>
          </a:p>
        </p:txBody>
      </p:sp>
      <p:sp>
        <p:nvSpPr>
          <p:cNvPr id="78" name="Google Shape;78;p4"/>
          <p:cNvSpPr txBox="1"/>
          <p:nvPr>
            <p:ph type="title"/>
          </p:nvPr>
        </p:nvSpPr>
        <p:spPr>
          <a:xfrm>
            <a:off x="311700" y="2926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Arial"/>
                <a:ea typeface="Arial"/>
                <a:cs typeface="Arial"/>
                <a:sym typeface="Arial"/>
              </a:rPr>
              <a:t>Industry Research - Effects of Outdoor Air pollution</a:t>
            </a:r>
            <a:endParaRPr b="1">
              <a:latin typeface="Arial"/>
              <a:ea typeface="Arial"/>
              <a:cs typeface="Arial"/>
              <a:sym typeface="Arial"/>
            </a:endParaRPr>
          </a:p>
          <a:p>
            <a:pPr indent="0" lvl="0" marL="0" rtl="0" algn="l">
              <a:lnSpc>
                <a:spcPct val="100000"/>
              </a:lnSpc>
              <a:spcBef>
                <a:spcPts val="0"/>
              </a:spcBef>
              <a:spcAft>
                <a:spcPts val="0"/>
              </a:spcAft>
              <a:buSzPct val="111111"/>
              <a:buNone/>
            </a:pPr>
            <a:r>
              <a:t/>
            </a:r>
            <a:endParaRPr b="1">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txBox="1"/>
          <p:nvPr>
            <p:ph type="title"/>
          </p:nvPr>
        </p:nvSpPr>
        <p:spPr>
          <a:xfrm>
            <a:off x="311700" y="2926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Industry Research</a:t>
            </a:r>
            <a:endParaRPr b="1"/>
          </a:p>
          <a:p>
            <a:pPr indent="0" lvl="0" marL="0" rtl="0" algn="l">
              <a:lnSpc>
                <a:spcPct val="100000"/>
              </a:lnSpc>
              <a:spcBef>
                <a:spcPts val="0"/>
              </a:spcBef>
              <a:spcAft>
                <a:spcPts val="0"/>
              </a:spcAft>
              <a:buSzPct val="111111"/>
              <a:buNone/>
            </a:pPr>
            <a:r>
              <a:t/>
            </a:r>
            <a:endParaRPr b="1"/>
          </a:p>
        </p:txBody>
      </p:sp>
      <p:pic>
        <p:nvPicPr>
          <p:cNvPr id="84" name="Google Shape;84;p5"/>
          <p:cNvPicPr preferRelativeResize="0"/>
          <p:nvPr/>
        </p:nvPicPr>
        <p:blipFill rotWithShape="1">
          <a:blip r:embed="rId3">
            <a:alphaModFix/>
          </a:blip>
          <a:srcRect b="0" l="0" r="0" t="0"/>
          <a:stretch/>
        </p:blipFill>
        <p:spPr>
          <a:xfrm>
            <a:off x="3208875" y="820875"/>
            <a:ext cx="5516027" cy="3894624"/>
          </a:xfrm>
          <a:prstGeom prst="rect">
            <a:avLst/>
          </a:prstGeom>
          <a:noFill/>
          <a:ln>
            <a:noFill/>
          </a:ln>
        </p:spPr>
      </p:pic>
      <p:sp>
        <p:nvSpPr>
          <p:cNvPr id="85" name="Google Shape;85;p5"/>
          <p:cNvSpPr txBox="1"/>
          <p:nvPr/>
        </p:nvSpPr>
        <p:spPr>
          <a:xfrm>
            <a:off x="377600" y="865325"/>
            <a:ext cx="25116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u="none" cap="none" strike="noStrike">
                <a:solidFill>
                  <a:schemeClr val="accent3"/>
                </a:solidFill>
                <a:latin typeface="Arial"/>
                <a:ea typeface="Arial"/>
                <a:cs typeface="Arial"/>
                <a:sym typeface="Arial"/>
              </a:rPr>
              <a:t>Other prominent factors</a:t>
            </a:r>
            <a:endParaRPr b="0" i="0" u="none" cap="none" strike="noStrike">
              <a:solidFill>
                <a:schemeClr val="accent3"/>
              </a:solidFill>
              <a:latin typeface="Arial"/>
              <a:ea typeface="Arial"/>
              <a:cs typeface="Arial"/>
              <a:sym typeface="Arial"/>
            </a:endParaRPr>
          </a:p>
          <a:p>
            <a:pPr indent="-317500" lvl="0" marL="457200" marR="0" rtl="0" algn="l">
              <a:lnSpc>
                <a:spcPct val="100000"/>
              </a:lnSpc>
              <a:spcBef>
                <a:spcPts val="0"/>
              </a:spcBef>
              <a:spcAft>
                <a:spcPts val="0"/>
              </a:spcAft>
              <a:buClr>
                <a:schemeClr val="accent3"/>
              </a:buClr>
              <a:buSzPts val="1400"/>
              <a:buFont typeface="Arial"/>
              <a:buChar char="●"/>
            </a:pPr>
            <a:r>
              <a:rPr b="0" i="0" lang="en" u="none" cap="none" strike="noStrike">
                <a:solidFill>
                  <a:schemeClr val="accent3"/>
                </a:solidFill>
                <a:latin typeface="Arial"/>
                <a:ea typeface="Arial"/>
                <a:cs typeface="Arial"/>
                <a:sym typeface="Arial"/>
              </a:rPr>
              <a:t>Unsafe Water</a:t>
            </a:r>
            <a:endParaRPr b="0" i="0" u="none" cap="none" strike="noStrike">
              <a:solidFill>
                <a:schemeClr val="accent3"/>
              </a:solidFill>
              <a:latin typeface="Arial"/>
              <a:ea typeface="Arial"/>
              <a:cs typeface="Arial"/>
              <a:sym typeface="Arial"/>
            </a:endParaRPr>
          </a:p>
          <a:p>
            <a:pPr indent="-317500" lvl="0" marL="457200" marR="0" rtl="0" algn="l">
              <a:lnSpc>
                <a:spcPct val="100000"/>
              </a:lnSpc>
              <a:spcBef>
                <a:spcPts val="0"/>
              </a:spcBef>
              <a:spcAft>
                <a:spcPts val="0"/>
              </a:spcAft>
              <a:buClr>
                <a:schemeClr val="accent3"/>
              </a:buClr>
              <a:buSzPts val="1400"/>
              <a:buFont typeface="Arial"/>
              <a:buChar char="●"/>
            </a:pPr>
            <a:r>
              <a:rPr b="0" i="0" lang="en" u="none" cap="none" strike="noStrike">
                <a:solidFill>
                  <a:schemeClr val="accent3"/>
                </a:solidFill>
                <a:latin typeface="Arial"/>
                <a:ea typeface="Arial"/>
                <a:cs typeface="Arial"/>
                <a:sym typeface="Arial"/>
              </a:rPr>
              <a:t>Unsafe Sanitation</a:t>
            </a:r>
            <a:endParaRPr b="0" i="0" u="none" cap="none" strike="noStrike">
              <a:solidFill>
                <a:schemeClr val="accent3"/>
              </a:solidFill>
              <a:latin typeface="Arial"/>
              <a:ea typeface="Arial"/>
              <a:cs typeface="Arial"/>
              <a:sym typeface="Arial"/>
            </a:endParaRPr>
          </a:p>
          <a:p>
            <a:pPr indent="-317500" lvl="0" marL="457200" marR="0" rtl="0" algn="l">
              <a:lnSpc>
                <a:spcPct val="100000"/>
              </a:lnSpc>
              <a:spcBef>
                <a:spcPts val="0"/>
              </a:spcBef>
              <a:spcAft>
                <a:spcPts val="0"/>
              </a:spcAft>
              <a:buClr>
                <a:schemeClr val="accent3"/>
              </a:buClr>
              <a:buSzPts val="1400"/>
              <a:buFont typeface="Arial"/>
              <a:buChar char="●"/>
            </a:pPr>
            <a:r>
              <a:rPr b="0" i="0" lang="en" u="none" cap="none" strike="noStrike">
                <a:solidFill>
                  <a:schemeClr val="accent3"/>
                </a:solidFill>
                <a:latin typeface="Arial"/>
                <a:ea typeface="Arial"/>
                <a:cs typeface="Arial"/>
                <a:sym typeface="Arial"/>
              </a:rPr>
              <a:t>Handwashing[3]</a:t>
            </a:r>
            <a:endParaRPr b="0" i="0" u="none" cap="none" strike="noStrike">
              <a:solidFill>
                <a:schemeClr val="accent3"/>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txBox="1"/>
          <p:nvPr>
            <p:ph type="title"/>
          </p:nvPr>
        </p:nvSpPr>
        <p:spPr>
          <a:xfrm>
            <a:off x="311700" y="2926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Arial"/>
                <a:ea typeface="Arial"/>
                <a:cs typeface="Arial"/>
                <a:sym typeface="Arial"/>
              </a:rPr>
              <a:t>Data Description </a:t>
            </a:r>
            <a:endParaRPr b="1">
              <a:latin typeface="Arial"/>
              <a:ea typeface="Arial"/>
              <a:cs typeface="Arial"/>
              <a:sym typeface="Arial"/>
            </a:endParaRPr>
          </a:p>
        </p:txBody>
      </p:sp>
      <p:sp>
        <p:nvSpPr>
          <p:cNvPr id="91" name="Google Shape;91;p6"/>
          <p:cNvSpPr txBox="1"/>
          <p:nvPr>
            <p:ph idx="1" type="body"/>
          </p:nvPr>
        </p:nvSpPr>
        <p:spPr>
          <a:xfrm>
            <a:off x="311700" y="100007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Font typeface="Arial"/>
              <a:buChar char="●"/>
            </a:pPr>
            <a:r>
              <a:rPr lang="en" sz="1600">
                <a:latin typeface="Arial"/>
                <a:ea typeface="Arial"/>
                <a:cs typeface="Arial"/>
                <a:sym typeface="Arial"/>
              </a:rPr>
              <a:t>Death rate due to indoor air pollution</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 sz="1600">
                <a:latin typeface="Arial"/>
                <a:ea typeface="Arial"/>
                <a:cs typeface="Arial"/>
                <a:sym typeface="Arial"/>
              </a:rPr>
              <a:t>Death rate due to outdoor particulate matter (PM2.5) air pollution</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 sz="1600">
                <a:latin typeface="Arial"/>
                <a:ea typeface="Arial"/>
                <a:cs typeface="Arial"/>
                <a:sym typeface="Arial"/>
              </a:rPr>
              <a:t>Death rate due to outdoor ozone air pollution</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 sz="1600">
                <a:latin typeface="Arial"/>
                <a:ea typeface="Arial"/>
                <a:cs typeface="Arial"/>
                <a:sym typeface="Arial"/>
              </a:rPr>
              <a:t>Social demographic/Internal factors</a:t>
            </a:r>
            <a:endParaRPr sz="16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7"/>
          <p:cNvSpPr txBox="1"/>
          <p:nvPr>
            <p:ph type="title"/>
          </p:nvPr>
        </p:nvSpPr>
        <p:spPr>
          <a:xfrm>
            <a:off x="311700" y="2538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Arial"/>
                <a:ea typeface="Arial"/>
                <a:cs typeface="Arial"/>
                <a:sym typeface="Arial"/>
              </a:rPr>
              <a:t>Data Understanding</a:t>
            </a:r>
            <a:endParaRPr b="1">
              <a:latin typeface="Arial"/>
              <a:ea typeface="Arial"/>
              <a:cs typeface="Arial"/>
              <a:sym typeface="Arial"/>
            </a:endParaRPr>
          </a:p>
        </p:txBody>
      </p:sp>
      <p:sp>
        <p:nvSpPr>
          <p:cNvPr id="97" name="Google Shape;97;p7"/>
          <p:cNvSpPr txBox="1"/>
          <p:nvPr>
            <p:ph idx="1" type="body"/>
          </p:nvPr>
        </p:nvSpPr>
        <p:spPr>
          <a:xfrm>
            <a:off x="350025" y="778225"/>
            <a:ext cx="8520600" cy="993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Data cleaning was performed to remove unnecessary column(s)</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Additional data columns were added from OECD and World bank - other env. factors</a:t>
            </a:r>
            <a:endParaRPr sz="1400">
              <a:latin typeface="Arial"/>
              <a:ea typeface="Arial"/>
              <a:cs typeface="Arial"/>
              <a:sym typeface="Arial"/>
            </a:endParaRPr>
          </a:p>
          <a:p>
            <a:pPr indent="-317500" lvl="1" marL="914400" rtl="0" algn="l">
              <a:lnSpc>
                <a:spcPct val="115000"/>
              </a:lnSpc>
              <a:spcBef>
                <a:spcPts val="0"/>
              </a:spcBef>
              <a:spcAft>
                <a:spcPts val="0"/>
              </a:spcAft>
              <a:buSzPts val="1400"/>
              <a:buFont typeface="Arial"/>
              <a:buChar char="○"/>
            </a:pPr>
            <a:r>
              <a:rPr lang="en">
                <a:latin typeface="Arial"/>
                <a:ea typeface="Arial"/>
                <a:cs typeface="Arial"/>
                <a:sym typeface="Arial"/>
              </a:rPr>
              <a:t>Socio-Demographic Index, GDP/capita, Population, WB Income Class</a:t>
            </a:r>
            <a:endParaRPr>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A challenge was to merge data sets with the corresponding country and year</a:t>
            </a:r>
            <a:endParaRPr sz="1400">
              <a:latin typeface="Arial"/>
              <a:ea typeface="Arial"/>
              <a:cs typeface="Arial"/>
              <a:sym typeface="Arial"/>
            </a:endParaRPr>
          </a:p>
        </p:txBody>
      </p:sp>
      <p:grpSp>
        <p:nvGrpSpPr>
          <p:cNvPr id="98" name="Google Shape;98;p7"/>
          <p:cNvGrpSpPr/>
          <p:nvPr/>
        </p:nvGrpSpPr>
        <p:grpSpPr>
          <a:xfrm>
            <a:off x="192103" y="2200065"/>
            <a:ext cx="8816937" cy="2346630"/>
            <a:chOff x="152400" y="2298775"/>
            <a:chExt cx="10573135" cy="2692325"/>
          </a:xfrm>
        </p:grpSpPr>
        <p:pic>
          <p:nvPicPr>
            <p:cNvPr id="99" name="Google Shape;99;p7"/>
            <p:cNvPicPr preferRelativeResize="0"/>
            <p:nvPr/>
          </p:nvPicPr>
          <p:blipFill rotWithShape="1">
            <a:blip r:embed="rId3">
              <a:alphaModFix/>
            </a:blip>
            <a:srcRect b="0" l="0" r="0" t="0"/>
            <a:stretch/>
          </p:blipFill>
          <p:spPr>
            <a:xfrm>
              <a:off x="152400" y="2298775"/>
              <a:ext cx="8118140" cy="2692324"/>
            </a:xfrm>
            <a:prstGeom prst="rect">
              <a:avLst/>
            </a:prstGeom>
            <a:noFill/>
            <a:ln>
              <a:noFill/>
            </a:ln>
          </p:spPr>
        </p:pic>
        <p:pic>
          <p:nvPicPr>
            <p:cNvPr id="100" name="Google Shape;100;p7"/>
            <p:cNvPicPr preferRelativeResize="0"/>
            <p:nvPr/>
          </p:nvPicPr>
          <p:blipFill rotWithShape="1">
            <a:blip r:embed="rId4">
              <a:alphaModFix/>
            </a:blip>
            <a:srcRect b="0" l="0" r="0" t="0"/>
            <a:stretch/>
          </p:blipFill>
          <p:spPr>
            <a:xfrm>
              <a:off x="8270550" y="2298775"/>
              <a:ext cx="2454985" cy="2692325"/>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8"/>
          <p:cNvSpPr txBox="1"/>
          <p:nvPr>
            <p:ph type="title"/>
          </p:nvPr>
        </p:nvSpPr>
        <p:spPr>
          <a:xfrm>
            <a:off x="235500" y="216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Arial"/>
                <a:ea typeface="Arial"/>
                <a:cs typeface="Arial"/>
                <a:sym typeface="Arial"/>
              </a:rPr>
              <a:t>Data Understanding</a:t>
            </a:r>
            <a:endParaRPr b="1">
              <a:latin typeface="Arial"/>
              <a:ea typeface="Arial"/>
              <a:cs typeface="Arial"/>
              <a:sym typeface="Arial"/>
            </a:endParaRPr>
          </a:p>
        </p:txBody>
      </p:sp>
      <p:sp>
        <p:nvSpPr>
          <p:cNvPr id="106" name="Google Shape;106;p8"/>
          <p:cNvSpPr txBox="1"/>
          <p:nvPr>
            <p:ph idx="1" type="body"/>
          </p:nvPr>
        </p:nvSpPr>
        <p:spPr>
          <a:xfrm>
            <a:off x="235500" y="6294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solidFill>
                  <a:schemeClr val="dk1"/>
                </a:solidFill>
              </a:rPr>
              <a:t>Visualizations</a:t>
            </a:r>
            <a:endParaRPr>
              <a:solidFill>
                <a:schemeClr val="dk1"/>
              </a:solidFill>
            </a:endParaRPr>
          </a:p>
        </p:txBody>
      </p:sp>
      <p:sp>
        <p:nvSpPr>
          <p:cNvPr id="107" name="Google Shape;107;p8"/>
          <p:cNvSpPr txBox="1"/>
          <p:nvPr/>
        </p:nvSpPr>
        <p:spPr>
          <a:xfrm>
            <a:off x="310875" y="1088800"/>
            <a:ext cx="4013100" cy="10467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accent3"/>
              </a:buClr>
              <a:buSzPts val="1400"/>
              <a:buFont typeface="Proxima Nova"/>
              <a:buChar char="●"/>
            </a:pPr>
            <a:r>
              <a:rPr b="0" i="0" lang="en" sz="1400" u="none" cap="none" strike="noStrike">
                <a:solidFill>
                  <a:schemeClr val="accent3"/>
                </a:solidFill>
                <a:latin typeface="Proxima Nova"/>
                <a:ea typeface="Proxima Nova"/>
                <a:cs typeface="Proxima Nova"/>
                <a:sym typeface="Proxima Nova"/>
              </a:rPr>
              <a:t>Most deaths are due to Indoor Air pollution</a:t>
            </a:r>
            <a:endParaRPr b="0" i="0" sz="1400" u="none" cap="none" strike="noStrike">
              <a:solidFill>
                <a:schemeClr val="accent3"/>
              </a:solidFill>
              <a:latin typeface="Proxima Nova"/>
              <a:ea typeface="Proxima Nova"/>
              <a:cs typeface="Proxima Nova"/>
              <a:sym typeface="Proxima Nova"/>
            </a:endParaRPr>
          </a:p>
          <a:p>
            <a:pPr indent="-317500" lvl="0" marL="457200" marR="0" rtl="0" algn="l">
              <a:lnSpc>
                <a:spcPct val="100000"/>
              </a:lnSpc>
              <a:spcBef>
                <a:spcPts val="0"/>
              </a:spcBef>
              <a:spcAft>
                <a:spcPts val="0"/>
              </a:spcAft>
              <a:buClr>
                <a:schemeClr val="accent3"/>
              </a:buClr>
              <a:buSzPts val="1400"/>
              <a:buFont typeface="Proxima Nova"/>
              <a:buChar char="●"/>
            </a:pPr>
            <a:r>
              <a:rPr b="0" i="0" lang="en" sz="1400" u="none" cap="none" strike="noStrike">
                <a:solidFill>
                  <a:schemeClr val="accent3"/>
                </a:solidFill>
                <a:latin typeface="Proxima Nova"/>
                <a:ea typeface="Proxima Nova"/>
                <a:cs typeface="Proxima Nova"/>
                <a:sym typeface="Proxima Nova"/>
              </a:rPr>
              <a:t>Overall Death Rates due to Air pollution is going down in the world</a:t>
            </a:r>
            <a:endParaRPr b="0" i="0" sz="1400" u="none" cap="none" strike="noStrike">
              <a:solidFill>
                <a:schemeClr val="accent3"/>
              </a:solidFill>
              <a:latin typeface="Proxima Nova"/>
              <a:ea typeface="Proxima Nova"/>
              <a:cs typeface="Proxima Nova"/>
              <a:sym typeface="Proxima Nova"/>
            </a:endParaRPr>
          </a:p>
        </p:txBody>
      </p:sp>
      <p:pic>
        <p:nvPicPr>
          <p:cNvPr id="108" name="Google Shape;108;p8"/>
          <p:cNvPicPr preferRelativeResize="0"/>
          <p:nvPr/>
        </p:nvPicPr>
        <p:blipFill rotWithShape="1">
          <a:blip r:embed="rId3">
            <a:alphaModFix/>
          </a:blip>
          <a:srcRect b="0" l="0" r="0" t="0"/>
          <a:stretch/>
        </p:blipFill>
        <p:spPr>
          <a:xfrm>
            <a:off x="4426525" y="289100"/>
            <a:ext cx="4572001" cy="4565299"/>
          </a:xfrm>
          <a:prstGeom prst="rect">
            <a:avLst/>
          </a:prstGeom>
          <a:noFill/>
          <a:ln>
            <a:noFill/>
          </a:ln>
        </p:spPr>
      </p:pic>
      <p:sp>
        <p:nvSpPr>
          <p:cNvPr id="109" name="Google Shape;109;p8"/>
          <p:cNvSpPr/>
          <p:nvPr/>
        </p:nvSpPr>
        <p:spPr>
          <a:xfrm>
            <a:off x="8145325" y="70225"/>
            <a:ext cx="316200" cy="4687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0" name="Google Shape;110;p8"/>
          <p:cNvPicPr preferRelativeResize="0"/>
          <p:nvPr/>
        </p:nvPicPr>
        <p:blipFill rotWithShape="1">
          <a:blip r:embed="rId4">
            <a:alphaModFix/>
          </a:blip>
          <a:srcRect b="0" l="0" r="0" t="0"/>
          <a:stretch/>
        </p:blipFill>
        <p:spPr>
          <a:xfrm>
            <a:off x="515550" y="2140225"/>
            <a:ext cx="3539175" cy="2812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9"/>
          <p:cNvPicPr preferRelativeResize="0"/>
          <p:nvPr/>
        </p:nvPicPr>
        <p:blipFill rotWithShape="1">
          <a:blip r:embed="rId3">
            <a:alphaModFix/>
          </a:blip>
          <a:srcRect b="16309" l="3100" r="0" t="0"/>
          <a:stretch/>
        </p:blipFill>
        <p:spPr>
          <a:xfrm>
            <a:off x="4361171" y="1218775"/>
            <a:ext cx="4460705" cy="2968746"/>
          </a:xfrm>
          <a:prstGeom prst="rect">
            <a:avLst/>
          </a:prstGeom>
          <a:noFill/>
          <a:ln>
            <a:noFill/>
          </a:ln>
        </p:spPr>
      </p:pic>
      <p:sp>
        <p:nvSpPr>
          <p:cNvPr id="116" name="Google Shape;116;p9"/>
          <p:cNvSpPr txBox="1"/>
          <p:nvPr>
            <p:ph idx="1" type="body"/>
          </p:nvPr>
        </p:nvSpPr>
        <p:spPr>
          <a:xfrm>
            <a:off x="235500" y="7056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solidFill>
                  <a:schemeClr val="dk1"/>
                </a:solidFill>
              </a:rPr>
              <a:t>Heat Maps</a:t>
            </a:r>
            <a:endParaRPr>
              <a:solidFill>
                <a:schemeClr val="dk1"/>
              </a:solidFill>
            </a:endParaRPr>
          </a:p>
        </p:txBody>
      </p:sp>
      <p:sp>
        <p:nvSpPr>
          <p:cNvPr id="117" name="Google Shape;117;p9"/>
          <p:cNvSpPr txBox="1"/>
          <p:nvPr>
            <p:ph type="title"/>
          </p:nvPr>
        </p:nvSpPr>
        <p:spPr>
          <a:xfrm>
            <a:off x="230450" y="2995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Arial"/>
                <a:ea typeface="Arial"/>
                <a:cs typeface="Arial"/>
                <a:sym typeface="Arial"/>
              </a:rPr>
              <a:t>Data Understanding</a:t>
            </a:r>
            <a:endParaRPr b="1">
              <a:latin typeface="Arial"/>
              <a:ea typeface="Arial"/>
              <a:cs typeface="Arial"/>
              <a:sym typeface="Arial"/>
            </a:endParaRPr>
          </a:p>
        </p:txBody>
      </p:sp>
      <p:pic>
        <p:nvPicPr>
          <p:cNvPr id="118" name="Google Shape;118;p9"/>
          <p:cNvPicPr preferRelativeResize="0"/>
          <p:nvPr/>
        </p:nvPicPr>
        <p:blipFill rotWithShape="1">
          <a:blip r:embed="rId4">
            <a:alphaModFix/>
          </a:blip>
          <a:srcRect b="17877" l="4158" r="1962" t="0"/>
          <a:stretch/>
        </p:blipFill>
        <p:spPr>
          <a:xfrm>
            <a:off x="342900" y="1218778"/>
            <a:ext cx="4404230" cy="296874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