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cfa6a4c7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ecfa6a4c7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f0cef2982e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f0cef2982e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f0cef2982e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f0cef2982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 </a:t>
            </a:r>
            <a:r>
              <a:rPr lang="en" sz="1350">
                <a:solidFill>
                  <a:srgbClr val="201F1E"/>
                </a:solidFill>
                <a:highlight>
                  <a:schemeClr val="lt1"/>
                </a:highlight>
                <a:latin typeface="Roboto"/>
                <a:ea typeface="Roboto"/>
                <a:cs typeface="Roboto"/>
                <a:sym typeface="Roboto"/>
              </a:rPr>
              <a:t> preprocessing (feature selection and scaling) techniques </a:t>
            </a:r>
            <a:endParaRPr sz="1350">
              <a:solidFill>
                <a:srgbClr val="201F1E"/>
              </a:solidFill>
              <a:highlight>
                <a:schemeClr val="lt1"/>
              </a:highlight>
              <a:latin typeface="Roboto"/>
              <a:ea typeface="Roboto"/>
              <a:cs typeface="Roboto"/>
              <a:sym typeface="Roboto"/>
            </a:endParaRPr>
          </a:p>
          <a:p>
            <a:pPr indent="-314325" lvl="0" marL="457200" rtl="0" algn="l">
              <a:lnSpc>
                <a:spcPct val="115000"/>
              </a:lnSpc>
              <a:spcBef>
                <a:spcPts val="1100"/>
              </a:spcBef>
              <a:spcAft>
                <a:spcPts val="0"/>
              </a:spcAft>
              <a:buClr>
                <a:srgbClr val="201F1E"/>
              </a:buClr>
              <a:buSzPts val="1350"/>
              <a:buFont typeface="Roboto"/>
              <a:buChar char="●"/>
            </a:pPr>
            <a:r>
              <a:rPr lang="en" sz="1350">
                <a:solidFill>
                  <a:srgbClr val="201F1E"/>
                </a:solidFill>
                <a:highlight>
                  <a:schemeClr val="lt1"/>
                </a:highlight>
                <a:latin typeface="Roboto"/>
                <a:ea typeface="Roboto"/>
                <a:cs typeface="Roboto"/>
                <a:sym typeface="Roboto"/>
              </a:rPr>
              <a:t>accurate model (mean absolute error)</a:t>
            </a:r>
            <a:endParaRPr sz="1350">
              <a:solidFill>
                <a:srgbClr val="201F1E"/>
              </a:solidFill>
              <a:highlight>
                <a:schemeClr val="lt1"/>
              </a:highlight>
              <a:latin typeface="Roboto"/>
              <a:ea typeface="Roboto"/>
              <a:cs typeface="Roboto"/>
              <a:sym typeface="Roboto"/>
            </a:endParaRPr>
          </a:p>
          <a:p>
            <a:pPr indent="-314325" lvl="0" marL="457200" rtl="0" algn="l">
              <a:lnSpc>
                <a:spcPct val="115000"/>
              </a:lnSpc>
              <a:spcBef>
                <a:spcPts val="0"/>
              </a:spcBef>
              <a:spcAft>
                <a:spcPts val="0"/>
              </a:spcAft>
              <a:buClr>
                <a:srgbClr val="201F1E"/>
              </a:buClr>
              <a:buSzPts val="1350"/>
              <a:buFont typeface="Roboto"/>
              <a:buChar char="●"/>
            </a:pPr>
            <a:r>
              <a:rPr lang="en" sz="1350">
                <a:solidFill>
                  <a:srgbClr val="201F1E"/>
                </a:solidFill>
                <a:highlight>
                  <a:schemeClr val="lt1"/>
                </a:highlight>
                <a:latin typeface="Roboto"/>
                <a:ea typeface="Roboto"/>
                <a:cs typeface="Roboto"/>
                <a:sym typeface="Roboto"/>
              </a:rPr>
              <a:t>Using Python, specifically pandas and sklearn libraries</a:t>
            </a:r>
            <a:endParaRPr sz="1350">
              <a:solidFill>
                <a:srgbClr val="201F1E"/>
              </a:solidFill>
              <a:highlight>
                <a:schemeClr val="lt1"/>
              </a:highlight>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f0cef2982e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f0cef2982e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cfa6a4c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cfa6a4c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737373"/>
              </a:buClr>
              <a:buSzPts val="1800"/>
              <a:buFont typeface="Roboto"/>
              <a:buChar char="●"/>
            </a:pPr>
            <a:r>
              <a:rPr lang="en" sz="1800">
                <a:solidFill>
                  <a:srgbClr val="737373"/>
                </a:solidFill>
                <a:latin typeface="Roboto"/>
                <a:ea typeface="Roboto"/>
                <a:cs typeface="Roboto"/>
                <a:sym typeface="Roboto"/>
              </a:rPr>
              <a:t>Would be difficult and time consuming to encode hundreds of different amenities, so instead…</a:t>
            </a:r>
            <a:endParaRPr sz="1800">
              <a:solidFill>
                <a:srgbClr val="737373"/>
              </a:solidFill>
              <a:latin typeface="Roboto"/>
              <a:ea typeface="Roboto"/>
              <a:cs typeface="Roboto"/>
              <a:sym typeface="Roboto"/>
            </a:endParaRPr>
          </a:p>
          <a:p>
            <a:pPr indent="-342900" lvl="0" marL="457200" rtl="0" algn="l">
              <a:lnSpc>
                <a:spcPct val="115000"/>
              </a:lnSpc>
              <a:spcBef>
                <a:spcPts val="0"/>
              </a:spcBef>
              <a:spcAft>
                <a:spcPts val="0"/>
              </a:spcAft>
              <a:buClr>
                <a:srgbClr val="737373"/>
              </a:buClr>
              <a:buSzPts val="1800"/>
              <a:buFont typeface="Roboto"/>
              <a:buChar char="●"/>
            </a:pPr>
            <a:r>
              <a:rPr lang="en" sz="1800">
                <a:solidFill>
                  <a:srgbClr val="737373"/>
                </a:solidFill>
                <a:latin typeface="Roboto"/>
                <a:ea typeface="Roboto"/>
                <a:cs typeface="Roboto"/>
                <a:sym typeface="Roboto"/>
              </a:rPr>
              <a:t>- calculated by counting the # of commas and adding 1</a:t>
            </a:r>
            <a:endParaRPr sz="1800">
              <a:solidFill>
                <a:srgbClr val="737373"/>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cfa6a4c7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cfa6a4c7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cfa6a4c7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cfa6a4c7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cfa6a4c7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ecfa6a4c7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0cef2982e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0cef2982e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lillysharples@uga.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E29AA"/>
            </a:gs>
            <a:gs pos="100000">
              <a:srgbClr val="1E123D"/>
            </a:gs>
          </a:gsLst>
          <a:lin ang="5400012" scaled="0"/>
        </a:gradFill>
      </p:bgPr>
    </p:bg>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Airbnb Price Prediction Using Regression Models</a:t>
            </a:r>
            <a:endParaRPr/>
          </a:p>
        </p:txBody>
      </p:sp>
      <p:sp>
        <p:nvSpPr>
          <p:cNvPr id="68" name="Google Shape;68;p13"/>
          <p:cNvSpPr txBox="1"/>
          <p:nvPr>
            <p:ph idx="1" type="subTitle"/>
          </p:nvPr>
        </p:nvSpPr>
        <p:spPr>
          <a:xfrm>
            <a:off x="390525" y="2987725"/>
            <a:ext cx="8222100" cy="12393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0"/>
              </a:spcBef>
              <a:spcAft>
                <a:spcPts val="0"/>
              </a:spcAft>
              <a:buNone/>
            </a:pPr>
            <a:r>
              <a:rPr lang="en" sz="1400"/>
              <a:t>Lilly Sharples</a:t>
            </a:r>
            <a:endParaRPr sz="1400"/>
          </a:p>
          <a:p>
            <a:pPr indent="0" lvl="0" marL="0" rtl="0" algn="l">
              <a:spcBef>
                <a:spcPts val="0"/>
              </a:spcBef>
              <a:spcAft>
                <a:spcPts val="0"/>
              </a:spcAft>
              <a:buNone/>
            </a:pPr>
            <a:r>
              <a:rPr lang="en" sz="1400" u="sng">
                <a:hlinkClick r:id="rId3"/>
              </a:rPr>
              <a:t>lillysharples@uga.edu</a:t>
            </a:r>
            <a:endParaRPr sz="1400"/>
          </a:p>
          <a:p>
            <a:pPr indent="0" lvl="0" marL="0" rtl="0" algn="l">
              <a:spcBef>
                <a:spcPts val="0"/>
              </a:spcBef>
              <a:spcAft>
                <a:spcPts val="0"/>
              </a:spcAft>
              <a:buNone/>
            </a:pPr>
            <a:r>
              <a:rPr lang="en" sz="1400"/>
              <a:t>21 September, 2021</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E29AA"/>
            </a:gs>
            <a:gs pos="100000">
              <a:srgbClr val="1E123D"/>
            </a:gs>
          </a:gsLst>
          <a:lin ang="5400012" scaled="0"/>
        </a:gradFill>
      </p:bgPr>
    </p:bg>
    <p:spTree>
      <p:nvGrpSpPr>
        <p:cNvPr id="125" name="Shape 125"/>
        <p:cNvGrpSpPr/>
        <p:nvPr/>
      </p:nvGrpSpPr>
      <p:grpSpPr>
        <a:xfrm>
          <a:off x="0" y="0"/>
          <a:ext cx="0" cy="0"/>
          <a:chOff x="0" y="0"/>
          <a:chExt cx="0" cy="0"/>
        </a:xfrm>
      </p:grpSpPr>
      <p:sp>
        <p:nvSpPr>
          <p:cNvPr id="126" name="Google Shape;126;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Summary</a:t>
            </a:r>
            <a:endParaRPr/>
          </a:p>
        </p:txBody>
      </p:sp>
      <p:sp>
        <p:nvSpPr>
          <p:cNvPr id="127" name="Google Shape;127;p22"/>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SzPts val="1350"/>
              <a:buChar char="●"/>
            </a:pPr>
            <a:r>
              <a:rPr lang="en" sz="1350"/>
              <a:t>Most </a:t>
            </a:r>
            <a:r>
              <a:rPr lang="en" sz="1350"/>
              <a:t>successful</a:t>
            </a:r>
            <a:r>
              <a:rPr lang="en" sz="1350"/>
              <a:t> model was the Random Forest Regressor trained on scaled data, top 10 features selected by Recursive Feature Elimination</a:t>
            </a:r>
            <a:endParaRPr sz="1350"/>
          </a:p>
          <a:p>
            <a:pPr indent="-314325" lvl="0" marL="457200" rtl="0" algn="l">
              <a:spcBef>
                <a:spcPts val="0"/>
              </a:spcBef>
              <a:spcAft>
                <a:spcPts val="0"/>
              </a:spcAft>
              <a:buSzPts val="1350"/>
              <a:buChar char="●"/>
            </a:pPr>
            <a:r>
              <a:rPr lang="en" sz="1350"/>
              <a:t>Successfully</a:t>
            </a:r>
            <a:r>
              <a:rPr lang="en" sz="1350"/>
              <a:t> preprocessed data and created seven </a:t>
            </a:r>
            <a:r>
              <a:rPr lang="en" sz="1350"/>
              <a:t>variations</a:t>
            </a:r>
            <a:r>
              <a:rPr lang="en" sz="1350"/>
              <a:t> of regression models</a:t>
            </a:r>
            <a:endParaRPr sz="1350"/>
          </a:p>
          <a:p>
            <a:pPr indent="-314325" lvl="0" marL="457200" rtl="0" algn="l">
              <a:spcBef>
                <a:spcPts val="0"/>
              </a:spcBef>
              <a:spcAft>
                <a:spcPts val="0"/>
              </a:spcAft>
              <a:buSzPts val="1350"/>
              <a:buChar char="●"/>
            </a:pPr>
            <a:r>
              <a:rPr lang="en" sz="1350"/>
              <a:t>Learned to use </a:t>
            </a:r>
            <a:r>
              <a:rPr lang="en" sz="1350"/>
              <a:t>different</a:t>
            </a:r>
            <a:r>
              <a:rPr lang="en" sz="1350"/>
              <a:t> python libraries to visualize data </a:t>
            </a:r>
            <a:endParaRPr sz="1350"/>
          </a:p>
          <a:p>
            <a:pPr indent="0" lvl="0" marL="45720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E29AA"/>
            </a:gs>
            <a:gs pos="100000">
              <a:srgbClr val="1E123D"/>
            </a:gs>
          </a:gsLst>
          <a:lin ang="5400012" scaled="0"/>
        </a:gradFill>
      </p:bgPr>
    </p:bg>
    <p:spTree>
      <p:nvGrpSpPr>
        <p:cNvPr id="72" name="Shape 72"/>
        <p:cNvGrpSpPr/>
        <p:nvPr/>
      </p:nvGrpSpPr>
      <p:grpSpPr>
        <a:xfrm>
          <a:off x="0" y="0"/>
          <a:ext cx="0" cy="0"/>
          <a:chOff x="0" y="0"/>
          <a:chExt cx="0" cy="0"/>
        </a:xfrm>
      </p:grpSpPr>
      <p:sp>
        <p:nvSpPr>
          <p:cNvPr id="73" name="Google Shape;73;p14"/>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Project Elements</a:t>
            </a:r>
            <a:endParaRPr/>
          </a:p>
        </p:txBody>
      </p:sp>
      <p:sp>
        <p:nvSpPr>
          <p:cNvPr id="74" name="Google Shape;74;p14"/>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Project Goals</a:t>
            </a:r>
            <a:endParaRPr/>
          </a:p>
          <a:p>
            <a:pPr indent="-304800" lvl="0" marL="457200" rtl="0" algn="l">
              <a:spcBef>
                <a:spcPts val="0"/>
              </a:spcBef>
              <a:spcAft>
                <a:spcPts val="0"/>
              </a:spcAft>
              <a:buSzPts val="1200"/>
              <a:buChar char="●"/>
            </a:pPr>
            <a:r>
              <a:rPr lang="en"/>
              <a:t>Preprocessing</a:t>
            </a:r>
            <a:endParaRPr/>
          </a:p>
          <a:p>
            <a:pPr indent="-304800" lvl="1" marL="914400" rtl="0" algn="l">
              <a:spcBef>
                <a:spcPts val="0"/>
              </a:spcBef>
              <a:spcAft>
                <a:spcPts val="0"/>
              </a:spcAft>
              <a:buSzPts val="1200"/>
              <a:buChar char="○"/>
            </a:pPr>
            <a:r>
              <a:rPr lang="en"/>
              <a:t>Scaling</a:t>
            </a:r>
            <a:endParaRPr/>
          </a:p>
          <a:p>
            <a:pPr indent="-304800" lvl="1" marL="914400" rtl="0" algn="l">
              <a:spcBef>
                <a:spcPts val="0"/>
              </a:spcBef>
              <a:spcAft>
                <a:spcPts val="0"/>
              </a:spcAft>
              <a:buSzPts val="1200"/>
              <a:buChar char="○"/>
            </a:pPr>
            <a:r>
              <a:rPr lang="en"/>
              <a:t>Feature Selection</a:t>
            </a:r>
            <a:endParaRPr/>
          </a:p>
          <a:p>
            <a:pPr indent="-304800" lvl="0" marL="457200" rtl="0" algn="l">
              <a:spcBef>
                <a:spcPts val="0"/>
              </a:spcBef>
              <a:spcAft>
                <a:spcPts val="0"/>
              </a:spcAft>
              <a:buSzPts val="1200"/>
              <a:buChar char="●"/>
            </a:pPr>
            <a:r>
              <a:rPr lang="en"/>
              <a:t>Models</a:t>
            </a:r>
            <a:endParaRPr/>
          </a:p>
          <a:p>
            <a:pPr indent="-304800" lvl="0" marL="457200" rtl="0" algn="l">
              <a:spcBef>
                <a:spcPts val="0"/>
              </a:spcBef>
              <a:spcAft>
                <a:spcPts val="0"/>
              </a:spcAft>
              <a:buSzPts val="1200"/>
              <a:buChar char="●"/>
            </a:pPr>
            <a:r>
              <a:rPr lang="en"/>
              <a:t>Future Work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E29AA"/>
            </a:gs>
            <a:gs pos="100000">
              <a:srgbClr val="1E123D"/>
            </a:gs>
          </a:gsLst>
          <a:lin ang="5400012" scaled="0"/>
        </a:gradFill>
      </p:bgPr>
    </p:bg>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Project Goals</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14325" lvl="0" marL="457200" rtl="0" algn="l">
              <a:spcBef>
                <a:spcPts val="1100"/>
              </a:spcBef>
              <a:spcAft>
                <a:spcPts val="0"/>
              </a:spcAft>
              <a:buSzPts val="1350"/>
              <a:buChar char="●"/>
            </a:pPr>
            <a:r>
              <a:rPr lang="en" sz="1350"/>
              <a:t>The goal of this project was to predict the nightly price of an airbnb</a:t>
            </a:r>
            <a:endParaRPr sz="1350"/>
          </a:p>
          <a:p>
            <a:pPr indent="-314325" lvl="0" marL="457200" rtl="0" algn="l">
              <a:spcBef>
                <a:spcPts val="0"/>
              </a:spcBef>
              <a:spcAft>
                <a:spcPts val="0"/>
              </a:spcAft>
              <a:buSzPts val="1350"/>
              <a:buChar char="●"/>
            </a:pPr>
            <a:r>
              <a:rPr lang="en" sz="1350"/>
              <a:t>Experimentation with different preprocessing techniques and models in order to determine the most accurate model using Python </a:t>
            </a:r>
            <a:endParaRPr sz="1350"/>
          </a:p>
          <a:p>
            <a:pPr indent="-314325" lvl="0" marL="457200" rtl="0" algn="l">
              <a:spcBef>
                <a:spcPts val="0"/>
              </a:spcBef>
              <a:spcAft>
                <a:spcPts val="0"/>
              </a:spcAft>
              <a:buSzPts val="1350"/>
              <a:buChar char="●"/>
            </a:pPr>
            <a:r>
              <a:rPr lang="en" sz="1350"/>
              <a:t>Is it possible to accurately predict the nightly price of an airbnb, given a dataset of 74,111 airbnbs?</a:t>
            </a:r>
            <a:endParaRPr sz="1350"/>
          </a:p>
          <a:p>
            <a:pPr indent="-314325" lvl="1" marL="914400" rtl="0" algn="l">
              <a:spcBef>
                <a:spcPts val="0"/>
              </a:spcBef>
              <a:spcAft>
                <a:spcPts val="0"/>
              </a:spcAft>
              <a:buSzPts val="1350"/>
              <a:buChar char="○"/>
            </a:pPr>
            <a:r>
              <a:rPr lang="en" sz="1350"/>
              <a:t>NYC, LA, SF,  Boston, Chicago, DC</a:t>
            </a:r>
            <a:endParaRPr sz="1350"/>
          </a:p>
          <a:p>
            <a:pPr indent="-314325" lvl="1" marL="914400" rtl="0" algn="l">
              <a:spcBef>
                <a:spcPts val="0"/>
              </a:spcBef>
              <a:spcAft>
                <a:spcPts val="0"/>
              </a:spcAft>
              <a:buSzPts val="1350"/>
              <a:buChar char="○"/>
            </a:pPr>
            <a:r>
              <a:rPr lang="en" sz="1350"/>
              <a:t>Ignoring factors such as seasonal price changes, cleaning/security/service fees</a:t>
            </a:r>
            <a:endParaRPr sz="1350">
              <a:solidFill>
                <a:srgbClr val="201F1E"/>
              </a:solidFill>
              <a:highlight>
                <a:srgbClr val="FFFFFF"/>
              </a:highlight>
            </a:endParaRPr>
          </a:p>
          <a:p>
            <a:pPr indent="0" lvl="0" marL="0" rtl="0" algn="l">
              <a:spcBef>
                <a:spcPts val="11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E29AA"/>
            </a:gs>
            <a:gs pos="100000">
              <a:srgbClr val="1E123D"/>
            </a:gs>
          </a:gsLst>
          <a:lin ang="5400012" scaled="0"/>
        </a:gradFill>
      </p:bgPr>
    </p:bg>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Preprocessing</a:t>
            </a:r>
            <a:endParaRPr/>
          </a:p>
        </p:txBody>
      </p:sp>
      <p:sp>
        <p:nvSpPr>
          <p:cNvPr id="86" name="Google Shape;86;p1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SzPts val="1350"/>
              <a:buChar char="●"/>
            </a:pPr>
            <a:r>
              <a:rPr lang="en" sz="1350"/>
              <a:t>Airbnb data comes from a public Kaggle dataset</a:t>
            </a:r>
            <a:endParaRPr sz="1350"/>
          </a:p>
          <a:p>
            <a:pPr indent="-314325" lvl="0" marL="457200" rtl="0" algn="l">
              <a:spcBef>
                <a:spcPts val="0"/>
              </a:spcBef>
              <a:spcAft>
                <a:spcPts val="0"/>
              </a:spcAft>
              <a:buSzPts val="1350"/>
              <a:buChar char="●"/>
            </a:pPr>
            <a:r>
              <a:rPr lang="en" sz="1350"/>
              <a:t>74,111 entries: training set of 51,877 entries, testing set of 22,234 entries</a:t>
            </a:r>
            <a:endParaRPr sz="1350"/>
          </a:p>
          <a:p>
            <a:pPr indent="-314325" lvl="1" marL="914400" rtl="0" algn="l">
              <a:spcBef>
                <a:spcPts val="0"/>
              </a:spcBef>
              <a:spcAft>
                <a:spcPts val="0"/>
              </a:spcAft>
              <a:buSzPts val="1350"/>
              <a:buChar char="○"/>
            </a:pPr>
            <a:r>
              <a:rPr lang="en" sz="1350"/>
              <a:t>sklearn train_test_split</a:t>
            </a:r>
            <a:endParaRPr sz="1350"/>
          </a:p>
          <a:p>
            <a:pPr indent="-314325" lvl="0" marL="457200" rtl="0" algn="l">
              <a:spcBef>
                <a:spcPts val="0"/>
              </a:spcBef>
              <a:spcAft>
                <a:spcPts val="0"/>
              </a:spcAft>
              <a:buSzPts val="1350"/>
              <a:buChar char="●"/>
            </a:pPr>
            <a:r>
              <a:rPr lang="en" sz="1350"/>
              <a:t>29 columns in original dataset, initially dropped 8 columns that were irrelevant/contained a large amount of null values. Dropped the ‘log price’ column and assigned it to our y-value.</a:t>
            </a:r>
            <a:endParaRPr sz="1350"/>
          </a:p>
          <a:p>
            <a:pPr indent="-314325" lvl="0" marL="457200" rtl="0" algn="l">
              <a:spcBef>
                <a:spcPts val="0"/>
              </a:spcBef>
              <a:spcAft>
                <a:spcPts val="0"/>
              </a:spcAft>
              <a:buSzPts val="1350"/>
              <a:buChar char="●"/>
            </a:pPr>
            <a:r>
              <a:rPr lang="en" sz="1350"/>
              <a:t>Filled null values with the median for the category</a:t>
            </a:r>
            <a:endParaRPr sz="1350"/>
          </a:p>
          <a:p>
            <a:pPr indent="-285750" lvl="1" marL="914400" rtl="0" algn="l">
              <a:lnSpc>
                <a:spcPct val="135714"/>
              </a:lnSpc>
              <a:spcBef>
                <a:spcPts val="0"/>
              </a:spcBef>
              <a:spcAft>
                <a:spcPts val="0"/>
              </a:spcAft>
              <a:buSzPts val="900"/>
              <a:buChar char="○"/>
            </a:pPr>
            <a:r>
              <a:rPr lang="en" sz="900">
                <a:solidFill>
                  <a:srgbClr val="000000"/>
                </a:solidFill>
                <a:highlight>
                  <a:srgbClr val="FFFFFE"/>
                </a:highlight>
                <a:latin typeface="Courier New"/>
                <a:ea typeface="Courier New"/>
                <a:cs typeface="Courier New"/>
                <a:sym typeface="Courier New"/>
              </a:rPr>
              <a:t>data[</a:t>
            </a:r>
            <a:r>
              <a:rPr lang="en" sz="900">
                <a:solidFill>
                  <a:srgbClr val="A31515"/>
                </a:solidFill>
                <a:highlight>
                  <a:srgbClr val="FFFFFE"/>
                </a:highlight>
                <a:latin typeface="Courier New"/>
                <a:ea typeface="Courier New"/>
                <a:cs typeface="Courier New"/>
                <a:sym typeface="Courier New"/>
              </a:rPr>
              <a:t>'bathrooms'</a:t>
            </a:r>
            <a:r>
              <a:rPr lang="en" sz="900">
                <a:solidFill>
                  <a:srgbClr val="000000"/>
                </a:solidFill>
                <a:highlight>
                  <a:srgbClr val="FFFFFE"/>
                </a:highlight>
                <a:latin typeface="Courier New"/>
                <a:ea typeface="Courier New"/>
                <a:cs typeface="Courier New"/>
                <a:sym typeface="Courier New"/>
              </a:rPr>
              <a:t>].fillna((data[</a:t>
            </a:r>
            <a:r>
              <a:rPr lang="en" sz="900">
                <a:solidFill>
                  <a:srgbClr val="A31515"/>
                </a:solidFill>
                <a:highlight>
                  <a:srgbClr val="FFFFFE"/>
                </a:highlight>
                <a:latin typeface="Courier New"/>
                <a:ea typeface="Courier New"/>
                <a:cs typeface="Courier New"/>
                <a:sym typeface="Courier New"/>
              </a:rPr>
              <a:t>'bathrooms'</a:t>
            </a:r>
            <a:r>
              <a:rPr lang="en" sz="900">
                <a:solidFill>
                  <a:srgbClr val="000000"/>
                </a:solidFill>
                <a:highlight>
                  <a:srgbClr val="FFFFFE"/>
                </a:highlight>
                <a:latin typeface="Courier New"/>
                <a:ea typeface="Courier New"/>
                <a:cs typeface="Courier New"/>
                <a:sym typeface="Courier New"/>
              </a:rPr>
              <a:t>].median()), inplace=</a:t>
            </a:r>
            <a:r>
              <a:rPr lang="en" sz="900">
                <a:solidFill>
                  <a:srgbClr val="0000FF"/>
                </a:solidFill>
                <a:highlight>
                  <a:srgbClr val="FFFFFE"/>
                </a:highlight>
                <a:latin typeface="Courier New"/>
                <a:ea typeface="Courier New"/>
                <a:cs typeface="Courier New"/>
                <a:sym typeface="Courier New"/>
              </a:rPr>
              <a:t>True</a:t>
            </a:r>
            <a:r>
              <a:rPr lang="en" sz="900">
                <a:solidFill>
                  <a:srgbClr val="000000"/>
                </a:solidFill>
                <a:highlight>
                  <a:srgbClr val="FFFFFE"/>
                </a:highlight>
                <a:latin typeface="Courier New"/>
                <a:ea typeface="Courier New"/>
                <a:cs typeface="Courier New"/>
                <a:sym typeface="Courier New"/>
              </a:rPr>
              <a:t>)</a:t>
            </a:r>
            <a:endParaRPr sz="900"/>
          </a:p>
          <a:p>
            <a:pPr indent="0" lvl="0" marL="45720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E29AA"/>
            </a:gs>
            <a:gs pos="100000">
              <a:srgbClr val="1E123D"/>
            </a:gs>
          </a:gsLst>
          <a:lin ang="5400012" scaled="0"/>
        </a:gradFill>
      </p:bgPr>
    </p:bg>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Preprocessing Categorical Data</a:t>
            </a:r>
            <a:endParaRPr/>
          </a:p>
        </p:txBody>
      </p:sp>
      <p:sp>
        <p:nvSpPr>
          <p:cNvPr id="92" name="Google Shape;92;p1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70000" lnSpcReduction="20000"/>
          </a:bodyPr>
          <a:lstStyle/>
          <a:p>
            <a:pPr indent="-313055" lvl="0" marL="457200" rtl="0" algn="l">
              <a:spcBef>
                <a:spcPts val="0"/>
              </a:spcBef>
              <a:spcAft>
                <a:spcPts val="0"/>
              </a:spcAft>
              <a:buSzPct val="100000"/>
              <a:buChar char="●"/>
            </a:pPr>
            <a:r>
              <a:rPr lang="en" sz="1900"/>
              <a:t>Amenities column was a comma separated list. I instead changed this column to be the number of amenities</a:t>
            </a:r>
            <a:endParaRPr sz="1900"/>
          </a:p>
          <a:p>
            <a:pPr indent="-284162" lvl="1" marL="914400" rtl="0" algn="l">
              <a:lnSpc>
                <a:spcPct val="135714"/>
              </a:lnSpc>
              <a:spcBef>
                <a:spcPts val="0"/>
              </a:spcBef>
              <a:spcAft>
                <a:spcPts val="0"/>
              </a:spcAft>
              <a:buSzPct val="100000"/>
              <a:buChar char="○"/>
            </a:pPr>
            <a:r>
              <a:rPr lang="en" sz="1250">
                <a:solidFill>
                  <a:srgbClr val="000000"/>
                </a:solidFill>
                <a:highlight>
                  <a:srgbClr val="FFFFFE"/>
                </a:highlight>
                <a:latin typeface="Courier New"/>
                <a:ea typeface="Courier New"/>
                <a:cs typeface="Courier New"/>
                <a:sym typeface="Courier New"/>
              </a:rPr>
              <a:t>amenities = data[</a:t>
            </a:r>
            <a:r>
              <a:rPr lang="en" sz="1250">
                <a:solidFill>
                  <a:srgbClr val="A31515"/>
                </a:solidFill>
                <a:highlight>
                  <a:srgbClr val="FFFFFE"/>
                </a:highlight>
                <a:latin typeface="Courier New"/>
                <a:ea typeface="Courier New"/>
                <a:cs typeface="Courier New"/>
                <a:sym typeface="Courier New"/>
              </a:rPr>
              <a:t>'amenities'</a:t>
            </a:r>
            <a:r>
              <a:rPr lang="en" sz="1250">
                <a:solidFill>
                  <a:srgbClr val="000000"/>
                </a:solidFill>
                <a:highlight>
                  <a:srgbClr val="FFFFFE"/>
                </a:highlight>
                <a:latin typeface="Courier New"/>
                <a:ea typeface="Courier New"/>
                <a:cs typeface="Courier New"/>
                <a:sym typeface="Courier New"/>
              </a:rPr>
              <a:t>]</a:t>
            </a:r>
            <a:endParaRPr sz="1250">
              <a:solidFill>
                <a:srgbClr val="000000"/>
              </a:solidFill>
              <a:highlight>
                <a:srgbClr val="FFFFFE"/>
              </a:highlight>
              <a:latin typeface="Courier New"/>
              <a:ea typeface="Courier New"/>
              <a:cs typeface="Courier New"/>
              <a:sym typeface="Courier New"/>
            </a:endParaRPr>
          </a:p>
          <a:p>
            <a:pPr indent="-284162" lvl="1" marL="914400" rtl="0" algn="l">
              <a:lnSpc>
                <a:spcPct val="135714"/>
              </a:lnSpc>
              <a:spcBef>
                <a:spcPts val="0"/>
              </a:spcBef>
              <a:spcAft>
                <a:spcPts val="0"/>
              </a:spcAft>
              <a:buSzPct val="100000"/>
              <a:buChar char="○"/>
            </a:pPr>
            <a:r>
              <a:rPr lang="en" sz="1250">
                <a:solidFill>
                  <a:srgbClr val="000000"/>
                </a:solidFill>
                <a:highlight>
                  <a:srgbClr val="FFFFFE"/>
                </a:highlight>
                <a:latin typeface="Courier New"/>
                <a:ea typeface="Courier New"/>
                <a:cs typeface="Courier New"/>
                <a:sym typeface="Courier New"/>
              </a:rPr>
              <a:t>num_a = []</a:t>
            </a:r>
            <a:endParaRPr sz="1250">
              <a:solidFill>
                <a:srgbClr val="000000"/>
              </a:solidFill>
              <a:highlight>
                <a:srgbClr val="FFFFFE"/>
              </a:highlight>
              <a:latin typeface="Courier New"/>
              <a:ea typeface="Courier New"/>
              <a:cs typeface="Courier New"/>
              <a:sym typeface="Courier New"/>
            </a:endParaRPr>
          </a:p>
          <a:p>
            <a:pPr indent="-284162" lvl="1" marL="914400" rtl="0" algn="l">
              <a:lnSpc>
                <a:spcPct val="135714"/>
              </a:lnSpc>
              <a:spcBef>
                <a:spcPts val="0"/>
              </a:spcBef>
              <a:spcAft>
                <a:spcPts val="0"/>
              </a:spcAft>
              <a:buSzPct val="100000"/>
              <a:buChar char="○"/>
            </a:pPr>
            <a:r>
              <a:rPr lang="en" sz="1250">
                <a:solidFill>
                  <a:srgbClr val="AF00DB"/>
                </a:solidFill>
                <a:highlight>
                  <a:srgbClr val="FFFFFE"/>
                </a:highlight>
                <a:latin typeface="Courier New"/>
                <a:ea typeface="Courier New"/>
                <a:cs typeface="Courier New"/>
                <a:sym typeface="Courier New"/>
              </a:rPr>
              <a:t>for</a:t>
            </a:r>
            <a:r>
              <a:rPr lang="en" sz="1250">
                <a:solidFill>
                  <a:srgbClr val="000000"/>
                </a:solidFill>
                <a:highlight>
                  <a:srgbClr val="FFFFFE"/>
                </a:highlight>
                <a:latin typeface="Courier New"/>
                <a:ea typeface="Courier New"/>
                <a:cs typeface="Courier New"/>
                <a:sym typeface="Courier New"/>
              </a:rPr>
              <a:t> entry </a:t>
            </a:r>
            <a:r>
              <a:rPr lang="en" sz="1250">
                <a:solidFill>
                  <a:srgbClr val="0000FF"/>
                </a:solidFill>
                <a:highlight>
                  <a:srgbClr val="FFFFFE"/>
                </a:highlight>
                <a:latin typeface="Courier New"/>
                <a:ea typeface="Courier New"/>
                <a:cs typeface="Courier New"/>
                <a:sym typeface="Courier New"/>
              </a:rPr>
              <a:t>in</a:t>
            </a:r>
            <a:r>
              <a:rPr lang="en" sz="1250">
                <a:solidFill>
                  <a:srgbClr val="000000"/>
                </a:solidFill>
                <a:highlight>
                  <a:srgbClr val="FFFFFE"/>
                </a:highlight>
                <a:latin typeface="Courier New"/>
                <a:ea typeface="Courier New"/>
                <a:cs typeface="Courier New"/>
                <a:sym typeface="Courier New"/>
              </a:rPr>
              <a:t> amenities:</a:t>
            </a:r>
            <a:endParaRPr sz="1250">
              <a:solidFill>
                <a:srgbClr val="000000"/>
              </a:solidFill>
              <a:highlight>
                <a:srgbClr val="FFFFFE"/>
              </a:highlight>
              <a:latin typeface="Courier New"/>
              <a:ea typeface="Courier New"/>
              <a:cs typeface="Courier New"/>
              <a:sym typeface="Courier New"/>
            </a:endParaRPr>
          </a:p>
          <a:p>
            <a:pPr indent="-284162" lvl="1" marL="914400" rtl="0" algn="l">
              <a:lnSpc>
                <a:spcPct val="135714"/>
              </a:lnSpc>
              <a:spcBef>
                <a:spcPts val="0"/>
              </a:spcBef>
              <a:spcAft>
                <a:spcPts val="0"/>
              </a:spcAft>
              <a:buSzPct val="100000"/>
              <a:buChar char="○"/>
            </a:pPr>
            <a:r>
              <a:rPr lang="en" sz="1250">
                <a:solidFill>
                  <a:srgbClr val="000000"/>
                </a:solidFill>
                <a:highlight>
                  <a:srgbClr val="FFFFFE"/>
                </a:highlight>
                <a:latin typeface="Courier New"/>
                <a:ea typeface="Courier New"/>
                <a:cs typeface="Courier New"/>
                <a:sym typeface="Courier New"/>
              </a:rPr>
              <a:t> num_a.append(entry.count(</a:t>
            </a:r>
            <a:r>
              <a:rPr lang="en" sz="1250">
                <a:solidFill>
                  <a:srgbClr val="A31515"/>
                </a:solidFill>
                <a:highlight>
                  <a:srgbClr val="FFFFFE"/>
                </a:highlight>
                <a:latin typeface="Courier New"/>
                <a:ea typeface="Courier New"/>
                <a:cs typeface="Courier New"/>
                <a:sym typeface="Courier New"/>
              </a:rPr>
              <a:t>','</a:t>
            </a:r>
            <a:r>
              <a:rPr lang="en" sz="1250">
                <a:solidFill>
                  <a:srgbClr val="000000"/>
                </a:solidFill>
                <a:highlight>
                  <a:srgbClr val="FFFFFE"/>
                </a:highlight>
                <a:latin typeface="Courier New"/>
                <a:ea typeface="Courier New"/>
                <a:cs typeface="Courier New"/>
                <a:sym typeface="Courier New"/>
              </a:rPr>
              <a:t>)+</a:t>
            </a:r>
            <a:r>
              <a:rPr lang="en" sz="1250">
                <a:solidFill>
                  <a:srgbClr val="09885A"/>
                </a:solidFill>
                <a:highlight>
                  <a:srgbClr val="FFFFFE"/>
                </a:highlight>
                <a:latin typeface="Courier New"/>
                <a:ea typeface="Courier New"/>
                <a:cs typeface="Courier New"/>
                <a:sym typeface="Courier New"/>
              </a:rPr>
              <a:t>1</a:t>
            </a:r>
            <a:r>
              <a:rPr lang="en" sz="1250">
                <a:solidFill>
                  <a:srgbClr val="000000"/>
                </a:solidFill>
                <a:highlight>
                  <a:srgbClr val="FFFFFE"/>
                </a:highlight>
                <a:latin typeface="Courier New"/>
                <a:ea typeface="Courier New"/>
                <a:cs typeface="Courier New"/>
                <a:sym typeface="Courier New"/>
              </a:rPr>
              <a:t>)</a:t>
            </a:r>
            <a:endParaRPr sz="1250">
              <a:solidFill>
                <a:srgbClr val="000000"/>
              </a:solidFill>
              <a:highlight>
                <a:srgbClr val="FFFFFE"/>
              </a:highlight>
              <a:latin typeface="Courier New"/>
              <a:ea typeface="Courier New"/>
              <a:cs typeface="Courier New"/>
              <a:sym typeface="Courier New"/>
            </a:endParaRPr>
          </a:p>
          <a:p>
            <a:pPr indent="-284162" lvl="1" marL="914400" rtl="0" algn="l">
              <a:lnSpc>
                <a:spcPct val="135714"/>
              </a:lnSpc>
              <a:spcBef>
                <a:spcPts val="0"/>
              </a:spcBef>
              <a:spcAft>
                <a:spcPts val="0"/>
              </a:spcAft>
              <a:buSzPct val="100000"/>
              <a:buChar char="○"/>
            </a:pPr>
            <a:r>
              <a:rPr lang="en" sz="1250">
                <a:solidFill>
                  <a:srgbClr val="000000"/>
                </a:solidFill>
                <a:highlight>
                  <a:srgbClr val="FFFFFE"/>
                </a:highlight>
                <a:latin typeface="Courier New"/>
                <a:ea typeface="Courier New"/>
                <a:cs typeface="Courier New"/>
                <a:sym typeface="Courier New"/>
              </a:rPr>
              <a:t>data[</a:t>
            </a:r>
            <a:r>
              <a:rPr lang="en" sz="1250">
                <a:solidFill>
                  <a:srgbClr val="A31515"/>
                </a:solidFill>
                <a:highlight>
                  <a:srgbClr val="FFFFFE"/>
                </a:highlight>
                <a:latin typeface="Courier New"/>
                <a:ea typeface="Courier New"/>
                <a:cs typeface="Courier New"/>
                <a:sym typeface="Courier New"/>
              </a:rPr>
              <a:t>'amenities'</a:t>
            </a:r>
            <a:r>
              <a:rPr lang="en" sz="1250">
                <a:solidFill>
                  <a:srgbClr val="000000"/>
                </a:solidFill>
                <a:highlight>
                  <a:srgbClr val="FFFFFE"/>
                </a:highlight>
                <a:latin typeface="Courier New"/>
                <a:ea typeface="Courier New"/>
                <a:cs typeface="Courier New"/>
                <a:sym typeface="Courier New"/>
              </a:rPr>
              <a:t>] = num_a</a:t>
            </a:r>
            <a:endParaRPr sz="1250"/>
          </a:p>
          <a:p>
            <a:pPr indent="-308610" lvl="0" marL="457200" rtl="0" algn="l">
              <a:spcBef>
                <a:spcPts val="0"/>
              </a:spcBef>
              <a:spcAft>
                <a:spcPts val="0"/>
              </a:spcAft>
              <a:buSzPct val="94736"/>
              <a:buChar char="●"/>
            </a:pPr>
            <a:r>
              <a:rPr lang="en" sz="1900"/>
              <a:t>Used a dictionary to encode ‘true’ and ‘false’ values to 0 and 1</a:t>
            </a:r>
            <a:endParaRPr/>
          </a:p>
          <a:p>
            <a:pPr indent="0" lvl="0" marL="914400" rtl="0" algn="l">
              <a:lnSpc>
                <a:spcPct val="135714"/>
              </a:lnSpc>
              <a:spcBef>
                <a:spcPts val="1200"/>
              </a:spcBef>
              <a:spcAft>
                <a:spcPts val="0"/>
              </a:spcAft>
              <a:buNone/>
            </a:pPr>
            <a:r>
              <a:rPr lang="en" sz="1250">
                <a:solidFill>
                  <a:srgbClr val="000000"/>
                </a:solidFill>
                <a:highlight>
                  <a:srgbClr val="FFFFFE"/>
                </a:highlight>
                <a:latin typeface="Courier New"/>
                <a:ea typeface="Courier New"/>
                <a:cs typeface="Courier New"/>
                <a:sym typeface="Courier New"/>
              </a:rPr>
              <a:t>encode_tf = {</a:t>
            </a:r>
            <a:r>
              <a:rPr lang="en" sz="1250">
                <a:solidFill>
                  <a:srgbClr val="A31515"/>
                </a:solidFill>
                <a:highlight>
                  <a:srgbClr val="FFFFFE"/>
                </a:highlight>
                <a:latin typeface="Courier New"/>
                <a:ea typeface="Courier New"/>
                <a:cs typeface="Courier New"/>
                <a:sym typeface="Courier New"/>
              </a:rPr>
              <a:t>'host_has_profile_pic'</a:t>
            </a:r>
            <a:r>
              <a:rPr lang="en" sz="1250">
                <a:solidFill>
                  <a:srgbClr val="000000"/>
                </a:solidFill>
                <a:highlight>
                  <a:srgbClr val="FFFFFE"/>
                </a:highlight>
                <a:latin typeface="Courier New"/>
                <a:ea typeface="Courier New"/>
                <a:cs typeface="Courier New"/>
                <a:sym typeface="Courier New"/>
              </a:rPr>
              <a:t>: {</a:t>
            </a:r>
            <a:r>
              <a:rPr lang="en" sz="1250">
                <a:solidFill>
                  <a:srgbClr val="A31515"/>
                </a:solidFill>
                <a:highlight>
                  <a:srgbClr val="FFFFFE"/>
                </a:highlight>
                <a:latin typeface="Courier New"/>
                <a:ea typeface="Courier New"/>
                <a:cs typeface="Courier New"/>
                <a:sym typeface="Courier New"/>
              </a:rPr>
              <a:t>'t'</a:t>
            </a:r>
            <a:r>
              <a:rPr lang="en" sz="1250">
                <a:solidFill>
                  <a:srgbClr val="000000"/>
                </a:solidFill>
                <a:highlight>
                  <a:srgbClr val="FFFFFE"/>
                </a:highlight>
                <a:latin typeface="Courier New"/>
                <a:ea typeface="Courier New"/>
                <a:cs typeface="Courier New"/>
                <a:sym typeface="Courier New"/>
              </a:rPr>
              <a:t>:</a:t>
            </a:r>
            <a:r>
              <a:rPr lang="en" sz="1250">
                <a:solidFill>
                  <a:srgbClr val="09885A"/>
                </a:solidFill>
                <a:highlight>
                  <a:srgbClr val="FFFFFE"/>
                </a:highlight>
                <a:latin typeface="Courier New"/>
                <a:ea typeface="Courier New"/>
                <a:cs typeface="Courier New"/>
                <a:sym typeface="Courier New"/>
              </a:rPr>
              <a:t>1</a:t>
            </a:r>
            <a:r>
              <a:rPr lang="en" sz="1250">
                <a:solidFill>
                  <a:srgbClr val="000000"/>
                </a:solidFill>
                <a:highlight>
                  <a:srgbClr val="FFFFFE"/>
                </a:highlight>
                <a:latin typeface="Courier New"/>
                <a:ea typeface="Courier New"/>
                <a:cs typeface="Courier New"/>
                <a:sym typeface="Courier New"/>
              </a:rPr>
              <a:t>, </a:t>
            </a:r>
            <a:r>
              <a:rPr lang="en" sz="1250">
                <a:solidFill>
                  <a:srgbClr val="A31515"/>
                </a:solidFill>
                <a:highlight>
                  <a:srgbClr val="FFFFFE"/>
                </a:highlight>
                <a:latin typeface="Courier New"/>
                <a:ea typeface="Courier New"/>
                <a:cs typeface="Courier New"/>
                <a:sym typeface="Courier New"/>
              </a:rPr>
              <a:t>'f'</a:t>
            </a:r>
            <a:r>
              <a:rPr lang="en" sz="1250">
                <a:solidFill>
                  <a:srgbClr val="000000"/>
                </a:solidFill>
                <a:highlight>
                  <a:srgbClr val="FFFFFE"/>
                </a:highlight>
                <a:latin typeface="Courier New"/>
                <a:ea typeface="Courier New"/>
                <a:cs typeface="Courier New"/>
                <a:sym typeface="Courier New"/>
              </a:rPr>
              <a:t>:</a:t>
            </a:r>
            <a:r>
              <a:rPr lang="en" sz="1250">
                <a:solidFill>
                  <a:srgbClr val="09885A"/>
                </a:solidFill>
                <a:highlight>
                  <a:srgbClr val="FFFFFE"/>
                </a:highlight>
                <a:latin typeface="Courier New"/>
                <a:ea typeface="Courier New"/>
                <a:cs typeface="Courier New"/>
                <a:sym typeface="Courier New"/>
              </a:rPr>
              <a:t>0</a:t>
            </a:r>
            <a:r>
              <a:rPr lang="en" sz="1250">
                <a:solidFill>
                  <a:srgbClr val="000000"/>
                </a:solidFill>
                <a:highlight>
                  <a:srgbClr val="FFFFFE"/>
                </a:highlight>
                <a:latin typeface="Courier New"/>
                <a:ea typeface="Courier New"/>
                <a:cs typeface="Courier New"/>
                <a:sym typeface="Courier New"/>
              </a:rPr>
              <a:t>},</a:t>
            </a:r>
            <a:endParaRPr sz="1250">
              <a:solidFill>
                <a:srgbClr val="000000"/>
              </a:solidFill>
              <a:highlight>
                <a:srgbClr val="FFFFFE"/>
              </a:highlight>
              <a:latin typeface="Courier New"/>
              <a:ea typeface="Courier New"/>
              <a:cs typeface="Courier New"/>
              <a:sym typeface="Courier New"/>
            </a:endParaRPr>
          </a:p>
          <a:p>
            <a:pPr indent="0" lvl="0" marL="914400" rtl="0" algn="l">
              <a:lnSpc>
                <a:spcPct val="135714"/>
              </a:lnSpc>
              <a:spcBef>
                <a:spcPts val="0"/>
              </a:spcBef>
              <a:spcAft>
                <a:spcPts val="0"/>
              </a:spcAft>
              <a:buNone/>
            </a:pPr>
            <a:r>
              <a:rPr lang="en" sz="1250">
                <a:solidFill>
                  <a:srgbClr val="000000"/>
                </a:solidFill>
                <a:highlight>
                  <a:srgbClr val="FFFFFE"/>
                </a:highlight>
                <a:latin typeface="Courier New"/>
                <a:ea typeface="Courier New"/>
                <a:cs typeface="Courier New"/>
                <a:sym typeface="Courier New"/>
              </a:rPr>
              <a:t>            </a:t>
            </a:r>
            <a:r>
              <a:rPr lang="en" sz="1250">
                <a:solidFill>
                  <a:srgbClr val="A31515"/>
                </a:solidFill>
                <a:highlight>
                  <a:srgbClr val="FFFFFE"/>
                </a:highlight>
                <a:latin typeface="Courier New"/>
                <a:ea typeface="Courier New"/>
                <a:cs typeface="Courier New"/>
                <a:sym typeface="Courier New"/>
              </a:rPr>
              <a:t>'host_identity_verified'</a:t>
            </a:r>
            <a:r>
              <a:rPr lang="en" sz="1250">
                <a:solidFill>
                  <a:srgbClr val="000000"/>
                </a:solidFill>
                <a:highlight>
                  <a:srgbClr val="FFFFFE"/>
                </a:highlight>
                <a:latin typeface="Courier New"/>
                <a:ea typeface="Courier New"/>
                <a:cs typeface="Courier New"/>
                <a:sym typeface="Courier New"/>
              </a:rPr>
              <a:t>: {</a:t>
            </a:r>
            <a:r>
              <a:rPr lang="en" sz="1250">
                <a:solidFill>
                  <a:srgbClr val="A31515"/>
                </a:solidFill>
                <a:highlight>
                  <a:srgbClr val="FFFFFE"/>
                </a:highlight>
                <a:latin typeface="Courier New"/>
                <a:ea typeface="Courier New"/>
                <a:cs typeface="Courier New"/>
                <a:sym typeface="Courier New"/>
              </a:rPr>
              <a:t>'t'</a:t>
            </a:r>
            <a:r>
              <a:rPr lang="en" sz="1250">
                <a:solidFill>
                  <a:srgbClr val="000000"/>
                </a:solidFill>
                <a:highlight>
                  <a:srgbClr val="FFFFFE"/>
                </a:highlight>
                <a:latin typeface="Courier New"/>
                <a:ea typeface="Courier New"/>
                <a:cs typeface="Courier New"/>
                <a:sym typeface="Courier New"/>
              </a:rPr>
              <a:t>:</a:t>
            </a:r>
            <a:r>
              <a:rPr lang="en" sz="1250">
                <a:solidFill>
                  <a:srgbClr val="09885A"/>
                </a:solidFill>
                <a:highlight>
                  <a:srgbClr val="FFFFFE"/>
                </a:highlight>
                <a:latin typeface="Courier New"/>
                <a:ea typeface="Courier New"/>
                <a:cs typeface="Courier New"/>
                <a:sym typeface="Courier New"/>
              </a:rPr>
              <a:t>1</a:t>
            </a:r>
            <a:r>
              <a:rPr lang="en" sz="1250">
                <a:solidFill>
                  <a:srgbClr val="000000"/>
                </a:solidFill>
                <a:highlight>
                  <a:srgbClr val="FFFFFE"/>
                </a:highlight>
                <a:latin typeface="Courier New"/>
                <a:ea typeface="Courier New"/>
                <a:cs typeface="Courier New"/>
                <a:sym typeface="Courier New"/>
              </a:rPr>
              <a:t>, </a:t>
            </a:r>
            <a:r>
              <a:rPr lang="en" sz="1250">
                <a:solidFill>
                  <a:srgbClr val="A31515"/>
                </a:solidFill>
                <a:highlight>
                  <a:srgbClr val="FFFFFE"/>
                </a:highlight>
                <a:latin typeface="Courier New"/>
                <a:ea typeface="Courier New"/>
                <a:cs typeface="Courier New"/>
                <a:sym typeface="Courier New"/>
              </a:rPr>
              <a:t>'f'</a:t>
            </a:r>
            <a:r>
              <a:rPr lang="en" sz="1250">
                <a:solidFill>
                  <a:srgbClr val="000000"/>
                </a:solidFill>
                <a:highlight>
                  <a:srgbClr val="FFFFFE"/>
                </a:highlight>
                <a:latin typeface="Courier New"/>
                <a:ea typeface="Courier New"/>
                <a:cs typeface="Courier New"/>
                <a:sym typeface="Courier New"/>
              </a:rPr>
              <a:t>:</a:t>
            </a:r>
            <a:r>
              <a:rPr lang="en" sz="1250">
                <a:solidFill>
                  <a:srgbClr val="09885A"/>
                </a:solidFill>
                <a:highlight>
                  <a:srgbClr val="FFFFFE"/>
                </a:highlight>
                <a:latin typeface="Courier New"/>
                <a:ea typeface="Courier New"/>
                <a:cs typeface="Courier New"/>
                <a:sym typeface="Courier New"/>
              </a:rPr>
              <a:t>0</a:t>
            </a:r>
            <a:r>
              <a:rPr lang="en" sz="1250">
                <a:solidFill>
                  <a:srgbClr val="000000"/>
                </a:solidFill>
                <a:highlight>
                  <a:srgbClr val="FFFFFE"/>
                </a:highlight>
                <a:latin typeface="Courier New"/>
                <a:ea typeface="Courier New"/>
                <a:cs typeface="Courier New"/>
                <a:sym typeface="Courier New"/>
              </a:rPr>
              <a:t>},</a:t>
            </a:r>
            <a:endParaRPr sz="1250">
              <a:solidFill>
                <a:srgbClr val="000000"/>
              </a:solidFill>
              <a:highlight>
                <a:srgbClr val="FFFFFE"/>
              </a:highlight>
              <a:latin typeface="Courier New"/>
              <a:ea typeface="Courier New"/>
              <a:cs typeface="Courier New"/>
              <a:sym typeface="Courier New"/>
            </a:endParaRPr>
          </a:p>
          <a:p>
            <a:pPr indent="0" lvl="0" marL="914400" rtl="0" algn="l">
              <a:lnSpc>
                <a:spcPct val="135714"/>
              </a:lnSpc>
              <a:spcBef>
                <a:spcPts val="0"/>
              </a:spcBef>
              <a:spcAft>
                <a:spcPts val="0"/>
              </a:spcAft>
              <a:buNone/>
            </a:pPr>
            <a:r>
              <a:rPr lang="en" sz="1250">
                <a:solidFill>
                  <a:srgbClr val="000000"/>
                </a:solidFill>
                <a:highlight>
                  <a:srgbClr val="FFFFFE"/>
                </a:highlight>
                <a:latin typeface="Courier New"/>
                <a:ea typeface="Courier New"/>
                <a:cs typeface="Courier New"/>
                <a:sym typeface="Courier New"/>
              </a:rPr>
              <a:t>            </a:t>
            </a:r>
            <a:r>
              <a:rPr lang="en" sz="1250">
                <a:solidFill>
                  <a:srgbClr val="A31515"/>
                </a:solidFill>
                <a:highlight>
                  <a:srgbClr val="FFFFFE"/>
                </a:highlight>
                <a:latin typeface="Courier New"/>
                <a:ea typeface="Courier New"/>
                <a:cs typeface="Courier New"/>
                <a:sym typeface="Courier New"/>
              </a:rPr>
              <a:t>'instant_bookable'</a:t>
            </a:r>
            <a:r>
              <a:rPr lang="en" sz="1250">
                <a:solidFill>
                  <a:srgbClr val="000000"/>
                </a:solidFill>
                <a:highlight>
                  <a:srgbClr val="FFFFFE"/>
                </a:highlight>
                <a:latin typeface="Courier New"/>
                <a:ea typeface="Courier New"/>
                <a:cs typeface="Courier New"/>
                <a:sym typeface="Courier New"/>
              </a:rPr>
              <a:t>: {</a:t>
            </a:r>
            <a:r>
              <a:rPr lang="en" sz="1250">
                <a:solidFill>
                  <a:srgbClr val="A31515"/>
                </a:solidFill>
                <a:highlight>
                  <a:srgbClr val="FFFFFE"/>
                </a:highlight>
                <a:latin typeface="Courier New"/>
                <a:ea typeface="Courier New"/>
                <a:cs typeface="Courier New"/>
                <a:sym typeface="Courier New"/>
              </a:rPr>
              <a:t>'t'</a:t>
            </a:r>
            <a:r>
              <a:rPr lang="en" sz="1250">
                <a:solidFill>
                  <a:srgbClr val="000000"/>
                </a:solidFill>
                <a:highlight>
                  <a:srgbClr val="FFFFFE"/>
                </a:highlight>
                <a:latin typeface="Courier New"/>
                <a:ea typeface="Courier New"/>
                <a:cs typeface="Courier New"/>
                <a:sym typeface="Courier New"/>
              </a:rPr>
              <a:t>:</a:t>
            </a:r>
            <a:r>
              <a:rPr lang="en" sz="1250">
                <a:solidFill>
                  <a:srgbClr val="09885A"/>
                </a:solidFill>
                <a:highlight>
                  <a:srgbClr val="FFFFFE"/>
                </a:highlight>
                <a:latin typeface="Courier New"/>
                <a:ea typeface="Courier New"/>
                <a:cs typeface="Courier New"/>
                <a:sym typeface="Courier New"/>
              </a:rPr>
              <a:t>1</a:t>
            </a:r>
            <a:r>
              <a:rPr lang="en" sz="1250">
                <a:solidFill>
                  <a:srgbClr val="000000"/>
                </a:solidFill>
                <a:highlight>
                  <a:srgbClr val="FFFFFE"/>
                </a:highlight>
                <a:latin typeface="Courier New"/>
                <a:ea typeface="Courier New"/>
                <a:cs typeface="Courier New"/>
                <a:sym typeface="Courier New"/>
              </a:rPr>
              <a:t>, </a:t>
            </a:r>
            <a:r>
              <a:rPr lang="en" sz="1250">
                <a:solidFill>
                  <a:srgbClr val="A31515"/>
                </a:solidFill>
                <a:highlight>
                  <a:srgbClr val="FFFFFE"/>
                </a:highlight>
                <a:latin typeface="Courier New"/>
                <a:ea typeface="Courier New"/>
                <a:cs typeface="Courier New"/>
                <a:sym typeface="Courier New"/>
              </a:rPr>
              <a:t>'f'</a:t>
            </a:r>
            <a:r>
              <a:rPr lang="en" sz="1250">
                <a:solidFill>
                  <a:srgbClr val="000000"/>
                </a:solidFill>
                <a:highlight>
                  <a:srgbClr val="FFFFFE"/>
                </a:highlight>
                <a:latin typeface="Courier New"/>
                <a:ea typeface="Courier New"/>
                <a:cs typeface="Courier New"/>
                <a:sym typeface="Courier New"/>
              </a:rPr>
              <a:t>:</a:t>
            </a:r>
            <a:r>
              <a:rPr lang="en" sz="1250">
                <a:solidFill>
                  <a:srgbClr val="09885A"/>
                </a:solidFill>
                <a:highlight>
                  <a:srgbClr val="FFFFFE"/>
                </a:highlight>
                <a:latin typeface="Courier New"/>
                <a:ea typeface="Courier New"/>
                <a:cs typeface="Courier New"/>
                <a:sym typeface="Courier New"/>
              </a:rPr>
              <a:t>0</a:t>
            </a:r>
            <a:r>
              <a:rPr lang="en" sz="1250">
                <a:solidFill>
                  <a:srgbClr val="000000"/>
                </a:solidFill>
                <a:highlight>
                  <a:srgbClr val="FFFFFE"/>
                </a:highlight>
                <a:latin typeface="Courier New"/>
                <a:ea typeface="Courier New"/>
                <a:cs typeface="Courier New"/>
                <a:sym typeface="Courier New"/>
              </a:rPr>
              <a:t>}}</a:t>
            </a:r>
            <a:endParaRPr sz="1250">
              <a:solidFill>
                <a:srgbClr val="000000"/>
              </a:solidFill>
              <a:highlight>
                <a:srgbClr val="FFFFFE"/>
              </a:highlight>
              <a:latin typeface="Courier New"/>
              <a:ea typeface="Courier New"/>
              <a:cs typeface="Courier New"/>
              <a:sym typeface="Courier New"/>
            </a:endParaRPr>
          </a:p>
          <a:p>
            <a:pPr indent="0" lvl="0" marL="914400" rtl="0" algn="l">
              <a:lnSpc>
                <a:spcPct val="135714"/>
              </a:lnSpc>
              <a:spcBef>
                <a:spcPts val="0"/>
              </a:spcBef>
              <a:spcAft>
                <a:spcPts val="0"/>
              </a:spcAft>
              <a:buNone/>
            </a:pPr>
            <a:r>
              <a:rPr lang="en" sz="1250">
                <a:solidFill>
                  <a:srgbClr val="000000"/>
                </a:solidFill>
                <a:highlight>
                  <a:srgbClr val="FFFFFE"/>
                </a:highlight>
                <a:latin typeface="Courier New"/>
                <a:ea typeface="Courier New"/>
                <a:cs typeface="Courier New"/>
                <a:sym typeface="Courier New"/>
              </a:rPr>
              <a:t>data = data.replace(encode_tf)</a:t>
            </a:r>
            <a:endParaRPr sz="1250"/>
          </a:p>
          <a:p>
            <a:pPr indent="-308610" lvl="0" marL="457200" rtl="0" algn="l">
              <a:spcBef>
                <a:spcPts val="0"/>
              </a:spcBef>
              <a:spcAft>
                <a:spcPts val="0"/>
              </a:spcAft>
              <a:buSzPct val="94736"/>
              <a:buChar char="●"/>
            </a:pPr>
            <a:r>
              <a:rPr lang="en" sz="1900"/>
              <a:t>.cat.codes() method to encode strings to numerical categories</a:t>
            </a:r>
            <a:endParaRPr/>
          </a:p>
          <a:p>
            <a:pPr indent="-284162" lvl="1" marL="914400" rtl="0" algn="l">
              <a:lnSpc>
                <a:spcPct val="135714"/>
              </a:lnSpc>
              <a:spcBef>
                <a:spcPts val="0"/>
              </a:spcBef>
              <a:spcAft>
                <a:spcPts val="0"/>
              </a:spcAft>
              <a:buSzPct val="100000"/>
              <a:buChar char="○"/>
            </a:pPr>
            <a:r>
              <a:rPr lang="en" sz="1250">
                <a:solidFill>
                  <a:srgbClr val="000000"/>
                </a:solidFill>
                <a:highlight>
                  <a:srgbClr val="FFFFFE"/>
                </a:highlight>
                <a:latin typeface="Courier New"/>
                <a:ea typeface="Courier New"/>
                <a:cs typeface="Courier New"/>
                <a:sym typeface="Courier New"/>
              </a:rPr>
              <a:t>data[</a:t>
            </a:r>
            <a:r>
              <a:rPr lang="en" sz="1250">
                <a:solidFill>
                  <a:srgbClr val="A31515"/>
                </a:solidFill>
                <a:highlight>
                  <a:srgbClr val="FFFFFE"/>
                </a:highlight>
                <a:latin typeface="Courier New"/>
                <a:ea typeface="Courier New"/>
                <a:cs typeface="Courier New"/>
                <a:sym typeface="Courier New"/>
              </a:rPr>
              <a:t>'cancellation_policy_cat'</a:t>
            </a:r>
            <a:r>
              <a:rPr lang="en" sz="1250">
                <a:solidFill>
                  <a:srgbClr val="000000"/>
                </a:solidFill>
                <a:highlight>
                  <a:srgbClr val="FFFFFE"/>
                </a:highlight>
                <a:latin typeface="Courier New"/>
                <a:ea typeface="Courier New"/>
                <a:cs typeface="Courier New"/>
                <a:sym typeface="Courier New"/>
              </a:rPr>
              <a:t>] = data[</a:t>
            </a:r>
            <a:r>
              <a:rPr lang="en" sz="1250">
                <a:solidFill>
                  <a:srgbClr val="A31515"/>
                </a:solidFill>
                <a:highlight>
                  <a:srgbClr val="FFFFFE"/>
                </a:highlight>
                <a:latin typeface="Courier New"/>
                <a:ea typeface="Courier New"/>
                <a:cs typeface="Courier New"/>
                <a:sym typeface="Courier New"/>
              </a:rPr>
              <a:t>'cancellation_policy'</a:t>
            </a:r>
            <a:r>
              <a:rPr lang="en" sz="1250">
                <a:solidFill>
                  <a:srgbClr val="000000"/>
                </a:solidFill>
                <a:highlight>
                  <a:srgbClr val="FFFFFE"/>
                </a:highlight>
                <a:latin typeface="Courier New"/>
                <a:ea typeface="Courier New"/>
                <a:cs typeface="Courier New"/>
                <a:sym typeface="Courier New"/>
              </a:rPr>
              <a:t>].cat.codes</a:t>
            </a:r>
            <a:endParaRPr sz="1250">
              <a:solidFill>
                <a:srgbClr val="000000"/>
              </a:solidFill>
              <a:highlight>
                <a:srgbClr val="FFFFFE"/>
              </a:highlight>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E29AA"/>
            </a:gs>
            <a:gs pos="100000">
              <a:srgbClr val="1E123D"/>
            </a:gs>
          </a:gsLst>
          <a:lin ang="5400012" scaled="0"/>
        </a:gradFill>
      </p:bgPr>
    </p:bg>
    <p:spTree>
      <p:nvGrpSpPr>
        <p:cNvPr id="96" name="Shape 96"/>
        <p:cNvGrpSpPr/>
        <p:nvPr/>
      </p:nvGrpSpPr>
      <p:grpSpPr>
        <a:xfrm>
          <a:off x="0" y="0"/>
          <a:ext cx="0" cy="0"/>
          <a:chOff x="0" y="0"/>
          <a:chExt cx="0" cy="0"/>
        </a:xfrm>
      </p:grpSpPr>
      <p:sp>
        <p:nvSpPr>
          <p:cNvPr id="97" name="Google Shape;97;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Scaling and Feature Selection</a:t>
            </a:r>
            <a:endParaRPr/>
          </a:p>
        </p:txBody>
      </p:sp>
      <p:sp>
        <p:nvSpPr>
          <p:cNvPr id="98" name="Google Shape;98;p1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SzPts val="1350"/>
              <a:buChar char="●"/>
            </a:pPr>
            <a:r>
              <a:rPr lang="en" sz="1350"/>
              <a:t>MinMaxScaler (sklearn’s </a:t>
            </a:r>
            <a:r>
              <a:rPr lang="en" sz="1350"/>
              <a:t>preprocessing</a:t>
            </a:r>
            <a:r>
              <a:rPr lang="en" sz="1350"/>
              <a:t> package)</a:t>
            </a:r>
            <a:endParaRPr sz="1350"/>
          </a:p>
          <a:p>
            <a:pPr indent="-314325" lvl="1" marL="914400" rtl="0" algn="l">
              <a:spcBef>
                <a:spcPts val="0"/>
              </a:spcBef>
              <a:spcAft>
                <a:spcPts val="0"/>
              </a:spcAft>
              <a:buSzPts val="1350"/>
              <a:buChar char="○"/>
            </a:pPr>
            <a:r>
              <a:rPr lang="en" sz="1350"/>
              <a:t>Calculates variance of each feature</a:t>
            </a:r>
            <a:endParaRPr sz="1350"/>
          </a:p>
          <a:p>
            <a:pPr indent="-285750" lvl="1" marL="914400" rtl="0" algn="l">
              <a:lnSpc>
                <a:spcPct val="135714"/>
              </a:lnSpc>
              <a:spcBef>
                <a:spcPts val="0"/>
              </a:spcBef>
              <a:spcAft>
                <a:spcPts val="0"/>
              </a:spcAft>
              <a:buSzPts val="900"/>
              <a:buChar char="○"/>
            </a:pPr>
            <a:r>
              <a:rPr lang="en" sz="900">
                <a:solidFill>
                  <a:srgbClr val="000000"/>
                </a:solidFill>
                <a:highlight>
                  <a:srgbClr val="FFFFFE"/>
                </a:highlight>
                <a:latin typeface="Courier New"/>
                <a:ea typeface="Courier New"/>
                <a:cs typeface="Courier New"/>
                <a:sym typeface="Courier New"/>
              </a:rPr>
              <a:t>cols = x.columns</a:t>
            </a:r>
            <a:endParaRPr sz="900">
              <a:solidFill>
                <a:srgbClr val="000000"/>
              </a:solidFill>
              <a:highlight>
                <a:srgbClr val="FFFFFE"/>
              </a:highlight>
              <a:latin typeface="Courier New"/>
              <a:ea typeface="Courier New"/>
              <a:cs typeface="Courier New"/>
              <a:sym typeface="Courier New"/>
            </a:endParaRPr>
          </a:p>
          <a:p>
            <a:pPr indent="-285750" lvl="1" marL="914400" rtl="0" algn="l">
              <a:lnSpc>
                <a:spcPct val="135714"/>
              </a:lnSpc>
              <a:spcBef>
                <a:spcPts val="0"/>
              </a:spcBef>
              <a:spcAft>
                <a:spcPts val="0"/>
              </a:spcAft>
              <a:buSzPts val="900"/>
              <a:buChar char="○"/>
            </a:pPr>
            <a:r>
              <a:rPr lang="en" sz="900">
                <a:solidFill>
                  <a:srgbClr val="000000"/>
                </a:solidFill>
                <a:highlight>
                  <a:srgbClr val="FFFFFE"/>
                </a:highlight>
                <a:latin typeface="Courier New"/>
                <a:ea typeface="Courier New"/>
                <a:cs typeface="Courier New"/>
                <a:sym typeface="Courier New"/>
              </a:rPr>
              <a:t>scaler = MinMaxScaler()</a:t>
            </a:r>
            <a:endParaRPr sz="900">
              <a:solidFill>
                <a:srgbClr val="000000"/>
              </a:solidFill>
              <a:highlight>
                <a:srgbClr val="FFFFFE"/>
              </a:highlight>
              <a:latin typeface="Courier New"/>
              <a:ea typeface="Courier New"/>
              <a:cs typeface="Courier New"/>
              <a:sym typeface="Courier New"/>
            </a:endParaRPr>
          </a:p>
          <a:p>
            <a:pPr indent="-285750" lvl="1" marL="914400" rtl="0" algn="l">
              <a:lnSpc>
                <a:spcPct val="135714"/>
              </a:lnSpc>
              <a:spcBef>
                <a:spcPts val="0"/>
              </a:spcBef>
              <a:spcAft>
                <a:spcPts val="0"/>
              </a:spcAft>
              <a:buSzPts val="900"/>
              <a:buChar char="○"/>
            </a:pPr>
            <a:r>
              <a:rPr lang="en" sz="900">
                <a:solidFill>
                  <a:srgbClr val="000000"/>
                </a:solidFill>
                <a:highlight>
                  <a:srgbClr val="FFFFFE"/>
                </a:highlight>
                <a:latin typeface="Courier New"/>
                <a:ea typeface="Courier New"/>
                <a:cs typeface="Courier New"/>
                <a:sym typeface="Courier New"/>
              </a:rPr>
              <a:t>XMinMax = scaler.fit_transform(x)</a:t>
            </a:r>
            <a:endParaRPr sz="900">
              <a:solidFill>
                <a:srgbClr val="000000"/>
              </a:solidFill>
              <a:highlight>
                <a:srgbClr val="FFFFFE"/>
              </a:highlight>
              <a:latin typeface="Courier New"/>
              <a:ea typeface="Courier New"/>
              <a:cs typeface="Courier New"/>
              <a:sym typeface="Courier New"/>
            </a:endParaRPr>
          </a:p>
          <a:p>
            <a:pPr indent="-285750" lvl="1" marL="914400" rtl="0" algn="l">
              <a:lnSpc>
                <a:spcPct val="135714"/>
              </a:lnSpc>
              <a:spcBef>
                <a:spcPts val="0"/>
              </a:spcBef>
              <a:spcAft>
                <a:spcPts val="0"/>
              </a:spcAft>
              <a:buSzPts val="900"/>
              <a:buChar char="○"/>
            </a:pPr>
            <a:r>
              <a:rPr lang="en" sz="900">
                <a:solidFill>
                  <a:srgbClr val="000000"/>
                </a:solidFill>
                <a:highlight>
                  <a:srgbClr val="FFFFFE"/>
                </a:highlight>
                <a:latin typeface="Courier New"/>
                <a:ea typeface="Courier New"/>
                <a:cs typeface="Courier New"/>
                <a:sym typeface="Courier New"/>
              </a:rPr>
              <a:t>XMinMax = pd.DataFrame(XMinMax, columns = cols)</a:t>
            </a:r>
            <a:endParaRPr sz="900"/>
          </a:p>
          <a:p>
            <a:pPr indent="-314325" lvl="0" marL="457200" rtl="0" algn="l">
              <a:spcBef>
                <a:spcPts val="0"/>
              </a:spcBef>
              <a:spcAft>
                <a:spcPts val="0"/>
              </a:spcAft>
              <a:buSzPts val="1350"/>
              <a:buChar char="●"/>
            </a:pPr>
            <a:r>
              <a:rPr lang="en" sz="1350"/>
              <a:t>Variance T</a:t>
            </a:r>
            <a:r>
              <a:rPr lang="en" sz="1350"/>
              <a:t>hreshold</a:t>
            </a:r>
            <a:r>
              <a:rPr lang="en" sz="1350"/>
              <a:t> Feature Selection, keeps features with a variance &gt; 0.025 (9 total)</a:t>
            </a:r>
            <a:endParaRPr sz="1350"/>
          </a:p>
          <a:p>
            <a:pPr indent="-314325" lvl="0" marL="457200" rtl="0" algn="l">
              <a:spcBef>
                <a:spcPts val="0"/>
              </a:spcBef>
              <a:spcAft>
                <a:spcPts val="0"/>
              </a:spcAft>
              <a:buSzPts val="1350"/>
              <a:buChar char="●"/>
            </a:pPr>
            <a:r>
              <a:rPr lang="en" sz="1350"/>
              <a:t>Recursive Feature Elimination, selects the most important n features</a:t>
            </a:r>
            <a:endParaRPr sz="135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E29AA"/>
            </a:gs>
            <a:gs pos="100000">
              <a:srgbClr val="1E123D"/>
            </a:gs>
          </a:gsLst>
          <a:lin ang="5400012" scaled="0"/>
        </a:gradFill>
      </p:bgPr>
    </p:bg>
    <p:spTree>
      <p:nvGrpSpPr>
        <p:cNvPr id="102" name="Shape 102"/>
        <p:cNvGrpSpPr/>
        <p:nvPr/>
      </p:nvGrpSpPr>
      <p:grpSpPr>
        <a:xfrm>
          <a:off x="0" y="0"/>
          <a:ext cx="0" cy="0"/>
          <a:chOff x="0" y="0"/>
          <a:chExt cx="0" cy="0"/>
        </a:xfrm>
      </p:grpSpPr>
      <p:sp>
        <p:nvSpPr>
          <p:cNvPr id="103" name="Google Shape;103;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Feature Correlation Heat Map</a:t>
            </a:r>
            <a:endParaRPr/>
          </a:p>
        </p:txBody>
      </p:sp>
      <p:sp>
        <p:nvSpPr>
          <p:cNvPr id="104" name="Google Shape;104;p1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008000"/>
                </a:solidFill>
                <a:highlight>
                  <a:srgbClr val="FFFFFE"/>
                </a:highlight>
                <a:latin typeface="Courier New"/>
                <a:ea typeface="Courier New"/>
                <a:cs typeface="Courier New"/>
                <a:sym typeface="Courier New"/>
              </a:rPr>
              <a:t>#correlation graphs</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F00DB"/>
                </a:solidFill>
                <a:highlight>
                  <a:srgbClr val="FFFFFE"/>
                </a:highlight>
                <a:latin typeface="Courier New"/>
                <a:ea typeface="Courier New"/>
                <a:cs typeface="Courier New"/>
                <a:sym typeface="Courier New"/>
              </a:rPr>
              <a:t>import</a:t>
            </a:r>
            <a:r>
              <a:rPr lang="en" sz="1050">
                <a:solidFill>
                  <a:srgbClr val="000000"/>
                </a:solidFill>
                <a:highlight>
                  <a:srgbClr val="FFFFFE"/>
                </a:highlight>
                <a:latin typeface="Courier New"/>
                <a:ea typeface="Courier New"/>
                <a:cs typeface="Courier New"/>
                <a:sym typeface="Courier New"/>
              </a:rPr>
              <a:t> seaborn </a:t>
            </a:r>
            <a:r>
              <a:rPr lang="en" sz="1050">
                <a:solidFill>
                  <a:srgbClr val="AF00DB"/>
                </a:solidFill>
                <a:highlight>
                  <a:srgbClr val="FFFFFE"/>
                </a:highlight>
                <a:latin typeface="Courier New"/>
                <a:ea typeface="Courier New"/>
                <a:cs typeface="Courier New"/>
                <a:sym typeface="Courier New"/>
              </a:rPr>
              <a:t>as</a:t>
            </a:r>
            <a:r>
              <a:rPr lang="en" sz="1050">
                <a:solidFill>
                  <a:srgbClr val="000000"/>
                </a:solidFill>
                <a:highlight>
                  <a:srgbClr val="FFFFFE"/>
                </a:highlight>
                <a:latin typeface="Courier New"/>
                <a:ea typeface="Courier New"/>
                <a:cs typeface="Courier New"/>
                <a:sym typeface="Courier New"/>
              </a:rPr>
              <a:t> sns</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F00DB"/>
                </a:solidFill>
                <a:highlight>
                  <a:srgbClr val="FFFFFE"/>
                </a:highlight>
                <a:latin typeface="Courier New"/>
                <a:ea typeface="Courier New"/>
                <a:cs typeface="Courier New"/>
                <a:sym typeface="Courier New"/>
              </a:rPr>
              <a:t>import</a:t>
            </a:r>
            <a:r>
              <a:rPr lang="en" sz="1050">
                <a:solidFill>
                  <a:srgbClr val="000000"/>
                </a:solidFill>
                <a:highlight>
                  <a:srgbClr val="FFFFFE"/>
                </a:highlight>
                <a:latin typeface="Courier New"/>
                <a:ea typeface="Courier New"/>
                <a:cs typeface="Courier New"/>
                <a:sym typeface="Courier New"/>
              </a:rPr>
              <a:t> matplotlib.pyplot </a:t>
            </a:r>
            <a:r>
              <a:rPr lang="en" sz="1050">
                <a:solidFill>
                  <a:srgbClr val="AF00DB"/>
                </a:solidFill>
                <a:highlight>
                  <a:srgbClr val="FFFFFE"/>
                </a:highlight>
                <a:latin typeface="Courier New"/>
                <a:ea typeface="Courier New"/>
                <a:cs typeface="Courier New"/>
                <a:sym typeface="Courier New"/>
              </a:rPr>
              <a:t>as</a:t>
            </a:r>
            <a:r>
              <a:rPr lang="en" sz="1050">
                <a:solidFill>
                  <a:srgbClr val="000000"/>
                </a:solidFill>
                <a:highlight>
                  <a:srgbClr val="FFFFFE"/>
                </a:highlight>
                <a:latin typeface="Courier New"/>
                <a:ea typeface="Courier New"/>
                <a:cs typeface="Courier New"/>
                <a:sym typeface="Courier New"/>
              </a:rPr>
              <a:t> plt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plt.figure(figsize=(</a:t>
            </a:r>
            <a:r>
              <a:rPr lang="en" sz="1050">
                <a:solidFill>
                  <a:srgbClr val="09885A"/>
                </a:solidFill>
                <a:highlight>
                  <a:srgbClr val="FFFFFE"/>
                </a:highlight>
                <a:latin typeface="Courier New"/>
                <a:ea typeface="Courier New"/>
                <a:cs typeface="Courier New"/>
                <a:sym typeface="Courier New"/>
              </a:rPr>
              <a:t>12</a:t>
            </a:r>
            <a:r>
              <a:rPr lang="en" sz="1050">
                <a:solidFill>
                  <a:srgbClr val="000000"/>
                </a:solidFill>
                <a:highlight>
                  <a:srgbClr val="FFFFFE"/>
                </a:highlight>
                <a:latin typeface="Courier New"/>
                <a:ea typeface="Courier New"/>
                <a:cs typeface="Courier New"/>
                <a:sym typeface="Courier New"/>
              </a:rPr>
              <a:t>,</a:t>
            </a:r>
            <a:r>
              <a:rPr lang="en" sz="1050">
                <a:solidFill>
                  <a:srgbClr val="09885A"/>
                </a:solidFill>
                <a:highlight>
                  <a:srgbClr val="FFFFFE"/>
                </a:highlight>
                <a:latin typeface="Courier New"/>
                <a:ea typeface="Courier New"/>
                <a:cs typeface="Courier New"/>
                <a:sym typeface="Courier New"/>
              </a:rPr>
              <a:t>12</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sns.heatmap(data.corr(),annot=</a:t>
            </a:r>
            <a:r>
              <a:rPr lang="en" sz="1050">
                <a:solidFill>
                  <a:srgbClr val="0000FF"/>
                </a:solidFill>
                <a:highlight>
                  <a:srgbClr val="FFFFFE"/>
                </a:highlight>
                <a:latin typeface="Courier New"/>
                <a:ea typeface="Courier New"/>
                <a:cs typeface="Courier New"/>
                <a:sym typeface="Courier New"/>
              </a:rPr>
              <a:t>True</a:t>
            </a:r>
            <a:r>
              <a:rPr lang="en" sz="1050">
                <a:solidFill>
                  <a:srgbClr val="000000"/>
                </a:solidFill>
                <a:highlight>
                  <a:srgbClr val="FFFFFE"/>
                </a:highlight>
                <a:latin typeface="Courier New"/>
                <a:ea typeface="Courier New"/>
                <a:cs typeface="Courier New"/>
                <a:sym typeface="Courier New"/>
              </a:rPr>
              <a:t>,fmt=</a:t>
            </a:r>
            <a:r>
              <a:rPr lang="en" sz="1050">
                <a:solidFill>
                  <a:srgbClr val="A31515"/>
                </a:solidFill>
                <a:highlight>
                  <a:srgbClr val="FFFFFE"/>
                </a:highlight>
                <a:latin typeface="Courier New"/>
                <a:ea typeface="Courier New"/>
                <a:cs typeface="Courier New"/>
                <a:sym typeface="Courier New"/>
              </a:rPr>
              <a:t>'.2f'</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105" name="Google Shape;105;p19"/>
          <p:cNvPicPr preferRelativeResize="0"/>
          <p:nvPr/>
        </p:nvPicPr>
        <p:blipFill rotWithShape="1">
          <a:blip r:embed="rId3">
            <a:alphaModFix/>
          </a:blip>
          <a:srcRect b="0" l="3498" r="9688" t="0"/>
          <a:stretch/>
        </p:blipFill>
        <p:spPr>
          <a:xfrm>
            <a:off x="4213725" y="1682400"/>
            <a:ext cx="3372451" cy="34226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E29AA"/>
            </a:gs>
            <a:gs pos="100000">
              <a:srgbClr val="1E123D"/>
            </a:gs>
          </a:gsLst>
          <a:lin ang="5400012" scaled="0"/>
        </a:gradFill>
      </p:bgPr>
    </p:bg>
    <p:spTree>
      <p:nvGrpSpPr>
        <p:cNvPr id="109" name="Shape 109"/>
        <p:cNvGrpSpPr/>
        <p:nvPr/>
      </p:nvGrpSpPr>
      <p:grpSpPr>
        <a:xfrm>
          <a:off x="0" y="0"/>
          <a:ext cx="0" cy="0"/>
          <a:chOff x="0" y="0"/>
          <a:chExt cx="0" cy="0"/>
        </a:xfrm>
      </p:grpSpPr>
      <p:sp>
        <p:nvSpPr>
          <p:cNvPr id="110" name="Google Shape;110;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Models</a:t>
            </a:r>
            <a:endParaRPr/>
          </a:p>
        </p:txBody>
      </p:sp>
      <p:sp>
        <p:nvSpPr>
          <p:cNvPr id="111" name="Google Shape;111;p2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SzPts val="1350"/>
              <a:buChar char="●"/>
            </a:pPr>
            <a:r>
              <a:rPr lang="en" sz="1350"/>
              <a:t>Linear Regression, </a:t>
            </a:r>
            <a:r>
              <a:rPr lang="en" sz="1350"/>
              <a:t>Random Forest Regressor, Decision Tree Regressor, Adaboost Regressor that utilizes Linear Regression as the base estimator, Adaboost Regressor that utilizes Decision Tree Regressor as the base estimator, Bagging Regressor that utilizes Linear Regression as the base estimator, and Bagging Regressor that utilizes Decision Tree Regressor as the base estimator.</a:t>
            </a:r>
            <a:endParaRPr sz="1350"/>
          </a:p>
          <a:p>
            <a:pPr indent="-314325" lvl="1" marL="914400" rtl="0" algn="l">
              <a:lnSpc>
                <a:spcPct val="135714"/>
              </a:lnSpc>
              <a:spcBef>
                <a:spcPts val="0"/>
              </a:spcBef>
              <a:spcAft>
                <a:spcPts val="0"/>
              </a:spcAft>
              <a:buSzPts val="1350"/>
              <a:buChar char="○"/>
            </a:pPr>
            <a:r>
              <a:rPr lang="en" sz="1350">
                <a:solidFill>
                  <a:srgbClr val="000000"/>
                </a:solidFill>
                <a:highlight>
                  <a:srgbClr val="FFFFFE"/>
                </a:highlight>
                <a:latin typeface="Courier New"/>
                <a:ea typeface="Courier New"/>
                <a:cs typeface="Courier New"/>
                <a:sym typeface="Courier New"/>
              </a:rPr>
              <a:t>rf = RandomForestRegressor()</a:t>
            </a:r>
            <a:endParaRPr sz="1350">
              <a:solidFill>
                <a:srgbClr val="000000"/>
              </a:solidFill>
              <a:highlight>
                <a:srgbClr val="FFFFFE"/>
              </a:highlight>
              <a:latin typeface="Courier New"/>
              <a:ea typeface="Courier New"/>
              <a:cs typeface="Courier New"/>
              <a:sym typeface="Courier New"/>
            </a:endParaRPr>
          </a:p>
          <a:p>
            <a:pPr indent="-314325" lvl="1" marL="914400" rtl="0" algn="l">
              <a:lnSpc>
                <a:spcPct val="135714"/>
              </a:lnSpc>
              <a:spcBef>
                <a:spcPts val="0"/>
              </a:spcBef>
              <a:spcAft>
                <a:spcPts val="0"/>
              </a:spcAft>
              <a:buSzPts val="1350"/>
              <a:buChar char="○"/>
            </a:pPr>
            <a:r>
              <a:rPr lang="en" sz="1350">
                <a:solidFill>
                  <a:srgbClr val="000000"/>
                </a:solidFill>
                <a:highlight>
                  <a:srgbClr val="FFFFFE"/>
                </a:highlight>
                <a:latin typeface="Courier New"/>
                <a:ea typeface="Courier New"/>
                <a:cs typeface="Courier New"/>
                <a:sym typeface="Courier New"/>
              </a:rPr>
              <a:t>r</a:t>
            </a:r>
            <a:r>
              <a:rPr lang="en" sz="1350">
                <a:solidFill>
                  <a:srgbClr val="000000"/>
                </a:solidFill>
                <a:highlight>
                  <a:srgbClr val="FFFFFE"/>
                </a:highlight>
                <a:latin typeface="Courier New"/>
                <a:ea typeface="Courier New"/>
                <a:cs typeface="Courier New"/>
                <a:sym typeface="Courier New"/>
              </a:rPr>
              <a:t>f.fit(x_train,y_train)</a:t>
            </a:r>
            <a:endParaRPr sz="1350">
              <a:solidFill>
                <a:srgbClr val="000000"/>
              </a:solidFill>
              <a:highlight>
                <a:srgbClr val="FFFFFE"/>
              </a:highlight>
              <a:latin typeface="Courier New"/>
              <a:ea typeface="Courier New"/>
              <a:cs typeface="Courier New"/>
              <a:sym typeface="Courier New"/>
            </a:endParaRPr>
          </a:p>
          <a:p>
            <a:pPr indent="-314325" lvl="1" marL="914400" rtl="0" algn="l">
              <a:lnSpc>
                <a:spcPct val="135714"/>
              </a:lnSpc>
              <a:spcBef>
                <a:spcPts val="0"/>
              </a:spcBef>
              <a:spcAft>
                <a:spcPts val="0"/>
              </a:spcAft>
              <a:buSzPts val="1350"/>
              <a:buChar char="○"/>
            </a:pPr>
            <a:r>
              <a:rPr lang="en" sz="1350">
                <a:solidFill>
                  <a:srgbClr val="000000"/>
                </a:solidFill>
                <a:highlight>
                  <a:srgbClr val="FFFFFE"/>
                </a:highlight>
                <a:latin typeface="Courier New"/>
                <a:ea typeface="Courier New"/>
                <a:cs typeface="Courier New"/>
                <a:sym typeface="Courier New"/>
              </a:rPr>
              <a:t>mae = metrics.mean_absolute_error(y_test,rf.predict(x_test))</a:t>
            </a:r>
            <a:endParaRPr sz="1350">
              <a:solidFill>
                <a:srgbClr val="000000"/>
              </a:solidFill>
              <a:highlight>
                <a:srgbClr val="FFFFFE"/>
              </a:highlight>
              <a:latin typeface="Courier New"/>
              <a:ea typeface="Courier New"/>
              <a:cs typeface="Courier New"/>
              <a:sym typeface="Courier New"/>
            </a:endParaRPr>
          </a:p>
          <a:p>
            <a:pPr indent="-314325" lvl="1" marL="914400" rtl="0" algn="l">
              <a:lnSpc>
                <a:spcPct val="135714"/>
              </a:lnSpc>
              <a:spcBef>
                <a:spcPts val="0"/>
              </a:spcBef>
              <a:spcAft>
                <a:spcPts val="0"/>
              </a:spcAft>
              <a:buClr>
                <a:srgbClr val="000000"/>
              </a:buClr>
              <a:buSzPts val="1350"/>
              <a:buFont typeface="Courier New"/>
              <a:buChar char="○"/>
            </a:pPr>
            <a:r>
              <a:rPr lang="en" sz="1350">
                <a:solidFill>
                  <a:srgbClr val="000000"/>
                </a:solidFill>
                <a:highlight>
                  <a:srgbClr val="FFFFFE"/>
                </a:highlight>
                <a:latin typeface="Courier New"/>
                <a:ea typeface="Courier New"/>
                <a:cs typeface="Courier New"/>
                <a:sym typeface="Courier New"/>
              </a:rPr>
              <a:t>mae = 0.298</a:t>
            </a:r>
            <a:endParaRPr sz="1350">
              <a:solidFill>
                <a:srgbClr val="000000"/>
              </a:solidFill>
              <a:highlight>
                <a:srgbClr val="FFFFFE"/>
              </a:highlight>
              <a:latin typeface="Courier New"/>
              <a:ea typeface="Courier New"/>
              <a:cs typeface="Courier New"/>
              <a:sym typeface="Courier New"/>
            </a:endParaRPr>
          </a:p>
          <a:p>
            <a:pPr indent="0" lvl="0" marL="45720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E29AA"/>
            </a:gs>
            <a:gs pos="100000">
              <a:srgbClr val="1E123D"/>
            </a:gs>
          </a:gsLst>
          <a:lin ang="5400012" scaled="0"/>
        </a:gradFill>
      </p:bgPr>
    </p:bg>
    <p:spTree>
      <p:nvGrpSpPr>
        <p:cNvPr id="115" name="Shape 115"/>
        <p:cNvGrpSpPr/>
        <p:nvPr/>
      </p:nvGrpSpPr>
      <p:grpSpPr>
        <a:xfrm>
          <a:off x="0" y="0"/>
          <a:ext cx="0" cy="0"/>
          <a:chOff x="0" y="0"/>
          <a:chExt cx="0" cy="0"/>
        </a:xfrm>
      </p:grpSpPr>
      <p:sp>
        <p:nvSpPr>
          <p:cNvPr id="116" name="Google Shape;116;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Future Work</a:t>
            </a:r>
            <a:endParaRPr/>
          </a:p>
        </p:txBody>
      </p:sp>
      <p:sp>
        <p:nvSpPr>
          <p:cNvPr id="117" name="Google Shape;117;p21"/>
          <p:cNvSpPr txBox="1"/>
          <p:nvPr>
            <p:ph idx="1" type="body"/>
          </p:nvPr>
        </p:nvSpPr>
        <p:spPr>
          <a:xfrm>
            <a:off x="471900" y="1919075"/>
            <a:ext cx="5476200" cy="2710200"/>
          </a:xfrm>
          <a:prstGeom prst="rect">
            <a:avLst/>
          </a:prstGeom>
        </p:spPr>
        <p:txBody>
          <a:bodyPr anchorCtr="0" anchor="t" bIns="91425" lIns="91425" spcFirstLastPara="1" rIns="91425" wrap="square" tIns="91425">
            <a:normAutofit/>
          </a:bodyPr>
          <a:lstStyle/>
          <a:p>
            <a:pPr indent="-314325" lvl="0" marL="457200" rtl="0" algn="l">
              <a:spcBef>
                <a:spcPts val="1100"/>
              </a:spcBef>
              <a:spcAft>
                <a:spcPts val="0"/>
              </a:spcAft>
              <a:buSzPts val="1350"/>
              <a:buChar char="●"/>
            </a:pPr>
            <a:r>
              <a:rPr lang="en" sz="1350"/>
              <a:t>An additional idea involves analyzing the photographs of airbnbs by training an image analysis model </a:t>
            </a:r>
            <a:endParaRPr sz="1350"/>
          </a:p>
          <a:p>
            <a:pPr indent="-314325" lvl="1" marL="914400" rtl="0" algn="l">
              <a:spcBef>
                <a:spcPts val="0"/>
              </a:spcBef>
              <a:spcAft>
                <a:spcPts val="0"/>
              </a:spcAft>
              <a:buSzPts val="1350"/>
              <a:buChar char="○"/>
            </a:pPr>
            <a:r>
              <a:rPr lang="en" sz="1350"/>
              <a:t>Higher quality images (non blurred, professional camera) should correlate to a higher priced airbnb</a:t>
            </a:r>
            <a:endParaRPr sz="1350"/>
          </a:p>
          <a:p>
            <a:pPr indent="-314325" lvl="1" marL="914400" rtl="0" algn="l">
              <a:spcBef>
                <a:spcPts val="0"/>
              </a:spcBef>
              <a:spcAft>
                <a:spcPts val="0"/>
              </a:spcAft>
              <a:buSzPts val="1350"/>
              <a:buChar char="○"/>
            </a:pPr>
            <a:r>
              <a:rPr lang="en" sz="1350"/>
              <a:t>More expensive furniture/amenities should also correlate to higher priced airbnb</a:t>
            </a:r>
            <a:endParaRPr sz="1350"/>
          </a:p>
          <a:p>
            <a:pPr indent="-314325" lvl="0" marL="457200" rtl="0" algn="l">
              <a:spcBef>
                <a:spcPts val="0"/>
              </a:spcBef>
              <a:spcAft>
                <a:spcPts val="0"/>
              </a:spcAft>
              <a:buSzPts val="1350"/>
              <a:buChar char="●"/>
            </a:pPr>
            <a:r>
              <a:rPr lang="en" sz="1350"/>
              <a:t>Analyzing the description text off each airbnb with a Naive Bayes classifier</a:t>
            </a:r>
            <a:endParaRPr sz="1350"/>
          </a:p>
          <a:p>
            <a:pPr indent="-314325" lvl="0" marL="457200" rtl="0" algn="l">
              <a:spcBef>
                <a:spcPts val="0"/>
              </a:spcBef>
              <a:spcAft>
                <a:spcPts val="0"/>
              </a:spcAft>
              <a:buSzPts val="1350"/>
              <a:buChar char="●"/>
            </a:pPr>
            <a:r>
              <a:rPr lang="en" sz="1350"/>
              <a:t>Instead of predicting price, predict location/neighbourhood</a:t>
            </a:r>
            <a:endParaRPr sz="1350">
              <a:solidFill>
                <a:srgbClr val="201F1E"/>
              </a:solidFill>
              <a:highlight>
                <a:srgbClr val="FFFFFF"/>
              </a:highlight>
            </a:endParaRPr>
          </a:p>
          <a:p>
            <a:pPr indent="0" lvl="0" marL="457200" rtl="0" algn="l">
              <a:spcBef>
                <a:spcPts val="1100"/>
              </a:spcBef>
              <a:spcAft>
                <a:spcPts val="1100"/>
              </a:spcAft>
              <a:buNone/>
            </a:pPr>
            <a:r>
              <a:t/>
            </a:r>
            <a:endParaRPr sz="1350">
              <a:solidFill>
                <a:srgbClr val="201F1E"/>
              </a:solidFill>
              <a:highlight>
                <a:srgbClr val="FFFFFF"/>
              </a:highlight>
            </a:endParaRPr>
          </a:p>
        </p:txBody>
      </p:sp>
      <p:pic>
        <p:nvPicPr>
          <p:cNvPr id="118" name="Google Shape;118;p21"/>
          <p:cNvPicPr preferRelativeResize="0"/>
          <p:nvPr/>
        </p:nvPicPr>
        <p:blipFill rotWithShape="1">
          <a:blip r:embed="rId3">
            <a:alphaModFix/>
          </a:blip>
          <a:srcRect b="31328" l="25273" r="25159" t="32970"/>
          <a:stretch/>
        </p:blipFill>
        <p:spPr>
          <a:xfrm>
            <a:off x="6804825" y="1843850"/>
            <a:ext cx="1137850" cy="1455775"/>
          </a:xfrm>
          <a:prstGeom prst="rect">
            <a:avLst/>
          </a:prstGeom>
          <a:noFill/>
          <a:ln>
            <a:noFill/>
          </a:ln>
        </p:spPr>
      </p:pic>
      <p:pic>
        <p:nvPicPr>
          <p:cNvPr id="119" name="Google Shape;119;p21"/>
          <p:cNvPicPr preferRelativeResize="0"/>
          <p:nvPr/>
        </p:nvPicPr>
        <p:blipFill>
          <a:blip r:embed="rId4">
            <a:alphaModFix/>
          </a:blip>
          <a:stretch>
            <a:fillRect/>
          </a:stretch>
        </p:blipFill>
        <p:spPr>
          <a:xfrm>
            <a:off x="6151238" y="3398787"/>
            <a:ext cx="2445012" cy="1528150"/>
          </a:xfrm>
          <a:prstGeom prst="rect">
            <a:avLst/>
          </a:prstGeom>
          <a:noFill/>
          <a:ln>
            <a:noFill/>
          </a:ln>
        </p:spPr>
      </p:pic>
      <p:sp>
        <p:nvSpPr>
          <p:cNvPr id="120" name="Google Shape;120;p21"/>
          <p:cNvSpPr txBox="1"/>
          <p:nvPr/>
        </p:nvSpPr>
        <p:spPr>
          <a:xfrm>
            <a:off x="8015625" y="1843850"/>
            <a:ext cx="827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lt2"/>
                </a:solidFill>
                <a:latin typeface="Roboto"/>
                <a:ea typeface="Roboto"/>
                <a:cs typeface="Roboto"/>
                <a:sym typeface="Roboto"/>
              </a:rPr>
              <a:t>NYC, $37/night</a:t>
            </a:r>
            <a:endParaRPr sz="800">
              <a:solidFill>
                <a:schemeClr val="lt2"/>
              </a:solidFill>
              <a:latin typeface="Roboto"/>
              <a:ea typeface="Roboto"/>
              <a:cs typeface="Roboto"/>
              <a:sym typeface="Roboto"/>
            </a:endParaRPr>
          </a:p>
        </p:txBody>
      </p:sp>
      <p:sp>
        <p:nvSpPr>
          <p:cNvPr id="121" name="Google Shape;121;p21"/>
          <p:cNvSpPr txBox="1"/>
          <p:nvPr/>
        </p:nvSpPr>
        <p:spPr>
          <a:xfrm>
            <a:off x="5266200" y="4495850"/>
            <a:ext cx="827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lt2"/>
                </a:solidFill>
                <a:latin typeface="Roboto"/>
                <a:ea typeface="Roboto"/>
                <a:cs typeface="Roboto"/>
                <a:sym typeface="Roboto"/>
              </a:rPr>
              <a:t>NYC, $604/night</a:t>
            </a:r>
            <a:endParaRPr sz="800">
              <a:solidFill>
                <a:schemeClr val="lt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