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verage-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274e5be4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274e5be4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Kavya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274e5be44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274e5be4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Lilly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274e5be44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274e5be44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Nachiket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274e5be44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274e5be44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Nachiket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274e5be4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274e5be4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Nachiket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274e5be44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274e5be44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Nachiket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274e5be44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274e5be44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Lakshmi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274e5be44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274e5be4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Lakshmi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274e5be44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274e5be4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Lilly</a:t>
            </a:r>
            <a:endParaRPr/>
          </a:p>
          <a:p>
            <a:pPr indent="0" lvl="0" marL="0" rtl="0" algn="l">
              <a:lnSpc>
                <a:spcPct val="115000"/>
              </a:lnSpc>
              <a:spcBef>
                <a:spcPts val="1200"/>
              </a:spcBef>
              <a:spcAft>
                <a:spcPts val="0"/>
              </a:spcAft>
              <a:buNone/>
            </a:pPr>
            <a:r>
              <a:rPr lang="en"/>
              <a:t>Random forest has a method to get a list of all feature importances used in training the model. </a:t>
            </a:r>
            <a:r>
              <a:rPr lang="en"/>
              <a:t>When the different variable are thoroughly analyzed, you notice that one variable holds a small or large significance compared to the next in determining the output which is the response. </a:t>
            </a:r>
            <a:endParaRPr/>
          </a:p>
          <a:p>
            <a:pPr indent="0" lvl="0" marL="0" rtl="0" algn="l">
              <a:lnSpc>
                <a:spcPct val="115000"/>
              </a:lnSpc>
              <a:spcBef>
                <a:spcPts val="1200"/>
              </a:spcBef>
              <a:spcAft>
                <a:spcPts val="0"/>
              </a:spcAft>
              <a:buNone/>
            </a:pPr>
            <a:r>
              <a:rPr lang="en"/>
              <a:t>Auto_open_36_month_num is the number of auto loans opened by the applicant in 36 months, with a feature importance of 0.0064</a:t>
            </a:r>
            <a:endParaRPr/>
          </a:p>
          <a:p>
            <a:pPr indent="0" lvl="0" marL="0" rtl="0" algn="l">
              <a:lnSpc>
                <a:spcPct val="115000"/>
              </a:lnSpc>
              <a:spcBef>
                <a:spcPts val="1200"/>
              </a:spcBef>
              <a:spcAft>
                <a:spcPts val="0"/>
              </a:spcAft>
              <a:buNone/>
            </a:pPr>
            <a:r>
              <a:rPr lang="en"/>
              <a:t>ind_acc_XYZ indicates if the applicant already had an account with the bank, with a feature importance of 0.0078</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274e5be44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274e5be44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Lilly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274e5be44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274e5be44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Kavya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274e5be44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274e5be44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Kavya 4558/5000 (91.6%) true positive **wait for lakshmi to talk about neural nets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 Science Competition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Lilly Sharples, Kavya Ahuja, Lakshmi Yetukuri, Nachiket Hinge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Overall Results</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Logistic Regression: test accuracy-0.9354</a:t>
            </a:r>
            <a:endParaRPr/>
          </a:p>
          <a:p>
            <a:pPr indent="0" lvl="0" marL="0" rtl="0" algn="l">
              <a:spcBef>
                <a:spcPts val="1200"/>
              </a:spcBef>
              <a:spcAft>
                <a:spcPts val="0"/>
              </a:spcAft>
              <a:buNone/>
            </a:pPr>
            <a:r>
              <a:rPr lang="en"/>
              <a:t>Random Forest: </a:t>
            </a:r>
            <a:r>
              <a:rPr lang="en"/>
              <a:t>test accuracy-0.9362</a:t>
            </a:r>
            <a:endParaRPr/>
          </a:p>
          <a:p>
            <a:pPr indent="0" lvl="0" marL="0" rtl="0" algn="l">
              <a:spcBef>
                <a:spcPts val="1200"/>
              </a:spcBef>
              <a:spcAft>
                <a:spcPts val="0"/>
              </a:spcAft>
              <a:buNone/>
            </a:pPr>
            <a:r>
              <a:rPr lang="en"/>
              <a:t>Gradient Boosting: </a:t>
            </a:r>
            <a:r>
              <a:rPr lang="en"/>
              <a:t>test accuracy-0.9372</a:t>
            </a:r>
            <a:endParaRPr/>
          </a:p>
          <a:p>
            <a:pPr indent="0" lvl="0" marL="0" rtl="0" algn="l">
              <a:spcBef>
                <a:spcPts val="1200"/>
              </a:spcBef>
              <a:spcAft>
                <a:spcPts val="1200"/>
              </a:spcAft>
              <a:buNone/>
            </a:pPr>
            <a:r>
              <a:rPr lang="en"/>
              <a:t>Though all models had similar accuracies, the Gradient Boosting is the most accurate when run on the testing 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 World Application</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When a customer is looking to apply for a credit card, they should give the bank as many of the features as they have, marking the rest as null. Then, their profile would be run through our Gradient Boosting model, predicting either a 0 or 1. A 1 means the customer is likely to default their account in the first 18 months, meaning they do not make payments for three consecutive months. We would be more inclined to deny these customers. A 0 means the customer is not predicted to default their account, so we would be more inclined to accept these customers.</a:t>
            </a:r>
            <a:endParaRPr/>
          </a:p>
          <a:p>
            <a:pPr indent="0" lvl="0" marL="0" rtl="0" algn="l">
              <a:spcBef>
                <a:spcPts val="1200"/>
              </a:spcBef>
              <a:spcAft>
                <a:spcPts val="1200"/>
              </a:spcAft>
              <a:buNone/>
            </a:pPr>
            <a:br>
              <a:rPr lang="en"/>
            </a:br>
            <a:r>
              <a:rPr lang="en"/>
              <a:t>We can assume our model would be 93.72% accurate at </a:t>
            </a:r>
            <a:r>
              <a:rPr lang="en"/>
              <a:t>predicting</a:t>
            </a:r>
            <a:r>
              <a:rPr lang="en"/>
              <a:t> if a customer is approved, they will not default their account in the first 18 months.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The most accurate model, Gradient Boosting, only has aa 93.72% accuracy.  It is fairly accurate, however there is a chance where a credit card application that deserved a card is rejected.  I would recommend, until a better or more accurate model is created, to have in-person jobs that will review the credit card applications for applications that do seem worthy.  I would tell my customer, the model stated that your credit card application has been denied, but someone will look into and determine if you will be granted a credit card.</a:t>
            </a:r>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will now answer any </a:t>
            </a:r>
            <a:r>
              <a:rPr lang="en"/>
              <a:t>questions regarding our models, and the process behind creating them.</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Thank you for your time in listening to our presentation!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historical data, build models to review credit card applications and </a:t>
            </a:r>
            <a:r>
              <a:rPr lang="en"/>
              <a:t>determine</a:t>
            </a:r>
            <a:r>
              <a:rPr lang="en"/>
              <a:t> if they should be approved or denied</a:t>
            </a:r>
            <a:endParaRPr/>
          </a:p>
          <a:p>
            <a:pPr indent="-342900" lvl="0" marL="457200" rtl="0" algn="l">
              <a:spcBef>
                <a:spcPts val="0"/>
              </a:spcBef>
              <a:spcAft>
                <a:spcPts val="0"/>
              </a:spcAft>
              <a:buSzPts val="1800"/>
              <a:buChar char="●"/>
            </a:pPr>
            <a:r>
              <a:rPr lang="en"/>
              <a:t>To accomplish this goal, w</a:t>
            </a:r>
            <a:r>
              <a:rPr lang="en"/>
              <a:t>e were provided with three datasets (csv files) of historical data, containing the default indicator value as well as 20 predictor values:</a:t>
            </a:r>
            <a:endParaRPr/>
          </a:p>
          <a:p>
            <a:pPr indent="-317500" lvl="1" marL="914400" rtl="0" algn="l">
              <a:spcBef>
                <a:spcPts val="0"/>
              </a:spcBef>
              <a:spcAft>
                <a:spcPts val="0"/>
              </a:spcAft>
              <a:buSzPts val="1400"/>
              <a:buChar char="○"/>
            </a:pPr>
            <a:r>
              <a:rPr lang="en"/>
              <a:t>Training set with 20,000 account entries</a:t>
            </a:r>
            <a:endParaRPr/>
          </a:p>
          <a:p>
            <a:pPr indent="-317500" lvl="1" marL="914400" rtl="0" algn="l">
              <a:spcBef>
                <a:spcPts val="0"/>
              </a:spcBef>
              <a:spcAft>
                <a:spcPts val="0"/>
              </a:spcAft>
              <a:buSzPts val="1400"/>
              <a:buChar char="○"/>
            </a:pPr>
            <a:r>
              <a:rPr lang="en"/>
              <a:t>Testing set with 5,000 account entries</a:t>
            </a:r>
            <a:endParaRPr/>
          </a:p>
          <a:p>
            <a:pPr indent="-317500" lvl="1" marL="914400" rtl="0" algn="l">
              <a:spcBef>
                <a:spcPts val="0"/>
              </a:spcBef>
              <a:spcAft>
                <a:spcPts val="0"/>
              </a:spcAft>
              <a:buSzPts val="1400"/>
              <a:buChar char="○"/>
            </a:pPr>
            <a:r>
              <a:rPr lang="en"/>
              <a:t>Validation set with 3,000 account entries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was necessary to import these files into a Pandas dataframe</a:t>
            </a:r>
            <a:endParaRPr/>
          </a:p>
          <a:p>
            <a:pPr indent="-342900" lvl="0" marL="457200" rtl="0" algn="l">
              <a:spcBef>
                <a:spcPts val="0"/>
              </a:spcBef>
              <a:spcAft>
                <a:spcPts val="0"/>
              </a:spcAft>
              <a:buSzPts val="1800"/>
              <a:buChar char="●"/>
            </a:pPr>
            <a:r>
              <a:rPr lang="en"/>
              <a:t>Two </a:t>
            </a:r>
            <a:r>
              <a:rPr lang="en"/>
              <a:t>predictor</a:t>
            </a:r>
            <a:r>
              <a:rPr lang="en"/>
              <a:t> value columns had null values. We replaced the null values with the mean  value  of  the column.</a:t>
            </a:r>
            <a:endParaRPr/>
          </a:p>
          <a:p>
            <a:pPr indent="-317500" lvl="1" marL="914400" rtl="0" algn="l">
              <a:spcBef>
                <a:spcPts val="0"/>
              </a:spcBef>
              <a:spcAft>
                <a:spcPts val="0"/>
              </a:spcAft>
              <a:buSzPts val="1400"/>
              <a:buChar char="○"/>
            </a:pPr>
            <a:r>
              <a:rPr lang="en"/>
              <a:t>‘Uti_card_50plus_pct’- 2055, 499, and 297 null values across the training, test, and validation sets</a:t>
            </a:r>
            <a:endParaRPr/>
          </a:p>
          <a:p>
            <a:pPr indent="-317500" lvl="1" marL="914400" rtl="0" algn="l">
              <a:spcBef>
                <a:spcPts val="0"/>
              </a:spcBef>
              <a:spcAft>
                <a:spcPts val="0"/>
              </a:spcAft>
              <a:buSzPts val="1400"/>
              <a:buChar char="○"/>
            </a:pPr>
            <a:r>
              <a:rPr lang="en"/>
              <a:t>‘Rep_income’- 1570</a:t>
            </a:r>
            <a:r>
              <a:rPr lang="en"/>
              <a:t>, 383, and 253 null values across the training, test, and validation sets</a:t>
            </a:r>
            <a:endParaRPr/>
          </a:p>
          <a:p>
            <a:pPr indent="-342900" lvl="0" marL="457200" rtl="0" algn="l">
              <a:spcBef>
                <a:spcPts val="0"/>
              </a:spcBef>
              <a:spcAft>
                <a:spcPts val="0"/>
              </a:spcAft>
              <a:buSzPts val="1800"/>
              <a:buChar char="●"/>
            </a:pPr>
            <a:r>
              <a:rPr lang="en"/>
              <a:t>Data had to be scaled to be used in the logistic regression model</a:t>
            </a:r>
            <a:endParaRPr/>
          </a:p>
          <a:p>
            <a:pPr indent="-317500" lvl="1" marL="914400" rtl="0" algn="l">
              <a:spcBef>
                <a:spcPts val="0"/>
              </a:spcBef>
              <a:spcAft>
                <a:spcPts val="0"/>
              </a:spcAft>
              <a:buSzPts val="1400"/>
              <a:buChar char="○"/>
            </a:pPr>
            <a:r>
              <a:rPr lang="en"/>
              <a:t>Used StandardScaler() from the scikit learn preprocessing package</a:t>
            </a:r>
            <a:endParaRPr/>
          </a:p>
          <a:p>
            <a:pPr indent="-317500" lvl="1" marL="914400" rtl="0" algn="l">
              <a:spcBef>
                <a:spcPts val="0"/>
              </a:spcBef>
              <a:spcAft>
                <a:spcPts val="0"/>
              </a:spcAft>
              <a:buSzPts val="1400"/>
              <a:buChar char="○"/>
            </a:pPr>
            <a:r>
              <a:rPr lang="en"/>
              <a:t>Standard score = (score - mean)/std.dev.</a:t>
            </a:r>
            <a:endParaRPr/>
          </a:p>
          <a:p>
            <a:pPr indent="-342900" lvl="0" marL="457200" rtl="0" algn="l">
              <a:spcBef>
                <a:spcPts val="0"/>
              </a:spcBef>
              <a:spcAft>
                <a:spcPts val="0"/>
              </a:spcAft>
              <a:buSzPts val="1800"/>
              <a:buChar char="●"/>
            </a:pPr>
            <a:r>
              <a:rPr lang="en"/>
              <a:t>Experimented with overfitting the data using SMOTE(Synthetic Minority Over-Sampling Technique) from imbalanced-learn library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Model</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Char char="●"/>
            </a:pPr>
            <a:r>
              <a:rPr lang="en"/>
              <a:t>Logistic regression frameworks are used for predictive analysis when the dependent Y value is binary, as it was in our problem.  The purpose is to calculate the probability of a binary event occurring, based on occurrences in the training set.</a:t>
            </a:r>
            <a:endParaRPr/>
          </a:p>
          <a:p>
            <a:pPr indent="-342900" lvl="0" marL="457200" rtl="0" algn="l">
              <a:lnSpc>
                <a:spcPct val="100000"/>
              </a:lnSpc>
              <a:spcBef>
                <a:spcPts val="0"/>
              </a:spcBef>
              <a:spcAft>
                <a:spcPts val="0"/>
              </a:spcAft>
              <a:buSzPts val="1800"/>
              <a:buChar char="●"/>
            </a:pPr>
            <a:r>
              <a:rPr lang="en"/>
              <a:t>We used the LogisticRegression() model from sklearn.linear_model, and trained this model on the scaled data</a:t>
            </a:r>
            <a:endParaRPr/>
          </a:p>
          <a:p>
            <a:pPr indent="-342900" lvl="0" marL="457200" rtl="0" algn="l">
              <a:lnSpc>
                <a:spcPct val="100000"/>
              </a:lnSpc>
              <a:spcBef>
                <a:spcPts val="0"/>
              </a:spcBef>
              <a:spcAft>
                <a:spcPts val="0"/>
              </a:spcAft>
              <a:buSzPts val="1800"/>
              <a:buChar char="●"/>
            </a:pPr>
            <a:r>
              <a:rPr lang="en"/>
              <a:t>All 20 features were incorporated when training this model, resulting in a test set accuracy of 0.9354, and a validation set accuracy of 0.942</a:t>
            </a:r>
            <a:endParaRPr/>
          </a:p>
          <a:p>
            <a:pPr indent="0" lvl="0" marL="457200" rtl="0" algn="l">
              <a:lnSpc>
                <a:spcPct val="10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Model Confusion Matrix</a:t>
            </a:r>
            <a:endParaRPr/>
          </a:p>
        </p:txBody>
      </p:sp>
      <p:pic>
        <p:nvPicPr>
          <p:cNvPr id="84" name="Google Shape;84;p17"/>
          <p:cNvPicPr preferRelativeResize="0"/>
          <p:nvPr/>
        </p:nvPicPr>
        <p:blipFill>
          <a:blip r:embed="rId3">
            <a:alphaModFix/>
          </a:blip>
          <a:stretch>
            <a:fillRect/>
          </a:stretch>
        </p:blipFill>
        <p:spPr>
          <a:xfrm>
            <a:off x="2622625" y="1370013"/>
            <a:ext cx="3724275" cy="2981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Model</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lnSpc>
                <a:spcPct val="100000"/>
              </a:lnSpc>
              <a:spcBef>
                <a:spcPts val="0"/>
              </a:spcBef>
              <a:spcAft>
                <a:spcPts val="0"/>
              </a:spcAft>
              <a:buSzPts val="1800"/>
              <a:buChar char="●"/>
            </a:pPr>
            <a:r>
              <a:rPr lang="en"/>
              <a:t>Random Forest models combine the output of multiple decision trees in order to arrive at the final predicted outcome.  A benefit of these models is that there is a reduced risk of overfitting the data, and it is easy to determine feature importance. Additionally, Random Forest can handle large amounts of training data.</a:t>
            </a:r>
            <a:endParaRPr sz="750">
              <a:solidFill>
                <a:srgbClr val="000000"/>
              </a:solidFill>
              <a:highlight>
                <a:srgbClr val="E4E8EE"/>
              </a:highlight>
              <a:latin typeface="Arial"/>
              <a:ea typeface="Arial"/>
              <a:cs typeface="Arial"/>
              <a:sym typeface="Arial"/>
            </a:endParaRPr>
          </a:p>
          <a:p>
            <a:pPr indent="-342900" lvl="0" marL="457200" rtl="0" algn="l">
              <a:spcBef>
                <a:spcPts val="0"/>
              </a:spcBef>
              <a:spcAft>
                <a:spcPts val="0"/>
              </a:spcAft>
              <a:buSzPts val="1800"/>
              <a:buChar char="●"/>
            </a:pPr>
            <a:r>
              <a:rPr lang="en"/>
              <a:t>We used the RandomForestClassifier from sklearn.ensemble with 64 trees</a:t>
            </a:r>
            <a:endParaRPr/>
          </a:p>
          <a:p>
            <a:pPr indent="-342900" lvl="0" marL="457200" rtl="0" algn="l">
              <a:spcBef>
                <a:spcPts val="0"/>
              </a:spcBef>
              <a:spcAft>
                <a:spcPts val="0"/>
              </a:spcAft>
              <a:buSzPts val="1800"/>
              <a:buChar char="●"/>
            </a:pPr>
            <a:r>
              <a:rPr lang="en"/>
              <a:t>The model was first trained on the dataset of all 20 features, giving a test set accuracy of 0.936 and a validation set accuracy of 0.939</a:t>
            </a:r>
            <a:endParaRPr/>
          </a:p>
          <a:p>
            <a:pPr indent="-342900" lvl="0" marL="457200" rtl="0" algn="l">
              <a:spcBef>
                <a:spcPts val="0"/>
              </a:spcBef>
              <a:spcAft>
                <a:spcPts val="0"/>
              </a:spcAft>
              <a:buSzPts val="1800"/>
              <a:buChar char="●"/>
            </a:pPr>
            <a:r>
              <a:rPr lang="en"/>
              <a:t>Exploring the feature importance showed that </a:t>
            </a:r>
            <a:r>
              <a:rPr lang="en"/>
              <a:t>the ‘auto_open_ 36_month_num’ and ‘ind_acc_XYZ’ features </a:t>
            </a:r>
            <a:r>
              <a:rPr lang="en"/>
              <a:t>were the two least important features, so we removed and retrained the model to get a very slight increase in accuracy: test set accuracy of 0.9362 and a validation set accuracy of 0.942</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Confusion Matrices</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Before removing features					  After removing features</a:t>
            </a:r>
            <a:endParaRPr/>
          </a:p>
        </p:txBody>
      </p:sp>
      <p:pic>
        <p:nvPicPr>
          <p:cNvPr id="97" name="Google Shape;97;p19"/>
          <p:cNvPicPr preferRelativeResize="0"/>
          <p:nvPr/>
        </p:nvPicPr>
        <p:blipFill>
          <a:blip r:embed="rId3">
            <a:alphaModFix/>
          </a:blip>
          <a:stretch>
            <a:fillRect/>
          </a:stretch>
        </p:blipFill>
        <p:spPr>
          <a:xfrm>
            <a:off x="5079450" y="1520875"/>
            <a:ext cx="3752850" cy="3048000"/>
          </a:xfrm>
          <a:prstGeom prst="rect">
            <a:avLst/>
          </a:prstGeom>
          <a:noFill/>
          <a:ln>
            <a:noFill/>
          </a:ln>
        </p:spPr>
      </p:pic>
      <p:pic>
        <p:nvPicPr>
          <p:cNvPr id="98" name="Google Shape;98;p19"/>
          <p:cNvPicPr preferRelativeResize="0"/>
          <p:nvPr/>
        </p:nvPicPr>
        <p:blipFill>
          <a:blip r:embed="rId4">
            <a:alphaModFix/>
          </a:blip>
          <a:stretch>
            <a:fillRect/>
          </a:stretch>
        </p:blipFill>
        <p:spPr>
          <a:xfrm>
            <a:off x="311700" y="1520875"/>
            <a:ext cx="3657600" cy="304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Gradient Boosting</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Char char="●"/>
            </a:pPr>
            <a:r>
              <a:rPr lang="en"/>
              <a:t>Gradient Boosting builds decision trees one at a time, and each tree helps to correct the errors made by the previously trained tree . Gradient boosting(GBM) focuses step by step, which works well with a unbalanced data set. </a:t>
            </a:r>
            <a:endParaRPr/>
          </a:p>
          <a:p>
            <a:pPr indent="-342900" lvl="0" marL="457200" rtl="0" algn="l">
              <a:lnSpc>
                <a:spcPct val="100000"/>
              </a:lnSpc>
              <a:spcBef>
                <a:spcPts val="0"/>
              </a:spcBef>
              <a:spcAft>
                <a:spcPts val="0"/>
              </a:spcAft>
              <a:buSzPts val="1800"/>
              <a:buChar char="●"/>
            </a:pPr>
            <a:r>
              <a:rPr lang="en"/>
              <a:t>We used the GradientBoostingClassifier from sklearn.ensemble </a:t>
            </a:r>
            <a:endParaRPr/>
          </a:p>
          <a:p>
            <a:pPr indent="-342900" lvl="0" marL="457200" rtl="0" algn="l">
              <a:lnSpc>
                <a:spcPct val="100000"/>
              </a:lnSpc>
              <a:spcBef>
                <a:spcPts val="0"/>
              </a:spcBef>
              <a:spcAft>
                <a:spcPts val="0"/>
              </a:spcAft>
              <a:buSzPts val="1800"/>
              <a:buChar char="●"/>
            </a:pPr>
            <a:r>
              <a:rPr lang="en"/>
              <a:t>The Gradient Boosting Model was created to test the classifier’s performance at different learning levels. The best performance came at a learning rate of 0.5, with a test set accuracy of 0.937 and a validation set accuracy of 0.936</a:t>
            </a:r>
            <a:endParaRPr/>
          </a:p>
          <a:p>
            <a:pPr indent="-342900" lvl="0" marL="457200" rtl="0" algn="l">
              <a:lnSpc>
                <a:spcPct val="100000"/>
              </a:lnSpc>
              <a:spcBef>
                <a:spcPts val="0"/>
              </a:spcBef>
              <a:spcAft>
                <a:spcPts val="0"/>
              </a:spcAft>
              <a:buSzPts val="1800"/>
              <a:buChar char="●"/>
            </a:pPr>
            <a:r>
              <a:rPr lang="en"/>
              <a:t>We were able to find this optimal learning rate by iterating through learning rates between .05 and 1.</a:t>
            </a:r>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Gradient Boosting Confusion Matrix</a:t>
            </a:r>
            <a:endParaRPr/>
          </a:p>
        </p:txBody>
      </p:sp>
      <p:pic>
        <p:nvPicPr>
          <p:cNvPr id="110" name="Google Shape;110;p21"/>
          <p:cNvPicPr preferRelativeResize="0"/>
          <p:nvPr/>
        </p:nvPicPr>
        <p:blipFill>
          <a:blip r:embed="rId3">
            <a:alphaModFix/>
          </a:blip>
          <a:stretch>
            <a:fillRect/>
          </a:stretch>
        </p:blipFill>
        <p:spPr>
          <a:xfrm>
            <a:off x="2471725" y="1150925"/>
            <a:ext cx="4200525" cy="3419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