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embeddedFontLst>
    <p:embeddedFont>
      <p:font typeface="Ubuntu"/>
      <p:regular r:id="rId6"/>
      <p:bold r:id="rId7"/>
      <p:italic r:id="rId8"/>
      <p:boldItalic r:id="rId9"/>
    </p:embeddedFont>
    <p:embeddedFont>
      <p:font typeface="Roboto"/>
      <p:regular r:id="rId10"/>
      <p:bold r:id="rId11"/>
      <p:italic r:id="rId12"/>
      <p:boldItalic r:id="rId13"/>
    </p:embeddedFont>
    <p:embeddedFont>
      <p:font typeface="Ubuntu Medium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hGClsfPrN4S4SMeXt8waQVatQa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Ubuntu-boldItalic.fntdata"/><Relationship Id="rId15" Type="http://schemas.openxmlformats.org/officeDocument/2006/relationships/font" Target="fonts/UbuntuMedium-bold.fntdata"/><Relationship Id="rId14" Type="http://schemas.openxmlformats.org/officeDocument/2006/relationships/font" Target="fonts/UbuntuMedium-regular.fntdata"/><Relationship Id="rId17" Type="http://schemas.openxmlformats.org/officeDocument/2006/relationships/font" Target="fonts/UbuntuMedium-boldItalic.fntdata"/><Relationship Id="rId16" Type="http://schemas.openxmlformats.org/officeDocument/2006/relationships/font" Target="fonts/UbuntuMedium-italic.fntdata"/><Relationship Id="rId5" Type="http://schemas.openxmlformats.org/officeDocument/2006/relationships/slide" Target="slides/slide1.xml"/><Relationship Id="rId6" Type="http://schemas.openxmlformats.org/officeDocument/2006/relationships/font" Target="fonts/Ubuntu-regular.fntdata"/><Relationship Id="rId18" Type="http://customschemas.google.com/relationships/presentationmetadata" Target="metadata"/><Relationship Id="rId7" Type="http://schemas.openxmlformats.org/officeDocument/2006/relationships/font" Target="fonts/Ubuntu-bold.fntdata"/><Relationship Id="rId8" Type="http://schemas.openxmlformats.org/officeDocument/2006/relationships/font" Target="fonts/Ubuntu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9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9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404640" y="388080"/>
            <a:ext cx="10947240" cy="7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404640" y="1447200"/>
            <a:ext cx="11378880" cy="239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2" type="body"/>
          </p:nvPr>
        </p:nvSpPr>
        <p:spPr>
          <a:xfrm>
            <a:off x="404640" y="4070520"/>
            <a:ext cx="11378880" cy="239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404640" y="388080"/>
            <a:ext cx="10947240" cy="7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04640" y="1447200"/>
            <a:ext cx="5552640" cy="239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6235200" y="1447200"/>
            <a:ext cx="5552640" cy="239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404640" y="4070520"/>
            <a:ext cx="5552640" cy="239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6235200" y="4070520"/>
            <a:ext cx="5552640" cy="239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404640" y="388080"/>
            <a:ext cx="10947240" cy="7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404640" y="1447200"/>
            <a:ext cx="3663720" cy="239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2" type="body"/>
          </p:nvPr>
        </p:nvSpPr>
        <p:spPr>
          <a:xfrm>
            <a:off x="4251960" y="1447200"/>
            <a:ext cx="3663720" cy="239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3" type="body"/>
          </p:nvPr>
        </p:nvSpPr>
        <p:spPr>
          <a:xfrm>
            <a:off x="8099280" y="1447200"/>
            <a:ext cx="3663720" cy="239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4" type="body"/>
          </p:nvPr>
        </p:nvSpPr>
        <p:spPr>
          <a:xfrm>
            <a:off x="404640" y="4070520"/>
            <a:ext cx="3663720" cy="239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5" type="body"/>
          </p:nvPr>
        </p:nvSpPr>
        <p:spPr>
          <a:xfrm>
            <a:off x="4251960" y="4070520"/>
            <a:ext cx="3663720" cy="239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6" type="body"/>
          </p:nvPr>
        </p:nvSpPr>
        <p:spPr>
          <a:xfrm>
            <a:off x="8099280" y="4070520"/>
            <a:ext cx="3663720" cy="239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04640" y="388080"/>
            <a:ext cx="10947240" cy="7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subTitle"/>
          </p:nvPr>
        </p:nvSpPr>
        <p:spPr>
          <a:xfrm>
            <a:off x="404640" y="1447200"/>
            <a:ext cx="11378880" cy="502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404640" y="388080"/>
            <a:ext cx="10947240" cy="7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04640" y="1447200"/>
            <a:ext cx="11378880" cy="50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404640" y="388080"/>
            <a:ext cx="10947240" cy="7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04640" y="1447200"/>
            <a:ext cx="5552640" cy="50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6235200" y="1447200"/>
            <a:ext cx="5552640" cy="50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04640" y="388080"/>
            <a:ext cx="10947240" cy="7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idx="1" type="subTitle"/>
          </p:nvPr>
        </p:nvSpPr>
        <p:spPr>
          <a:xfrm>
            <a:off x="404640" y="388080"/>
            <a:ext cx="10947240" cy="3322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04640" y="388080"/>
            <a:ext cx="10947240" cy="7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404640" y="1447200"/>
            <a:ext cx="5552640" cy="239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6235200" y="1447200"/>
            <a:ext cx="5552640" cy="50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3" type="body"/>
          </p:nvPr>
        </p:nvSpPr>
        <p:spPr>
          <a:xfrm>
            <a:off x="404640" y="4070520"/>
            <a:ext cx="5552640" cy="239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404640" y="388080"/>
            <a:ext cx="10947240" cy="7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404640" y="1447200"/>
            <a:ext cx="5552640" cy="50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6235200" y="1447200"/>
            <a:ext cx="5552640" cy="239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3" type="body"/>
          </p:nvPr>
        </p:nvSpPr>
        <p:spPr>
          <a:xfrm>
            <a:off x="6235200" y="4070520"/>
            <a:ext cx="5552640" cy="239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404640" y="388080"/>
            <a:ext cx="10947240" cy="7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404640" y="1447200"/>
            <a:ext cx="5552640" cy="239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6235200" y="1447200"/>
            <a:ext cx="5552640" cy="239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3" type="body"/>
          </p:nvPr>
        </p:nvSpPr>
        <p:spPr>
          <a:xfrm>
            <a:off x="404640" y="4070520"/>
            <a:ext cx="11378880" cy="239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1562120" y="205200"/>
            <a:ext cx="419040" cy="388440"/>
            <a:chOff x="11562120" y="205200"/>
            <a:chExt cx="419040" cy="388440"/>
          </a:xfrm>
        </p:grpSpPr>
        <p:sp>
          <p:nvSpPr>
            <p:cNvPr id="11" name="Google Shape;11;p2"/>
            <p:cNvSpPr/>
            <p:nvPr/>
          </p:nvSpPr>
          <p:spPr>
            <a:xfrm>
              <a:off x="11705760" y="367920"/>
              <a:ext cx="275400" cy="225720"/>
            </a:xfrm>
            <a:custGeom>
              <a:rect b="b" l="l" r="r" t="t"/>
              <a:pathLst>
                <a:path extrusionOk="0" h="154" w="188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1562120" y="205200"/>
              <a:ext cx="419040" cy="356400"/>
            </a:xfrm>
            <a:custGeom>
              <a:rect b="b" l="l" r="r" t="t"/>
              <a:pathLst>
                <a:path extrusionOk="0" h="243" w="286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" name="Google Shape;13;p2"/>
          <p:cNvSpPr/>
          <p:nvPr/>
        </p:nvSpPr>
        <p:spPr>
          <a:xfrm>
            <a:off x="11744280" y="6517800"/>
            <a:ext cx="228960" cy="21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0" spcFirstLastPara="1" rIns="0" wrap="square" tIns="450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A6A6A6"/>
                </a:solidFill>
                <a:latin typeface="Ubuntu"/>
                <a:ea typeface="Ubuntu"/>
                <a:cs typeface="Ubuntu"/>
                <a:sym typeface="Ubuntu"/>
              </a:rPr>
              <a:t>‹#›</a:t>
            </a:fld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7227000" y="6517800"/>
            <a:ext cx="4531680" cy="21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A6A6A6"/>
                </a:solidFill>
                <a:latin typeface="Ubuntu"/>
                <a:ea typeface="Ubuntu"/>
                <a:cs typeface="Ubuntu"/>
                <a:sym typeface="Ubuntu"/>
              </a:rPr>
              <a:t>Company Confidential © Capgemini 2024. All rights reserved  |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 txBox="1"/>
          <p:nvPr>
            <p:ph idx="1" type="body"/>
          </p:nvPr>
        </p:nvSpPr>
        <p:spPr>
          <a:xfrm>
            <a:off x="404640" y="1447200"/>
            <a:ext cx="11378880" cy="50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" name="Google Shape;16;p2"/>
          <p:cNvSpPr txBox="1"/>
          <p:nvPr>
            <p:ph type="title"/>
          </p:nvPr>
        </p:nvSpPr>
        <p:spPr>
          <a:xfrm>
            <a:off x="404640" y="388080"/>
            <a:ext cx="10947240" cy="7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/>
          <p:nvPr/>
        </p:nvSpPr>
        <p:spPr>
          <a:xfrm>
            <a:off x="720" y="2880"/>
            <a:ext cx="4266720" cy="6857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/>
          <p:nvPr/>
        </p:nvSpPr>
        <p:spPr>
          <a:xfrm>
            <a:off x="304920" y="280440"/>
            <a:ext cx="3103920" cy="7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cap="none" strike="noStrike">
                <a:solidFill>
                  <a:srgbClr val="12ABDB"/>
                </a:solidFill>
                <a:latin typeface="Ubuntu Medium"/>
                <a:ea typeface="Ubuntu Medium"/>
                <a:cs typeface="Ubuntu Medium"/>
                <a:sym typeface="Ubuntu Medium"/>
              </a:rPr>
              <a:t>LARYSA SHCHERBAKOVA</a:t>
            </a:r>
            <a:br>
              <a:rPr lang="en-US" sz="1800">
                <a:latin typeface="Arial"/>
                <a:ea typeface="Arial"/>
                <a:cs typeface="Arial"/>
                <a:sym typeface="Arial"/>
              </a:rPr>
            </a:br>
            <a:r>
              <a:rPr b="0" lang="en-US" sz="2000" cap="none" strike="noStrike">
                <a:solidFill>
                  <a:srgbClr val="FFFFFF"/>
                </a:solidFill>
                <a:latin typeface="Ubuntu Medium"/>
                <a:ea typeface="Ubuntu Medium"/>
                <a:cs typeface="Ubuntu Medium"/>
                <a:sym typeface="Ubuntu Medium"/>
              </a:rPr>
              <a:t>PRODUCT OWNER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/>
          <p:nvPr/>
        </p:nvSpPr>
        <p:spPr>
          <a:xfrm rot="5400000">
            <a:off x="7918560" y="-1685880"/>
            <a:ext cx="287640" cy="386928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"/>
          <p:cNvSpPr txBox="1"/>
          <p:nvPr/>
        </p:nvSpPr>
        <p:spPr>
          <a:xfrm>
            <a:off x="6127730" y="147068"/>
            <a:ext cx="38271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36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OVERVIEW 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4332240" y="2375640"/>
            <a:ext cx="4098900" cy="3369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000" lIns="320025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Relevant </a:t>
            </a:r>
            <a:r>
              <a:rPr b="1" lang="en-US" sz="1200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Experience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/>
          <p:nvPr/>
        </p:nvSpPr>
        <p:spPr>
          <a:xfrm>
            <a:off x="6111350" y="461866"/>
            <a:ext cx="5123400" cy="12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Seasoned professional with 17 years of industry experience in software development leadership. Demonstrated success in driving projects independently while fostering collaborative team environments. Skilled in system analytics, problem-solving, and delivering results. Known for a proactive approach to getting the job done efficiently and effectively.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Bringing extensive domain experience across BI, Cloud, and Healthcare industries, with a track record of success in delivering high-quality solutions.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"/>
          <p:cNvSpPr/>
          <p:nvPr/>
        </p:nvSpPr>
        <p:spPr>
          <a:xfrm rot="5400000">
            <a:off x="1791000" y="1767240"/>
            <a:ext cx="287640" cy="386928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"/>
          <p:cNvSpPr txBox="1"/>
          <p:nvPr/>
        </p:nvSpPr>
        <p:spPr>
          <a:xfrm>
            <a:off x="180" y="3600168"/>
            <a:ext cx="38271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36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CERTIFICATION AND EDUCATION 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/>
          <p:nvPr/>
        </p:nvSpPr>
        <p:spPr>
          <a:xfrm>
            <a:off x="4332250" y="2794875"/>
            <a:ext cx="7654200" cy="40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Ubuntu"/>
                <a:ea typeface="Ubuntu"/>
                <a:cs typeface="Ubuntu"/>
                <a:sym typeface="Ubuntu"/>
              </a:rPr>
              <a:t>Capgemini</a:t>
            </a:r>
            <a:r>
              <a:rPr b="1" lang="en-US" sz="1100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Ubuntu"/>
                <a:ea typeface="Ubuntu"/>
                <a:cs typeface="Ubuntu"/>
                <a:sym typeface="Ubuntu"/>
              </a:rPr>
              <a:t>Product Owner / Project Manager</a:t>
            </a:r>
            <a:r>
              <a:rPr b="1" lang="en-US" sz="1100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en-US" sz="1100">
                <a:latin typeface="Ubuntu"/>
                <a:ea typeface="Ubuntu"/>
                <a:cs typeface="Ubuntu"/>
                <a:sym typeface="Ubuntu"/>
              </a:rPr>
              <a:t>02/2021</a:t>
            </a:r>
            <a:r>
              <a:rPr b="1" lang="en-US" sz="1100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to</a:t>
            </a:r>
            <a:r>
              <a:rPr b="1" lang="en-US" sz="1100">
                <a:latin typeface="Ubuntu"/>
                <a:ea typeface="Ubuntu"/>
                <a:cs typeface="Ubuntu"/>
                <a:sym typeface="Ubuntu"/>
              </a:rPr>
              <a:t> 03/2024</a:t>
            </a:r>
            <a:r>
              <a:rPr b="1" lang="en-US" sz="1100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)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Char char="•"/>
            </a:pPr>
            <a:r>
              <a:rPr lang="en-US" sz="1050">
                <a:latin typeface="Ubuntu"/>
                <a:ea typeface="Ubuntu"/>
                <a:cs typeface="Ubuntu"/>
                <a:sym typeface="Ubuntu"/>
              </a:rPr>
              <a:t>Developing and maintaining a comprehensive product roadmap aligned with company objectives and stakeholder expectations.</a:t>
            </a:r>
            <a:endParaRPr sz="1050">
              <a:latin typeface="Ubuntu"/>
              <a:ea typeface="Ubuntu"/>
              <a:cs typeface="Ubuntu"/>
              <a:sym typeface="Ubuntu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Char char="•"/>
            </a:pPr>
            <a:r>
              <a:rPr lang="en-US" sz="1050">
                <a:latin typeface="Ubuntu"/>
                <a:ea typeface="Ubuntu"/>
                <a:cs typeface="Ubuntu"/>
                <a:sym typeface="Ubuntu"/>
              </a:rPr>
              <a:t>Proactively gathering requirements from stakeholders and team members.</a:t>
            </a:r>
            <a:endParaRPr sz="1050">
              <a:latin typeface="Ubuntu"/>
              <a:ea typeface="Ubuntu"/>
              <a:cs typeface="Ubuntu"/>
              <a:sym typeface="Ubuntu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Char char="•"/>
            </a:pPr>
            <a:r>
              <a:rPr lang="en-US" sz="1050">
                <a:latin typeface="Ubuntu"/>
                <a:ea typeface="Ubuntu"/>
                <a:cs typeface="Ubuntu"/>
                <a:sym typeface="Ubuntu"/>
              </a:rPr>
              <a:t>Creating clear and detailed ticket descriptions for development and implementation.</a:t>
            </a:r>
            <a:endParaRPr sz="1050">
              <a:latin typeface="Ubuntu"/>
              <a:ea typeface="Ubuntu"/>
              <a:cs typeface="Ubuntu"/>
              <a:sym typeface="Ubuntu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Char char="•"/>
            </a:pPr>
            <a:r>
              <a:rPr lang="en-US" sz="1050">
                <a:latin typeface="Ubuntu"/>
                <a:ea typeface="Ubuntu"/>
                <a:cs typeface="Ubuntu"/>
                <a:sym typeface="Ubuntu"/>
              </a:rPr>
              <a:t>Managing and monitoring task progress from conception to completion.</a:t>
            </a:r>
            <a:endParaRPr sz="1050">
              <a:latin typeface="Ubuntu"/>
              <a:ea typeface="Ubuntu"/>
              <a:cs typeface="Ubuntu"/>
              <a:sym typeface="Ubuntu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Char char="•"/>
            </a:pPr>
            <a:r>
              <a:rPr lang="en-US" sz="1050">
                <a:latin typeface="Ubuntu"/>
                <a:ea typeface="Ubuntu"/>
                <a:cs typeface="Ubuntu"/>
                <a:sym typeface="Ubuntu"/>
              </a:rPr>
              <a:t>Maintaining a holistic understanding of the product vision and its evolution.</a:t>
            </a:r>
            <a:endParaRPr sz="1050">
              <a:latin typeface="Ubuntu"/>
              <a:ea typeface="Ubuntu"/>
              <a:cs typeface="Ubuntu"/>
              <a:sym typeface="Ubuntu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Char char="•"/>
            </a:pPr>
            <a:r>
              <a:rPr lang="en-US" sz="1050">
                <a:latin typeface="Ubuntu"/>
                <a:ea typeface="Ubuntu"/>
                <a:cs typeface="Ubuntu"/>
                <a:sym typeface="Ubuntu"/>
              </a:rPr>
              <a:t>Collaborating closely with stakeholders for feedback and feature prioritization.</a:t>
            </a:r>
            <a:endParaRPr sz="1050">
              <a:latin typeface="Ubuntu"/>
              <a:ea typeface="Ubuntu"/>
              <a:cs typeface="Ubuntu"/>
              <a:sym typeface="Ubuntu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Char char="•"/>
            </a:pPr>
            <a:r>
              <a:rPr lang="en-US" sz="1050">
                <a:latin typeface="Ubuntu"/>
                <a:ea typeface="Ubuntu"/>
                <a:cs typeface="Ubuntu"/>
                <a:sym typeface="Ubuntu"/>
              </a:rPr>
              <a:t>Facilitating understanding across the team and conveying complex ideas.</a:t>
            </a:r>
            <a:endParaRPr sz="1050">
              <a:latin typeface="Ubuntu"/>
              <a:ea typeface="Ubuntu"/>
              <a:cs typeface="Ubuntu"/>
              <a:sym typeface="Ubuntu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Char char="•"/>
            </a:pPr>
            <a:r>
              <a:rPr lang="en-US" sz="1050">
                <a:latin typeface="Ubuntu"/>
                <a:ea typeface="Ubuntu"/>
                <a:cs typeface="Ubuntu"/>
                <a:sym typeface="Ubuntu"/>
              </a:rPr>
              <a:t>Critically evaluating business ideas to ensure feasibility and alignment.</a:t>
            </a:r>
            <a:endParaRPr sz="1050">
              <a:latin typeface="Ubuntu"/>
              <a:ea typeface="Ubuntu"/>
              <a:cs typeface="Ubuntu"/>
              <a:sym typeface="Ubuntu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Char char="•"/>
            </a:pPr>
            <a:r>
              <a:rPr lang="en-US" sz="1050">
                <a:latin typeface="Ubuntu"/>
                <a:ea typeface="Ubuntu"/>
                <a:cs typeface="Ubuntu"/>
                <a:sym typeface="Ubuntu"/>
              </a:rPr>
              <a:t>Conducting stakeholder analysis and strategizing for effective engagement.</a:t>
            </a:r>
            <a:endParaRPr sz="1050">
              <a:latin typeface="Ubuntu"/>
              <a:ea typeface="Ubuntu"/>
              <a:cs typeface="Ubuntu"/>
              <a:sym typeface="Ubuntu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Char char="•"/>
            </a:pPr>
            <a:r>
              <a:rPr lang="en-US" sz="1050">
                <a:latin typeface="Ubuntu"/>
                <a:ea typeface="Ubuntu"/>
                <a:cs typeface="Ubuntu"/>
                <a:sym typeface="Ubuntu"/>
              </a:rPr>
              <a:t>Identifying and managing project risks throughout the lifecycle.</a:t>
            </a:r>
            <a:endParaRPr sz="1050">
              <a:latin typeface="Ubuntu"/>
              <a:ea typeface="Ubuntu"/>
              <a:cs typeface="Ubuntu"/>
              <a:sym typeface="Ubuntu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Char char="•"/>
            </a:pPr>
            <a:r>
              <a:rPr lang="en-US" sz="1050">
                <a:latin typeface="Ubuntu"/>
                <a:ea typeface="Ubuntu"/>
                <a:cs typeface="Ubuntu"/>
                <a:sym typeface="Ubuntu"/>
              </a:rPr>
              <a:t>Communicating effectively with stakeholders to provide updates and manage expectations.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latin typeface="Ubuntu"/>
                <a:ea typeface="Ubuntu"/>
                <a:cs typeface="Ubuntu"/>
                <a:sym typeface="Ubuntu"/>
              </a:rPr>
              <a:t>Materialise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Ubuntu"/>
                <a:ea typeface="Ubuntu"/>
                <a:cs typeface="Ubuntu"/>
                <a:sym typeface="Ubuntu"/>
              </a:rPr>
              <a:t>Product Owner / Functional Analyst</a:t>
            </a:r>
            <a:r>
              <a:rPr b="1" lang="en-US" sz="1200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(From </a:t>
            </a:r>
            <a:r>
              <a:rPr b="1" lang="en-US" sz="1200">
                <a:latin typeface="Ubuntu"/>
                <a:ea typeface="Ubuntu"/>
                <a:cs typeface="Ubuntu"/>
                <a:sym typeface="Ubuntu"/>
              </a:rPr>
              <a:t>07/2019</a:t>
            </a:r>
            <a:r>
              <a:rPr b="1" lang="en-US" sz="1200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to </a:t>
            </a:r>
            <a:r>
              <a:rPr b="1" lang="en-US" sz="1200">
                <a:latin typeface="Ubuntu"/>
                <a:ea typeface="Ubuntu"/>
                <a:cs typeface="Ubuntu"/>
                <a:sym typeface="Ubuntu"/>
              </a:rPr>
              <a:t>02/2021</a:t>
            </a:r>
            <a:r>
              <a:rPr b="1" lang="en-US" sz="1200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05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Comodo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Product Owner / Project Manager (From 03/2018 to 07/2019)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05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RingCentral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Project Manager (From 07/2011 to 07/2017)</a:t>
            </a:r>
            <a:endParaRPr sz="11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9" name="Google Shape;79;p1"/>
          <p:cNvSpPr/>
          <p:nvPr/>
        </p:nvSpPr>
        <p:spPr>
          <a:xfrm rot="5400000">
            <a:off x="1790910" y="-592590"/>
            <a:ext cx="287700" cy="38694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"/>
          <p:cNvSpPr txBox="1"/>
          <p:nvPr/>
        </p:nvSpPr>
        <p:spPr>
          <a:xfrm>
            <a:off x="212" y="1240393"/>
            <a:ext cx="38271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36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KEY SKILLS 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"/>
          <p:cNvSpPr/>
          <p:nvPr/>
        </p:nvSpPr>
        <p:spPr>
          <a:xfrm rot="5400000">
            <a:off x="1791000" y="2593800"/>
            <a:ext cx="287640" cy="386928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"/>
          <p:cNvSpPr txBox="1"/>
          <p:nvPr/>
        </p:nvSpPr>
        <p:spPr>
          <a:xfrm>
            <a:off x="19262" y="4413668"/>
            <a:ext cx="38271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36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LANGUAGE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"/>
          <p:cNvSpPr/>
          <p:nvPr/>
        </p:nvSpPr>
        <p:spPr>
          <a:xfrm>
            <a:off x="4385880" y="176760"/>
            <a:ext cx="1557720" cy="173556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   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      Photo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7240" y="234360"/>
            <a:ext cx="1560600" cy="15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14300" y="1562100"/>
            <a:ext cx="3524400" cy="18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</a:rPr>
              <a:t>System Analysis and Technical </a:t>
            </a:r>
            <a:r>
              <a:rPr lang="en-US" sz="1100">
                <a:solidFill>
                  <a:schemeClr val="lt1"/>
                </a:solidFill>
              </a:rPr>
              <a:t>Documentation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</a:rPr>
              <a:t>SDLC and Agile tools: Jira, Confluence, Azure DevOPS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</a:rPr>
              <a:t>Version Control and Basic Programming </a:t>
            </a:r>
            <a:r>
              <a:rPr lang="en-US" sz="1100">
                <a:solidFill>
                  <a:schemeClr val="lt1"/>
                </a:solidFill>
              </a:rPr>
              <a:t>Knowledges: HTML, CSS, JS, SQL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</a:rPr>
              <a:t>Data Modeling and Data Analysis tools: PowerBI, MySQL, PostgreSQL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</a:rPr>
              <a:t>API Understanding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</a:rPr>
              <a:t>Wireframing and Prototyping: Miro, Balsamiq, Figma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94700" y="3845700"/>
            <a:ext cx="35244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</a:rPr>
              <a:t>Master degree in Computer Science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</a:rPr>
              <a:t>ICAgile, Agile Project and Delivery Manager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94700" y="4683900"/>
            <a:ext cx="35244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</a:rPr>
              <a:t>English</a:t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272936"/>
      </a:accent4>
      <a:accent5>
        <a:srgbClr val="0F878A"/>
      </a:accent5>
      <a:accent6>
        <a:srgbClr val="14596B"/>
      </a:accent6>
      <a:hlink>
        <a:srgbClr val="00929B"/>
      </a:hlink>
      <a:folHlink>
        <a:srgbClr val="00E6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272936"/>
      </a:accent4>
      <a:accent5>
        <a:srgbClr val="0F878A"/>
      </a:accent5>
      <a:accent6>
        <a:srgbClr val="14596B"/>
      </a:accent6>
      <a:hlink>
        <a:srgbClr val="00929B"/>
      </a:hlink>
      <a:folHlink>
        <a:srgbClr val="00E6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2021-04-15T09:04:35Z</dcterms:created>
  <dc:creator>Lukas Markwalder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0x01010044E901FF93291C4785B76851853253CA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MediaServiceImageTags">
    <vt:lpwstr/>
  </property>
  <property fmtid="{D5CDD505-2E9C-101B-9397-08002B2CF9AE}" pid="9" name="Notes">
    <vt:i4>1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</vt:i4>
  </property>
  <property fmtid="{D5CDD505-2E9C-101B-9397-08002B2CF9AE}" pid="14" name="TaxKeyword">
    <vt:lpwstr/>
  </property>
  <property fmtid="{D5CDD505-2E9C-101B-9397-08002B2CF9AE}" pid="15" name="tags">
    <vt:lpwstr/>
  </property>
</Properties>
</file>