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57" r:id="rId4"/>
    <p:sldId id="271" r:id="rId5"/>
    <p:sldId id="258" r:id="rId6"/>
    <p:sldId id="260" r:id="rId7"/>
    <p:sldId id="261" r:id="rId8"/>
    <p:sldId id="275" r:id="rId9"/>
    <p:sldId id="269" r:id="rId10"/>
    <p:sldId id="259" r:id="rId11"/>
    <p:sldId id="263" r:id="rId12"/>
    <p:sldId id="276" r:id="rId13"/>
    <p:sldId id="27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D6296-5C6C-4B6A-A14B-FEF4C859E41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243A78-896D-4AF3-BA17-AD81485C23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Interactivity is a crucial part of data analysis that allows the user to stay engaged at all times, generate queries, and solve them without breaking the flow of the analysis.</a:t>
          </a:r>
        </a:p>
      </dgm:t>
    </dgm:pt>
    <dgm:pt modelId="{AAB74FB8-2891-4C0D-8FA1-C2D7E2BFB59C}" type="parTrans" cxnId="{D57FBD5F-57BE-4D22-B769-37DBBC5B8FEF}">
      <dgm:prSet/>
      <dgm:spPr/>
      <dgm:t>
        <a:bodyPr/>
        <a:lstStyle/>
        <a:p>
          <a:endParaRPr lang="en-US"/>
        </a:p>
      </dgm:t>
    </dgm:pt>
    <dgm:pt modelId="{FB1F8AA0-0885-45A3-A61F-8CCEC1ED9FA4}" type="sibTrans" cxnId="{D57FBD5F-57BE-4D22-B769-37DBBC5B8FEF}">
      <dgm:prSet/>
      <dgm:spPr/>
      <dgm:t>
        <a:bodyPr/>
        <a:lstStyle/>
        <a:p>
          <a:endParaRPr lang="en-US"/>
        </a:p>
      </dgm:t>
    </dgm:pt>
    <dgm:pt modelId="{A9D2371C-ED1E-4C95-AFD7-9D5513980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Today, we are going to explore various ways to integrate interactivity in Tableau.</a:t>
          </a:r>
        </a:p>
      </dgm:t>
    </dgm:pt>
    <dgm:pt modelId="{A9B1C330-B33C-4A9C-89FF-68CD4350A4CE}" type="parTrans" cxnId="{6883E777-96C5-44F1-8600-5D810BAFCB7F}">
      <dgm:prSet/>
      <dgm:spPr/>
      <dgm:t>
        <a:bodyPr/>
        <a:lstStyle/>
        <a:p>
          <a:endParaRPr lang="en-US"/>
        </a:p>
      </dgm:t>
    </dgm:pt>
    <dgm:pt modelId="{5D82DC6B-275C-4722-8CAB-2C2A83FA9981}" type="sibTrans" cxnId="{6883E777-96C5-44F1-8600-5D810BAFCB7F}">
      <dgm:prSet/>
      <dgm:spPr/>
      <dgm:t>
        <a:bodyPr/>
        <a:lstStyle/>
        <a:p>
          <a:endParaRPr lang="en-US"/>
        </a:p>
      </dgm:t>
    </dgm:pt>
    <dgm:pt modelId="{86FAFF2E-F744-49A3-93D2-D60059A5AD9A}" type="pres">
      <dgm:prSet presAssocID="{894D6296-5C6C-4B6A-A14B-FEF4C859E41A}" presName="vert0" presStyleCnt="0">
        <dgm:presLayoutVars>
          <dgm:dir/>
          <dgm:animOne val="branch"/>
          <dgm:animLvl val="lvl"/>
        </dgm:presLayoutVars>
      </dgm:prSet>
      <dgm:spPr/>
    </dgm:pt>
    <dgm:pt modelId="{20EC7502-F843-488B-9DDA-D6F505A88D88}" type="pres">
      <dgm:prSet presAssocID="{1F243A78-896D-4AF3-BA17-AD81485C237B}" presName="thickLine" presStyleLbl="alignNode1" presStyleIdx="0" presStyleCnt="2"/>
      <dgm:spPr/>
    </dgm:pt>
    <dgm:pt modelId="{6DC8FC77-19F5-4C9D-8296-5F8CFDCB4E54}" type="pres">
      <dgm:prSet presAssocID="{1F243A78-896D-4AF3-BA17-AD81485C237B}" presName="horz1" presStyleCnt="0"/>
      <dgm:spPr/>
    </dgm:pt>
    <dgm:pt modelId="{4DB50B50-08C3-47AF-96EC-3D963031C4A6}" type="pres">
      <dgm:prSet presAssocID="{1F243A78-896D-4AF3-BA17-AD81485C237B}" presName="tx1" presStyleLbl="revTx" presStyleIdx="0" presStyleCnt="2"/>
      <dgm:spPr/>
    </dgm:pt>
    <dgm:pt modelId="{CD281E0A-3A36-42F1-BED5-4876BAB1DE83}" type="pres">
      <dgm:prSet presAssocID="{1F243A78-896D-4AF3-BA17-AD81485C237B}" presName="vert1" presStyleCnt="0"/>
      <dgm:spPr/>
    </dgm:pt>
    <dgm:pt modelId="{6FF8922D-DC7A-49AD-8763-BCA58EFA7D43}" type="pres">
      <dgm:prSet presAssocID="{A9D2371C-ED1E-4C95-AFD7-9D5513980521}" presName="thickLine" presStyleLbl="alignNode1" presStyleIdx="1" presStyleCnt="2"/>
      <dgm:spPr/>
    </dgm:pt>
    <dgm:pt modelId="{5EE72091-C3FC-4FDF-891D-BB9F9F4D550F}" type="pres">
      <dgm:prSet presAssocID="{A9D2371C-ED1E-4C95-AFD7-9D5513980521}" presName="horz1" presStyleCnt="0"/>
      <dgm:spPr/>
    </dgm:pt>
    <dgm:pt modelId="{019FE8C4-0504-4A23-9858-BD3C5D157FD7}" type="pres">
      <dgm:prSet presAssocID="{A9D2371C-ED1E-4C95-AFD7-9D5513980521}" presName="tx1" presStyleLbl="revTx" presStyleIdx="1" presStyleCnt="2"/>
      <dgm:spPr/>
    </dgm:pt>
    <dgm:pt modelId="{F956A3ED-03A3-4EB2-874A-CB7B950E5E73}" type="pres">
      <dgm:prSet presAssocID="{A9D2371C-ED1E-4C95-AFD7-9D5513980521}" presName="vert1" presStyleCnt="0"/>
      <dgm:spPr/>
    </dgm:pt>
  </dgm:ptLst>
  <dgm:cxnLst>
    <dgm:cxn modelId="{D57FBD5F-57BE-4D22-B769-37DBBC5B8FEF}" srcId="{894D6296-5C6C-4B6A-A14B-FEF4C859E41A}" destId="{1F243A78-896D-4AF3-BA17-AD81485C237B}" srcOrd="0" destOrd="0" parTransId="{AAB74FB8-2891-4C0D-8FA1-C2D7E2BFB59C}" sibTransId="{FB1F8AA0-0885-45A3-A61F-8CCEC1ED9FA4}"/>
    <dgm:cxn modelId="{5B50FA4C-1BCC-4274-A531-806305BA3E5D}" type="presOf" srcId="{A9D2371C-ED1E-4C95-AFD7-9D5513980521}" destId="{019FE8C4-0504-4A23-9858-BD3C5D157FD7}" srcOrd="0" destOrd="0" presId="urn:microsoft.com/office/officeart/2008/layout/LinedList"/>
    <dgm:cxn modelId="{6883E777-96C5-44F1-8600-5D810BAFCB7F}" srcId="{894D6296-5C6C-4B6A-A14B-FEF4C859E41A}" destId="{A9D2371C-ED1E-4C95-AFD7-9D5513980521}" srcOrd="1" destOrd="0" parTransId="{A9B1C330-B33C-4A9C-89FF-68CD4350A4CE}" sibTransId="{5D82DC6B-275C-4722-8CAB-2C2A83FA9981}"/>
    <dgm:cxn modelId="{8F7694A7-D2B3-4C13-B1BF-6C60F9828B01}" type="presOf" srcId="{894D6296-5C6C-4B6A-A14B-FEF4C859E41A}" destId="{86FAFF2E-F744-49A3-93D2-D60059A5AD9A}" srcOrd="0" destOrd="0" presId="urn:microsoft.com/office/officeart/2008/layout/LinedList"/>
    <dgm:cxn modelId="{4A980FAF-F258-4729-9A95-238659FFACA8}" type="presOf" srcId="{1F243A78-896D-4AF3-BA17-AD81485C237B}" destId="{4DB50B50-08C3-47AF-96EC-3D963031C4A6}" srcOrd="0" destOrd="0" presId="urn:microsoft.com/office/officeart/2008/layout/LinedList"/>
    <dgm:cxn modelId="{7BF0F0BE-FA29-431D-97BD-E16C2E7B1B87}" type="presParOf" srcId="{86FAFF2E-F744-49A3-93D2-D60059A5AD9A}" destId="{20EC7502-F843-488B-9DDA-D6F505A88D88}" srcOrd="0" destOrd="0" presId="urn:microsoft.com/office/officeart/2008/layout/LinedList"/>
    <dgm:cxn modelId="{5E8F3134-0447-4A40-AFB0-9D51A37D0A88}" type="presParOf" srcId="{86FAFF2E-F744-49A3-93D2-D60059A5AD9A}" destId="{6DC8FC77-19F5-4C9D-8296-5F8CFDCB4E54}" srcOrd="1" destOrd="0" presId="urn:microsoft.com/office/officeart/2008/layout/LinedList"/>
    <dgm:cxn modelId="{D31F0CE7-CF63-4DE5-96DE-B2E140BD56CF}" type="presParOf" srcId="{6DC8FC77-19F5-4C9D-8296-5F8CFDCB4E54}" destId="{4DB50B50-08C3-47AF-96EC-3D963031C4A6}" srcOrd="0" destOrd="0" presId="urn:microsoft.com/office/officeart/2008/layout/LinedList"/>
    <dgm:cxn modelId="{02C21233-2B9A-478D-BD6C-D2978A299BD6}" type="presParOf" srcId="{6DC8FC77-19F5-4C9D-8296-5F8CFDCB4E54}" destId="{CD281E0A-3A36-42F1-BED5-4876BAB1DE83}" srcOrd="1" destOrd="0" presId="urn:microsoft.com/office/officeart/2008/layout/LinedList"/>
    <dgm:cxn modelId="{548DDB05-F02A-4029-8F21-DC2367AA9436}" type="presParOf" srcId="{86FAFF2E-F744-49A3-93D2-D60059A5AD9A}" destId="{6FF8922D-DC7A-49AD-8763-BCA58EFA7D43}" srcOrd="2" destOrd="0" presId="urn:microsoft.com/office/officeart/2008/layout/LinedList"/>
    <dgm:cxn modelId="{30C7717B-A9C5-4383-9016-2DEFD47540ED}" type="presParOf" srcId="{86FAFF2E-F744-49A3-93D2-D60059A5AD9A}" destId="{5EE72091-C3FC-4FDF-891D-BB9F9F4D550F}" srcOrd="3" destOrd="0" presId="urn:microsoft.com/office/officeart/2008/layout/LinedList"/>
    <dgm:cxn modelId="{E6FF2FCA-BAA0-4F6A-A458-88C3A4603D13}" type="presParOf" srcId="{5EE72091-C3FC-4FDF-891D-BB9F9F4D550F}" destId="{019FE8C4-0504-4A23-9858-BD3C5D157FD7}" srcOrd="0" destOrd="0" presId="urn:microsoft.com/office/officeart/2008/layout/LinedList"/>
    <dgm:cxn modelId="{23D91462-639C-4B5E-AFC3-0142D0A5632A}" type="presParOf" srcId="{5EE72091-C3FC-4FDF-891D-BB9F9F4D550F}" destId="{F956A3ED-03A3-4EB2-874A-CB7B950E5E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A20B42-19B5-4478-BEEB-47396D904D0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975061-4FFD-4FA0-AA59-DDA59F0FCE9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Parameters allow you to come up with scenarios or options that are not available in your data and create these values to put into your visualization.</a:t>
          </a:r>
        </a:p>
      </dgm:t>
    </dgm:pt>
    <dgm:pt modelId="{8B44B55E-1C26-4739-B5C4-46249AEE6EC5}" type="parTrans" cxnId="{92C4784B-2172-4C27-8D94-E536C3DA9763}">
      <dgm:prSet/>
      <dgm:spPr/>
      <dgm:t>
        <a:bodyPr/>
        <a:lstStyle/>
        <a:p>
          <a:endParaRPr lang="en-US"/>
        </a:p>
      </dgm:t>
    </dgm:pt>
    <dgm:pt modelId="{A960E5C4-387A-419D-9F4D-65D47D2FBFAB}" type="sibTrans" cxnId="{92C4784B-2172-4C27-8D94-E536C3DA9763}">
      <dgm:prSet/>
      <dgm:spPr/>
      <dgm:t>
        <a:bodyPr/>
        <a:lstStyle/>
        <a:p>
          <a:endParaRPr lang="en-US"/>
        </a:p>
      </dgm:t>
    </dgm:pt>
    <dgm:pt modelId="{9A2B1671-6943-4D60-8763-7186E0554DE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Four Key Things That Must Be In Place For Parameters:</a:t>
          </a:r>
        </a:p>
      </dgm:t>
    </dgm:pt>
    <dgm:pt modelId="{26D66F98-4984-40C3-9689-2CF96E4FC9FB}" type="parTrans" cxnId="{0CC1449E-84CF-46F5-9471-6E6EB9135231}">
      <dgm:prSet/>
      <dgm:spPr/>
      <dgm:t>
        <a:bodyPr/>
        <a:lstStyle/>
        <a:p>
          <a:endParaRPr lang="en-US"/>
        </a:p>
      </dgm:t>
    </dgm:pt>
    <dgm:pt modelId="{DFE13A8F-C5EA-4E49-8798-8D53B7FB7A5C}" type="sibTrans" cxnId="{0CC1449E-84CF-46F5-9471-6E6EB9135231}">
      <dgm:prSet/>
      <dgm:spPr/>
      <dgm:t>
        <a:bodyPr/>
        <a:lstStyle/>
        <a:p>
          <a:endParaRPr lang="en-US"/>
        </a:p>
      </dgm:t>
    </dgm:pt>
    <dgm:pt modelId="{BCB4A83F-5CDC-469A-AE60-6F5247625F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Create the Parameter</a:t>
          </a:r>
        </a:p>
      </dgm:t>
    </dgm:pt>
    <dgm:pt modelId="{547B8B9A-BA23-45D2-BC39-A22B761311FC}" type="parTrans" cxnId="{07B0683F-2EDD-48B4-A94D-89C5F5EE31B2}">
      <dgm:prSet/>
      <dgm:spPr/>
      <dgm:t>
        <a:bodyPr/>
        <a:lstStyle/>
        <a:p>
          <a:endParaRPr lang="en-US"/>
        </a:p>
      </dgm:t>
    </dgm:pt>
    <dgm:pt modelId="{27A67845-0F43-47F7-8A17-76D264E4BB99}" type="sibTrans" cxnId="{07B0683F-2EDD-48B4-A94D-89C5F5EE31B2}">
      <dgm:prSet/>
      <dgm:spPr/>
      <dgm:t>
        <a:bodyPr/>
        <a:lstStyle/>
        <a:p>
          <a:endParaRPr lang="en-US"/>
        </a:p>
      </dgm:t>
    </dgm:pt>
    <dgm:pt modelId="{38295566-E15B-4593-A1D9-3B19D722D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Use the Parmeter in a Calculation</a:t>
          </a:r>
        </a:p>
      </dgm:t>
    </dgm:pt>
    <dgm:pt modelId="{ED2900EC-1CB3-47E7-8561-71DE472C0EAE}" type="parTrans" cxnId="{C5D0B6FC-B3DF-4C13-A333-E9FD5571F357}">
      <dgm:prSet/>
      <dgm:spPr/>
      <dgm:t>
        <a:bodyPr/>
        <a:lstStyle/>
        <a:p>
          <a:endParaRPr lang="en-US"/>
        </a:p>
      </dgm:t>
    </dgm:pt>
    <dgm:pt modelId="{15FE13CB-8E4A-4248-8C61-A4B08A551D1C}" type="sibTrans" cxnId="{C5D0B6FC-B3DF-4C13-A333-E9FD5571F357}">
      <dgm:prSet/>
      <dgm:spPr/>
      <dgm:t>
        <a:bodyPr/>
        <a:lstStyle/>
        <a:p>
          <a:endParaRPr lang="en-US"/>
        </a:p>
      </dgm:t>
    </dgm:pt>
    <dgm:pt modelId="{5F7DA97B-A5F2-4916-9061-BECF27DBEF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Show the Parameter Control for the User</a:t>
          </a:r>
        </a:p>
      </dgm:t>
    </dgm:pt>
    <dgm:pt modelId="{CA7FB81D-70B8-4AE5-BE91-8A1D0A947718}" type="parTrans" cxnId="{8B32B15E-109C-4F57-8A4D-0023BAB6B965}">
      <dgm:prSet/>
      <dgm:spPr/>
      <dgm:t>
        <a:bodyPr/>
        <a:lstStyle/>
        <a:p>
          <a:endParaRPr lang="en-US"/>
        </a:p>
      </dgm:t>
    </dgm:pt>
    <dgm:pt modelId="{77B95CD1-3C61-4639-ABB9-78AB0F005014}" type="sibTrans" cxnId="{8B32B15E-109C-4F57-8A4D-0023BAB6B965}">
      <dgm:prSet/>
      <dgm:spPr/>
      <dgm:t>
        <a:bodyPr/>
        <a:lstStyle/>
        <a:p>
          <a:endParaRPr lang="en-US"/>
        </a:p>
      </dgm:t>
    </dgm:pt>
    <dgm:pt modelId="{6A524323-7202-4F90-8699-87A7DBE26C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4. Use the Calculated Field in Your Visualization</a:t>
          </a:r>
        </a:p>
      </dgm:t>
    </dgm:pt>
    <dgm:pt modelId="{0111F09B-D78B-49E4-8B10-6BC9A157B13D}" type="parTrans" cxnId="{756C5D44-B430-4BF6-972D-DA2476D648C4}">
      <dgm:prSet/>
      <dgm:spPr/>
      <dgm:t>
        <a:bodyPr/>
        <a:lstStyle/>
        <a:p>
          <a:endParaRPr lang="en-US"/>
        </a:p>
      </dgm:t>
    </dgm:pt>
    <dgm:pt modelId="{3926BFE7-3467-4F96-8164-C2705F875383}" type="sibTrans" cxnId="{756C5D44-B430-4BF6-972D-DA2476D648C4}">
      <dgm:prSet/>
      <dgm:spPr/>
      <dgm:t>
        <a:bodyPr/>
        <a:lstStyle/>
        <a:p>
          <a:endParaRPr lang="en-US"/>
        </a:p>
      </dgm:t>
    </dgm:pt>
    <dgm:pt modelId="{A1885FBE-5EC4-464A-8B30-230954214133}" type="pres">
      <dgm:prSet presAssocID="{4EA20B42-19B5-4478-BEEB-47396D904D0D}" presName="root" presStyleCnt="0">
        <dgm:presLayoutVars>
          <dgm:dir/>
          <dgm:resizeHandles val="exact"/>
        </dgm:presLayoutVars>
      </dgm:prSet>
      <dgm:spPr/>
    </dgm:pt>
    <dgm:pt modelId="{2E9BD8E3-1CEF-4A0C-BCEC-D5AC0F46DDE6}" type="pres">
      <dgm:prSet presAssocID="{BB975061-4FFD-4FA0-AA59-DDA59F0FCE92}" presName="compNode" presStyleCnt="0"/>
      <dgm:spPr/>
    </dgm:pt>
    <dgm:pt modelId="{19AC616A-10E6-4058-9B5B-507281E22717}" type="pres">
      <dgm:prSet presAssocID="{BB975061-4FFD-4FA0-AA59-DDA59F0FCE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C3015CF7-0DFC-4668-BF4F-5CF78AB896F2}" type="pres">
      <dgm:prSet presAssocID="{BB975061-4FFD-4FA0-AA59-DDA59F0FCE92}" presName="iconSpace" presStyleCnt="0"/>
      <dgm:spPr/>
    </dgm:pt>
    <dgm:pt modelId="{5ADC7303-3256-4707-821C-6B65018CABCE}" type="pres">
      <dgm:prSet presAssocID="{BB975061-4FFD-4FA0-AA59-DDA59F0FCE92}" presName="parTx" presStyleLbl="revTx" presStyleIdx="0" presStyleCnt="4">
        <dgm:presLayoutVars>
          <dgm:chMax val="0"/>
          <dgm:chPref val="0"/>
        </dgm:presLayoutVars>
      </dgm:prSet>
      <dgm:spPr/>
    </dgm:pt>
    <dgm:pt modelId="{78396CDE-4C9F-4849-B432-8BB0CD4BA1FC}" type="pres">
      <dgm:prSet presAssocID="{BB975061-4FFD-4FA0-AA59-DDA59F0FCE92}" presName="txSpace" presStyleCnt="0"/>
      <dgm:spPr/>
    </dgm:pt>
    <dgm:pt modelId="{06868BE2-DFAA-433A-A98A-2A7CEFEFCE13}" type="pres">
      <dgm:prSet presAssocID="{BB975061-4FFD-4FA0-AA59-DDA59F0FCE92}" presName="desTx" presStyleLbl="revTx" presStyleIdx="1" presStyleCnt="4">
        <dgm:presLayoutVars/>
      </dgm:prSet>
      <dgm:spPr/>
    </dgm:pt>
    <dgm:pt modelId="{F935B908-1FAE-4C79-8CAF-FA6E197F1BE9}" type="pres">
      <dgm:prSet presAssocID="{A960E5C4-387A-419D-9F4D-65D47D2FBFAB}" presName="sibTrans" presStyleCnt="0"/>
      <dgm:spPr/>
    </dgm:pt>
    <dgm:pt modelId="{919F5611-59F3-4107-AC1E-3F3EB42EE8AF}" type="pres">
      <dgm:prSet presAssocID="{9A2B1671-6943-4D60-8763-7186E0554DED}" presName="compNode" presStyleCnt="0"/>
      <dgm:spPr/>
    </dgm:pt>
    <dgm:pt modelId="{48BE68C9-AE00-4C3C-96B4-1EA50B97B9C7}" type="pres">
      <dgm:prSet presAssocID="{9A2B1671-6943-4D60-8763-7186E0554D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FB0F3AB-59AA-4BBF-8F16-F6102E6C9CFD}" type="pres">
      <dgm:prSet presAssocID="{9A2B1671-6943-4D60-8763-7186E0554DED}" presName="iconSpace" presStyleCnt="0"/>
      <dgm:spPr/>
    </dgm:pt>
    <dgm:pt modelId="{9C3EFE8A-2A10-4DD7-A957-687B6C6FCBC2}" type="pres">
      <dgm:prSet presAssocID="{9A2B1671-6943-4D60-8763-7186E0554DED}" presName="parTx" presStyleLbl="revTx" presStyleIdx="2" presStyleCnt="4">
        <dgm:presLayoutVars>
          <dgm:chMax val="0"/>
          <dgm:chPref val="0"/>
        </dgm:presLayoutVars>
      </dgm:prSet>
      <dgm:spPr/>
    </dgm:pt>
    <dgm:pt modelId="{CE8123CD-FEF0-4582-A0D3-F3845EE10750}" type="pres">
      <dgm:prSet presAssocID="{9A2B1671-6943-4D60-8763-7186E0554DED}" presName="txSpace" presStyleCnt="0"/>
      <dgm:spPr/>
    </dgm:pt>
    <dgm:pt modelId="{D7DDF4A4-1AFE-433D-AC59-CFAC02DCB860}" type="pres">
      <dgm:prSet presAssocID="{9A2B1671-6943-4D60-8763-7186E0554DED}" presName="desTx" presStyleLbl="revTx" presStyleIdx="3" presStyleCnt="4">
        <dgm:presLayoutVars/>
      </dgm:prSet>
      <dgm:spPr/>
    </dgm:pt>
  </dgm:ptLst>
  <dgm:cxnLst>
    <dgm:cxn modelId="{CB121200-CC17-457D-A748-B752C39520BF}" type="presOf" srcId="{6A524323-7202-4F90-8699-87A7DBE26CB5}" destId="{D7DDF4A4-1AFE-433D-AC59-CFAC02DCB860}" srcOrd="0" destOrd="3" presId="urn:microsoft.com/office/officeart/2018/2/layout/IconLabelDescriptionList"/>
    <dgm:cxn modelId="{A5613023-BDC0-418F-949A-BF2B2F9BD1E3}" type="presOf" srcId="{BB975061-4FFD-4FA0-AA59-DDA59F0FCE92}" destId="{5ADC7303-3256-4707-821C-6B65018CABCE}" srcOrd="0" destOrd="0" presId="urn:microsoft.com/office/officeart/2018/2/layout/IconLabelDescriptionList"/>
    <dgm:cxn modelId="{04115425-8834-4142-9D78-3EFFD3AAD7AE}" type="presOf" srcId="{9A2B1671-6943-4D60-8763-7186E0554DED}" destId="{9C3EFE8A-2A10-4DD7-A957-687B6C6FCBC2}" srcOrd="0" destOrd="0" presId="urn:microsoft.com/office/officeart/2018/2/layout/IconLabelDescriptionList"/>
    <dgm:cxn modelId="{07B0683F-2EDD-48B4-A94D-89C5F5EE31B2}" srcId="{9A2B1671-6943-4D60-8763-7186E0554DED}" destId="{BCB4A83F-5CDC-469A-AE60-6F5247625FA4}" srcOrd="0" destOrd="0" parTransId="{547B8B9A-BA23-45D2-BC39-A22B761311FC}" sibTransId="{27A67845-0F43-47F7-8A17-76D264E4BB99}"/>
    <dgm:cxn modelId="{8B32B15E-109C-4F57-8A4D-0023BAB6B965}" srcId="{9A2B1671-6943-4D60-8763-7186E0554DED}" destId="{5F7DA97B-A5F2-4916-9061-BECF27DBEFA1}" srcOrd="2" destOrd="0" parTransId="{CA7FB81D-70B8-4AE5-BE91-8A1D0A947718}" sibTransId="{77B95CD1-3C61-4639-ABB9-78AB0F005014}"/>
    <dgm:cxn modelId="{756C5D44-B430-4BF6-972D-DA2476D648C4}" srcId="{9A2B1671-6943-4D60-8763-7186E0554DED}" destId="{6A524323-7202-4F90-8699-87A7DBE26CB5}" srcOrd="3" destOrd="0" parTransId="{0111F09B-D78B-49E4-8B10-6BC9A157B13D}" sibTransId="{3926BFE7-3467-4F96-8164-C2705F875383}"/>
    <dgm:cxn modelId="{92C4784B-2172-4C27-8D94-E536C3DA9763}" srcId="{4EA20B42-19B5-4478-BEEB-47396D904D0D}" destId="{BB975061-4FFD-4FA0-AA59-DDA59F0FCE92}" srcOrd="0" destOrd="0" parTransId="{8B44B55E-1C26-4739-B5C4-46249AEE6EC5}" sibTransId="{A960E5C4-387A-419D-9F4D-65D47D2FBFAB}"/>
    <dgm:cxn modelId="{0CC1449E-84CF-46F5-9471-6E6EB9135231}" srcId="{4EA20B42-19B5-4478-BEEB-47396D904D0D}" destId="{9A2B1671-6943-4D60-8763-7186E0554DED}" srcOrd="1" destOrd="0" parTransId="{26D66F98-4984-40C3-9689-2CF96E4FC9FB}" sibTransId="{DFE13A8F-C5EA-4E49-8798-8D53B7FB7A5C}"/>
    <dgm:cxn modelId="{699843A4-5BB9-47C0-A657-9BF6583C9E48}" type="presOf" srcId="{BCB4A83F-5CDC-469A-AE60-6F5247625FA4}" destId="{D7DDF4A4-1AFE-433D-AC59-CFAC02DCB860}" srcOrd="0" destOrd="0" presId="urn:microsoft.com/office/officeart/2018/2/layout/IconLabelDescriptionList"/>
    <dgm:cxn modelId="{33857DA7-726D-455E-8CDE-496B8FCE0F6C}" type="presOf" srcId="{5F7DA97B-A5F2-4916-9061-BECF27DBEFA1}" destId="{D7DDF4A4-1AFE-433D-AC59-CFAC02DCB860}" srcOrd="0" destOrd="2" presId="urn:microsoft.com/office/officeart/2018/2/layout/IconLabelDescriptionList"/>
    <dgm:cxn modelId="{50B194D7-02C0-465C-AC45-A490DF1F40AA}" type="presOf" srcId="{4EA20B42-19B5-4478-BEEB-47396D904D0D}" destId="{A1885FBE-5EC4-464A-8B30-230954214133}" srcOrd="0" destOrd="0" presId="urn:microsoft.com/office/officeart/2018/2/layout/IconLabelDescriptionList"/>
    <dgm:cxn modelId="{9CA58CEF-6E35-4C68-8117-3CADB32E8ADF}" type="presOf" srcId="{38295566-E15B-4593-A1D9-3B19D722DEF1}" destId="{D7DDF4A4-1AFE-433D-AC59-CFAC02DCB860}" srcOrd="0" destOrd="1" presId="urn:microsoft.com/office/officeart/2018/2/layout/IconLabelDescriptionList"/>
    <dgm:cxn modelId="{C5D0B6FC-B3DF-4C13-A333-E9FD5571F357}" srcId="{9A2B1671-6943-4D60-8763-7186E0554DED}" destId="{38295566-E15B-4593-A1D9-3B19D722DEF1}" srcOrd="1" destOrd="0" parTransId="{ED2900EC-1CB3-47E7-8561-71DE472C0EAE}" sibTransId="{15FE13CB-8E4A-4248-8C61-A4B08A551D1C}"/>
    <dgm:cxn modelId="{5567DB76-74DA-4FD3-BFC3-516CDF941DBA}" type="presParOf" srcId="{A1885FBE-5EC4-464A-8B30-230954214133}" destId="{2E9BD8E3-1CEF-4A0C-BCEC-D5AC0F46DDE6}" srcOrd="0" destOrd="0" presId="urn:microsoft.com/office/officeart/2018/2/layout/IconLabelDescriptionList"/>
    <dgm:cxn modelId="{40B0ECC9-0689-4EC9-B58C-A16C6FDCE72D}" type="presParOf" srcId="{2E9BD8E3-1CEF-4A0C-BCEC-D5AC0F46DDE6}" destId="{19AC616A-10E6-4058-9B5B-507281E22717}" srcOrd="0" destOrd="0" presId="urn:microsoft.com/office/officeart/2018/2/layout/IconLabelDescriptionList"/>
    <dgm:cxn modelId="{15D798FE-5D4F-4BA1-B273-140AF05BD8A2}" type="presParOf" srcId="{2E9BD8E3-1CEF-4A0C-BCEC-D5AC0F46DDE6}" destId="{C3015CF7-0DFC-4668-BF4F-5CF78AB896F2}" srcOrd="1" destOrd="0" presId="urn:microsoft.com/office/officeart/2018/2/layout/IconLabelDescriptionList"/>
    <dgm:cxn modelId="{E749A427-2A1D-4683-8FB4-E84FE2DA25C3}" type="presParOf" srcId="{2E9BD8E3-1CEF-4A0C-BCEC-D5AC0F46DDE6}" destId="{5ADC7303-3256-4707-821C-6B65018CABCE}" srcOrd="2" destOrd="0" presId="urn:microsoft.com/office/officeart/2018/2/layout/IconLabelDescriptionList"/>
    <dgm:cxn modelId="{551CF492-B974-4E19-8059-04CFD4F078FB}" type="presParOf" srcId="{2E9BD8E3-1CEF-4A0C-BCEC-D5AC0F46DDE6}" destId="{78396CDE-4C9F-4849-B432-8BB0CD4BA1FC}" srcOrd="3" destOrd="0" presId="urn:microsoft.com/office/officeart/2018/2/layout/IconLabelDescriptionList"/>
    <dgm:cxn modelId="{206E9106-B316-4144-B388-AE5A1E2D74C3}" type="presParOf" srcId="{2E9BD8E3-1CEF-4A0C-BCEC-D5AC0F46DDE6}" destId="{06868BE2-DFAA-433A-A98A-2A7CEFEFCE13}" srcOrd="4" destOrd="0" presId="urn:microsoft.com/office/officeart/2018/2/layout/IconLabelDescriptionList"/>
    <dgm:cxn modelId="{6AE923D1-7ED2-40D3-BCCE-5543556A1E0A}" type="presParOf" srcId="{A1885FBE-5EC4-464A-8B30-230954214133}" destId="{F935B908-1FAE-4C79-8CAF-FA6E197F1BE9}" srcOrd="1" destOrd="0" presId="urn:microsoft.com/office/officeart/2018/2/layout/IconLabelDescriptionList"/>
    <dgm:cxn modelId="{4D1CF952-F8FF-4985-BF8A-B3CC51E6A48D}" type="presParOf" srcId="{A1885FBE-5EC4-464A-8B30-230954214133}" destId="{919F5611-59F3-4107-AC1E-3F3EB42EE8AF}" srcOrd="2" destOrd="0" presId="urn:microsoft.com/office/officeart/2018/2/layout/IconLabelDescriptionList"/>
    <dgm:cxn modelId="{0E11C6C4-51F4-4F62-9DBA-5D59A37E0494}" type="presParOf" srcId="{919F5611-59F3-4107-AC1E-3F3EB42EE8AF}" destId="{48BE68C9-AE00-4C3C-96B4-1EA50B97B9C7}" srcOrd="0" destOrd="0" presId="urn:microsoft.com/office/officeart/2018/2/layout/IconLabelDescriptionList"/>
    <dgm:cxn modelId="{42F2B8B3-D984-4990-AD22-B70A19C877BB}" type="presParOf" srcId="{919F5611-59F3-4107-AC1E-3F3EB42EE8AF}" destId="{4FB0F3AB-59AA-4BBF-8F16-F6102E6C9CFD}" srcOrd="1" destOrd="0" presId="urn:microsoft.com/office/officeart/2018/2/layout/IconLabelDescriptionList"/>
    <dgm:cxn modelId="{867D9CF7-FE13-48D0-B4F0-49A24217F940}" type="presParOf" srcId="{919F5611-59F3-4107-AC1E-3F3EB42EE8AF}" destId="{9C3EFE8A-2A10-4DD7-A957-687B6C6FCBC2}" srcOrd="2" destOrd="0" presId="urn:microsoft.com/office/officeart/2018/2/layout/IconLabelDescriptionList"/>
    <dgm:cxn modelId="{3CFABC18-D972-4BDE-A97D-686935F32BE0}" type="presParOf" srcId="{919F5611-59F3-4107-AC1E-3F3EB42EE8AF}" destId="{CE8123CD-FEF0-4582-A0D3-F3845EE10750}" srcOrd="3" destOrd="0" presId="urn:microsoft.com/office/officeart/2018/2/layout/IconLabelDescriptionList"/>
    <dgm:cxn modelId="{88040B0D-DD7E-4258-9D93-DC597CD98AE5}" type="presParOf" srcId="{919F5611-59F3-4107-AC1E-3F3EB42EE8AF}" destId="{D7DDF4A4-1AFE-433D-AC59-CFAC02DCB86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7195EE-F9B6-4FE5-B40B-E901DE28ABC4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352418A-C601-41B3-9504-3129E2CB71B4}">
      <dgm:prSet/>
      <dgm:spPr/>
      <dgm:t>
        <a:bodyPr/>
        <a:lstStyle/>
        <a:p>
          <a:r>
            <a:rPr lang="en-US" dirty="0"/>
            <a:t>Aka a panel chart or grid chart, is a small multiple chart composed of multiple similar, small charts that allow for easier adjacent comparison of the items being visualized.</a:t>
          </a:r>
        </a:p>
      </dgm:t>
    </dgm:pt>
    <dgm:pt modelId="{AE489838-7002-48C7-892E-7CA1E50C2942}" type="parTrans" cxnId="{865AB11A-B7D8-45DD-90FD-8D3A48415565}">
      <dgm:prSet/>
      <dgm:spPr/>
      <dgm:t>
        <a:bodyPr/>
        <a:lstStyle/>
        <a:p>
          <a:endParaRPr lang="en-US"/>
        </a:p>
      </dgm:t>
    </dgm:pt>
    <dgm:pt modelId="{346B04B1-9F3B-46B3-872E-8E7DA1AE5704}" type="sibTrans" cxnId="{865AB11A-B7D8-45DD-90FD-8D3A48415565}">
      <dgm:prSet/>
      <dgm:spPr/>
      <dgm:t>
        <a:bodyPr/>
        <a:lstStyle/>
        <a:p>
          <a:endParaRPr lang="en-US"/>
        </a:p>
      </dgm:t>
    </dgm:pt>
    <dgm:pt modelId="{A5C5ECA2-E249-4E81-91F8-2037E76358DE}">
      <dgm:prSet/>
      <dgm:spPr/>
      <dgm:t>
        <a:bodyPr/>
        <a:lstStyle/>
        <a:p>
          <a:r>
            <a:rPr lang="en-US" altLang="zh-CN" dirty="0"/>
            <a:t>Using INDEX() function assigns a sequential number </a:t>
          </a:r>
          <a:endParaRPr lang="en-US" dirty="0"/>
        </a:p>
      </dgm:t>
    </dgm:pt>
    <dgm:pt modelId="{40156685-F117-4EF0-8E44-191A9549368B}" type="parTrans" cxnId="{76B6E1B8-39CC-42C7-8E7C-1B4C330D00FB}">
      <dgm:prSet/>
      <dgm:spPr/>
      <dgm:t>
        <a:bodyPr/>
        <a:lstStyle/>
        <a:p>
          <a:endParaRPr lang="en-US"/>
        </a:p>
      </dgm:t>
    </dgm:pt>
    <dgm:pt modelId="{A15C8F81-D981-4AE2-90F7-8A94E3B403F3}" type="sibTrans" cxnId="{76B6E1B8-39CC-42C7-8E7C-1B4C330D00FB}">
      <dgm:prSet/>
      <dgm:spPr/>
      <dgm:t>
        <a:bodyPr/>
        <a:lstStyle/>
        <a:p>
          <a:endParaRPr lang="en-US"/>
        </a:p>
      </dgm:t>
    </dgm:pt>
    <dgm:pt modelId="{F72DFA59-F017-44A0-B480-07D7E9CDCEE3}">
      <dgm:prSet/>
      <dgm:spPr/>
      <dgm:t>
        <a:bodyPr/>
        <a:lstStyle/>
        <a:p>
          <a:r>
            <a:rPr lang="en-US" dirty="0"/>
            <a:t>To display small charts with the use of a specific number of columns and rows, we can introduce a discrete dimension in Columns and then, calculate how many rows will result based on the number of columns.</a:t>
          </a:r>
        </a:p>
      </dgm:t>
    </dgm:pt>
    <dgm:pt modelId="{29CDD16D-D05F-4D1A-8BBC-287F8A20864A}" type="parTrans" cxnId="{994CF531-6984-42DF-AEA5-F3DC03C97C33}">
      <dgm:prSet/>
      <dgm:spPr/>
      <dgm:t>
        <a:bodyPr/>
        <a:lstStyle/>
        <a:p>
          <a:endParaRPr lang="en-US"/>
        </a:p>
      </dgm:t>
    </dgm:pt>
    <dgm:pt modelId="{EF4D09A0-95D1-4DF0-9BA2-7A43C8392653}" type="sibTrans" cxnId="{994CF531-6984-42DF-AEA5-F3DC03C97C33}">
      <dgm:prSet/>
      <dgm:spPr/>
      <dgm:t>
        <a:bodyPr/>
        <a:lstStyle/>
        <a:p>
          <a:endParaRPr lang="en-US"/>
        </a:p>
      </dgm:t>
    </dgm:pt>
    <dgm:pt modelId="{2568F1A7-311F-4D7A-9C78-5E65EEB99B52}" type="pres">
      <dgm:prSet presAssocID="{B47195EE-F9B6-4FE5-B40B-E901DE28ABC4}" presName="vert0" presStyleCnt="0">
        <dgm:presLayoutVars>
          <dgm:dir/>
          <dgm:animOne val="branch"/>
          <dgm:animLvl val="lvl"/>
        </dgm:presLayoutVars>
      </dgm:prSet>
      <dgm:spPr/>
    </dgm:pt>
    <dgm:pt modelId="{93EA6F60-B2E2-41DA-84D5-16468ABF390B}" type="pres">
      <dgm:prSet presAssocID="{F352418A-C601-41B3-9504-3129E2CB71B4}" presName="thickLine" presStyleLbl="alignNode1" presStyleIdx="0" presStyleCnt="3"/>
      <dgm:spPr/>
    </dgm:pt>
    <dgm:pt modelId="{70CC900B-70C6-4F96-AF5D-EC035B4EAA30}" type="pres">
      <dgm:prSet presAssocID="{F352418A-C601-41B3-9504-3129E2CB71B4}" presName="horz1" presStyleCnt="0"/>
      <dgm:spPr/>
    </dgm:pt>
    <dgm:pt modelId="{6F258956-3B2D-44BD-8B4E-90EFBA857201}" type="pres">
      <dgm:prSet presAssocID="{F352418A-C601-41B3-9504-3129E2CB71B4}" presName="tx1" presStyleLbl="revTx" presStyleIdx="0" presStyleCnt="3"/>
      <dgm:spPr/>
    </dgm:pt>
    <dgm:pt modelId="{389701D7-8090-4E84-8070-6720BA4D236E}" type="pres">
      <dgm:prSet presAssocID="{F352418A-C601-41B3-9504-3129E2CB71B4}" presName="vert1" presStyleCnt="0"/>
      <dgm:spPr/>
    </dgm:pt>
    <dgm:pt modelId="{D80F8783-B0D8-4F54-85C6-2E0D241E3E48}" type="pres">
      <dgm:prSet presAssocID="{A5C5ECA2-E249-4E81-91F8-2037E76358DE}" presName="thickLine" presStyleLbl="alignNode1" presStyleIdx="1" presStyleCnt="3"/>
      <dgm:spPr/>
    </dgm:pt>
    <dgm:pt modelId="{86C60165-3E90-4B47-955D-DB2844AD8532}" type="pres">
      <dgm:prSet presAssocID="{A5C5ECA2-E249-4E81-91F8-2037E76358DE}" presName="horz1" presStyleCnt="0"/>
      <dgm:spPr/>
    </dgm:pt>
    <dgm:pt modelId="{CE720A94-9EA0-4D64-A98E-FEA86EC38F3C}" type="pres">
      <dgm:prSet presAssocID="{A5C5ECA2-E249-4E81-91F8-2037E76358DE}" presName="tx1" presStyleLbl="revTx" presStyleIdx="1" presStyleCnt="3" custScaleY="79654"/>
      <dgm:spPr/>
    </dgm:pt>
    <dgm:pt modelId="{A0EFB94D-B138-4712-8DBE-DCA0D3F05DA8}" type="pres">
      <dgm:prSet presAssocID="{A5C5ECA2-E249-4E81-91F8-2037E76358DE}" presName="vert1" presStyleCnt="0"/>
      <dgm:spPr/>
    </dgm:pt>
    <dgm:pt modelId="{4BB6B0E4-8359-4971-892D-85FC16AA561A}" type="pres">
      <dgm:prSet presAssocID="{F72DFA59-F017-44A0-B480-07D7E9CDCEE3}" presName="thickLine" presStyleLbl="alignNode1" presStyleIdx="2" presStyleCnt="3"/>
      <dgm:spPr/>
    </dgm:pt>
    <dgm:pt modelId="{057D9938-284B-4F10-9AC1-84F492FB59D0}" type="pres">
      <dgm:prSet presAssocID="{F72DFA59-F017-44A0-B480-07D7E9CDCEE3}" presName="horz1" presStyleCnt="0"/>
      <dgm:spPr/>
    </dgm:pt>
    <dgm:pt modelId="{86F52382-C0C4-4740-B44F-F1AFE703DCCD}" type="pres">
      <dgm:prSet presAssocID="{F72DFA59-F017-44A0-B480-07D7E9CDCEE3}" presName="tx1" presStyleLbl="revTx" presStyleIdx="2" presStyleCnt="3"/>
      <dgm:spPr/>
    </dgm:pt>
    <dgm:pt modelId="{A2DC2960-3DF3-4424-A5A3-4BC14138E9FE}" type="pres">
      <dgm:prSet presAssocID="{F72DFA59-F017-44A0-B480-07D7E9CDCEE3}" presName="vert1" presStyleCnt="0"/>
      <dgm:spPr/>
    </dgm:pt>
  </dgm:ptLst>
  <dgm:cxnLst>
    <dgm:cxn modelId="{78938709-5244-42B8-86E0-3DAFDCD949EB}" type="presOf" srcId="{A5C5ECA2-E249-4E81-91F8-2037E76358DE}" destId="{CE720A94-9EA0-4D64-A98E-FEA86EC38F3C}" srcOrd="0" destOrd="0" presId="urn:microsoft.com/office/officeart/2008/layout/LinedList"/>
    <dgm:cxn modelId="{865AB11A-B7D8-45DD-90FD-8D3A48415565}" srcId="{B47195EE-F9B6-4FE5-B40B-E901DE28ABC4}" destId="{F352418A-C601-41B3-9504-3129E2CB71B4}" srcOrd="0" destOrd="0" parTransId="{AE489838-7002-48C7-892E-7CA1E50C2942}" sibTransId="{346B04B1-9F3B-46B3-872E-8E7DA1AE5704}"/>
    <dgm:cxn modelId="{994CF531-6984-42DF-AEA5-F3DC03C97C33}" srcId="{B47195EE-F9B6-4FE5-B40B-E901DE28ABC4}" destId="{F72DFA59-F017-44A0-B480-07D7E9CDCEE3}" srcOrd="2" destOrd="0" parTransId="{29CDD16D-D05F-4D1A-8BBC-287F8A20864A}" sibTransId="{EF4D09A0-95D1-4DF0-9BA2-7A43C8392653}"/>
    <dgm:cxn modelId="{636AAB5D-E18F-4936-8EDF-0C74606C535F}" type="presOf" srcId="{F72DFA59-F017-44A0-B480-07D7E9CDCEE3}" destId="{86F52382-C0C4-4740-B44F-F1AFE703DCCD}" srcOrd="0" destOrd="0" presId="urn:microsoft.com/office/officeart/2008/layout/LinedList"/>
    <dgm:cxn modelId="{D3A2B1AC-8CA4-455D-BAAB-7000425BB6E9}" type="presOf" srcId="{B47195EE-F9B6-4FE5-B40B-E901DE28ABC4}" destId="{2568F1A7-311F-4D7A-9C78-5E65EEB99B52}" srcOrd="0" destOrd="0" presId="urn:microsoft.com/office/officeart/2008/layout/LinedList"/>
    <dgm:cxn modelId="{76B6E1B8-39CC-42C7-8E7C-1B4C330D00FB}" srcId="{B47195EE-F9B6-4FE5-B40B-E901DE28ABC4}" destId="{A5C5ECA2-E249-4E81-91F8-2037E76358DE}" srcOrd="1" destOrd="0" parTransId="{40156685-F117-4EF0-8E44-191A9549368B}" sibTransId="{A15C8F81-D981-4AE2-90F7-8A94E3B403F3}"/>
    <dgm:cxn modelId="{FE48E0DF-B97A-4754-A1AF-96F61E3ADB87}" type="presOf" srcId="{F352418A-C601-41B3-9504-3129E2CB71B4}" destId="{6F258956-3B2D-44BD-8B4E-90EFBA857201}" srcOrd="0" destOrd="0" presId="urn:microsoft.com/office/officeart/2008/layout/LinedList"/>
    <dgm:cxn modelId="{B81FA6A0-141B-4AED-912B-1C20E914A54B}" type="presParOf" srcId="{2568F1A7-311F-4D7A-9C78-5E65EEB99B52}" destId="{93EA6F60-B2E2-41DA-84D5-16468ABF390B}" srcOrd="0" destOrd="0" presId="urn:microsoft.com/office/officeart/2008/layout/LinedList"/>
    <dgm:cxn modelId="{0FF09438-F0A8-41EF-8534-BA7AD92B8B55}" type="presParOf" srcId="{2568F1A7-311F-4D7A-9C78-5E65EEB99B52}" destId="{70CC900B-70C6-4F96-AF5D-EC035B4EAA30}" srcOrd="1" destOrd="0" presId="urn:microsoft.com/office/officeart/2008/layout/LinedList"/>
    <dgm:cxn modelId="{2C5EE2B0-1576-4791-8CA2-857E0686D68D}" type="presParOf" srcId="{70CC900B-70C6-4F96-AF5D-EC035B4EAA30}" destId="{6F258956-3B2D-44BD-8B4E-90EFBA857201}" srcOrd="0" destOrd="0" presId="urn:microsoft.com/office/officeart/2008/layout/LinedList"/>
    <dgm:cxn modelId="{87C5342E-4534-45BD-8961-94FEE9E7D95B}" type="presParOf" srcId="{70CC900B-70C6-4F96-AF5D-EC035B4EAA30}" destId="{389701D7-8090-4E84-8070-6720BA4D236E}" srcOrd="1" destOrd="0" presId="urn:microsoft.com/office/officeart/2008/layout/LinedList"/>
    <dgm:cxn modelId="{E0299623-8A6B-4D9F-B13F-23BE1E78E00B}" type="presParOf" srcId="{2568F1A7-311F-4D7A-9C78-5E65EEB99B52}" destId="{D80F8783-B0D8-4F54-85C6-2E0D241E3E48}" srcOrd="2" destOrd="0" presId="urn:microsoft.com/office/officeart/2008/layout/LinedList"/>
    <dgm:cxn modelId="{D3A3614C-156D-4C35-BB90-7AD6C817C5F1}" type="presParOf" srcId="{2568F1A7-311F-4D7A-9C78-5E65EEB99B52}" destId="{86C60165-3E90-4B47-955D-DB2844AD8532}" srcOrd="3" destOrd="0" presId="urn:microsoft.com/office/officeart/2008/layout/LinedList"/>
    <dgm:cxn modelId="{C28C89AC-2BFC-4189-B3C3-DD3133260A73}" type="presParOf" srcId="{86C60165-3E90-4B47-955D-DB2844AD8532}" destId="{CE720A94-9EA0-4D64-A98E-FEA86EC38F3C}" srcOrd="0" destOrd="0" presId="urn:microsoft.com/office/officeart/2008/layout/LinedList"/>
    <dgm:cxn modelId="{23E90382-DD8B-4746-815D-5E1294862482}" type="presParOf" srcId="{86C60165-3E90-4B47-955D-DB2844AD8532}" destId="{A0EFB94D-B138-4712-8DBE-DCA0D3F05DA8}" srcOrd="1" destOrd="0" presId="urn:microsoft.com/office/officeart/2008/layout/LinedList"/>
    <dgm:cxn modelId="{A6EBC000-ABBF-4504-BBE6-D9C86E4BD42F}" type="presParOf" srcId="{2568F1A7-311F-4D7A-9C78-5E65EEB99B52}" destId="{4BB6B0E4-8359-4971-892D-85FC16AA561A}" srcOrd="4" destOrd="0" presId="urn:microsoft.com/office/officeart/2008/layout/LinedList"/>
    <dgm:cxn modelId="{1F5AF929-D272-483D-8FF0-F318CF46C025}" type="presParOf" srcId="{2568F1A7-311F-4D7A-9C78-5E65EEB99B52}" destId="{057D9938-284B-4F10-9AC1-84F492FB59D0}" srcOrd="5" destOrd="0" presId="urn:microsoft.com/office/officeart/2008/layout/LinedList"/>
    <dgm:cxn modelId="{24AC1384-939C-492B-B823-5C511F77B1BD}" type="presParOf" srcId="{057D9938-284B-4F10-9AC1-84F492FB59D0}" destId="{86F52382-C0C4-4740-B44F-F1AFE703DCCD}" srcOrd="0" destOrd="0" presId="urn:microsoft.com/office/officeart/2008/layout/LinedList"/>
    <dgm:cxn modelId="{2C9BF2D1-8A3C-4DDC-968C-772E92E6E452}" type="presParOf" srcId="{057D9938-284B-4F10-9AC1-84F492FB59D0}" destId="{A2DC2960-3DF3-4424-A5A3-4BC14138E9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C7502-F843-488B-9DDA-D6F505A88D88}">
      <dsp:nvSpPr>
        <dsp:cNvPr id="0" name=""/>
        <dsp:cNvSpPr/>
      </dsp:nvSpPr>
      <dsp:spPr>
        <a:xfrm>
          <a:off x="0" y="0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B50B50-08C3-47AF-96EC-3D963031C4A6}">
      <dsp:nvSpPr>
        <dsp:cNvPr id="0" name=""/>
        <dsp:cNvSpPr/>
      </dsp:nvSpPr>
      <dsp:spPr>
        <a:xfrm>
          <a:off x="0" y="0"/>
          <a:ext cx="5913437" cy="231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Interactivity is a crucial part of data analysis that allows the user to stay engaged at all times, generate queries, and solve them without breaking the flow of the analysis.</a:t>
          </a:r>
        </a:p>
      </dsp:txBody>
      <dsp:txXfrm>
        <a:off x="0" y="0"/>
        <a:ext cx="5913437" cy="2318544"/>
      </dsp:txXfrm>
    </dsp:sp>
    <dsp:sp modelId="{6FF8922D-DC7A-49AD-8763-BCA58EFA7D43}">
      <dsp:nvSpPr>
        <dsp:cNvPr id="0" name=""/>
        <dsp:cNvSpPr/>
      </dsp:nvSpPr>
      <dsp:spPr>
        <a:xfrm>
          <a:off x="0" y="2318544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9FE8C4-0504-4A23-9858-BD3C5D157FD7}">
      <dsp:nvSpPr>
        <dsp:cNvPr id="0" name=""/>
        <dsp:cNvSpPr/>
      </dsp:nvSpPr>
      <dsp:spPr>
        <a:xfrm>
          <a:off x="0" y="2318544"/>
          <a:ext cx="5913437" cy="2318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Today, we are going to explore various ways to integrate interactivity in Tableau.</a:t>
          </a:r>
        </a:p>
      </dsp:txBody>
      <dsp:txXfrm>
        <a:off x="0" y="2318544"/>
        <a:ext cx="5913437" cy="23185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C616A-10E6-4058-9B5B-507281E22717}">
      <dsp:nvSpPr>
        <dsp:cNvPr id="0" name=""/>
        <dsp:cNvSpPr/>
      </dsp:nvSpPr>
      <dsp:spPr>
        <a:xfrm>
          <a:off x="104187" y="12450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C7303-3256-4707-821C-6B65018CABCE}">
      <dsp:nvSpPr>
        <dsp:cNvPr id="0" name=""/>
        <dsp:cNvSpPr/>
      </dsp:nvSpPr>
      <dsp:spPr>
        <a:xfrm>
          <a:off x="104187" y="17741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Parameters allow you to come up with scenarios or options that are not available in your data and create these values to put into your visualization.</a:t>
          </a:r>
        </a:p>
      </dsp:txBody>
      <dsp:txXfrm>
        <a:off x="104187" y="1774128"/>
        <a:ext cx="4320000" cy="648000"/>
      </dsp:txXfrm>
    </dsp:sp>
    <dsp:sp modelId="{06868BE2-DFAA-433A-A98A-2A7CEFEFCE13}">
      <dsp:nvSpPr>
        <dsp:cNvPr id="0" name=""/>
        <dsp:cNvSpPr/>
      </dsp:nvSpPr>
      <dsp:spPr>
        <a:xfrm>
          <a:off x="104187" y="2486141"/>
          <a:ext cx="4320000" cy="838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E68C9-AE00-4C3C-96B4-1EA50B97B9C7}">
      <dsp:nvSpPr>
        <dsp:cNvPr id="0" name=""/>
        <dsp:cNvSpPr/>
      </dsp:nvSpPr>
      <dsp:spPr>
        <a:xfrm>
          <a:off x="5180187" y="12450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EFE8A-2A10-4DD7-A957-687B6C6FCBC2}">
      <dsp:nvSpPr>
        <dsp:cNvPr id="0" name=""/>
        <dsp:cNvSpPr/>
      </dsp:nvSpPr>
      <dsp:spPr>
        <a:xfrm>
          <a:off x="5180187" y="17741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Four Key Things That Must Be In Place For Parameters:</a:t>
          </a:r>
        </a:p>
      </dsp:txBody>
      <dsp:txXfrm>
        <a:off x="5180187" y="1774128"/>
        <a:ext cx="4320000" cy="648000"/>
      </dsp:txXfrm>
    </dsp:sp>
    <dsp:sp modelId="{D7DDF4A4-1AFE-433D-AC59-CFAC02DCB860}">
      <dsp:nvSpPr>
        <dsp:cNvPr id="0" name=""/>
        <dsp:cNvSpPr/>
      </dsp:nvSpPr>
      <dsp:spPr>
        <a:xfrm>
          <a:off x="5180187" y="2486141"/>
          <a:ext cx="4320000" cy="838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Create the Parameter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Use the Parmeter in a Calculation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Show the Parameter Control for the User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4. Use the Calculated Field in Your Visualization</a:t>
          </a:r>
        </a:p>
      </dsp:txBody>
      <dsp:txXfrm>
        <a:off x="5180187" y="2486141"/>
        <a:ext cx="4320000" cy="838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A6F60-B2E2-41DA-84D5-16468ABF390B}">
      <dsp:nvSpPr>
        <dsp:cNvPr id="0" name=""/>
        <dsp:cNvSpPr/>
      </dsp:nvSpPr>
      <dsp:spPr>
        <a:xfrm>
          <a:off x="0" y="443"/>
          <a:ext cx="704978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258956-3B2D-44BD-8B4E-90EFBA857201}">
      <dsp:nvSpPr>
        <dsp:cNvPr id="0" name=""/>
        <dsp:cNvSpPr/>
      </dsp:nvSpPr>
      <dsp:spPr>
        <a:xfrm>
          <a:off x="0" y="443"/>
          <a:ext cx="7049784" cy="696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Aka a panel chart or grid chart, is a small multiple chart composed of multiple similar, small charts that allow for easier adjacent comparison of the items being visualized.</a:t>
          </a:r>
        </a:p>
      </dsp:txBody>
      <dsp:txXfrm>
        <a:off x="0" y="443"/>
        <a:ext cx="7049784" cy="696543"/>
      </dsp:txXfrm>
    </dsp:sp>
    <dsp:sp modelId="{D80F8783-B0D8-4F54-85C6-2E0D241E3E48}">
      <dsp:nvSpPr>
        <dsp:cNvPr id="0" name=""/>
        <dsp:cNvSpPr/>
      </dsp:nvSpPr>
      <dsp:spPr>
        <a:xfrm>
          <a:off x="0" y="696987"/>
          <a:ext cx="7049784" cy="0"/>
        </a:xfrm>
        <a:prstGeom prst="line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696488"/>
              <a:satOff val="5592"/>
              <a:lumOff val="598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720A94-9EA0-4D64-A98E-FEA86EC38F3C}">
      <dsp:nvSpPr>
        <dsp:cNvPr id="0" name=""/>
        <dsp:cNvSpPr/>
      </dsp:nvSpPr>
      <dsp:spPr>
        <a:xfrm>
          <a:off x="0" y="696987"/>
          <a:ext cx="7049784" cy="55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Using INDEX() function assigns a sequential number </a:t>
          </a:r>
          <a:endParaRPr lang="en-US" sz="1400" kern="1200" dirty="0"/>
        </a:p>
      </dsp:txBody>
      <dsp:txXfrm>
        <a:off x="0" y="696987"/>
        <a:ext cx="7049784" cy="554824"/>
      </dsp:txXfrm>
    </dsp:sp>
    <dsp:sp modelId="{4BB6B0E4-8359-4971-892D-85FC16AA561A}">
      <dsp:nvSpPr>
        <dsp:cNvPr id="0" name=""/>
        <dsp:cNvSpPr/>
      </dsp:nvSpPr>
      <dsp:spPr>
        <a:xfrm>
          <a:off x="0" y="1251812"/>
          <a:ext cx="7049784" cy="0"/>
        </a:xfrm>
        <a:prstGeom prst="line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F52382-C0C4-4740-B44F-F1AFE703DCCD}">
      <dsp:nvSpPr>
        <dsp:cNvPr id="0" name=""/>
        <dsp:cNvSpPr/>
      </dsp:nvSpPr>
      <dsp:spPr>
        <a:xfrm>
          <a:off x="0" y="1251812"/>
          <a:ext cx="7049784" cy="696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display small charts with the use of a specific number of columns and rows, we can introduce a discrete dimension in Columns and then, calculate how many rows will result based on the number of columns.</a:t>
          </a:r>
        </a:p>
      </dsp:txBody>
      <dsp:txXfrm>
        <a:off x="0" y="1251812"/>
        <a:ext cx="7049784" cy="696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6D17-B245-4E98-8AA8-E1A2A54B37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ACF90B-03C6-4F37-8F20-4359CD4645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27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6D17-B245-4E98-8AA8-E1A2A54B37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F90B-03C6-4F37-8F20-4359CD46458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1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6D17-B245-4E98-8AA8-E1A2A54B37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F90B-03C6-4F37-8F20-4359CD4645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2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6D17-B245-4E98-8AA8-E1A2A54B37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F90B-03C6-4F37-8F20-4359CD46458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0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6D17-B245-4E98-8AA8-E1A2A54B37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F90B-03C6-4F37-8F20-4359CD4645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2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6D17-B245-4E98-8AA8-E1A2A54B37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F90B-03C6-4F37-8F20-4359CD46458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36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6D17-B245-4E98-8AA8-E1A2A54B37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F90B-03C6-4F37-8F20-4359CD46458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23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6D17-B245-4E98-8AA8-E1A2A54B37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F90B-03C6-4F37-8F20-4359CD46458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64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6D17-B245-4E98-8AA8-E1A2A54B37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F90B-03C6-4F37-8F20-4359CD464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9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26D17-B245-4E98-8AA8-E1A2A54B37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F90B-03C6-4F37-8F20-4359CD46458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08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826D17-B245-4E98-8AA8-E1A2A54B37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CF90B-03C6-4F37-8F20-4359CD46458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42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26D17-B245-4E98-8AA8-E1A2A54B37FB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ACF90B-03C6-4F37-8F20-4359CD46458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66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works.com/blog/interworks/2012/03/26/how-to-create-and-use-parameters-in-tablea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E485E7-7D6D-4CB0-A3AD-261D97B2E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E3208-F0C4-4962-8946-065C94F89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A5FDB-E485-4BCE-95EF-499FDB83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235" y="1027937"/>
            <a:ext cx="6083708" cy="3711894"/>
          </a:xfrm>
        </p:spPr>
        <p:txBody>
          <a:bodyPr anchor="ctr">
            <a:normAutofit/>
          </a:bodyPr>
          <a:lstStyle/>
          <a:p>
            <a:r>
              <a:rPr lang="en-US" altLang="zh-CN" sz="5400"/>
              <a:t>Tableau Tips</a:t>
            </a:r>
            <a:br>
              <a:rPr lang="en-US" altLang="zh-CN" sz="5400"/>
            </a:br>
            <a:endParaRPr lang="en-US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0F2EA-8387-4A77-A160-5F49D1D6C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7" y="1027937"/>
            <a:ext cx="3254899" cy="3711894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Luoyu Shen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AE17D3-C2DC-4665-AF20-33C5BACD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375124"/>
            <a:ext cx="0" cy="30175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021C573-B3FF-44B8-A5DE-AB39E9AA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B0CCD4-E9B0-43B2-806F-05EDF57A7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8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5A14F-C773-4BE8-B9F5-12AC964E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LOD expressions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DEB9-B8FE-4122-AAC6-537FE5A4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syntax expression for LOD to add new LOD based on the original LOD.</a:t>
            </a:r>
          </a:p>
          <a:p>
            <a:r>
              <a:rPr lang="en-US" dirty="0"/>
              <a:t>{FIXED | INCLUDE | EXCLUDE &lt;dimension declaration&gt;: &lt;aggregate expression&gt;}</a:t>
            </a:r>
          </a:p>
          <a:p>
            <a:r>
              <a:rPr lang="en-US" altLang="zh-CN" dirty="0"/>
              <a:t>Limitation</a:t>
            </a:r>
            <a:r>
              <a:rPr lang="zh-CN" altLang="en-US" dirty="0"/>
              <a:t>： </a:t>
            </a:r>
            <a:r>
              <a:rPr lang="en-US" altLang="zh-CN" dirty="0"/>
              <a:t>dimension declaration must be a persistent field.</a:t>
            </a:r>
          </a:p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The average profit for each region</a:t>
            </a:r>
          </a:p>
          <a:p>
            <a:pPr lvl="1"/>
            <a:r>
              <a:rPr lang="en-US" altLang="zh-CN" dirty="0"/>
              <a:t>The average order profit by each region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BCF52C5-3422-4034-9BC9-D79202410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719226"/>
              </p:ext>
            </p:extLst>
          </p:nvPr>
        </p:nvGraphicFramePr>
        <p:xfrm>
          <a:off x="6253216" y="4084732"/>
          <a:ext cx="53986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305">
                  <a:extLst>
                    <a:ext uri="{9D8B030D-6E8A-4147-A177-3AD203B41FA5}">
                      <a16:colId xmlns:a16="http://schemas.microsoft.com/office/drawing/2014/main" val="1776736116"/>
                    </a:ext>
                  </a:extLst>
                </a:gridCol>
                <a:gridCol w="2699305">
                  <a:extLst>
                    <a:ext uri="{9D8B030D-6E8A-4147-A177-3AD203B41FA5}">
                      <a16:colId xmlns:a16="http://schemas.microsoft.com/office/drawing/2014/main" val="3425203724"/>
                    </a:ext>
                  </a:extLst>
                </a:gridCol>
              </a:tblGrid>
              <a:tr h="304119">
                <a:tc>
                  <a:txBody>
                    <a:bodyPr/>
                    <a:lstStyle/>
                    <a:p>
                      <a:r>
                        <a:rPr lang="en-US" dirty="0"/>
                        <a:t>Product :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367096"/>
                  </a:ext>
                </a:extLst>
              </a:tr>
              <a:tr h="304119">
                <a:tc>
                  <a:txBody>
                    <a:bodyPr/>
                    <a:lstStyle/>
                    <a:p>
                      <a:r>
                        <a:rPr lang="en-US" dirty="0"/>
                        <a:t>Order : Region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28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180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86656-1FD3-41CB-82BF-9FD8815B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Gantt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DDB2E-8E51-4298-9A43-2EF99D78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incredibly useful for understanding any series of events with duration, especially if those events have some kind of relationship.</a:t>
            </a:r>
          </a:p>
          <a:p>
            <a:r>
              <a:rPr lang="en-US" dirty="0"/>
              <a:t>Visually they are very useful for determining if certain events </a:t>
            </a:r>
            <a:r>
              <a:rPr lang="en-US" b="1" dirty="0"/>
              <a:t>overlap</a:t>
            </a:r>
            <a:r>
              <a:rPr lang="en-US" dirty="0"/>
              <a:t> , have </a:t>
            </a:r>
            <a:r>
              <a:rPr lang="en-US" b="1" dirty="0"/>
              <a:t>dependency</a:t>
            </a:r>
            <a:r>
              <a:rPr lang="en-US" dirty="0"/>
              <a:t>, or take a longer or shorter time than other events.</a:t>
            </a:r>
          </a:p>
        </p:txBody>
      </p:sp>
    </p:spTree>
    <p:extLst>
      <p:ext uri="{BB962C8B-B14F-4D97-AF65-F5344CB8AC3E}">
        <p14:creationId xmlns:p14="http://schemas.microsoft.com/office/powerpoint/2010/main" val="2132171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9BB89-6415-4EA3-AC07-301942A40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384575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1893-A2A4-4519-83DC-93E7C915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8F9E8-ECAE-4195-A6F7-601E0566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0522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54D4-D09C-4A58-B3E3-745601BEB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E45C-F2FB-494B-A259-9CD83406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https://interworks.com/blog/interworks/2012/03/26/how-to-create-and-use-parameters-in-tableau</a:t>
            </a:r>
            <a:endParaRPr lang="en-US" dirty="0"/>
          </a:p>
          <a:p>
            <a:r>
              <a:rPr lang="en-US" dirty="0"/>
              <a:t>Tableau 10 BOOTCAMP: INTENSIVE TRAINING FOR DATA VISUALIZATIONA AND DASHBOARD</a:t>
            </a:r>
          </a:p>
        </p:txBody>
      </p:sp>
    </p:spTree>
    <p:extLst>
      <p:ext uri="{BB962C8B-B14F-4D97-AF65-F5344CB8AC3E}">
        <p14:creationId xmlns:p14="http://schemas.microsoft.com/office/powerpoint/2010/main" val="4678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88095-D906-4D30-A3A9-84C7C92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405" y="2303047"/>
            <a:ext cx="3690332" cy="2674198"/>
          </a:xfrm>
        </p:spPr>
        <p:txBody>
          <a:bodyPr anchor="t">
            <a:normAutofit/>
          </a:bodyPr>
          <a:lstStyle/>
          <a:p>
            <a:r>
              <a:rPr lang="en-US" sz="3000" b="1" dirty="0"/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B855C4-09BB-4238-A388-B35500D9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762162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464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0116-40A0-4AAD-9CA9-5C792E34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Creating a motion chart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7046-EF43-47FA-9F50-2939FC03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 a chart that displays the entire trail of changes in data over time by showing movement using the X and Y-axes.</a:t>
            </a:r>
          </a:p>
          <a:p>
            <a:r>
              <a:rPr lang="en-US" dirty="0"/>
              <a:t>Tableau’s page control allows us to flip pages.</a:t>
            </a:r>
          </a:p>
          <a:p>
            <a:r>
              <a:rPr lang="en-US" altLang="zh-CN" dirty="0"/>
              <a:t>Question:</a:t>
            </a:r>
          </a:p>
          <a:p>
            <a:pPr marL="0" indent="0">
              <a:buNone/>
            </a:pPr>
            <a:r>
              <a:rPr lang="en-US" dirty="0"/>
              <a:t>How profit changes over time for each category. </a:t>
            </a:r>
          </a:p>
        </p:txBody>
      </p:sp>
      <p:grpSp>
        <p:nvGrpSpPr>
          <p:cNvPr id="39" name="Group 8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10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7BA49CC-2282-4832-8E60-46B125122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57" y="2340721"/>
            <a:ext cx="4613872" cy="279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70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6FE1E6-1155-46CD-9113-BC03DDD53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0DFCE9-814C-46CF-8B54-3DF7C405D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4E40A-52C2-4E44-B712-FC1F613D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5008500"/>
            <a:ext cx="9603272" cy="960755"/>
          </a:xfrm>
        </p:spPr>
        <p:txBody>
          <a:bodyPr anchor="t">
            <a:normAutofit/>
          </a:bodyPr>
          <a:lstStyle/>
          <a:p>
            <a:r>
              <a:rPr lang="en-US" altLang="zh-CN"/>
              <a:t>Parameter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EA8DE4-CCC2-431B-8C80-EA90145DB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4826256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CB4C886-8576-4974-AB93-DE953D243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15050"/>
            <a:ext cx="12192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386762-7F04-4308-9C63-5F9B6DD51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F33ADF7-F6E8-4BF1-B346-6D10EED3E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722093"/>
              </p:ext>
            </p:extLst>
          </p:nvPr>
        </p:nvGraphicFramePr>
        <p:xfrm>
          <a:off x="1450975" y="933450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277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919215-C47C-45AE-A1FA-2295AD335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altLang="zh-CN" sz="2500"/>
              <a:t>Parameter - </a:t>
            </a:r>
            <a:r>
              <a:rPr lang="en-US" sz="2500"/>
              <a:t>Creating a dynamic column/row trellis chart</a:t>
            </a:r>
            <a:br>
              <a:rPr lang="en-US" sz="2500"/>
            </a:br>
            <a:br>
              <a:rPr lang="en-US" sz="2500"/>
            </a:br>
            <a:endParaRPr lang="en-US" sz="25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88DAA9-E035-48D5-B607-05F686D1B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154259"/>
              </p:ext>
            </p:extLst>
          </p:nvPr>
        </p:nvGraphicFramePr>
        <p:xfrm>
          <a:off x="5141913" y="803276"/>
          <a:ext cx="7049784" cy="194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B65B7AE-6DC8-4435-BC95-787D449FD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005840"/>
              </p:ext>
            </p:extLst>
          </p:nvPr>
        </p:nvGraphicFramePr>
        <p:xfrm>
          <a:off x="5141913" y="2939606"/>
          <a:ext cx="687423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847">
                  <a:extLst>
                    <a:ext uri="{9D8B030D-6E8A-4147-A177-3AD203B41FA5}">
                      <a16:colId xmlns:a16="http://schemas.microsoft.com/office/drawing/2014/main" val="1581444296"/>
                    </a:ext>
                  </a:extLst>
                </a:gridCol>
                <a:gridCol w="1374847">
                  <a:extLst>
                    <a:ext uri="{9D8B030D-6E8A-4147-A177-3AD203B41FA5}">
                      <a16:colId xmlns:a16="http://schemas.microsoft.com/office/drawing/2014/main" val="3946799131"/>
                    </a:ext>
                  </a:extLst>
                </a:gridCol>
                <a:gridCol w="1374847">
                  <a:extLst>
                    <a:ext uri="{9D8B030D-6E8A-4147-A177-3AD203B41FA5}">
                      <a16:colId xmlns:a16="http://schemas.microsoft.com/office/drawing/2014/main" val="1386929021"/>
                    </a:ext>
                  </a:extLst>
                </a:gridCol>
                <a:gridCol w="1374847">
                  <a:extLst>
                    <a:ext uri="{9D8B030D-6E8A-4147-A177-3AD203B41FA5}">
                      <a16:colId xmlns:a16="http://schemas.microsoft.com/office/drawing/2014/main" val="62329616"/>
                    </a:ext>
                  </a:extLst>
                </a:gridCol>
                <a:gridCol w="1374847">
                  <a:extLst>
                    <a:ext uri="{9D8B030D-6E8A-4147-A177-3AD203B41FA5}">
                      <a16:colId xmlns:a16="http://schemas.microsoft.com/office/drawing/2014/main" val="3056408829"/>
                    </a:ext>
                  </a:extLst>
                </a:gridCol>
              </a:tblGrid>
              <a:tr h="363748">
                <a:tc>
                  <a:txBody>
                    <a:bodyPr/>
                    <a:lstStyle/>
                    <a:p>
                      <a:r>
                        <a:rPr lang="en-US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INDEX()%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23494"/>
                  </a:ext>
                </a:extLst>
              </a:tr>
              <a:tr h="20785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56660"/>
                  </a:ext>
                </a:extLst>
              </a:tr>
              <a:tr h="207856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607674"/>
                  </a:ext>
                </a:extLst>
              </a:tr>
              <a:tr h="207856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102217"/>
                  </a:ext>
                </a:extLst>
              </a:tr>
              <a:tr h="207856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95027"/>
                  </a:ext>
                </a:extLst>
              </a:tr>
              <a:tr h="207856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15072"/>
                  </a:ext>
                </a:extLst>
              </a:tr>
              <a:tr h="207856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813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48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218E-2358-42EE-BAA0-C2BF258F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Parameter - </a:t>
            </a:r>
            <a:r>
              <a:rPr lang="en-US" dirty="0"/>
              <a:t>Creating a top/bottom N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F912-A8E0-48EA-B867-0B7C9B4F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creating a top/bottom N filter, we allow the end users to select whether they want to display the top N countries or bottom N countries.</a:t>
            </a:r>
          </a:p>
        </p:txBody>
      </p:sp>
    </p:spTree>
    <p:extLst>
      <p:ext uri="{BB962C8B-B14F-4D97-AF65-F5344CB8AC3E}">
        <p14:creationId xmlns:p14="http://schemas.microsoft.com/office/powerpoint/2010/main" val="150759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27F5-5962-47DB-8597-A7CFD3B5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Parameter - Dynamically displaying dimensions and measures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D110-90D4-4880-A128-ED888FE75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when we create our charts, we choose the dimensions and measures to display and place them on the appropriate shelves.</a:t>
            </a:r>
          </a:p>
          <a:p>
            <a:r>
              <a:rPr lang="en-US" dirty="0"/>
              <a:t>But if we want to show different dimensions and measures in one view, what can we do?</a:t>
            </a:r>
          </a:p>
          <a:p>
            <a:r>
              <a:rPr lang="en-US" dirty="0"/>
              <a:t>We can introduce parameters so that users can dynamically decide which dimension or measure they want to use.</a:t>
            </a:r>
          </a:p>
        </p:txBody>
      </p:sp>
    </p:spTree>
    <p:extLst>
      <p:ext uri="{BB962C8B-B14F-4D97-AF65-F5344CB8AC3E}">
        <p14:creationId xmlns:p14="http://schemas.microsoft.com/office/powerpoint/2010/main" val="356978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6330-3BDB-412D-95CC-A3B8F79D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52D1-0B51-4E6F-8E35-BDC2342D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of Detail (LOD) has three important calculation levels. These are:</a:t>
            </a:r>
          </a:p>
          <a:p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11ADBAE3-D5D5-40E6-9FAC-F52AA64CE622}"/>
              </a:ext>
            </a:extLst>
          </p:cNvPr>
          <p:cNvSpPr/>
          <p:nvPr/>
        </p:nvSpPr>
        <p:spPr>
          <a:xfrm>
            <a:off x="923278" y="2734322"/>
            <a:ext cx="2361460" cy="3258105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58CFB9-A1B7-46FD-B3EE-27C177F72BC4}"/>
              </a:ext>
            </a:extLst>
          </p:cNvPr>
          <p:cNvSpPr/>
          <p:nvPr/>
        </p:nvSpPr>
        <p:spPr>
          <a:xfrm>
            <a:off x="2894120" y="2831977"/>
            <a:ext cx="2254929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Non-viz level of detail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D3B811-FED8-49CD-9F8A-15CA201B4225}"/>
              </a:ext>
            </a:extLst>
          </p:cNvPr>
          <p:cNvSpPr/>
          <p:nvPr/>
        </p:nvSpPr>
        <p:spPr>
          <a:xfrm>
            <a:off x="2894119" y="3728414"/>
            <a:ext cx="2254929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viz level of detail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9AEF49-C3A1-4F13-94F9-64C4B3499823}"/>
              </a:ext>
            </a:extLst>
          </p:cNvPr>
          <p:cNvSpPr/>
          <p:nvPr/>
        </p:nvSpPr>
        <p:spPr>
          <a:xfrm>
            <a:off x="2894118" y="4606459"/>
            <a:ext cx="2254929" cy="6924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Row level of detail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B7A619-868B-4AED-88E4-D2723B922E74}"/>
              </a:ext>
            </a:extLst>
          </p:cNvPr>
          <p:cNvSpPr/>
          <p:nvPr/>
        </p:nvSpPr>
        <p:spPr>
          <a:xfrm>
            <a:off x="5655076" y="2734322"/>
            <a:ext cx="5326602" cy="790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Window_sum</a:t>
            </a:r>
            <a:r>
              <a:rPr lang="en-US" dirty="0"/>
              <a:t>(SUM([Profit])): Aggregated aggregation</a:t>
            </a:r>
          </a:p>
          <a:p>
            <a:pPr algn="ctr"/>
            <a:r>
              <a:rPr lang="en-US" dirty="0"/>
              <a:t>{FIXED &lt;DIMENSION&gt;: SUM([Profit])}: </a:t>
            </a:r>
            <a:r>
              <a:rPr lang="en-US" dirty="0" err="1"/>
              <a:t>Aggreagation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6C9E93-D52F-45A1-8007-00AFFE28D71A}"/>
              </a:ext>
            </a:extLst>
          </p:cNvPr>
          <p:cNvSpPr/>
          <p:nvPr/>
        </p:nvSpPr>
        <p:spPr>
          <a:xfrm>
            <a:off x="5655076" y="3679586"/>
            <a:ext cx="5326602" cy="790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SUM([Profit])/SUM([Sales])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9B3321-F805-4467-9DB9-15D6552401C9}"/>
              </a:ext>
            </a:extLst>
          </p:cNvPr>
          <p:cNvSpPr/>
          <p:nvPr/>
        </p:nvSpPr>
        <p:spPr>
          <a:xfrm>
            <a:off x="5655076" y="4604636"/>
            <a:ext cx="5326602" cy="790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[Profit]/[Sales]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CA089B-43E8-49D1-91E6-C0E16CE53F03}"/>
              </a:ext>
            </a:extLst>
          </p:cNvPr>
          <p:cNvCxnSpPr/>
          <p:nvPr/>
        </p:nvCxnSpPr>
        <p:spPr>
          <a:xfrm flipV="1">
            <a:off x="838200" y="3151573"/>
            <a:ext cx="0" cy="224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0355C5-D77A-4FE1-9E87-D288C638A67F}"/>
              </a:ext>
            </a:extLst>
          </p:cNvPr>
          <p:cNvSpPr txBox="1"/>
          <p:nvPr/>
        </p:nvSpPr>
        <p:spPr>
          <a:xfrm rot="5400000">
            <a:off x="371261" y="4088495"/>
            <a:ext cx="1317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3F17BD-876D-4A3F-BB4E-7A51CEB824C9}"/>
              </a:ext>
            </a:extLst>
          </p:cNvPr>
          <p:cNvCxnSpPr/>
          <p:nvPr/>
        </p:nvCxnSpPr>
        <p:spPr>
          <a:xfrm>
            <a:off x="603682" y="3178206"/>
            <a:ext cx="0" cy="2216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2B343F-5356-478D-816C-34BE25770A95}"/>
              </a:ext>
            </a:extLst>
          </p:cNvPr>
          <p:cNvSpPr txBox="1"/>
          <p:nvPr/>
        </p:nvSpPr>
        <p:spPr>
          <a:xfrm>
            <a:off x="190104" y="3679586"/>
            <a:ext cx="461665" cy="11455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Granularity</a:t>
            </a:r>
          </a:p>
        </p:txBody>
      </p:sp>
    </p:spTree>
    <p:extLst>
      <p:ext uri="{BB962C8B-B14F-4D97-AF65-F5344CB8AC3E}">
        <p14:creationId xmlns:p14="http://schemas.microsoft.com/office/powerpoint/2010/main" val="109006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14A7-CF24-4550-9B13-DD89CD12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err="1"/>
              <a:t>lod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63DC81-3C58-41EA-8643-B0A07F453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245" y="2016125"/>
            <a:ext cx="6595835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749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612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Tableau Tips </vt:lpstr>
      <vt:lpstr>Introduction</vt:lpstr>
      <vt:lpstr>Creating a motion chart </vt:lpstr>
      <vt:lpstr>Parameter</vt:lpstr>
      <vt:lpstr>Parameter - Creating a dynamic column/row trellis chart  </vt:lpstr>
      <vt:lpstr>Parameter - Creating a top/bottom N filter</vt:lpstr>
      <vt:lpstr>Parameter - Dynamically displaying dimensions and measures </vt:lpstr>
      <vt:lpstr>LOD</vt:lpstr>
      <vt:lpstr>View lod</vt:lpstr>
      <vt:lpstr>LOD expressions </vt:lpstr>
      <vt:lpstr>Gantt charts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Tips </dc:title>
  <dc:creator>Luoyu Shen</dc:creator>
  <cp:lastModifiedBy>Luoyu Shen</cp:lastModifiedBy>
  <cp:revision>15</cp:revision>
  <dcterms:created xsi:type="dcterms:W3CDTF">2020-04-04T17:42:35Z</dcterms:created>
  <dcterms:modified xsi:type="dcterms:W3CDTF">2020-04-07T17:13:27Z</dcterms:modified>
</cp:coreProperties>
</file>