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20" d="100"/>
          <a:sy n="20" d="100"/>
        </p:scale>
        <p:origin x="5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 title="Sample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3040"/>
            <a:ext cx="3365284" cy="2200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Interactive Model-Based Clustering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4000" dirty="0">
                <a:latin typeface="Sitka Display" panose="02000505000000020004" pitchFamily="2" charset="0"/>
              </a:rPr>
              <a:t>Lina </a:t>
            </a:r>
            <a:r>
              <a:rPr lang="en-US" sz="4000" dirty="0" err="1">
                <a:latin typeface="Sitka Display" panose="02000505000000020004" pitchFamily="2" charset="0"/>
              </a:rPr>
              <a:t>Sheremet</a:t>
            </a:r>
            <a:r>
              <a:rPr lang="en-US" sz="4000" dirty="0">
                <a:latin typeface="Sitka Display" panose="02000505000000020004" pitchFamily="2" charset="0"/>
              </a:rPr>
              <a:t> </a:t>
            </a:r>
            <a:r>
              <a:rPr lang="en-US" sz="4000" dirty="0" smtClean="0">
                <a:latin typeface="Sitka Display" panose="02000505000000020004" pitchFamily="2" charset="0"/>
              </a:rPr>
              <a:t>[</a:t>
            </a:r>
            <a:r>
              <a:rPr lang="en-US" sz="4000" dirty="0"/>
              <a:t>Department of Statistics, Carnegie Mellon University</a:t>
            </a:r>
            <a:r>
              <a:rPr lang="en-US" sz="4000" dirty="0" smtClean="0">
                <a:latin typeface="Sitka Display" panose="02000505000000020004" pitchFamily="2" charset="0"/>
              </a:rPr>
              <a:t>],  </a:t>
            </a:r>
            <a:r>
              <a:rPr lang="en-US" sz="4000" dirty="0">
                <a:latin typeface="Sitka Display" panose="02000505000000020004" pitchFamily="2" charset="0"/>
              </a:rPr>
              <a:t>Samuel Ventura </a:t>
            </a:r>
            <a:r>
              <a:rPr lang="en-US" sz="4000" dirty="0" smtClean="0">
                <a:latin typeface="Sitka Display" panose="02000505000000020004" pitchFamily="2" charset="0"/>
              </a:rPr>
              <a:t>[</a:t>
            </a:r>
            <a:r>
              <a:rPr lang="en-US" sz="4000" dirty="0"/>
              <a:t>Department of Statistics, Carnegie Mellon University</a:t>
            </a:r>
            <a:r>
              <a:rPr lang="en-US" sz="4000" dirty="0" smtClean="0">
                <a:latin typeface="Sitka Display" panose="02000505000000020004" pitchFamily="2" charset="0"/>
              </a:rPr>
              <a:t>], </a:t>
            </a:r>
            <a:endParaRPr lang="en-US" sz="4000" dirty="0">
              <a:latin typeface="Sitka Display" panose="02000505000000020004" pitchFamily="2" charset="0"/>
            </a:endParaRPr>
          </a:p>
          <a:p>
            <a:r>
              <a:rPr lang="en-US" sz="4000" dirty="0">
                <a:latin typeface="Sitka Display" panose="02000505000000020004" pitchFamily="2" charset="0"/>
              </a:rPr>
              <a:t>Rebecca Nugent </a:t>
            </a:r>
            <a:r>
              <a:rPr lang="en-US" sz="4000" dirty="0" smtClean="0">
                <a:latin typeface="Sitka Display" panose="02000505000000020004" pitchFamily="2" charset="0"/>
              </a:rPr>
              <a:t>[</a:t>
            </a:r>
            <a:r>
              <a:rPr lang="en-US" sz="4000" dirty="0"/>
              <a:t>Department of Statistics, Carnegie Mellon University</a:t>
            </a:r>
            <a:r>
              <a:rPr lang="en-US" sz="4000" dirty="0" smtClean="0">
                <a:latin typeface="Sitka Display" panose="02000505000000020004" pitchFamily="2" charset="0"/>
              </a:rPr>
              <a:t>], </a:t>
            </a:r>
            <a:r>
              <a:rPr lang="en-US" sz="4000" dirty="0">
                <a:latin typeface="Sitka Display" panose="02000505000000020004" pitchFamily="2" charset="0"/>
              </a:rPr>
              <a:t>Abby Flynt </a:t>
            </a:r>
            <a:r>
              <a:rPr lang="en-US" sz="4000" dirty="0" smtClean="0">
                <a:latin typeface="Sitka Display" panose="02000505000000020004" pitchFamily="2" charset="0"/>
              </a:rPr>
              <a:t>[</a:t>
            </a:r>
            <a:r>
              <a:rPr lang="en-US" sz="4000" dirty="0"/>
              <a:t>Department of Mathematics, </a:t>
            </a:r>
            <a:r>
              <a:rPr lang="en-US" sz="4000" dirty="0" err="1"/>
              <a:t>Bucknell</a:t>
            </a:r>
            <a:r>
              <a:rPr lang="en-US" sz="4000" dirty="0"/>
              <a:t> University</a:t>
            </a:r>
            <a:r>
              <a:rPr lang="en-US" sz="4000" dirty="0" smtClean="0">
                <a:latin typeface="Sitka Display" panose="02000505000000020004" pitchFamily="2" charset="0"/>
              </a:rPr>
              <a:t>]</a:t>
            </a:r>
            <a:endParaRPr lang="en-US" sz="4000" dirty="0">
              <a:latin typeface="Sitka Display" panose="02000505000000020004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 descr="Logo" title="Sample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36" y="1463040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71014" y="5827717"/>
            <a:ext cx="10539936" cy="1236912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556327"/>
            <a:ext cx="10344071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5032736"/>
            <a:ext cx="10134600" cy="1115173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78993" y="8646208"/>
            <a:ext cx="9965257" cy="5926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itka Display" panose="02000505000000020004" pitchFamily="2" charset="0"/>
              </a:rPr>
              <a:t>Clustering: </a:t>
            </a:r>
          </a:p>
          <a:p>
            <a:r>
              <a:rPr lang="en-US" dirty="0">
                <a:latin typeface="Sitka Display" panose="02000505000000020004" pitchFamily="2" charset="0"/>
              </a:rPr>
              <a:t>Partitioning datasets into groups of similar observations, called clusters</a:t>
            </a:r>
          </a:p>
          <a:p>
            <a:r>
              <a:rPr lang="en-US" dirty="0">
                <a:latin typeface="Sitka Display" panose="02000505000000020004" pitchFamily="2" charset="0"/>
              </a:rPr>
              <a:t>Observations in the dataset that are similar will be placed in the same group/cluster, while those that are more dissimilar will be placed in different groups/clusters (</a:t>
            </a:r>
            <a:r>
              <a:rPr lang="en-US" dirty="0" err="1">
                <a:latin typeface="Sitka Display" panose="02000505000000020004" pitchFamily="2" charset="0"/>
              </a:rPr>
              <a:t>Hartigan</a:t>
            </a:r>
            <a:r>
              <a:rPr lang="en-US" dirty="0">
                <a:latin typeface="Sitka Display" panose="02000505000000020004" pitchFamily="2" charset="0"/>
              </a:rPr>
              <a:t>, 1975)</a:t>
            </a:r>
          </a:p>
          <a:p>
            <a:r>
              <a:rPr lang="en-US" dirty="0">
                <a:latin typeface="Sitka Display" panose="02000505000000020004" pitchFamily="2" charset="0"/>
              </a:rPr>
              <a:t>Examples of </a:t>
            </a:r>
            <a:r>
              <a:rPr lang="en-US" dirty="0" smtClean="0">
                <a:latin typeface="Sitka Display" panose="02000505000000020004" pitchFamily="2" charset="0"/>
              </a:rPr>
              <a:t>algorithms: Euclidian distance, </a:t>
            </a:r>
            <a:r>
              <a:rPr lang="en-US" dirty="0">
                <a:latin typeface="Sitka Display" panose="02000505000000020004" pitchFamily="2" charset="0"/>
              </a:rPr>
              <a:t>hierarchical </a:t>
            </a:r>
            <a:r>
              <a:rPr lang="en-US" dirty="0" smtClean="0">
                <a:latin typeface="Sitka Display" panose="02000505000000020004" pitchFamily="2" charset="0"/>
              </a:rPr>
              <a:t>clustering, </a:t>
            </a:r>
            <a:r>
              <a:rPr lang="en-US" dirty="0">
                <a:latin typeface="Sitka Display" panose="02000505000000020004" pitchFamily="2" charset="0"/>
              </a:rPr>
              <a:t>model-based clustering </a:t>
            </a:r>
          </a:p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 </a:t>
            </a:r>
            <a:r>
              <a:rPr lang="en-US" b="1" dirty="0">
                <a:latin typeface="Sitka Display" panose="02000505000000020004" pitchFamily="2" charset="0"/>
              </a:rPr>
              <a:t>Model-based clustering:</a:t>
            </a:r>
          </a:p>
          <a:p>
            <a:r>
              <a:rPr lang="en-US" b="1" dirty="0">
                <a:latin typeface="Sitka Display" panose="02000505000000020004" pitchFamily="2" charset="0"/>
              </a:rPr>
              <a:t> </a:t>
            </a:r>
            <a:r>
              <a:rPr lang="en-US" dirty="0">
                <a:latin typeface="Sitka Display" panose="02000505000000020004" pitchFamily="2" charset="0"/>
              </a:rPr>
              <a:t>A specific form of clustering that assumes that the input data was generated by a mixture of probability models</a:t>
            </a:r>
          </a:p>
          <a:p>
            <a:r>
              <a:rPr lang="en-US" dirty="0">
                <a:latin typeface="Sitka Display" panose="02000505000000020004" pitchFamily="2" charset="0"/>
              </a:rPr>
              <a:t>Utilizes the EM (expectation-maximization) </a:t>
            </a:r>
            <a:r>
              <a:rPr lang="en-US" dirty="0" smtClean="0">
                <a:latin typeface="Sitka Display" panose="02000505000000020004" pitchFamily="2" charset="0"/>
              </a:rPr>
              <a:t>algorithm to iteratively estimate means and variances of clusters</a:t>
            </a:r>
            <a:endParaRPr lang="en-US" dirty="0">
              <a:latin typeface="Sitka Display" panose="02000505000000020004" pitchFamily="2" charset="0"/>
            </a:endParaRP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2824250"/>
            <a:ext cx="10001250" cy="1247207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2999" y="24317070"/>
            <a:ext cx="10001251" cy="667149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itka Display" panose="02000505000000020004" pitchFamily="2" charset="0"/>
              </a:rPr>
              <a:t>An </a:t>
            </a:r>
            <a:r>
              <a:rPr lang="en-US" sz="2600" dirty="0">
                <a:latin typeface="Sitka Display" panose="02000505000000020004" pitchFamily="2" charset="0"/>
              </a:rPr>
              <a:t>iterative method for finding maximum likelihood estimates of parameters in statistical models, where the model depends on unobserved latent variables </a:t>
            </a:r>
            <a:r>
              <a:rPr lang="en-US" sz="2600" dirty="0" smtClean="0">
                <a:latin typeface="Sitka Display" panose="02000505000000020004" pitchFamily="2" charset="0"/>
              </a:rPr>
              <a:t>(expectation-maximization)</a:t>
            </a:r>
            <a:endParaRPr lang="en-US" sz="2600" dirty="0" smtClean="0">
              <a:latin typeface="Sitka Display" panose="02000505000000020004" pitchFamily="2" charset="0"/>
            </a:endParaRPr>
          </a:p>
          <a:p>
            <a:r>
              <a:rPr lang="en-US" sz="2600" dirty="0" smtClean="0">
                <a:latin typeface="Sitka Display" panose="02000505000000020004" pitchFamily="2" charset="0"/>
              </a:rPr>
              <a:t>Given a set of distributions and data that comes from those distributions (assume data is independent)</a:t>
            </a:r>
          </a:p>
          <a:p>
            <a:r>
              <a:rPr lang="en-US" sz="2600" dirty="0" smtClean="0">
                <a:latin typeface="Sitka Display" panose="02000505000000020004" pitchFamily="2" charset="0"/>
              </a:rPr>
              <a:t>Which observations correspond to which distribution is unknown</a:t>
            </a:r>
          </a:p>
          <a:p>
            <a:r>
              <a:rPr lang="en-US" sz="2600" dirty="0" smtClean="0">
                <a:latin typeface="Sitka Display" panose="02000505000000020004" pitchFamily="2" charset="0"/>
              </a:rPr>
              <a:t>At each iteration, the algorithm re-estimates the means and </a:t>
            </a:r>
            <a:r>
              <a:rPr lang="en-US" sz="2600" dirty="0" err="1" smtClean="0">
                <a:latin typeface="Sitka Display" panose="02000505000000020004" pitchFamily="2" charset="0"/>
              </a:rPr>
              <a:t>covariances</a:t>
            </a:r>
            <a:r>
              <a:rPr lang="en-US" sz="2600" dirty="0" smtClean="0">
                <a:latin typeface="Sitka Display" panose="02000505000000020004" pitchFamily="2" charset="0"/>
              </a:rPr>
              <a:t> of the </a:t>
            </a:r>
            <a:r>
              <a:rPr lang="en-US" sz="2600" dirty="0" smtClean="0">
                <a:latin typeface="Sitka Display" panose="02000505000000020004" pitchFamily="2" charset="0"/>
              </a:rPr>
              <a:t>clusters </a:t>
            </a:r>
            <a:endParaRPr lang="en-US" sz="2600" dirty="0" smtClean="0">
              <a:latin typeface="Sitka Display" panose="02000505000000020004" pitchFamily="2" charset="0"/>
            </a:endParaRPr>
          </a:p>
          <a:p>
            <a:r>
              <a:rPr lang="en-US" sz="2600" dirty="0" smtClean="0">
                <a:latin typeface="Sitka Display" panose="02000505000000020004" pitchFamily="2" charset="0"/>
              </a:rPr>
              <a:t>2 </a:t>
            </a:r>
            <a:r>
              <a:rPr lang="en-US" sz="2600" dirty="0">
                <a:latin typeface="Sitka Display" panose="02000505000000020004" pitchFamily="2" charset="0"/>
              </a:rPr>
              <a:t>Steps that iterate: E-Step and M-Step</a:t>
            </a:r>
          </a:p>
          <a:p>
            <a:pPr lvl="1"/>
            <a:r>
              <a:rPr lang="en-US" sz="2600" b="1" dirty="0">
                <a:latin typeface="Sitka Display" panose="02000505000000020004" pitchFamily="2" charset="0"/>
              </a:rPr>
              <a:t>E-Step: </a:t>
            </a:r>
            <a:r>
              <a:rPr lang="en-US" sz="2600" dirty="0">
                <a:latin typeface="Sitka Display" panose="02000505000000020004" pitchFamily="2" charset="0"/>
              </a:rPr>
              <a:t>Uses current parameter estimates to calculate the log-likelihood of the </a:t>
            </a:r>
            <a:r>
              <a:rPr lang="en-US" sz="2600" dirty="0" smtClean="0">
                <a:latin typeface="Sitka Display" panose="02000505000000020004" pitchFamily="2" charset="0"/>
              </a:rPr>
              <a:t>model and the unknown variables</a:t>
            </a:r>
            <a:endParaRPr lang="en-US" sz="2600" dirty="0">
              <a:latin typeface="Sitka Display" panose="02000505000000020004" pitchFamily="2" charset="0"/>
            </a:endParaRPr>
          </a:p>
          <a:p>
            <a:pPr lvl="1"/>
            <a:r>
              <a:rPr lang="en-US" sz="2600" b="1" dirty="0">
                <a:latin typeface="Sitka Display" panose="02000505000000020004" pitchFamily="2" charset="0"/>
              </a:rPr>
              <a:t>M-Step: </a:t>
            </a:r>
            <a:r>
              <a:rPr lang="en-US" sz="2600" dirty="0" smtClean="0">
                <a:latin typeface="Sitka Display" panose="02000505000000020004" pitchFamily="2" charset="0"/>
              </a:rPr>
              <a:t>Uses observed data and unknown variables to estimate parameters</a:t>
            </a:r>
            <a:endParaRPr lang="en-US" sz="2600" dirty="0">
              <a:latin typeface="Sitka Display" panose="0200050500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2192000" y="5852160"/>
            <a:ext cx="19316700" cy="1212469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1971873" y="12251205"/>
            <a:ext cx="9258300" cy="22423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>
                <a:latin typeface="Sitka Display" panose="02000505000000020004" pitchFamily="2" charset="0"/>
              </a:rPr>
              <a:t>Above: Likelihood for the clustering model with X</a:t>
            </a:r>
            <a:r>
              <a:rPr lang="en-US" sz="2600" baseline="-25000" dirty="0">
                <a:latin typeface="Sitka Display" panose="02000505000000020004" pitchFamily="2" charset="0"/>
              </a:rPr>
              <a:t>N </a:t>
            </a:r>
            <a:r>
              <a:rPr lang="en-US" sz="2600" dirty="0">
                <a:latin typeface="Sitka Display" panose="02000505000000020004" pitchFamily="2" charset="0"/>
              </a:rPr>
              <a:t>(Labeled Data), I</a:t>
            </a:r>
            <a:r>
              <a:rPr lang="en-US" sz="2600" baseline="-25000" dirty="0">
                <a:latin typeface="Sitka Display" panose="02000505000000020004" pitchFamily="2" charset="0"/>
              </a:rPr>
              <a:t>N </a:t>
            </a:r>
            <a:r>
              <a:rPr lang="en-US" sz="2600" dirty="0">
                <a:latin typeface="Sitka Display" panose="02000505000000020004" pitchFamily="2" charset="0"/>
              </a:rPr>
              <a:t>(Known Labels), Y</a:t>
            </a:r>
            <a:r>
              <a:rPr lang="en-US" sz="2600" baseline="-25000" dirty="0">
                <a:latin typeface="Sitka Display" panose="02000505000000020004" pitchFamily="2" charset="0"/>
              </a:rPr>
              <a:t>M </a:t>
            </a:r>
            <a:r>
              <a:rPr lang="en-US" sz="2600" dirty="0">
                <a:latin typeface="Sitka Display" panose="02000505000000020004" pitchFamily="2" charset="0"/>
              </a:rPr>
              <a:t>(Unlabeled Data), Z</a:t>
            </a:r>
            <a:r>
              <a:rPr lang="en-US" sz="2600" baseline="-25000" dirty="0">
                <a:latin typeface="Sitka Display" panose="02000505000000020004" pitchFamily="2" charset="0"/>
              </a:rPr>
              <a:t>M </a:t>
            </a:r>
            <a:r>
              <a:rPr lang="en-US" sz="2600" dirty="0">
                <a:latin typeface="Sitka Display" panose="02000505000000020004" pitchFamily="2" charset="0"/>
              </a:rPr>
              <a:t>(Unknown Labels</a:t>
            </a:r>
            <a:r>
              <a:rPr lang="en-US" sz="2600" dirty="0" smtClean="0">
                <a:latin typeface="Sitka Display" panose="02000505000000020004" pitchFamily="2" charset="0"/>
              </a:rPr>
              <a:t>), G(Number of Clusters), </a:t>
            </a:r>
            <a:r>
              <a:rPr lang="el-GR" sz="2600" dirty="0">
                <a:latin typeface="Sitka Display" panose="02000505000000020004" pitchFamily="2" charset="0"/>
              </a:rPr>
              <a:t>τ</a:t>
            </a:r>
            <a:r>
              <a:rPr lang="en-US" sz="2600" dirty="0" smtClean="0">
                <a:latin typeface="Sitka Display" panose="02000505000000020004" pitchFamily="2" charset="0"/>
              </a:rPr>
              <a:t>g (Probability of </a:t>
            </a:r>
            <a:r>
              <a:rPr lang="en-US" sz="2600" dirty="0">
                <a:latin typeface="Sitka Display" panose="02000505000000020004" pitchFamily="2" charset="0"/>
              </a:rPr>
              <a:t>E</a:t>
            </a:r>
            <a:r>
              <a:rPr lang="en-US" sz="2600" dirty="0" smtClean="0">
                <a:latin typeface="Sitka Display" panose="02000505000000020004" pitchFamily="2" charset="0"/>
              </a:rPr>
              <a:t>ach Cluster</a:t>
            </a:r>
            <a:r>
              <a:rPr lang="en-US" sz="2600" dirty="0">
                <a:latin typeface="Sitka Display" panose="02000505000000020004" pitchFamily="2" charset="0"/>
              </a:rPr>
              <a:t>), </a:t>
            </a:r>
            <a:r>
              <a:rPr lang="en-US" sz="2600" dirty="0" smtClean="0">
                <a:latin typeface="Sitka Display" panose="02000505000000020004" pitchFamily="2" charset="0"/>
              </a:rPr>
              <a:t>µg (Mean of Cluster), </a:t>
            </a:r>
            <a:r>
              <a:rPr lang="el-GR" sz="2600" dirty="0">
                <a:latin typeface="Sitka Display" panose="02000505000000020004" pitchFamily="2" charset="0"/>
              </a:rPr>
              <a:t>Σ</a:t>
            </a:r>
            <a:r>
              <a:rPr lang="en-US" sz="2600" dirty="0" smtClean="0">
                <a:latin typeface="Sitka Display" panose="02000505000000020004" pitchFamily="2" charset="0"/>
              </a:rPr>
              <a:t>g (Covariance of Cluster).</a:t>
            </a:r>
            <a:endParaRPr lang="en-US" sz="2600" dirty="0">
              <a:latin typeface="Sitka Display" panose="02000505000000020004" pitchFamily="2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2089298" y="15006911"/>
            <a:ext cx="19419402" cy="119291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Interactive Model-Based Clustering demo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2594549" y="5852160"/>
            <a:ext cx="10107929" cy="1212469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2670748" y="23308678"/>
            <a:ext cx="9955529" cy="12192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Final output Plans</a:t>
            </a:r>
            <a:endParaRPr lang="en-US" dirty="0"/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871014" y="7373651"/>
            <a:ext cx="10539936" cy="1078612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0" name="Text Placeholder 6"/>
          <p:cNvSpPr txBox="1">
            <a:spLocks noGrp="1"/>
          </p:cNvSpPr>
          <p:nvPr>
            <p:ph sz="quarter" idx="32"/>
          </p:nvPr>
        </p:nvSpPr>
        <p:spPr>
          <a:xfrm>
            <a:off x="32489775" y="7394134"/>
            <a:ext cx="10304145" cy="1058129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Querying </a:t>
            </a:r>
            <a:r>
              <a:rPr lang="en-US" dirty="0" smtClean="0"/>
              <a:t>for feedback</a:t>
            </a:r>
            <a:endParaRPr lang="en-US" dirty="0"/>
          </a:p>
        </p:txBody>
      </p:sp>
      <p:sp>
        <p:nvSpPr>
          <p:cNvPr id="31" name="Text Placeholder 8"/>
          <p:cNvSpPr txBox="1">
            <a:spLocks/>
          </p:cNvSpPr>
          <p:nvPr/>
        </p:nvSpPr>
        <p:spPr>
          <a:xfrm>
            <a:off x="12192000" y="7351445"/>
            <a:ext cx="9525000" cy="1100818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3" name="Content Placeholder 11"/>
          <p:cNvSpPr txBox="1">
            <a:spLocks/>
          </p:cNvSpPr>
          <p:nvPr/>
        </p:nvSpPr>
        <p:spPr>
          <a:xfrm>
            <a:off x="1248057" y="16092422"/>
            <a:ext cx="9896193" cy="6486215"/>
          </a:xfrm>
          <a:prstGeom prst="rect">
            <a:avLst/>
          </a:prstGeom>
        </p:spPr>
        <p:txBody>
          <a:bodyPr vert="horz" lIns="365760" tIns="182880" rIns="91440" bIns="45720" rtlCol="0">
            <a:normAutofit fontScale="92500" lnSpcReduction="20000"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Sitka Display" panose="02000505000000020004" pitchFamily="2" charset="0"/>
              </a:rPr>
              <a:t>By </a:t>
            </a:r>
            <a:r>
              <a:rPr lang="en-US" dirty="0">
                <a:latin typeface="Sitka Display" panose="02000505000000020004" pitchFamily="2" charset="0"/>
              </a:rPr>
              <a:t>interactively incorporating user feedback, we may be able to improve the clustering </a:t>
            </a:r>
            <a:r>
              <a:rPr lang="en-US" dirty="0" smtClean="0">
                <a:latin typeface="Sitka Display" panose="02000505000000020004" pitchFamily="2" charset="0"/>
              </a:rPr>
              <a:t>results</a:t>
            </a:r>
          </a:p>
          <a:p>
            <a:r>
              <a:rPr lang="en-US" dirty="0" smtClean="0">
                <a:latin typeface="Sitka Display" panose="02000505000000020004" pitchFamily="2" charset="0"/>
              </a:rPr>
              <a:t>The </a:t>
            </a:r>
            <a:r>
              <a:rPr lang="en-US" dirty="0">
                <a:latin typeface="Sitka Display" panose="02000505000000020004" pitchFamily="2" charset="0"/>
              </a:rPr>
              <a:t>inference procedure interacts with the data acquisition mechanism to make feedback-driven measurements (</a:t>
            </a:r>
            <a:r>
              <a:rPr lang="en-US" dirty="0" smtClean="0">
                <a:latin typeface="Sitka Display" panose="02000505000000020004" pitchFamily="2" charset="0"/>
              </a:rPr>
              <a:t>Krishnamurthy, 2015)</a:t>
            </a:r>
          </a:p>
          <a:p>
            <a:r>
              <a:rPr lang="en-US" dirty="0" smtClean="0">
                <a:latin typeface="Sitka Display" panose="02000505000000020004" pitchFamily="2" charset="0"/>
              </a:rPr>
              <a:t>This is especially useful when the data has characteristics of non-uniformity </a:t>
            </a:r>
            <a:r>
              <a:rPr lang="en-US" dirty="0">
                <a:latin typeface="Sitka Display" panose="02000505000000020004" pitchFamily="2" charset="0"/>
              </a:rPr>
              <a:t>(</a:t>
            </a:r>
            <a:r>
              <a:rPr lang="en-US" dirty="0" smtClean="0">
                <a:latin typeface="Sitka Display" panose="02000505000000020004" pitchFamily="2" charset="0"/>
              </a:rPr>
              <a:t>Krishnamurthy, 2015)</a:t>
            </a:r>
          </a:p>
          <a:p>
            <a:r>
              <a:rPr lang="en-US" dirty="0" smtClean="0">
                <a:latin typeface="Sitka Display" panose="02000505000000020004" pitchFamily="2" charset="0"/>
              </a:rPr>
              <a:t>An algorithm with active learning is more efficient and results are more accurate compared to an algorithm without active </a:t>
            </a:r>
            <a:r>
              <a:rPr lang="en-US" dirty="0">
                <a:latin typeface="Sitka Display" panose="02000505000000020004" pitchFamily="2" charset="0"/>
              </a:rPr>
              <a:t>learning (Krishnamurthy, 2015</a:t>
            </a:r>
            <a:r>
              <a:rPr lang="en-US" dirty="0" smtClean="0">
                <a:latin typeface="Sitka Display" panose="02000505000000020004" pitchFamily="2" charset="0"/>
              </a:rPr>
              <a:t>)</a:t>
            </a:r>
            <a:endParaRPr lang="en-US" dirty="0" smtClean="0">
              <a:latin typeface="Sitka Display" panose="02000505000000020004" pitchFamily="2" charset="0"/>
            </a:endParaRPr>
          </a:p>
          <a:p>
            <a:r>
              <a:rPr lang="en-US" dirty="0" smtClean="0">
                <a:latin typeface="Sitka Display" panose="02000505000000020004" pitchFamily="2" charset="0"/>
              </a:rPr>
              <a:t>Several ways to query the user:</a:t>
            </a:r>
          </a:p>
          <a:p>
            <a:pPr lvl="1"/>
            <a:r>
              <a:rPr lang="en-US" sz="2800" dirty="0" smtClean="0">
                <a:latin typeface="Sitka Display" panose="02000505000000020004" pitchFamily="2" charset="0"/>
              </a:rPr>
              <a:t>Ask the user to cluster individual observations</a:t>
            </a:r>
          </a:p>
          <a:p>
            <a:pPr lvl="1"/>
            <a:r>
              <a:rPr lang="en-US" sz="2800" dirty="0" smtClean="0">
                <a:latin typeface="Sitka Display" panose="02000505000000020004" pitchFamily="2" charset="0"/>
              </a:rPr>
              <a:t>Ask the user if multiple observations are in the same cluster</a:t>
            </a:r>
          </a:p>
          <a:p>
            <a:r>
              <a:rPr lang="en-US" dirty="0" smtClean="0">
                <a:latin typeface="Sitka Display" panose="02000505000000020004" pitchFamily="2" charset="0"/>
              </a:rPr>
              <a:t>Incorporate this user knowledge into the model</a:t>
            </a:r>
          </a:p>
          <a:p>
            <a:pPr marL="64008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32564228" y="14927909"/>
            <a:ext cx="10107613" cy="1127089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Active learning </a:t>
            </a:r>
            <a:endParaRPr lang="en-US" dirty="0"/>
          </a:p>
        </p:txBody>
      </p:sp>
      <p:sp>
        <p:nvSpPr>
          <p:cNvPr id="37" name="Text Placeholder 6"/>
          <p:cNvSpPr txBox="1">
            <a:spLocks/>
          </p:cNvSpPr>
          <p:nvPr/>
        </p:nvSpPr>
        <p:spPr>
          <a:xfrm>
            <a:off x="32746949" y="26876698"/>
            <a:ext cx="9977120" cy="1127089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3"/>
          </p:nvPr>
        </p:nvSpPr>
        <p:spPr>
          <a:xfrm>
            <a:off x="32563910" y="16384502"/>
            <a:ext cx="10107931" cy="680314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itka Display" panose="02000505000000020004" pitchFamily="2" charset="0"/>
              </a:rPr>
              <a:t>There are many approaches for active learning designed for supervised learning, where data is given to train the machine and obtain the desired output</a:t>
            </a:r>
          </a:p>
          <a:p>
            <a:r>
              <a:rPr lang="en-US" dirty="0" smtClean="0">
                <a:latin typeface="Sitka Display" panose="02000505000000020004" pitchFamily="2" charset="0"/>
              </a:rPr>
              <a:t>When estimating parameters in probability models, we are dealing with unsupervised learning, because we have latent variables</a:t>
            </a:r>
          </a:p>
          <a:p>
            <a:r>
              <a:rPr lang="en-US" dirty="0" smtClean="0">
                <a:latin typeface="Sitka Display" panose="02000505000000020004" pitchFamily="2" charset="0"/>
              </a:rPr>
              <a:t>There has been a lot of progress on unsupervised learning, but these algorithms could greatly benefit from human interaction/ active learning</a:t>
            </a:r>
          </a:p>
          <a:p>
            <a:r>
              <a:rPr lang="en-US" dirty="0" smtClean="0">
                <a:latin typeface="Sitka Display" panose="02000505000000020004" pitchFamily="2" charset="0"/>
              </a:rPr>
              <a:t>Questions to consider:</a:t>
            </a:r>
          </a:p>
          <a:p>
            <a:pPr lvl="1"/>
            <a:r>
              <a:rPr lang="en-US" sz="2800" dirty="0" smtClean="0">
                <a:latin typeface="Sitka Display" panose="02000505000000020004" pitchFamily="2" charset="0"/>
              </a:rPr>
              <a:t>When do we stop querying the user during active learning?</a:t>
            </a:r>
          </a:p>
          <a:p>
            <a:pPr lvl="1"/>
            <a:r>
              <a:rPr lang="en-US" sz="2800" dirty="0" smtClean="0">
                <a:latin typeface="Sitka Display" panose="02000505000000020004" pitchFamily="2" charset="0"/>
              </a:rPr>
              <a:t>How many observations do we query at once during active learning?</a:t>
            </a:r>
          </a:p>
          <a:p>
            <a:pPr lvl="1"/>
            <a:r>
              <a:rPr lang="en-US" sz="2800" dirty="0" smtClean="0">
                <a:latin typeface="Sitka Display" panose="02000505000000020004" pitchFamily="2" charset="0"/>
              </a:rPr>
              <a:t>What do we do if the user cannot answer our query?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22201802" y="9167416"/>
            <a:ext cx="9206398" cy="560268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>
                <a:latin typeface="Sitka Display" panose="02000505000000020004" pitchFamily="2" charset="0"/>
              </a:rPr>
              <a:t>Fit Model-based clustering on data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Sitka Display" panose="02000505000000020004" pitchFamily="2" charset="0"/>
              </a:rPr>
              <a:t>Obtain cluster membership probabilities for each observation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Sitka Display" panose="02000505000000020004" pitchFamily="2" charset="0"/>
              </a:rPr>
              <a:t>Identify observations with the lowest maximum membership probabilities (minimax)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Sitka Display" panose="02000505000000020004" pitchFamily="2" charset="0"/>
              </a:rPr>
              <a:t>Query the user with these chosen observations and obtain labels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Sitka Display" panose="02000505000000020004" pitchFamily="2" charset="0"/>
              </a:rPr>
              <a:t>Update model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Sitka Display" panose="02000505000000020004" pitchFamily="2" charset="0"/>
              </a:rPr>
              <a:t>Repeat steps </a:t>
            </a:r>
            <a:r>
              <a:rPr lang="en-US" dirty="0" smtClean="0">
                <a:latin typeface="Sitka Display" panose="02000505000000020004" pitchFamily="2" charset="0"/>
              </a:rPr>
              <a:t>2-5 until user specifies to stop</a:t>
            </a:r>
            <a:endParaRPr lang="en-US" dirty="0" smtClean="0">
              <a:latin typeface="Sitka Display" panose="02000505000000020004" pitchFamily="2" charset="0"/>
            </a:endParaRP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38" name="Text Placeholder 8"/>
          <p:cNvSpPr txBox="1">
            <a:spLocks/>
          </p:cNvSpPr>
          <p:nvPr/>
        </p:nvSpPr>
        <p:spPr>
          <a:xfrm>
            <a:off x="22201802" y="7409628"/>
            <a:ext cx="9306898" cy="1042635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Minimax algorithm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047" y="9198106"/>
            <a:ext cx="9469953" cy="212517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28"/>
          </p:nvPr>
        </p:nvSpPr>
        <p:spPr>
          <a:xfrm>
            <a:off x="12089298" y="31315889"/>
            <a:ext cx="19216200" cy="978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Sitka Display" panose="02000505000000020004" pitchFamily="2" charset="0"/>
              </a:rPr>
              <a:t>* The </a:t>
            </a:r>
            <a:r>
              <a:rPr lang="en-US" sz="2600" dirty="0">
                <a:latin typeface="Sitka Display" panose="02000505000000020004" pitchFamily="2" charset="0"/>
              </a:rPr>
              <a:t>data set </a:t>
            </a:r>
            <a:r>
              <a:rPr lang="en-US" sz="2600" dirty="0" smtClean="0">
                <a:latin typeface="Sitka Display" panose="02000505000000020004" pitchFamily="2" charset="0"/>
              </a:rPr>
              <a:t>utilized for this demo contains </a:t>
            </a:r>
            <a:r>
              <a:rPr lang="en-US" sz="2600" dirty="0">
                <a:latin typeface="Sitka Display" panose="02000505000000020004" pitchFamily="2" charset="0"/>
              </a:rPr>
              <a:t>six measurements made on 100 genuine and 100 counterfeit old-Swiss 1000-franc bank notes.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8200" y="16811316"/>
            <a:ext cx="7805569" cy="54717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8" y="21860322"/>
            <a:ext cx="1028700" cy="20288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4623" y="23942361"/>
            <a:ext cx="8845550" cy="525097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7186" y="23954807"/>
            <a:ext cx="8468289" cy="5058130"/>
          </a:xfrm>
          <a:prstGeom prst="rect">
            <a:avLst/>
          </a:prstGeom>
        </p:spPr>
      </p:pic>
      <p:sp>
        <p:nvSpPr>
          <p:cNvPr id="47" name="Content Placeholder 5"/>
          <p:cNvSpPr txBox="1">
            <a:spLocks/>
          </p:cNvSpPr>
          <p:nvPr/>
        </p:nvSpPr>
        <p:spPr>
          <a:xfrm>
            <a:off x="32746949" y="8848056"/>
            <a:ext cx="9206398" cy="5839494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Two potential methods for querying users:</a:t>
            </a:r>
          </a:p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1) “What cluster is point A in?”</a:t>
            </a:r>
          </a:p>
          <a:p>
            <a:pPr lvl="1"/>
            <a:r>
              <a:rPr lang="en-US" sz="2800" dirty="0" smtClean="0">
                <a:latin typeface="Sitka Display" panose="02000505000000020004" pitchFamily="2" charset="0"/>
              </a:rPr>
              <a:t>This will be easier to implement because the clusters of observations are determined by the user and updated within the model</a:t>
            </a:r>
            <a:endParaRPr lang="en-US" sz="2800" dirty="0">
              <a:latin typeface="Sitka Display" panose="02000505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2) “Are points A and B in the same cluster?”</a:t>
            </a:r>
          </a:p>
          <a:p>
            <a:pPr lvl="1"/>
            <a:r>
              <a:rPr lang="en-US" sz="2800" dirty="0">
                <a:latin typeface="Sitka Display" panose="02000505000000020004" pitchFamily="2" charset="0"/>
              </a:rPr>
              <a:t>U</a:t>
            </a:r>
            <a:r>
              <a:rPr lang="en-US" sz="2800" dirty="0" smtClean="0">
                <a:latin typeface="Sitka Display" panose="02000505000000020004" pitchFamily="2" charset="0"/>
              </a:rPr>
              <a:t>pdating model may prove to be more difficult because not given information about which specific cluster points are placed into</a:t>
            </a:r>
            <a:endParaRPr lang="en-US" sz="2800" dirty="0">
              <a:latin typeface="Sitka Display" panose="02000505000000020004" pitchFamily="2" charset="0"/>
            </a:endParaRPr>
          </a:p>
          <a:p>
            <a:pPr lvl="1"/>
            <a:r>
              <a:rPr lang="en-US" sz="2800" dirty="0">
                <a:latin typeface="Sitka Display" panose="02000505000000020004" pitchFamily="2" charset="0"/>
              </a:rPr>
              <a:t>May </a:t>
            </a:r>
            <a:r>
              <a:rPr lang="en-US" sz="2800" dirty="0" smtClean="0">
                <a:latin typeface="Sitka Display" panose="02000505000000020004" pitchFamily="2" charset="0"/>
              </a:rPr>
              <a:t>provide more accurate results and put less strain on the user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sp>
        <p:nvSpPr>
          <p:cNvPr id="48" name="Content Placeholder 21"/>
          <p:cNvSpPr txBox="1">
            <a:spLocks/>
          </p:cNvSpPr>
          <p:nvPr/>
        </p:nvSpPr>
        <p:spPr>
          <a:xfrm>
            <a:off x="32926178" y="28105100"/>
            <a:ext cx="9536113" cy="3810000"/>
          </a:xfrm>
          <a:prstGeom prst="rect">
            <a:avLst/>
          </a:prstGeom>
        </p:spPr>
        <p:txBody>
          <a:bodyPr vert="horz" lIns="365760" tIns="182880" rIns="91440" bIns="45720" rtlCol="0">
            <a:normAutofit lnSpcReduction="10000"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Grant: NSF RTG Grant 25951-1-1121631</a:t>
            </a:r>
          </a:p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Dietrich College of Humanities and Social Sciences</a:t>
            </a:r>
          </a:p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Department of Statistics Clustering Research </a:t>
            </a:r>
            <a:r>
              <a:rPr lang="en-US" dirty="0" smtClean="0">
                <a:latin typeface="Sitka Display" panose="02000505000000020004" pitchFamily="2" charset="0"/>
              </a:rPr>
              <a:t>Group</a:t>
            </a:r>
            <a:endParaRPr lang="en-US" dirty="0" smtClean="0">
              <a:latin typeface="Sitka Display" panose="02000505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Sitka Display" panose="02000505000000020004" pitchFamily="2" charset="0"/>
              </a:rPr>
              <a:t>J.A</a:t>
            </a:r>
            <a:r>
              <a:rPr lang="en-US" dirty="0">
                <a:latin typeface="Sitka Display" panose="02000505000000020004" pitchFamily="2" charset="0"/>
              </a:rPr>
              <a:t>. </a:t>
            </a:r>
            <a:r>
              <a:rPr lang="en-US" dirty="0" err="1">
                <a:latin typeface="Sitka Display" panose="02000505000000020004" pitchFamily="2" charset="0"/>
              </a:rPr>
              <a:t>Hartigan</a:t>
            </a:r>
            <a:r>
              <a:rPr lang="en-US" dirty="0">
                <a:latin typeface="Sitka Display" panose="02000505000000020004" pitchFamily="2" charset="0"/>
              </a:rPr>
              <a:t>. Clustering Algorithms. John Wiley &amp; Sons, New York, 1975</a:t>
            </a:r>
            <a:r>
              <a:rPr lang="en-US" dirty="0" smtClean="0">
                <a:latin typeface="Sitka Display" panose="02000505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Sitka Display" panose="02000505000000020004" pitchFamily="2" charset="0"/>
              </a:rPr>
              <a:t>Krishnamurthy, </a:t>
            </a:r>
            <a:r>
              <a:rPr lang="en-US" dirty="0" err="1">
                <a:latin typeface="Sitka Display" panose="02000505000000020004" pitchFamily="2" charset="0"/>
              </a:rPr>
              <a:t>Akshay</a:t>
            </a:r>
            <a:r>
              <a:rPr lang="en-US" dirty="0">
                <a:latin typeface="Sitka Display" panose="02000505000000020004" pitchFamily="2" charset="0"/>
              </a:rPr>
              <a:t>. "Interactive Algorithms for Unsupervised Machine Learning." (2015</a:t>
            </a:r>
            <a:r>
              <a:rPr lang="en-US" dirty="0" smtClean="0">
                <a:latin typeface="Sitka Display" panose="02000505000000020004" pitchFamily="2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Sitka Display" panose="02000505000000020004" pitchFamily="2" charset="0"/>
            </a:endParaRPr>
          </a:p>
          <a:p>
            <a:pPr marL="0" indent="0">
              <a:buNone/>
            </a:pPr>
            <a:endParaRPr lang="en-US" dirty="0" smtClean="0">
              <a:latin typeface="Sitka Display" panose="02000505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1"/>
          <p:cNvSpPr txBox="1">
            <a:spLocks/>
          </p:cNvSpPr>
          <p:nvPr/>
        </p:nvSpPr>
        <p:spPr>
          <a:xfrm>
            <a:off x="32670748" y="25118579"/>
            <a:ext cx="9955213" cy="1201503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tka Display" panose="02000505000000020004" pitchFamily="2" charset="0"/>
              </a:rPr>
              <a:t>Create a package within R that takes in data and utilizes user feedback to cluster the data into groups of similar data</a:t>
            </a:r>
            <a:endParaRPr lang="en-US" dirty="0">
              <a:latin typeface="Sitka Display" panose="02000505000000020004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591498" y="22632214"/>
            <a:ext cx="890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itka Display" panose="02000505000000020004" pitchFamily="2" charset="0"/>
              </a:rPr>
              <a:t>1)  Identify a dataset to cluster: we use banknote data for this demo*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941446" y="22489997"/>
            <a:ext cx="743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itka Display" panose="02000505000000020004" pitchFamily="2" charset="0"/>
              </a:rPr>
              <a:t>2</a:t>
            </a:r>
            <a:r>
              <a:rPr lang="en-US" sz="2800" b="1" dirty="0" smtClean="0">
                <a:latin typeface="Sitka Display" panose="02000505000000020004" pitchFamily="2" charset="0"/>
              </a:rPr>
              <a:t>. Fit a model-based clustering model and obtain classification for each data point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091058" y="29227773"/>
            <a:ext cx="743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itka Display" panose="02000505000000020004" pitchFamily="2" charset="0"/>
              </a:rPr>
              <a:t>3. Identify observations with which to query the user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14644" y="29193339"/>
            <a:ext cx="743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itka Display" panose="02000505000000020004" pitchFamily="2" charset="0"/>
              </a:rPr>
              <a:t>4. Incorporate user feedback and update the model: query on new points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777858" y="30391926"/>
            <a:ext cx="743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itka Display" panose="02000505000000020004" pitchFamily="2" charset="0"/>
              </a:rPr>
              <a:t>5. Continue until best model achieved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28636" y="501300"/>
            <a:ext cx="3428942" cy="342894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622" y="610104"/>
            <a:ext cx="3428942" cy="3428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84623" y="16953547"/>
            <a:ext cx="8583617" cy="49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817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Sitka Display</vt:lpstr>
      <vt:lpstr>Medical Poster</vt:lpstr>
      <vt:lpstr>Exploring Interactive Model-Based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2016-10-30T16:56:43Z</dcterms:created>
  <dcterms:modified xsi:type="dcterms:W3CDTF">2016-11-02T18:51:54Z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