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4" r:id="rId7"/>
    <p:sldId id="267" r:id="rId8"/>
    <p:sldId id="260" r:id="rId9"/>
    <p:sldId id="265"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14" autoAdjust="0"/>
  </p:normalViewPr>
  <p:slideViewPr>
    <p:cSldViewPr snapToGrid="0">
      <p:cViewPr varScale="1">
        <p:scale>
          <a:sx n="86" d="100"/>
          <a:sy n="86" d="100"/>
        </p:scale>
        <p:origin x="9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9D424-F4BF-4EE7-A39D-536DBA771EFD}"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0AA0B-4662-4BF6-B2A4-2C6A534714BD}" type="slidenum">
              <a:rPr lang="en-US" smtClean="0"/>
              <a:t>‹#›</a:t>
            </a:fld>
            <a:endParaRPr lang="en-US"/>
          </a:p>
        </p:txBody>
      </p:sp>
    </p:spTree>
    <p:extLst>
      <p:ext uri="{BB962C8B-B14F-4D97-AF65-F5344CB8AC3E}">
        <p14:creationId xmlns:p14="http://schemas.microsoft.com/office/powerpoint/2010/main" val="283817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Statement</a:t>
            </a:r>
            <a:r>
              <a:rPr lang="en-US" dirty="0"/>
              <a:t>: Predict the price of a used car based on relevant features such as year, mileage, make, engine, and condition.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Why It’s Important: </a:t>
            </a:r>
            <a:r>
              <a:rPr lang="en-US" dirty="0"/>
              <a:t>The U.S. has a large used car trading market. Accurate price predictions can help a lot of buyers and sellers make more informed decisions, while also benefiting online trading platforms by improving pricing transparency and user trust.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Type: </a:t>
            </a:r>
            <a:r>
              <a:rPr lang="en-US" dirty="0"/>
              <a:t>This is a regression problem, where the goal is to predict a continuous target variable—used car prices.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840AA0B-4662-4BF6-B2A4-2C6A534714BD}" type="slidenum">
              <a:rPr lang="en-US" smtClean="0"/>
              <a:t>2</a:t>
            </a:fld>
            <a:endParaRPr lang="en-US"/>
          </a:p>
        </p:txBody>
      </p:sp>
    </p:spTree>
    <p:extLst>
      <p:ext uri="{BB962C8B-B14F-4D97-AF65-F5344CB8AC3E}">
        <p14:creationId xmlns:p14="http://schemas.microsoft.com/office/powerpoint/2010/main" val="196281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40AA0B-4662-4BF6-B2A4-2C6A534714BD}" type="slidenum">
              <a:rPr lang="en-US" smtClean="0"/>
              <a:t>3</a:t>
            </a:fld>
            <a:endParaRPr lang="en-US"/>
          </a:p>
        </p:txBody>
      </p:sp>
    </p:spTree>
    <p:extLst>
      <p:ext uri="{BB962C8B-B14F-4D97-AF65-F5344CB8AC3E}">
        <p14:creationId xmlns:p14="http://schemas.microsoft.com/office/powerpoint/2010/main" val="155005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transmission_type</a:t>
            </a:r>
            <a:r>
              <a:rPr lang="en-US" dirty="0"/>
              <a:t>: automatic or manual</a:t>
            </a:r>
          </a:p>
          <a:p>
            <a:r>
              <a:rPr lang="en-US" dirty="0" err="1"/>
              <a:t>clean_title</a:t>
            </a:r>
            <a:r>
              <a:rPr lang="en-US" dirty="0"/>
              <a:t>: whether the car has legal dispute or not</a:t>
            </a:r>
          </a:p>
        </p:txBody>
      </p:sp>
      <p:sp>
        <p:nvSpPr>
          <p:cNvPr id="4" name="Slide Number Placeholder 3"/>
          <p:cNvSpPr>
            <a:spLocks noGrp="1"/>
          </p:cNvSpPr>
          <p:nvPr>
            <p:ph type="sldNum" sz="quarter" idx="5"/>
          </p:nvPr>
        </p:nvSpPr>
        <p:spPr/>
        <p:txBody>
          <a:bodyPr/>
          <a:lstStyle/>
          <a:p>
            <a:fld id="{A840AA0B-4662-4BF6-B2A4-2C6A534714BD}" type="slidenum">
              <a:rPr lang="en-US" smtClean="0"/>
              <a:t>4</a:t>
            </a:fld>
            <a:endParaRPr lang="en-US"/>
          </a:p>
        </p:txBody>
      </p:sp>
    </p:spTree>
    <p:extLst>
      <p:ext uri="{BB962C8B-B14F-4D97-AF65-F5344CB8AC3E}">
        <p14:creationId xmlns:p14="http://schemas.microsoft.com/office/powerpoint/2010/main" val="161329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 variable, </a:t>
            </a:r>
            <a:r>
              <a:rPr lang="en-US" b="1" dirty="0"/>
              <a:t>used car sales price</a:t>
            </a:r>
            <a:r>
              <a:rPr lang="en-US" dirty="0"/>
              <a:t>, is highly right-skewed due to the presence of luxury cars priced significantly higher than ordinary vehicles. These high prices create numerous outliers, which can lead to inaccurate predictions. However, removing these outliers would result in the loss of valuable information about luxury car prices. To address this issue, we apply a </a:t>
            </a:r>
            <a:r>
              <a:rPr lang="en-US" b="1" dirty="0"/>
              <a:t>log transformation</a:t>
            </a:r>
            <a:r>
              <a:rPr lang="en-US" dirty="0"/>
              <a:t> to the sales price, which helps reduce skewness and brings the distribution closer to normal, improving the model’s ability to make accurate predictions across all price ranges.</a:t>
            </a:r>
          </a:p>
        </p:txBody>
      </p:sp>
      <p:sp>
        <p:nvSpPr>
          <p:cNvPr id="4" name="Slide Number Placeholder 3"/>
          <p:cNvSpPr>
            <a:spLocks noGrp="1"/>
          </p:cNvSpPr>
          <p:nvPr>
            <p:ph type="sldNum" sz="quarter" idx="5"/>
          </p:nvPr>
        </p:nvSpPr>
        <p:spPr/>
        <p:txBody>
          <a:bodyPr/>
          <a:lstStyle/>
          <a:p>
            <a:fld id="{A840AA0B-4662-4BF6-B2A4-2C6A534714BD}" type="slidenum">
              <a:rPr lang="en-US" smtClean="0"/>
              <a:t>5</a:t>
            </a:fld>
            <a:endParaRPr lang="en-US"/>
          </a:p>
        </p:txBody>
      </p:sp>
    </p:spTree>
    <p:extLst>
      <p:ext uri="{BB962C8B-B14F-4D97-AF65-F5344CB8AC3E}">
        <p14:creationId xmlns:p14="http://schemas.microsoft.com/office/powerpoint/2010/main" val="179827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40AA0B-4662-4BF6-B2A4-2C6A534714BD}" type="slidenum">
              <a:rPr lang="en-US" smtClean="0"/>
              <a:t>6</a:t>
            </a:fld>
            <a:endParaRPr lang="en-US"/>
          </a:p>
        </p:txBody>
      </p:sp>
    </p:spTree>
    <p:extLst>
      <p:ext uri="{BB962C8B-B14F-4D97-AF65-F5344CB8AC3E}">
        <p14:creationId xmlns:p14="http://schemas.microsoft.com/office/powerpoint/2010/main" val="308049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briefly how you split the data and why. What preprocessors did you use and why? How many features and data points do you have before and after preprocessing. </a:t>
            </a:r>
          </a:p>
        </p:txBody>
      </p:sp>
      <p:sp>
        <p:nvSpPr>
          <p:cNvPr id="4" name="Slide Number Placeholder 3"/>
          <p:cNvSpPr>
            <a:spLocks noGrp="1"/>
          </p:cNvSpPr>
          <p:nvPr>
            <p:ph type="sldNum" sz="quarter" idx="5"/>
          </p:nvPr>
        </p:nvSpPr>
        <p:spPr/>
        <p:txBody>
          <a:bodyPr/>
          <a:lstStyle/>
          <a:p>
            <a:fld id="{A840AA0B-4662-4BF6-B2A4-2C6A534714BD}" type="slidenum">
              <a:rPr lang="en-US" smtClean="0"/>
              <a:t>8</a:t>
            </a:fld>
            <a:endParaRPr lang="en-US"/>
          </a:p>
        </p:txBody>
      </p:sp>
    </p:spTree>
    <p:extLst>
      <p:ext uri="{BB962C8B-B14F-4D97-AF65-F5344CB8AC3E}">
        <p14:creationId xmlns:p14="http://schemas.microsoft.com/office/powerpoint/2010/main" val="14748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missing values, describe the basic properties of the missing values (e.g., what fraction of the points have missing values, which features, what fraction of the features are missing, </a:t>
            </a:r>
            <a:r>
              <a:rPr lang="en-US" dirty="0" err="1"/>
              <a:t>etc</a:t>
            </a:r>
            <a:r>
              <a:rPr lang="en-US" dirty="0"/>
              <a:t>).</a:t>
            </a:r>
          </a:p>
        </p:txBody>
      </p:sp>
      <p:sp>
        <p:nvSpPr>
          <p:cNvPr id="4" name="Slide Number Placeholder 3"/>
          <p:cNvSpPr>
            <a:spLocks noGrp="1"/>
          </p:cNvSpPr>
          <p:nvPr>
            <p:ph type="sldNum" sz="quarter" idx="5"/>
          </p:nvPr>
        </p:nvSpPr>
        <p:spPr/>
        <p:txBody>
          <a:bodyPr/>
          <a:lstStyle/>
          <a:p>
            <a:fld id="{A840AA0B-4662-4BF6-B2A4-2C6A534714BD}" type="slidenum">
              <a:rPr lang="en-US" smtClean="0"/>
              <a:t>9</a:t>
            </a:fld>
            <a:endParaRPr lang="en-US"/>
          </a:p>
        </p:txBody>
      </p:sp>
    </p:spTree>
    <p:extLst>
      <p:ext uri="{BB962C8B-B14F-4D97-AF65-F5344CB8AC3E}">
        <p14:creationId xmlns:p14="http://schemas.microsoft.com/office/powerpoint/2010/main" val="44541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235092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120830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BE028-398E-4268-BB8F-AEE0269406B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57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3568451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BE028-398E-4268-BB8F-AEE0269406B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447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2019811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2466141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322411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402209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041B9-6EE8-4A3B-BD08-6342F06CF105}"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227316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165459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041B9-6EE8-4A3B-BD08-6342F06CF105}"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369105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041B9-6EE8-4A3B-BD08-6342F06CF105}"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396322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041B9-6EE8-4A3B-BD08-6342F06CF105}"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42199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300675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041B9-6EE8-4A3B-BD08-6342F06CF105}"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BE028-398E-4268-BB8F-AEE0269406B0}" type="slidenum">
              <a:rPr lang="en-US" smtClean="0"/>
              <a:t>‹#›</a:t>
            </a:fld>
            <a:endParaRPr lang="en-US"/>
          </a:p>
        </p:txBody>
      </p:sp>
    </p:spTree>
    <p:extLst>
      <p:ext uri="{BB962C8B-B14F-4D97-AF65-F5344CB8AC3E}">
        <p14:creationId xmlns:p14="http://schemas.microsoft.com/office/powerpoint/2010/main" val="177551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7041B9-6EE8-4A3B-BD08-6342F06CF105}" type="datetimeFigureOut">
              <a:rPr lang="en-US" smtClean="0"/>
              <a:t>10/23/2024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0BE028-398E-4268-BB8F-AEE0269406B0}" type="slidenum">
              <a:rPr lang="en-US" smtClean="0"/>
              <a:t>‹#›</a:t>
            </a:fld>
            <a:endParaRPr lang="en-US"/>
          </a:p>
        </p:txBody>
      </p:sp>
    </p:spTree>
    <p:extLst>
      <p:ext uri="{BB962C8B-B14F-4D97-AF65-F5344CB8AC3E}">
        <p14:creationId xmlns:p14="http://schemas.microsoft.com/office/powerpoint/2010/main" val="3668053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taeefnajib/used-car-price-prediction-dataset/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ar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8BF7-41E6-B947-E454-2A93583FF257}"/>
              </a:ext>
            </a:extLst>
          </p:cNvPr>
          <p:cNvSpPr>
            <a:spLocks noGrp="1"/>
          </p:cNvSpPr>
          <p:nvPr>
            <p:ph type="ctrTitle"/>
          </p:nvPr>
        </p:nvSpPr>
        <p:spPr>
          <a:xfrm>
            <a:off x="2589212" y="2164278"/>
            <a:ext cx="8915399" cy="2262781"/>
          </a:xfrm>
        </p:spPr>
        <p:txBody>
          <a:bodyPr/>
          <a:lstStyle/>
          <a:p>
            <a:r>
              <a:rPr lang="en-US" dirty="0"/>
              <a:t>U</a:t>
            </a:r>
            <a:r>
              <a:rPr lang="en-US" altLang="zh-CN" dirty="0"/>
              <a:t>sed Car Price Prediction</a:t>
            </a:r>
            <a:endParaRPr lang="en-US" dirty="0"/>
          </a:p>
        </p:txBody>
      </p:sp>
      <p:sp>
        <p:nvSpPr>
          <p:cNvPr id="3" name="Subtitle 2">
            <a:extLst>
              <a:ext uri="{FF2B5EF4-FFF2-40B4-BE49-F238E27FC236}">
                <a16:creationId xmlns:a16="http://schemas.microsoft.com/office/drawing/2014/main" id="{E49A177D-5223-8A19-284D-D1A8D8AFDE63}"/>
              </a:ext>
            </a:extLst>
          </p:cNvPr>
          <p:cNvSpPr>
            <a:spLocks noGrp="1"/>
          </p:cNvSpPr>
          <p:nvPr>
            <p:ph type="subTitle" idx="1"/>
          </p:nvPr>
        </p:nvSpPr>
        <p:spPr/>
        <p:txBody>
          <a:bodyPr/>
          <a:lstStyle/>
          <a:p>
            <a:pPr marL="285750" indent="-285750">
              <a:buFont typeface="Arial" panose="020B0604020202020204" pitchFamily="34" charset="0"/>
              <a:buChar char="•"/>
            </a:pPr>
            <a:r>
              <a:rPr lang="en-US" dirty="0"/>
              <a:t>Shiyu Liu, Data Science Institute, 10/25/2024</a:t>
            </a:r>
          </a:p>
          <a:p>
            <a:pPr marL="285750" indent="-285750">
              <a:buFont typeface="Arial" panose="020B0604020202020204" pitchFamily="34" charset="0"/>
              <a:buChar char="•"/>
            </a:pPr>
            <a:r>
              <a:rPr lang="en-US" dirty="0"/>
              <a:t>https://github.com/lshiyu4210/data1030_project</a:t>
            </a:r>
          </a:p>
        </p:txBody>
      </p:sp>
    </p:spTree>
    <p:extLst>
      <p:ext uri="{BB962C8B-B14F-4D97-AF65-F5344CB8AC3E}">
        <p14:creationId xmlns:p14="http://schemas.microsoft.com/office/powerpoint/2010/main" val="179795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D194-55B2-BB80-435C-2EAAF4E0726B}"/>
              </a:ext>
            </a:extLst>
          </p:cNvPr>
          <p:cNvSpPr>
            <a:spLocks noGrp="1"/>
          </p:cNvSpPr>
          <p:nvPr>
            <p:ph type="title"/>
          </p:nvPr>
        </p:nvSpPr>
        <p:spPr>
          <a:xfrm>
            <a:off x="1803217" y="2942579"/>
            <a:ext cx="8911687" cy="1280890"/>
          </a:xfrm>
        </p:spPr>
        <p:txBody>
          <a:bodyPr>
            <a:normAutofit/>
          </a:bodyPr>
          <a:lstStyle/>
          <a:p>
            <a:pPr algn="ctr"/>
            <a:r>
              <a:rPr lang="en-US" sz="5400" dirty="0"/>
              <a:t>Q&amp;A</a:t>
            </a:r>
          </a:p>
        </p:txBody>
      </p:sp>
    </p:spTree>
    <p:extLst>
      <p:ext uri="{BB962C8B-B14F-4D97-AF65-F5344CB8AC3E}">
        <p14:creationId xmlns:p14="http://schemas.microsoft.com/office/powerpoint/2010/main" val="114151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459-E844-4B93-8B68-8085673C65AA}"/>
              </a:ext>
            </a:extLst>
          </p:cNvPr>
          <p:cNvSpPr>
            <a:spLocks noGrp="1"/>
          </p:cNvSpPr>
          <p:nvPr>
            <p:ph type="title"/>
          </p:nvPr>
        </p:nvSpPr>
        <p:spPr>
          <a:xfrm>
            <a:off x="1868530" y="2951673"/>
            <a:ext cx="8911687" cy="1280890"/>
          </a:xfrm>
        </p:spPr>
        <p:txBody>
          <a:bodyPr/>
          <a:lstStyle/>
          <a:p>
            <a:pPr algn="ctr"/>
            <a:r>
              <a:rPr lang="en-US" dirty="0"/>
              <a:t>Thanks for your time!</a:t>
            </a:r>
          </a:p>
        </p:txBody>
      </p:sp>
    </p:spTree>
    <p:extLst>
      <p:ext uri="{BB962C8B-B14F-4D97-AF65-F5344CB8AC3E}">
        <p14:creationId xmlns:p14="http://schemas.microsoft.com/office/powerpoint/2010/main" val="282532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AEBF-D6CC-00AE-925F-FA2CC3423E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FE81568-A6B9-0F53-9E51-12D6857441FD}"/>
              </a:ext>
            </a:extLst>
          </p:cNvPr>
          <p:cNvSpPr>
            <a:spLocks noGrp="1"/>
          </p:cNvSpPr>
          <p:nvPr>
            <p:ph idx="1"/>
          </p:nvPr>
        </p:nvSpPr>
        <p:spPr/>
        <p:txBody>
          <a:bodyPr/>
          <a:lstStyle/>
          <a:p>
            <a:r>
              <a:rPr lang="en-US" b="1" dirty="0"/>
              <a:t>Problem Statement: </a:t>
            </a:r>
            <a:r>
              <a:rPr lang="en-US" dirty="0"/>
              <a:t>Predict the price of a used car based on relevant features </a:t>
            </a:r>
          </a:p>
          <a:p>
            <a:r>
              <a:rPr lang="en-US" b="1" dirty="0"/>
              <a:t>Why It’s Important: </a:t>
            </a:r>
            <a:r>
              <a:rPr lang="en-US" dirty="0"/>
              <a:t>help buyers and sellers make informed decisions, benefiting online trading platforms by improving pricing transparency and user trust</a:t>
            </a:r>
          </a:p>
          <a:p>
            <a:r>
              <a:rPr lang="en-US" b="1" dirty="0"/>
              <a:t>Problem Type: </a:t>
            </a:r>
            <a:r>
              <a:rPr lang="en-US" dirty="0"/>
              <a:t>regression problem, continuous target variable—</a:t>
            </a:r>
            <a:r>
              <a:rPr lang="en-US" i="1" dirty="0"/>
              <a:t>used car prices</a:t>
            </a:r>
          </a:p>
        </p:txBody>
      </p:sp>
    </p:spTree>
    <p:extLst>
      <p:ext uri="{BB962C8B-B14F-4D97-AF65-F5344CB8AC3E}">
        <p14:creationId xmlns:p14="http://schemas.microsoft.com/office/powerpoint/2010/main" val="68494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682-1F73-FF3C-DE3D-050EA541048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7325A30-B94A-9A98-67A3-68E03F3F1283}"/>
              </a:ext>
            </a:extLst>
          </p:cNvPr>
          <p:cNvSpPr>
            <a:spLocks noGrp="1"/>
          </p:cNvSpPr>
          <p:nvPr>
            <p:ph idx="1"/>
          </p:nvPr>
        </p:nvSpPr>
        <p:spPr/>
        <p:txBody>
          <a:bodyPr/>
          <a:lstStyle/>
          <a:p>
            <a:r>
              <a:rPr lang="en-US" b="1" dirty="0"/>
              <a:t>Data Source: </a:t>
            </a:r>
            <a:r>
              <a:rPr lang="en-US" dirty="0">
                <a:hlinkClick r:id="rId3"/>
              </a:rPr>
              <a:t>K</a:t>
            </a:r>
            <a:r>
              <a:rPr lang="en-US" altLang="zh-CN" dirty="0">
                <a:hlinkClick r:id="rId3"/>
              </a:rPr>
              <a:t>aggle: </a:t>
            </a:r>
            <a:r>
              <a:rPr lang="en-US" dirty="0">
                <a:hlinkClick r:id="rId3"/>
              </a:rPr>
              <a:t>Used Car Price Prediction Dataset</a:t>
            </a:r>
            <a:endParaRPr lang="en-US" dirty="0"/>
          </a:p>
          <a:p>
            <a:r>
              <a:rPr lang="en-US" b="1" dirty="0"/>
              <a:t>Data Collection</a:t>
            </a:r>
            <a:r>
              <a:rPr lang="en-US" dirty="0"/>
              <a:t>: Extracted from the popular automotive marketplace website, </a:t>
            </a:r>
            <a:r>
              <a:rPr lang="en-US" dirty="0">
                <a:hlinkClick r:id="rId4"/>
              </a:rPr>
              <a:t>Cars.com</a:t>
            </a:r>
            <a:endParaRPr lang="en-US" dirty="0"/>
          </a:p>
          <a:p>
            <a:r>
              <a:rPr lang="en-US" b="1" dirty="0"/>
              <a:t>Release Date: </a:t>
            </a:r>
            <a:r>
              <a:rPr lang="en-US" dirty="0"/>
              <a:t>Oct 22, 2023</a:t>
            </a:r>
          </a:p>
        </p:txBody>
      </p:sp>
    </p:spTree>
    <p:extLst>
      <p:ext uri="{BB962C8B-B14F-4D97-AF65-F5344CB8AC3E}">
        <p14:creationId xmlns:p14="http://schemas.microsoft.com/office/powerpoint/2010/main" val="62922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0B9C-6F5A-CDE7-5CE1-C82096DEB570}"/>
              </a:ext>
            </a:extLst>
          </p:cNvPr>
          <p:cNvSpPr>
            <a:spLocks noGrp="1"/>
          </p:cNvSpPr>
          <p:nvPr>
            <p:ph type="title"/>
          </p:nvPr>
        </p:nvSpPr>
        <p:spPr/>
        <p:txBody>
          <a:bodyPr/>
          <a:lstStyle/>
          <a:p>
            <a:r>
              <a:rPr lang="en-US" dirty="0"/>
              <a:t>Overview and Feature Engineering</a:t>
            </a:r>
          </a:p>
        </p:txBody>
      </p:sp>
      <p:sp>
        <p:nvSpPr>
          <p:cNvPr id="3" name="Content Placeholder 2">
            <a:extLst>
              <a:ext uri="{FF2B5EF4-FFF2-40B4-BE49-F238E27FC236}">
                <a16:creationId xmlns:a16="http://schemas.microsoft.com/office/drawing/2014/main" id="{ADC15E05-EBF8-E581-1BA1-E06A7F0BDEE2}"/>
              </a:ext>
            </a:extLst>
          </p:cNvPr>
          <p:cNvSpPr>
            <a:spLocks noGrp="1"/>
          </p:cNvSpPr>
          <p:nvPr>
            <p:ph idx="1"/>
          </p:nvPr>
        </p:nvSpPr>
        <p:spPr/>
        <p:txBody>
          <a:bodyPr/>
          <a:lstStyle/>
          <a:p>
            <a:r>
              <a:rPr lang="en-US" b="1" dirty="0"/>
              <a:t>Raw Dataset Dimensions: </a:t>
            </a:r>
            <a:r>
              <a:rPr lang="en-US" dirty="0"/>
              <a:t>4009 × 12</a:t>
            </a:r>
          </a:p>
          <a:p>
            <a:r>
              <a:rPr lang="en-US" b="1" dirty="0"/>
              <a:t>Dimensions After Processing: </a:t>
            </a:r>
            <a:r>
              <a:rPr lang="en-US" dirty="0"/>
              <a:t>4009 × 13</a:t>
            </a:r>
          </a:p>
          <a:p>
            <a:r>
              <a:rPr lang="en-US" b="1" dirty="0"/>
              <a:t>Features Removed: </a:t>
            </a:r>
            <a:r>
              <a:rPr lang="en-US" dirty="0"/>
              <a:t>engine, </a:t>
            </a:r>
            <a:r>
              <a:rPr lang="en-US" i="1" dirty="0"/>
              <a:t>transmission</a:t>
            </a:r>
            <a:r>
              <a:rPr lang="en-US" dirty="0"/>
              <a:t>, model, </a:t>
            </a:r>
            <a:r>
              <a:rPr lang="en-US" dirty="0" err="1"/>
              <a:t>int_col</a:t>
            </a:r>
            <a:r>
              <a:rPr lang="en-US" dirty="0"/>
              <a:t>, </a:t>
            </a:r>
            <a:r>
              <a:rPr lang="en-US" dirty="0" err="1"/>
              <a:t>ext_col</a:t>
            </a:r>
            <a:endParaRPr lang="en-US" dirty="0"/>
          </a:p>
          <a:p>
            <a:r>
              <a:rPr lang="en-US" b="1" dirty="0"/>
              <a:t>Features Added: </a:t>
            </a:r>
            <a:r>
              <a:rPr lang="en-US" dirty="0"/>
              <a:t>horsepower, displacement, cylinders, turbo, </a:t>
            </a:r>
            <a:r>
              <a:rPr lang="en-US" dirty="0" err="1"/>
              <a:t>transmission_type</a:t>
            </a:r>
            <a:r>
              <a:rPr lang="en-US" dirty="0"/>
              <a:t>, gears</a:t>
            </a:r>
          </a:p>
          <a:p>
            <a:r>
              <a:rPr lang="en-US" b="1" dirty="0"/>
              <a:t>Other Features: </a:t>
            </a:r>
            <a:r>
              <a:rPr lang="en-US" dirty="0"/>
              <a:t>brand, </a:t>
            </a:r>
            <a:r>
              <a:rPr lang="en-US" dirty="0" err="1"/>
              <a:t>model_year</a:t>
            </a:r>
            <a:r>
              <a:rPr lang="en-US" dirty="0"/>
              <a:t>, milage, </a:t>
            </a:r>
            <a:r>
              <a:rPr lang="en-US" dirty="0" err="1"/>
              <a:t>fuel_type</a:t>
            </a:r>
            <a:r>
              <a:rPr lang="en-US" dirty="0"/>
              <a:t>, accident, </a:t>
            </a:r>
            <a:r>
              <a:rPr lang="en-US" i="1" dirty="0" err="1"/>
              <a:t>clean_title</a:t>
            </a:r>
            <a:r>
              <a:rPr lang="en-US" dirty="0"/>
              <a:t>, price</a:t>
            </a:r>
          </a:p>
        </p:txBody>
      </p:sp>
    </p:spTree>
    <p:extLst>
      <p:ext uri="{BB962C8B-B14F-4D97-AF65-F5344CB8AC3E}">
        <p14:creationId xmlns:p14="http://schemas.microsoft.com/office/powerpoint/2010/main" val="45656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A8B8-E763-0731-2EC1-6C3F5EA4F847}"/>
              </a:ext>
            </a:extLst>
          </p:cNvPr>
          <p:cNvSpPr>
            <a:spLocks noGrp="1"/>
          </p:cNvSpPr>
          <p:nvPr>
            <p:ph type="title"/>
          </p:nvPr>
        </p:nvSpPr>
        <p:spPr/>
        <p:txBody>
          <a:bodyPr/>
          <a:lstStyle/>
          <a:p>
            <a:r>
              <a:rPr lang="en-US" dirty="0"/>
              <a:t>Target Variable: Sales Price</a:t>
            </a:r>
          </a:p>
        </p:txBody>
      </p:sp>
      <p:sp>
        <p:nvSpPr>
          <p:cNvPr id="3" name="Content Placeholder 2">
            <a:extLst>
              <a:ext uri="{FF2B5EF4-FFF2-40B4-BE49-F238E27FC236}">
                <a16:creationId xmlns:a16="http://schemas.microsoft.com/office/drawing/2014/main" id="{8B7B5367-9CEB-D69C-C08C-38B0BE647D75}"/>
              </a:ext>
            </a:extLst>
          </p:cNvPr>
          <p:cNvSpPr>
            <a:spLocks noGrp="1"/>
          </p:cNvSpPr>
          <p:nvPr>
            <p:ph idx="1"/>
          </p:nvPr>
        </p:nvSpPr>
        <p:spPr>
          <a:xfrm>
            <a:off x="2093912" y="1540189"/>
            <a:ext cx="8915400" cy="3777622"/>
          </a:xfrm>
        </p:spPr>
        <p:txBody>
          <a:bodyPr/>
          <a:lstStyle/>
          <a:p>
            <a:r>
              <a:rPr lang="en-US" b="1" dirty="0"/>
              <a:t>Reason: </a:t>
            </a:r>
            <a:r>
              <a:rPr lang="en-US" dirty="0"/>
              <a:t>highly right-skewed sales price</a:t>
            </a:r>
          </a:p>
          <a:p>
            <a:r>
              <a:rPr lang="en-US" b="1" dirty="0"/>
              <a:t>Unexpected: </a:t>
            </a:r>
            <a:r>
              <a:rPr lang="en-US" dirty="0"/>
              <a:t>luxury cars → outliers, inaccurate predictions</a:t>
            </a:r>
          </a:p>
          <a:p>
            <a:r>
              <a:rPr lang="en-US" b="1" dirty="0"/>
              <a:t>Solution: </a:t>
            </a:r>
            <a:r>
              <a:rPr lang="en-US" dirty="0"/>
              <a:t>log transformation, normalize</a:t>
            </a:r>
          </a:p>
          <a:p>
            <a:r>
              <a:rPr lang="en-US" b="1" dirty="0"/>
              <a:t>Skewness Before and After: </a:t>
            </a:r>
            <a:r>
              <a:rPr lang="en-US" dirty="0"/>
              <a:t>19.514 → 0.106</a:t>
            </a:r>
          </a:p>
        </p:txBody>
      </p:sp>
      <p:pic>
        <p:nvPicPr>
          <p:cNvPr id="6" name="Picture 5">
            <a:extLst>
              <a:ext uri="{FF2B5EF4-FFF2-40B4-BE49-F238E27FC236}">
                <a16:creationId xmlns:a16="http://schemas.microsoft.com/office/drawing/2014/main" id="{95626B9F-E83A-C429-BAAD-48C8A562E444}"/>
              </a:ext>
            </a:extLst>
          </p:cNvPr>
          <p:cNvPicPr>
            <a:picLocks noChangeAspect="1"/>
          </p:cNvPicPr>
          <p:nvPr/>
        </p:nvPicPr>
        <p:blipFill>
          <a:blip r:embed="rId3"/>
          <a:stretch>
            <a:fillRect/>
          </a:stretch>
        </p:blipFill>
        <p:spPr>
          <a:xfrm>
            <a:off x="1694985" y="3276305"/>
            <a:ext cx="4625662" cy="3077241"/>
          </a:xfrm>
          <a:prstGeom prst="rect">
            <a:avLst/>
          </a:prstGeom>
        </p:spPr>
      </p:pic>
      <p:pic>
        <p:nvPicPr>
          <p:cNvPr id="9" name="Picture 8">
            <a:extLst>
              <a:ext uri="{FF2B5EF4-FFF2-40B4-BE49-F238E27FC236}">
                <a16:creationId xmlns:a16="http://schemas.microsoft.com/office/drawing/2014/main" id="{68E6D3AC-5D44-F33E-BF15-D4209CA00FB3}"/>
              </a:ext>
            </a:extLst>
          </p:cNvPr>
          <p:cNvPicPr>
            <a:picLocks noChangeAspect="1"/>
          </p:cNvPicPr>
          <p:nvPr/>
        </p:nvPicPr>
        <p:blipFill>
          <a:blip r:embed="rId4"/>
          <a:stretch>
            <a:fillRect/>
          </a:stretch>
        </p:blipFill>
        <p:spPr>
          <a:xfrm>
            <a:off x="6551612" y="3276305"/>
            <a:ext cx="5096068" cy="3077241"/>
          </a:xfrm>
          <a:prstGeom prst="rect">
            <a:avLst/>
          </a:prstGeom>
        </p:spPr>
      </p:pic>
    </p:spTree>
    <p:extLst>
      <p:ext uri="{BB962C8B-B14F-4D97-AF65-F5344CB8AC3E}">
        <p14:creationId xmlns:p14="http://schemas.microsoft.com/office/powerpoint/2010/main" val="362713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2278-D9C8-7239-E6C8-13BC1F2D08E3}"/>
              </a:ext>
            </a:extLst>
          </p:cNvPr>
          <p:cNvSpPr>
            <a:spLocks noGrp="1"/>
          </p:cNvSpPr>
          <p:nvPr>
            <p:ph type="title"/>
          </p:nvPr>
        </p:nvSpPr>
        <p:spPr/>
        <p:txBody>
          <a:bodyPr/>
          <a:lstStyle/>
          <a:p>
            <a:r>
              <a:rPr lang="en-US" dirty="0"/>
              <a:t>Heatmap of Continuous Variables</a:t>
            </a:r>
          </a:p>
        </p:txBody>
      </p:sp>
      <p:sp>
        <p:nvSpPr>
          <p:cNvPr id="3" name="Content Placeholder 2">
            <a:extLst>
              <a:ext uri="{FF2B5EF4-FFF2-40B4-BE49-F238E27FC236}">
                <a16:creationId xmlns:a16="http://schemas.microsoft.com/office/drawing/2014/main" id="{8F4CF635-4928-1771-68A1-FFDF5E9BCDBC}"/>
              </a:ext>
            </a:extLst>
          </p:cNvPr>
          <p:cNvSpPr>
            <a:spLocks noGrp="1"/>
          </p:cNvSpPr>
          <p:nvPr>
            <p:ph idx="1"/>
          </p:nvPr>
        </p:nvSpPr>
        <p:spPr>
          <a:xfrm>
            <a:off x="1801193" y="1540189"/>
            <a:ext cx="4666514" cy="3777622"/>
          </a:xfrm>
        </p:spPr>
        <p:txBody>
          <a:bodyPr/>
          <a:lstStyle/>
          <a:p>
            <a:r>
              <a:rPr lang="en-US" b="1" dirty="0"/>
              <a:t>Reason</a:t>
            </a:r>
            <a:r>
              <a:rPr lang="en-US" dirty="0"/>
              <a:t>: understand correlations between features</a:t>
            </a:r>
          </a:p>
          <a:p>
            <a:r>
              <a:rPr lang="en-US" b="1" dirty="0"/>
              <a:t>Interesting</a:t>
            </a:r>
            <a:r>
              <a:rPr lang="en-US" dirty="0"/>
              <a:t>: high positive correlation between </a:t>
            </a:r>
            <a:r>
              <a:rPr lang="en-US" i="1" dirty="0"/>
              <a:t>cylinders</a:t>
            </a:r>
            <a:r>
              <a:rPr lang="en-US" dirty="0"/>
              <a:t>, </a:t>
            </a:r>
            <a:r>
              <a:rPr lang="en-US" i="1" dirty="0"/>
              <a:t>displacement</a:t>
            </a:r>
            <a:r>
              <a:rPr lang="en-US" dirty="0"/>
              <a:t>, and </a:t>
            </a:r>
            <a:r>
              <a:rPr lang="en-US" i="1" dirty="0"/>
              <a:t>horsepower</a:t>
            </a:r>
            <a:r>
              <a:rPr lang="en-US" dirty="0"/>
              <a:t>, but not </a:t>
            </a:r>
            <a:r>
              <a:rPr lang="en-US" i="1" dirty="0"/>
              <a:t>gears</a:t>
            </a:r>
          </a:p>
          <a:p>
            <a:endParaRPr lang="en-US" dirty="0"/>
          </a:p>
        </p:txBody>
      </p:sp>
      <p:pic>
        <p:nvPicPr>
          <p:cNvPr id="6" name="Picture 5">
            <a:extLst>
              <a:ext uri="{FF2B5EF4-FFF2-40B4-BE49-F238E27FC236}">
                <a16:creationId xmlns:a16="http://schemas.microsoft.com/office/drawing/2014/main" id="{30CE5F25-5BCE-B7B1-647B-48D5756D2917}"/>
              </a:ext>
            </a:extLst>
          </p:cNvPr>
          <p:cNvPicPr>
            <a:picLocks noChangeAspect="1"/>
          </p:cNvPicPr>
          <p:nvPr/>
        </p:nvPicPr>
        <p:blipFill>
          <a:blip r:embed="rId3"/>
          <a:stretch>
            <a:fillRect/>
          </a:stretch>
        </p:blipFill>
        <p:spPr>
          <a:xfrm>
            <a:off x="6534613" y="1641683"/>
            <a:ext cx="5374889" cy="4483444"/>
          </a:xfrm>
          <a:prstGeom prst="rect">
            <a:avLst/>
          </a:prstGeom>
        </p:spPr>
      </p:pic>
    </p:spTree>
    <p:extLst>
      <p:ext uri="{BB962C8B-B14F-4D97-AF65-F5344CB8AC3E}">
        <p14:creationId xmlns:p14="http://schemas.microsoft.com/office/powerpoint/2010/main" val="12445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3898-0F30-D2C4-BDD3-F4FB61190CF3}"/>
              </a:ext>
            </a:extLst>
          </p:cNvPr>
          <p:cNvSpPr>
            <a:spLocks noGrp="1"/>
          </p:cNvSpPr>
          <p:nvPr>
            <p:ph type="title"/>
          </p:nvPr>
        </p:nvSpPr>
        <p:spPr/>
        <p:txBody>
          <a:bodyPr/>
          <a:lstStyle/>
          <a:p>
            <a:r>
              <a:rPr lang="en-US" dirty="0"/>
              <a:t>Boxplot of Log Price by Fuel Type</a:t>
            </a:r>
          </a:p>
        </p:txBody>
      </p:sp>
      <p:sp>
        <p:nvSpPr>
          <p:cNvPr id="3" name="Content Placeholder 2">
            <a:extLst>
              <a:ext uri="{FF2B5EF4-FFF2-40B4-BE49-F238E27FC236}">
                <a16:creationId xmlns:a16="http://schemas.microsoft.com/office/drawing/2014/main" id="{731E7D8C-8B55-5E22-4274-D4A41DEB26E7}"/>
              </a:ext>
            </a:extLst>
          </p:cNvPr>
          <p:cNvSpPr>
            <a:spLocks noGrp="1"/>
          </p:cNvSpPr>
          <p:nvPr>
            <p:ph idx="1"/>
          </p:nvPr>
        </p:nvSpPr>
        <p:spPr>
          <a:xfrm>
            <a:off x="1756588" y="1768746"/>
            <a:ext cx="4428622" cy="3777622"/>
          </a:xfrm>
        </p:spPr>
        <p:txBody>
          <a:bodyPr/>
          <a:lstStyle/>
          <a:p>
            <a:r>
              <a:rPr lang="en-US" b="1" dirty="0"/>
              <a:t>Reason</a:t>
            </a:r>
            <a:r>
              <a:rPr lang="en-US" dirty="0"/>
              <a:t>: how fuel type influences car pricing</a:t>
            </a:r>
          </a:p>
          <a:p>
            <a:r>
              <a:rPr lang="en-US" b="1" dirty="0"/>
              <a:t>Important</a:t>
            </a:r>
            <a:r>
              <a:rPr lang="en-US" dirty="0"/>
              <a:t>: median price of diesel, hybrid, and plug-in hybrid cars &gt; E85 flex fuel and gasoline cars</a:t>
            </a:r>
          </a:p>
          <a:p>
            <a:r>
              <a:rPr lang="en-US" dirty="0"/>
              <a:t>Most outliers in gasoline cars </a:t>
            </a:r>
          </a:p>
          <a:p>
            <a:r>
              <a:rPr lang="en-US" b="1" dirty="0"/>
              <a:t>Unexpected</a:t>
            </a:r>
            <a:r>
              <a:rPr lang="en-US" dirty="0"/>
              <a:t>: low price outliers in hybrid cars</a:t>
            </a:r>
          </a:p>
        </p:txBody>
      </p:sp>
      <p:pic>
        <p:nvPicPr>
          <p:cNvPr id="6" name="Picture 5">
            <a:extLst>
              <a:ext uri="{FF2B5EF4-FFF2-40B4-BE49-F238E27FC236}">
                <a16:creationId xmlns:a16="http://schemas.microsoft.com/office/drawing/2014/main" id="{BAEB0347-2BF5-E31E-8316-034B034CBE8E}"/>
              </a:ext>
            </a:extLst>
          </p:cNvPr>
          <p:cNvPicPr>
            <a:picLocks noChangeAspect="1"/>
          </p:cNvPicPr>
          <p:nvPr/>
        </p:nvPicPr>
        <p:blipFill>
          <a:blip r:embed="rId2"/>
          <a:stretch>
            <a:fillRect/>
          </a:stretch>
        </p:blipFill>
        <p:spPr>
          <a:xfrm>
            <a:off x="6356775" y="1634932"/>
            <a:ext cx="5514975" cy="4391025"/>
          </a:xfrm>
          <a:prstGeom prst="rect">
            <a:avLst/>
          </a:prstGeom>
        </p:spPr>
      </p:pic>
    </p:spTree>
    <p:extLst>
      <p:ext uri="{BB962C8B-B14F-4D97-AF65-F5344CB8AC3E}">
        <p14:creationId xmlns:p14="http://schemas.microsoft.com/office/powerpoint/2010/main" val="202898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C4AA-9E20-4FC0-D75A-CF3D49E36DF5}"/>
              </a:ext>
            </a:extLst>
          </p:cNvPr>
          <p:cNvSpPr>
            <a:spLocks noGrp="1"/>
          </p:cNvSpPr>
          <p:nvPr>
            <p:ph type="title"/>
          </p:nvPr>
        </p:nvSpPr>
        <p:spPr/>
        <p:txBody>
          <a:bodyPr/>
          <a:lstStyle/>
          <a:p>
            <a:r>
              <a:rPr lang="en-US" dirty="0"/>
              <a:t>Split and Preprocessing</a:t>
            </a:r>
          </a:p>
        </p:txBody>
      </p:sp>
      <p:sp>
        <p:nvSpPr>
          <p:cNvPr id="3" name="Content Placeholder 2">
            <a:extLst>
              <a:ext uri="{FF2B5EF4-FFF2-40B4-BE49-F238E27FC236}">
                <a16:creationId xmlns:a16="http://schemas.microsoft.com/office/drawing/2014/main" id="{B2099099-C464-4671-8667-0ADD46804E58}"/>
              </a:ext>
            </a:extLst>
          </p:cNvPr>
          <p:cNvSpPr>
            <a:spLocks noGrp="1"/>
          </p:cNvSpPr>
          <p:nvPr>
            <p:ph idx="1"/>
          </p:nvPr>
        </p:nvSpPr>
        <p:spPr>
          <a:xfrm>
            <a:off x="2589212" y="2145902"/>
            <a:ext cx="8915400" cy="3777622"/>
          </a:xfrm>
        </p:spPr>
        <p:txBody>
          <a:bodyPr/>
          <a:lstStyle/>
          <a:p>
            <a:r>
              <a:rPr lang="en-US" b="1" dirty="0"/>
              <a:t>Splitting</a:t>
            </a:r>
            <a:r>
              <a:rPr lang="en-US" dirty="0"/>
              <a:t>: </a:t>
            </a:r>
            <a:r>
              <a:rPr lang="en-US" dirty="0" err="1"/>
              <a:t>train_test_split</a:t>
            </a:r>
            <a:r>
              <a:rPr lang="en-US" dirty="0"/>
              <a:t> (60-20-20)</a:t>
            </a:r>
          </a:p>
          <a:p>
            <a:r>
              <a:rPr lang="en-US" b="1" dirty="0"/>
              <a:t>Reason: </a:t>
            </a:r>
            <a:r>
              <a:rPr lang="en-US" dirty="0" err="1"/>
              <a:t>iid</a:t>
            </a:r>
            <a:r>
              <a:rPr lang="en-US" dirty="0"/>
              <a:t> data points, balanced proportion</a:t>
            </a:r>
          </a:p>
          <a:p>
            <a:r>
              <a:rPr lang="en-US" b="1" dirty="0"/>
              <a:t>Preprocessors: </a:t>
            </a:r>
            <a:r>
              <a:rPr lang="en-US" dirty="0" err="1"/>
              <a:t>OneHotEncoder</a:t>
            </a:r>
            <a:r>
              <a:rPr lang="en-US" dirty="0"/>
              <a:t>, </a:t>
            </a:r>
            <a:r>
              <a:rPr lang="en-US" dirty="0" err="1"/>
              <a:t>StandardScaler</a:t>
            </a:r>
            <a:r>
              <a:rPr lang="en-US" dirty="0"/>
              <a:t>, </a:t>
            </a:r>
            <a:r>
              <a:rPr lang="en-US" dirty="0" err="1"/>
              <a:t>ColumnTransformer</a:t>
            </a:r>
            <a:endParaRPr lang="en-US" dirty="0"/>
          </a:p>
          <a:p>
            <a:r>
              <a:rPr lang="en-US" altLang="zh-CN" b="1" dirty="0"/>
              <a:t>Features:</a:t>
            </a:r>
            <a:r>
              <a:rPr lang="en-US" altLang="zh-CN" dirty="0"/>
              <a:t> 12 </a:t>
            </a:r>
            <a:r>
              <a:rPr lang="en-US" dirty="0"/>
              <a:t>→ 75</a:t>
            </a:r>
          </a:p>
          <a:p>
            <a:r>
              <a:rPr lang="en-US" altLang="zh-CN" b="1" dirty="0"/>
              <a:t>Data Points: </a:t>
            </a:r>
            <a:r>
              <a:rPr lang="en-US" altLang="zh-CN" dirty="0"/>
              <a:t>2405(train), 802(</a:t>
            </a:r>
            <a:r>
              <a:rPr lang="en-US" altLang="zh-CN" dirty="0" err="1"/>
              <a:t>val</a:t>
            </a:r>
            <a:r>
              <a:rPr lang="en-US" altLang="zh-CN" dirty="0"/>
              <a:t>), 802(test). No changes.</a:t>
            </a:r>
          </a:p>
          <a:p>
            <a:endParaRPr lang="en-US" dirty="0"/>
          </a:p>
          <a:p>
            <a:endParaRPr lang="en-US" dirty="0"/>
          </a:p>
        </p:txBody>
      </p:sp>
    </p:spTree>
    <p:extLst>
      <p:ext uri="{BB962C8B-B14F-4D97-AF65-F5344CB8AC3E}">
        <p14:creationId xmlns:p14="http://schemas.microsoft.com/office/powerpoint/2010/main" val="104346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8EEA-479D-B38C-8A72-CAD01C822AAA}"/>
              </a:ext>
            </a:extLst>
          </p:cNvPr>
          <p:cNvSpPr>
            <a:spLocks noGrp="1"/>
          </p:cNvSpPr>
          <p:nvPr>
            <p:ph type="title"/>
          </p:nvPr>
        </p:nvSpPr>
        <p:spPr/>
        <p:txBody>
          <a:bodyPr/>
          <a:lstStyle/>
          <a:p>
            <a:r>
              <a:rPr lang="en-US" dirty="0"/>
              <a:t>Missing Values</a:t>
            </a:r>
          </a:p>
        </p:txBody>
      </p:sp>
      <p:graphicFrame>
        <p:nvGraphicFramePr>
          <p:cNvPr id="4" name="Content Placeholder 3">
            <a:extLst>
              <a:ext uri="{FF2B5EF4-FFF2-40B4-BE49-F238E27FC236}">
                <a16:creationId xmlns:a16="http://schemas.microsoft.com/office/drawing/2014/main" id="{05B4DD72-7FD5-7CD5-A403-0B847AA44347}"/>
              </a:ext>
            </a:extLst>
          </p:cNvPr>
          <p:cNvGraphicFramePr>
            <a:graphicFrameLocks noGrp="1"/>
          </p:cNvGraphicFramePr>
          <p:nvPr>
            <p:ph idx="1"/>
            <p:extLst>
              <p:ext uri="{D42A27DB-BD31-4B8C-83A1-F6EECF244321}">
                <p14:modId xmlns:p14="http://schemas.microsoft.com/office/powerpoint/2010/main" val="614911295"/>
              </p:ext>
            </p:extLst>
          </p:nvPr>
        </p:nvGraphicFramePr>
        <p:xfrm>
          <a:off x="2024315" y="1474113"/>
          <a:ext cx="8915400" cy="33375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139658144"/>
                    </a:ext>
                  </a:extLst>
                </a:gridCol>
                <a:gridCol w="2971800">
                  <a:extLst>
                    <a:ext uri="{9D8B030D-6E8A-4147-A177-3AD203B41FA5}">
                      <a16:colId xmlns:a16="http://schemas.microsoft.com/office/drawing/2014/main" val="2760450385"/>
                    </a:ext>
                  </a:extLst>
                </a:gridCol>
                <a:gridCol w="2971800">
                  <a:extLst>
                    <a:ext uri="{9D8B030D-6E8A-4147-A177-3AD203B41FA5}">
                      <a16:colId xmlns:a16="http://schemas.microsoft.com/office/drawing/2014/main" val="261757950"/>
                    </a:ext>
                  </a:extLst>
                </a:gridCol>
              </a:tblGrid>
              <a:tr h="370840">
                <a:tc>
                  <a:txBody>
                    <a:bodyPr/>
                    <a:lstStyle/>
                    <a:p>
                      <a:r>
                        <a:rPr lang="en-US" sz="1600" dirty="0"/>
                        <a:t>Feature Name</a:t>
                      </a:r>
                    </a:p>
                  </a:txBody>
                  <a:tcPr/>
                </a:tc>
                <a:tc>
                  <a:txBody>
                    <a:bodyPr/>
                    <a:lstStyle/>
                    <a:p>
                      <a:r>
                        <a:rPr lang="en-US" sz="1600" dirty="0"/>
                        <a:t>Missing Fraction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Data Type</a:t>
                      </a:r>
                    </a:p>
                  </a:txBody>
                  <a:tcPr/>
                </a:tc>
                <a:extLst>
                  <a:ext uri="{0D108BD9-81ED-4DB2-BD59-A6C34878D82A}">
                    <a16:rowId xmlns:a16="http://schemas.microsoft.com/office/drawing/2014/main" val="3113044082"/>
                  </a:ext>
                </a:extLst>
              </a:tr>
              <a:tr h="370840">
                <a:tc>
                  <a:txBody>
                    <a:bodyPr/>
                    <a:lstStyle/>
                    <a:p>
                      <a:r>
                        <a:rPr lang="en-US" dirty="0" err="1"/>
                        <a:t>fuel_type</a:t>
                      </a:r>
                      <a:endParaRPr lang="en-US" dirty="0"/>
                    </a:p>
                  </a:txBody>
                  <a:tcPr/>
                </a:tc>
                <a:tc>
                  <a:txBody>
                    <a:bodyPr/>
                    <a:lstStyle/>
                    <a:p>
                      <a:r>
                        <a:rPr lang="en-US" dirty="0"/>
                        <a:t>5.41%</a:t>
                      </a:r>
                    </a:p>
                  </a:txBody>
                  <a:tcPr/>
                </a:tc>
                <a:tc>
                  <a:txBody>
                    <a:bodyPr/>
                    <a:lstStyle/>
                    <a:p>
                      <a:r>
                        <a:rPr lang="en-US" dirty="0"/>
                        <a:t>Categorical</a:t>
                      </a:r>
                    </a:p>
                  </a:txBody>
                  <a:tcPr/>
                </a:tc>
                <a:extLst>
                  <a:ext uri="{0D108BD9-81ED-4DB2-BD59-A6C34878D82A}">
                    <a16:rowId xmlns:a16="http://schemas.microsoft.com/office/drawing/2014/main" val="2021634739"/>
                  </a:ext>
                </a:extLst>
              </a:tr>
              <a:tr h="370840">
                <a:tc>
                  <a:txBody>
                    <a:bodyPr/>
                    <a:lstStyle/>
                    <a:p>
                      <a:r>
                        <a:rPr lang="en-US" dirty="0"/>
                        <a:t>accident</a:t>
                      </a:r>
                    </a:p>
                  </a:txBody>
                  <a:tcPr/>
                </a:tc>
                <a:tc>
                  <a:txBody>
                    <a:bodyPr/>
                    <a:lstStyle/>
                    <a:p>
                      <a:r>
                        <a:rPr lang="en-US" dirty="0"/>
                        <a:t>2.82%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Categorical</a:t>
                      </a:r>
                    </a:p>
                  </a:txBody>
                  <a:tcPr/>
                </a:tc>
                <a:extLst>
                  <a:ext uri="{0D108BD9-81ED-4DB2-BD59-A6C34878D82A}">
                    <a16:rowId xmlns:a16="http://schemas.microsoft.com/office/drawing/2014/main" val="2799868093"/>
                  </a:ext>
                </a:extLst>
              </a:tr>
              <a:tr h="370840">
                <a:tc>
                  <a:txBody>
                    <a:bodyPr/>
                    <a:lstStyle/>
                    <a:p>
                      <a:r>
                        <a:rPr lang="en-US" dirty="0" err="1"/>
                        <a:t>clean_title</a:t>
                      </a:r>
                      <a:r>
                        <a:rPr lang="en-US" dirty="0"/>
                        <a:t> </a:t>
                      </a:r>
                    </a:p>
                  </a:txBody>
                  <a:tcPr/>
                </a:tc>
                <a:tc>
                  <a:txBody>
                    <a:bodyPr/>
                    <a:lstStyle/>
                    <a:p>
                      <a:r>
                        <a:rPr lang="en-US" dirty="0"/>
                        <a:t>14.87%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Categorical</a:t>
                      </a:r>
                    </a:p>
                  </a:txBody>
                  <a:tcPr/>
                </a:tc>
                <a:extLst>
                  <a:ext uri="{0D108BD9-81ED-4DB2-BD59-A6C34878D82A}">
                    <a16:rowId xmlns:a16="http://schemas.microsoft.com/office/drawing/2014/main" val="3935498182"/>
                  </a:ext>
                </a:extLst>
              </a:tr>
              <a:tr h="370840">
                <a:tc>
                  <a:txBody>
                    <a:bodyPr/>
                    <a:lstStyle/>
                    <a:p>
                      <a:r>
                        <a:rPr lang="en-US" dirty="0"/>
                        <a:t>horsepower</a:t>
                      </a:r>
                    </a:p>
                  </a:txBody>
                  <a:tcPr/>
                </a:tc>
                <a:tc>
                  <a:txBody>
                    <a:bodyPr/>
                    <a:lstStyle/>
                    <a:p>
                      <a:r>
                        <a:rPr lang="en-US" dirty="0"/>
                        <a:t>20.15%</a:t>
                      </a:r>
                    </a:p>
                  </a:txBody>
                  <a:tcPr/>
                </a:tc>
                <a:tc>
                  <a:txBody>
                    <a:bodyPr/>
                    <a:lstStyle/>
                    <a:p>
                      <a:r>
                        <a:rPr lang="en-US" dirty="0"/>
                        <a:t>Continuous</a:t>
                      </a:r>
                    </a:p>
                  </a:txBody>
                  <a:tcPr/>
                </a:tc>
                <a:extLst>
                  <a:ext uri="{0D108BD9-81ED-4DB2-BD59-A6C34878D82A}">
                    <a16:rowId xmlns:a16="http://schemas.microsoft.com/office/drawing/2014/main" val="3459277962"/>
                  </a:ext>
                </a:extLst>
              </a:tr>
              <a:tr h="370840">
                <a:tc>
                  <a:txBody>
                    <a:bodyPr/>
                    <a:lstStyle/>
                    <a:p>
                      <a:r>
                        <a:rPr lang="en-US" dirty="0"/>
                        <a:t>displacement</a:t>
                      </a:r>
                    </a:p>
                  </a:txBody>
                  <a:tcPr/>
                </a:tc>
                <a:tc>
                  <a:txBody>
                    <a:bodyPr/>
                    <a:lstStyle/>
                    <a:p>
                      <a:r>
                        <a:rPr lang="en-US" dirty="0"/>
                        <a:t>5.41%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Continuous</a:t>
                      </a:r>
                    </a:p>
                  </a:txBody>
                  <a:tcPr/>
                </a:tc>
                <a:extLst>
                  <a:ext uri="{0D108BD9-81ED-4DB2-BD59-A6C34878D82A}">
                    <a16:rowId xmlns:a16="http://schemas.microsoft.com/office/drawing/2014/main" val="1003668041"/>
                  </a:ext>
                </a:extLst>
              </a:tr>
              <a:tr h="370840">
                <a:tc>
                  <a:txBody>
                    <a:bodyPr/>
                    <a:lstStyle/>
                    <a:p>
                      <a:r>
                        <a:rPr lang="en-US" dirty="0"/>
                        <a:t>cylinders</a:t>
                      </a:r>
                    </a:p>
                  </a:txBody>
                  <a:tcPr/>
                </a:tc>
                <a:tc>
                  <a:txBody>
                    <a:bodyPr/>
                    <a:lstStyle/>
                    <a:p>
                      <a:r>
                        <a:rPr lang="en-US" dirty="0"/>
                        <a:t>10.98%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Continuous</a:t>
                      </a:r>
                    </a:p>
                  </a:txBody>
                  <a:tcPr/>
                </a:tc>
                <a:extLst>
                  <a:ext uri="{0D108BD9-81ED-4DB2-BD59-A6C34878D82A}">
                    <a16:rowId xmlns:a16="http://schemas.microsoft.com/office/drawing/2014/main" val="1191666542"/>
                  </a:ext>
                </a:extLst>
              </a:tr>
              <a:tr h="370840">
                <a:tc>
                  <a:txBody>
                    <a:bodyPr/>
                    <a:lstStyle/>
                    <a:p>
                      <a:r>
                        <a:rPr lang="en-US" dirty="0" err="1"/>
                        <a:t>transmission_type</a:t>
                      </a:r>
                      <a:r>
                        <a:rPr lang="en-US" dirty="0"/>
                        <a:t> </a:t>
                      </a:r>
                    </a:p>
                  </a:txBody>
                  <a:tcPr/>
                </a:tc>
                <a:tc>
                  <a:txBody>
                    <a:bodyPr/>
                    <a:lstStyle/>
                    <a:p>
                      <a:r>
                        <a:rPr lang="en-US" dirty="0"/>
                        <a:t>12.20%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Categorical</a:t>
                      </a:r>
                    </a:p>
                  </a:txBody>
                  <a:tcPr/>
                </a:tc>
                <a:extLst>
                  <a:ext uri="{0D108BD9-81ED-4DB2-BD59-A6C34878D82A}">
                    <a16:rowId xmlns:a16="http://schemas.microsoft.com/office/drawing/2014/main" val="723975706"/>
                  </a:ext>
                </a:extLst>
              </a:tr>
              <a:tr h="370840">
                <a:tc>
                  <a:txBody>
                    <a:bodyPr/>
                    <a:lstStyle/>
                    <a:p>
                      <a:r>
                        <a:rPr lang="en-US" dirty="0"/>
                        <a:t>gears</a:t>
                      </a:r>
                    </a:p>
                  </a:txBody>
                  <a:tcPr/>
                </a:tc>
                <a:tc>
                  <a:txBody>
                    <a:bodyPr/>
                    <a:lstStyle/>
                    <a:p>
                      <a:r>
                        <a:rPr lang="en-US" dirty="0"/>
                        <a:t>45.72%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Continuous</a:t>
                      </a:r>
                    </a:p>
                  </a:txBody>
                  <a:tcPr/>
                </a:tc>
                <a:extLst>
                  <a:ext uri="{0D108BD9-81ED-4DB2-BD59-A6C34878D82A}">
                    <a16:rowId xmlns:a16="http://schemas.microsoft.com/office/drawing/2014/main" val="2526603244"/>
                  </a:ext>
                </a:extLst>
              </a:tr>
            </a:tbl>
          </a:graphicData>
        </a:graphic>
      </p:graphicFrame>
      <p:sp>
        <p:nvSpPr>
          <p:cNvPr id="7" name="Content Placeholder 2">
            <a:extLst>
              <a:ext uri="{FF2B5EF4-FFF2-40B4-BE49-F238E27FC236}">
                <a16:creationId xmlns:a16="http://schemas.microsoft.com/office/drawing/2014/main" id="{D8F2443B-236D-A987-569A-A8955083C1A4}"/>
              </a:ext>
            </a:extLst>
          </p:cNvPr>
          <p:cNvSpPr txBox="1">
            <a:spLocks/>
          </p:cNvSpPr>
          <p:nvPr/>
        </p:nvSpPr>
        <p:spPr>
          <a:xfrm>
            <a:off x="2024315" y="5284335"/>
            <a:ext cx="8915400" cy="4459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Fraction of points with missing values: 0.608 → 0.596 </a:t>
            </a:r>
          </a:p>
          <a:p>
            <a:endParaRPr lang="en-US" dirty="0"/>
          </a:p>
        </p:txBody>
      </p:sp>
    </p:spTree>
    <p:extLst>
      <p:ext uri="{BB962C8B-B14F-4D97-AF65-F5344CB8AC3E}">
        <p14:creationId xmlns:p14="http://schemas.microsoft.com/office/powerpoint/2010/main" val="29253951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408</TotalTime>
  <Words>696</Words>
  <Application>Microsoft Office PowerPoint</Application>
  <PresentationFormat>Widescreen</PresentationFormat>
  <Paragraphs>82</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Used Car Price Prediction</vt:lpstr>
      <vt:lpstr>Introduction</vt:lpstr>
      <vt:lpstr>Dataset</vt:lpstr>
      <vt:lpstr>Overview and Feature Engineering</vt:lpstr>
      <vt:lpstr>Target Variable: Sales Price</vt:lpstr>
      <vt:lpstr>Heatmap of Continuous Variables</vt:lpstr>
      <vt:lpstr>Boxplot of Log Price by Fuel Type</vt:lpstr>
      <vt:lpstr>Split and Preprocessing</vt:lpstr>
      <vt:lpstr>Missing Values</vt:lpstr>
      <vt:lpstr>Q&amp;A</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Shiyu Liu</dc:creator>
  <cp:lastModifiedBy>Shiyu Liu</cp:lastModifiedBy>
  <cp:revision>32</cp:revision>
  <dcterms:created xsi:type="dcterms:W3CDTF">2024-10-15T20:10:52Z</dcterms:created>
  <dcterms:modified xsi:type="dcterms:W3CDTF">2024-10-24T02:47:32Z</dcterms:modified>
</cp:coreProperties>
</file>