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1" r:id="rId2"/>
    <p:sldId id="262" r:id="rId3"/>
    <p:sldId id="263" r:id="rId4"/>
    <p:sldId id="275" r:id="rId5"/>
    <p:sldId id="276" r:id="rId6"/>
    <p:sldId id="265" r:id="rId7"/>
    <p:sldId id="273" r:id="rId8"/>
    <p:sldId id="274" r:id="rId9"/>
    <p:sldId id="264" r:id="rId10"/>
    <p:sldId id="272" r:id="rId11"/>
    <p:sldId id="268" r:id="rId12"/>
    <p:sldId id="259" r:id="rId13"/>
    <p:sldId id="260" r:id="rId14"/>
    <p:sldId id="270" r:id="rId15"/>
    <p:sldId id="269" r:id="rId16"/>
    <p:sldId id="277" r:id="rId17"/>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E5D6"/>
    <a:srgbClr val="D399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171" autoAdjust="0"/>
  </p:normalViewPr>
  <p:slideViewPr>
    <p:cSldViewPr snapToGrid="0">
      <p:cViewPr varScale="1">
        <p:scale>
          <a:sx n="100" d="100"/>
          <a:sy n="100" d="100"/>
        </p:scale>
        <p:origin x="12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0"/>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3699" y="0"/>
            <a:ext cx="4302231" cy="341064"/>
          </a:xfrm>
          <a:prstGeom prst="rect">
            <a:avLst/>
          </a:prstGeom>
        </p:spPr>
        <p:txBody>
          <a:bodyPr vert="horz" lIns="91440" tIns="45720" rIns="91440" bIns="45720" rtlCol="0"/>
          <a:lstStyle>
            <a:lvl1pPr algn="r">
              <a:defRPr sz="1200"/>
            </a:lvl1pPr>
          </a:lstStyle>
          <a:p>
            <a:fld id="{527FA1DE-B4AB-408D-A7A7-3837BE6EC1D7}" type="datetimeFigureOut">
              <a:rPr lang="zh-CN" altLang="en-US" smtClean="0"/>
              <a:t>2022/4/7</a:t>
            </a:fld>
            <a:endParaRPr lang="zh-CN" altLang="en-US"/>
          </a:p>
        </p:txBody>
      </p:sp>
      <p:sp>
        <p:nvSpPr>
          <p:cNvPr id="4" name="页脚占位符 3"/>
          <p:cNvSpPr>
            <a:spLocks noGrp="1"/>
          </p:cNvSpPr>
          <p:nvPr>
            <p:ph type="ftr" sz="quarter" idx="2"/>
          </p:nvPr>
        </p:nvSpPr>
        <p:spPr>
          <a:xfrm>
            <a:off x="2" y="6456613"/>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3699" y="6456613"/>
            <a:ext cx="4302231" cy="341063"/>
          </a:xfrm>
          <a:prstGeom prst="rect">
            <a:avLst/>
          </a:prstGeom>
        </p:spPr>
        <p:txBody>
          <a:bodyPr vert="horz" lIns="91440" tIns="45720" rIns="91440" bIns="45720" rtlCol="0" anchor="b"/>
          <a:lstStyle>
            <a:lvl1pPr algn="r">
              <a:defRPr sz="1200"/>
            </a:lvl1pPr>
          </a:lstStyle>
          <a:p>
            <a:fld id="{A4FF094B-8042-4BF4-9C5A-DAEF3129D050}" type="slidenum">
              <a:rPr lang="zh-CN" altLang="en-US" smtClean="0"/>
              <a:t>‹#›</a:t>
            </a:fld>
            <a:endParaRPr lang="zh-CN" altLang="en-US"/>
          </a:p>
        </p:txBody>
      </p:sp>
    </p:spTree>
    <p:extLst>
      <p:ext uri="{BB962C8B-B14F-4D97-AF65-F5344CB8AC3E}">
        <p14:creationId xmlns:p14="http://schemas.microsoft.com/office/powerpoint/2010/main" val="10941675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3699" y="0"/>
            <a:ext cx="4302231" cy="341064"/>
          </a:xfrm>
          <a:prstGeom prst="rect">
            <a:avLst/>
          </a:prstGeom>
        </p:spPr>
        <p:txBody>
          <a:bodyPr vert="horz" lIns="91440" tIns="45720" rIns="91440" bIns="45720" rtlCol="0"/>
          <a:lstStyle>
            <a:lvl1pPr algn="r">
              <a:defRPr sz="1200"/>
            </a:lvl1pPr>
          </a:lstStyle>
          <a:p>
            <a:fld id="{8CAF2D15-8D4F-4920-8502-C7022054FF47}" type="datetimeFigureOut">
              <a:rPr lang="en-US" smtClean="0"/>
              <a:t>4/7/2022</a:t>
            </a:fld>
            <a:endParaRPr lang="en-US"/>
          </a:p>
        </p:txBody>
      </p:sp>
      <p:sp>
        <p:nvSpPr>
          <p:cNvPr id="4" name="Slide Image Placeholder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2823" y="3271382"/>
            <a:ext cx="7942580" cy="267658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6456613"/>
            <a:ext cx="4302231" cy="3410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3699" y="6456613"/>
            <a:ext cx="4302231" cy="341063"/>
          </a:xfrm>
          <a:prstGeom prst="rect">
            <a:avLst/>
          </a:prstGeom>
        </p:spPr>
        <p:txBody>
          <a:bodyPr vert="horz" lIns="91440" tIns="45720" rIns="91440" bIns="45720" rtlCol="0" anchor="b"/>
          <a:lstStyle>
            <a:lvl1pPr algn="r">
              <a:defRPr sz="1200"/>
            </a:lvl1pPr>
          </a:lstStyle>
          <a:p>
            <a:fld id="{D8376813-721C-4513-86E5-8C99DAC037D2}" type="slidenum">
              <a:rPr lang="en-US" smtClean="0"/>
              <a:t>‹#›</a:t>
            </a:fld>
            <a:endParaRPr lang="en-US"/>
          </a:p>
        </p:txBody>
      </p:sp>
    </p:spTree>
    <p:extLst>
      <p:ext uri="{BB962C8B-B14F-4D97-AF65-F5344CB8AC3E}">
        <p14:creationId xmlns:p14="http://schemas.microsoft.com/office/powerpoint/2010/main" val="269734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a:t>
            </a:r>
            <a:r>
              <a:rPr lang="en-US" altLang="zh-CN" dirty="0"/>
              <a:t>motivation</a:t>
            </a:r>
            <a:r>
              <a:rPr lang="zh-CN" altLang="en-US" dirty="0"/>
              <a:t>相当于</a:t>
            </a:r>
            <a:r>
              <a:rPr lang="en-US" altLang="zh-CN" dirty="0"/>
              <a:t>introduction</a:t>
            </a:r>
            <a:r>
              <a:rPr lang="zh-CN" altLang="en-US" dirty="0"/>
              <a:t>的第一段</a:t>
            </a:r>
            <a:endParaRPr lang="en-US" altLang="zh-CN" dirty="0"/>
          </a:p>
          <a:p>
            <a:r>
              <a:rPr lang="en-US" altLang="zh-CN" dirty="0"/>
              <a:t>Introduction</a:t>
            </a:r>
            <a:r>
              <a:rPr lang="zh-CN" altLang="en-US" dirty="0"/>
              <a:t>的第二段要介绍一下已有的知识增强的方法，归类，</a:t>
            </a:r>
            <a:endParaRPr lang="en-US" altLang="zh-CN" dirty="0"/>
          </a:p>
          <a:p>
            <a:r>
              <a:rPr lang="zh-CN" altLang="en-US" dirty="0"/>
              <a:t>例如从阶段上划分，分为在预训练阶段引入，在微调阶段引入，在两阶段引入等。直接的，辅助任务的</a:t>
            </a:r>
            <a:endParaRPr lang="en-US" altLang="zh-CN" dirty="0"/>
          </a:p>
          <a:p>
            <a:r>
              <a:rPr lang="zh-CN" altLang="en-US" dirty="0"/>
              <a:t>从使用知识种类上分：</a:t>
            </a:r>
            <a:r>
              <a:rPr lang="en-US" altLang="zh-CN" dirty="0"/>
              <a:t>triple</a:t>
            </a:r>
            <a:r>
              <a:rPr lang="zh-CN" altLang="en-US" dirty="0"/>
              <a:t>的，</a:t>
            </a:r>
            <a:r>
              <a:rPr lang="en-US" altLang="zh-CN" dirty="0"/>
              <a:t>entity</a:t>
            </a:r>
            <a:r>
              <a:rPr lang="zh-CN" altLang="en-US" dirty="0"/>
              <a:t>的，</a:t>
            </a:r>
            <a:r>
              <a:rPr lang="en-US" altLang="zh-CN" dirty="0"/>
              <a:t>description</a:t>
            </a:r>
            <a:r>
              <a:rPr lang="zh-CN" altLang="en-US" dirty="0"/>
              <a:t>的等，需要查看之前的</a:t>
            </a:r>
            <a:r>
              <a:rPr lang="en-US" altLang="zh-CN" dirty="0"/>
              <a:t>survey</a:t>
            </a:r>
            <a:r>
              <a:rPr lang="zh-CN" altLang="en-US" dirty="0"/>
              <a:t>。</a:t>
            </a:r>
            <a:endParaRPr lang="en-US" altLang="zh-CN" dirty="0"/>
          </a:p>
          <a:p>
            <a:r>
              <a:rPr lang="zh-CN" altLang="en-US" dirty="0"/>
              <a:t>在</a:t>
            </a:r>
            <a:r>
              <a:rPr lang="en-US" altLang="zh-CN" dirty="0"/>
              <a:t>related work</a:t>
            </a:r>
            <a:r>
              <a:rPr lang="zh-CN" altLang="en-US" dirty="0"/>
              <a:t>或者</a:t>
            </a:r>
            <a:r>
              <a:rPr lang="en-US" altLang="zh-CN" dirty="0"/>
              <a:t>introduction</a:t>
            </a:r>
            <a:r>
              <a:rPr lang="zh-CN" altLang="en-US" dirty="0"/>
              <a:t>位置提供一个表格。</a:t>
            </a:r>
            <a:endParaRPr lang="en-US" altLang="zh-CN" dirty="0"/>
          </a:p>
          <a:p>
            <a:r>
              <a:rPr lang="en-US" altLang="zh-CN" dirty="0"/>
              <a:t>--</a:t>
            </a:r>
            <a:r>
              <a:rPr lang="zh-CN" altLang="en-US" dirty="0"/>
              <a:t>在</a:t>
            </a:r>
            <a:r>
              <a:rPr lang="en-US" altLang="zh-CN" dirty="0"/>
              <a:t>introduction</a:t>
            </a:r>
            <a:r>
              <a:rPr lang="zh-CN" altLang="en-US" dirty="0"/>
              <a:t>位置提供这个统计表格吧，</a:t>
            </a:r>
            <a:r>
              <a:rPr lang="en-US" altLang="zh-CN" dirty="0"/>
              <a:t>related work</a:t>
            </a:r>
            <a:r>
              <a:rPr lang="zh-CN" altLang="en-US" dirty="0"/>
              <a:t>至介绍几种。</a:t>
            </a:r>
            <a:endParaRPr lang="en-US" altLang="zh-CN" dirty="0"/>
          </a:p>
          <a:p>
            <a:r>
              <a:rPr lang="en-US" altLang="zh-CN" dirty="0"/>
              <a:t>--</a:t>
            </a:r>
            <a:r>
              <a:rPr lang="zh-CN" altLang="en-US" dirty="0"/>
              <a:t>在</a:t>
            </a:r>
            <a:r>
              <a:rPr lang="en-US" altLang="zh-CN" dirty="0"/>
              <a:t>related work</a:t>
            </a:r>
            <a:r>
              <a:rPr lang="zh-CN" altLang="en-US" dirty="0"/>
              <a:t>位置提供表格</a:t>
            </a:r>
          </a:p>
        </p:txBody>
      </p:sp>
      <p:sp>
        <p:nvSpPr>
          <p:cNvPr id="4" name="灯片编号占位符 3"/>
          <p:cNvSpPr>
            <a:spLocks noGrp="1"/>
          </p:cNvSpPr>
          <p:nvPr>
            <p:ph type="sldNum" sz="quarter" idx="5"/>
          </p:nvPr>
        </p:nvSpPr>
        <p:spPr/>
        <p:txBody>
          <a:bodyPr/>
          <a:lstStyle/>
          <a:p>
            <a:fld id="{D8376813-721C-4513-86E5-8C99DAC037D2}" type="slidenum">
              <a:rPr lang="en-US" smtClean="0"/>
              <a:t>2</a:t>
            </a:fld>
            <a:endParaRPr lang="en-US"/>
          </a:p>
        </p:txBody>
      </p:sp>
    </p:spTree>
    <p:extLst>
      <p:ext uri="{BB962C8B-B14F-4D97-AF65-F5344CB8AC3E}">
        <p14:creationId xmlns:p14="http://schemas.microsoft.com/office/powerpoint/2010/main" val="3922745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右面是</a:t>
            </a:r>
            <a:r>
              <a:rPr lang="en-US" dirty="0"/>
              <a:t>fixed</a:t>
            </a:r>
          </a:p>
          <a:p>
            <a:pPr marL="228600" indent="-228600">
              <a:buAutoNum type="arabicPeriod"/>
            </a:pPr>
            <a:r>
              <a:rPr lang="zh-CN" altLang="en-US" dirty="0"/>
              <a:t>拼接，</a:t>
            </a:r>
            <a:r>
              <a:rPr lang="en-US" altLang="zh-CN" dirty="0"/>
              <a:t>entity</a:t>
            </a:r>
            <a:r>
              <a:rPr lang="zh-CN" altLang="en-US" dirty="0"/>
              <a:t>显式</a:t>
            </a:r>
            <a:endParaRPr lang="en-US" altLang="zh-CN" dirty="0"/>
          </a:p>
          <a:p>
            <a:pPr marL="228600" indent="-228600">
              <a:buAutoNum type="arabicPeriod"/>
            </a:pPr>
            <a:r>
              <a:rPr lang="en-US" altLang="zh-CN" dirty="0"/>
              <a:t>Description</a:t>
            </a:r>
            <a:r>
              <a:rPr lang="zh-CN" altLang="en-US" dirty="0"/>
              <a:t>分开处理</a:t>
            </a:r>
            <a:r>
              <a:rPr lang="en-US" altLang="zh-CN" dirty="0"/>
              <a:t>-&gt;K-module</a:t>
            </a:r>
          </a:p>
          <a:p>
            <a:pPr marL="228600" indent="-228600">
              <a:buAutoNum type="arabicPeriod"/>
            </a:pPr>
            <a:r>
              <a:rPr lang="en-US" altLang="zh-CN" dirty="0"/>
              <a:t>Description</a:t>
            </a:r>
            <a:r>
              <a:rPr lang="zh-CN" altLang="en-US" dirty="0"/>
              <a:t>的影响隐式</a:t>
            </a:r>
            <a:r>
              <a:rPr lang="en-US" altLang="zh-CN" dirty="0"/>
              <a:t>-&gt;des-aware aggregation</a:t>
            </a:r>
          </a:p>
          <a:p>
            <a:pPr marL="228600" indent="-228600">
              <a:buAutoNum type="arabicPeriod"/>
            </a:pPr>
            <a:r>
              <a:rPr lang="en-US" altLang="zh-CN" dirty="0"/>
              <a:t>FT &amp; PT</a:t>
            </a:r>
            <a:r>
              <a:rPr lang="zh-CN" altLang="en-US" dirty="0"/>
              <a:t>都有</a:t>
            </a:r>
            <a:r>
              <a:rPr lang="en-US" altLang="zh-CN" dirty="0"/>
              <a:t>entity &amp; description</a:t>
            </a:r>
          </a:p>
          <a:p>
            <a:pPr marL="228600" indent="-228600">
              <a:buAutoNum type="arabicPeriod"/>
            </a:pPr>
            <a:endParaRPr lang="en-US" dirty="0"/>
          </a:p>
          <a:p>
            <a:pPr marL="0" indent="0">
              <a:buNone/>
            </a:pPr>
            <a:r>
              <a:rPr lang="zh-CN" altLang="en-US" dirty="0"/>
              <a:t>这是</a:t>
            </a:r>
            <a:r>
              <a:rPr lang="en-US" altLang="zh-CN" dirty="0"/>
              <a:t>inference</a:t>
            </a:r>
            <a:r>
              <a:rPr lang="zh-CN" altLang="en-US" dirty="0"/>
              <a:t>阶段，为了尽可能的降低推理时间，将知识模块看作一个知识库，缓存了实体</a:t>
            </a:r>
            <a:r>
              <a:rPr lang="en-US" altLang="zh-CN" dirty="0"/>
              <a:t>embedding</a:t>
            </a:r>
            <a:r>
              <a:rPr lang="zh-CN" altLang="en-US" dirty="0"/>
              <a:t>和</a:t>
            </a:r>
            <a:r>
              <a:rPr lang="en-US" altLang="zh-CN" dirty="0"/>
              <a:t>description</a:t>
            </a:r>
            <a:r>
              <a:rPr lang="zh-CN" altLang="en-US" dirty="0"/>
              <a:t>每一层的表征。</a:t>
            </a:r>
            <a:endParaRPr lang="en-US" dirty="0"/>
          </a:p>
        </p:txBody>
      </p:sp>
      <p:sp>
        <p:nvSpPr>
          <p:cNvPr id="4" name="Slide Number Placeholder 3"/>
          <p:cNvSpPr>
            <a:spLocks noGrp="1"/>
          </p:cNvSpPr>
          <p:nvPr>
            <p:ph type="sldNum" sz="quarter" idx="5"/>
          </p:nvPr>
        </p:nvSpPr>
        <p:spPr/>
        <p:txBody>
          <a:bodyPr/>
          <a:lstStyle/>
          <a:p>
            <a:fld id="{D8376813-721C-4513-86E5-8C99DAC037D2}" type="slidenum">
              <a:rPr lang="en-US" smtClean="0"/>
              <a:t>11</a:t>
            </a:fld>
            <a:endParaRPr lang="en-US"/>
          </a:p>
        </p:txBody>
      </p:sp>
    </p:spTree>
    <p:extLst>
      <p:ext uri="{BB962C8B-B14F-4D97-AF65-F5344CB8AC3E}">
        <p14:creationId xmlns:p14="http://schemas.microsoft.com/office/powerpoint/2010/main" val="2244216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推理时间如何也要测试。将知识模块当作知识库之后，推理时间增加应该很少很少</a:t>
            </a:r>
          </a:p>
        </p:txBody>
      </p:sp>
      <p:sp>
        <p:nvSpPr>
          <p:cNvPr id="4" name="灯片编号占位符 3"/>
          <p:cNvSpPr>
            <a:spLocks noGrp="1"/>
          </p:cNvSpPr>
          <p:nvPr>
            <p:ph type="sldNum" sz="quarter" idx="5"/>
          </p:nvPr>
        </p:nvSpPr>
        <p:spPr/>
        <p:txBody>
          <a:bodyPr/>
          <a:lstStyle/>
          <a:p>
            <a:fld id="{D8376813-721C-4513-86E5-8C99DAC037D2}" type="slidenum">
              <a:rPr lang="en-US" smtClean="0"/>
              <a:t>13</a:t>
            </a:fld>
            <a:endParaRPr lang="en-US"/>
          </a:p>
        </p:txBody>
      </p:sp>
    </p:spTree>
    <p:extLst>
      <p:ext uri="{BB962C8B-B14F-4D97-AF65-F5344CB8AC3E}">
        <p14:creationId xmlns:p14="http://schemas.microsoft.com/office/powerpoint/2010/main" val="1560242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总结各种预训练语料</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8376813-721C-4513-86E5-8C99DAC037D2}" type="slidenum">
              <a:rPr lang="en-US" smtClean="0"/>
              <a:t>16</a:t>
            </a:fld>
            <a:endParaRPr lang="en-US"/>
          </a:p>
        </p:txBody>
      </p:sp>
    </p:spTree>
    <p:extLst>
      <p:ext uri="{BB962C8B-B14F-4D97-AF65-F5344CB8AC3E}">
        <p14:creationId xmlns:p14="http://schemas.microsoft.com/office/powerpoint/2010/main" val="1300820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这儿写什么呢？</a:t>
            </a:r>
            <a:r>
              <a:rPr lang="en-US" altLang="zh-CN" dirty="0"/>
              <a:t>1. </a:t>
            </a:r>
            <a:r>
              <a:rPr lang="zh-CN" altLang="en-US" dirty="0"/>
              <a:t>介绍使用</a:t>
            </a:r>
            <a:r>
              <a:rPr lang="en-US" altLang="zh-CN" dirty="0"/>
              <a:t>KG</a:t>
            </a:r>
            <a:r>
              <a:rPr lang="zh-CN" altLang="en-US" dirty="0"/>
              <a:t>的工作。</a:t>
            </a:r>
            <a:r>
              <a:rPr lang="en-US" altLang="zh-CN" dirty="0"/>
              <a:t>2. </a:t>
            </a:r>
            <a:r>
              <a:rPr lang="zh-CN" altLang="en-US" dirty="0"/>
              <a:t>介绍只使用</a:t>
            </a:r>
            <a:r>
              <a:rPr lang="en-US" altLang="zh-CN" dirty="0"/>
              <a:t>entity or description</a:t>
            </a:r>
            <a:r>
              <a:rPr lang="zh-CN" altLang="en-US" dirty="0"/>
              <a:t>的工作？</a:t>
            </a:r>
            <a:endParaRPr lang="en-US" altLang="zh-CN" dirty="0"/>
          </a:p>
          <a:p>
            <a:r>
              <a:rPr lang="zh-CN" altLang="en-US" dirty="0"/>
              <a:t>只介绍使用了</a:t>
            </a:r>
            <a:r>
              <a:rPr lang="en-US" altLang="zh-CN" dirty="0"/>
              <a:t>entity</a:t>
            </a:r>
            <a:r>
              <a:rPr lang="zh-CN" altLang="en-US" dirty="0"/>
              <a:t>或</a:t>
            </a:r>
            <a:r>
              <a:rPr lang="en-US" altLang="zh-CN" dirty="0"/>
              <a:t>description</a:t>
            </a:r>
            <a:r>
              <a:rPr lang="zh-CN" altLang="en-US" dirty="0"/>
              <a:t>的方法</a:t>
            </a:r>
            <a:endParaRPr lang="en-US" altLang="zh-CN" dirty="0"/>
          </a:p>
          <a:p>
            <a:r>
              <a:rPr lang="en-US" altLang="zh-CN" dirty="0"/>
              <a:t>ERNIE</a:t>
            </a:r>
            <a:r>
              <a:rPr lang="zh-CN" altLang="en-US" dirty="0"/>
              <a:t>使用的</a:t>
            </a:r>
            <a:r>
              <a:rPr lang="en-US" altLang="zh-CN" dirty="0"/>
              <a:t>entity</a:t>
            </a:r>
            <a:r>
              <a:rPr lang="zh-CN" altLang="en-US" dirty="0"/>
              <a:t>， </a:t>
            </a:r>
            <a:r>
              <a:rPr lang="en-US" altLang="zh-CN" dirty="0"/>
              <a:t>LUKE</a:t>
            </a:r>
            <a:r>
              <a:rPr lang="zh-CN" altLang="en-US" dirty="0"/>
              <a:t>使用了</a:t>
            </a:r>
            <a:r>
              <a:rPr lang="en-US" altLang="zh-CN" dirty="0"/>
              <a:t>entity</a:t>
            </a:r>
            <a:r>
              <a:rPr lang="zh-CN" altLang="en-US" dirty="0"/>
              <a:t>， </a:t>
            </a:r>
            <a:r>
              <a:rPr lang="en-US" altLang="zh-CN" dirty="0" err="1"/>
              <a:t>Kadapter</a:t>
            </a:r>
            <a:r>
              <a:rPr lang="zh-CN" altLang="en-US" dirty="0"/>
              <a:t>使用的依存解析和关系分类预训练任务（它还作为</a:t>
            </a:r>
            <a:r>
              <a:rPr lang="en-US" altLang="zh-CN" dirty="0"/>
              <a:t>baseline</a:t>
            </a:r>
            <a:r>
              <a:rPr lang="zh-CN" altLang="en-US" dirty="0"/>
              <a:t>吗？它思想很好，但是这两个任务一般）</a:t>
            </a:r>
            <a:endParaRPr lang="en-US" altLang="zh-CN" dirty="0"/>
          </a:p>
          <a:p>
            <a:r>
              <a:rPr lang="en-US" altLang="zh-CN" dirty="0"/>
              <a:t>KT-attn</a:t>
            </a:r>
            <a:r>
              <a:rPr lang="zh-CN" altLang="en-US" dirty="0"/>
              <a:t>使用了</a:t>
            </a:r>
            <a:r>
              <a:rPr lang="en-US" altLang="zh-CN" dirty="0"/>
              <a:t>description</a:t>
            </a:r>
          </a:p>
          <a:p>
            <a:r>
              <a:rPr lang="en-US" altLang="zh-CN" dirty="0" err="1"/>
              <a:t>kepler</a:t>
            </a:r>
            <a:r>
              <a:rPr lang="zh-CN" altLang="en-US" dirty="0"/>
              <a:t>使用了</a:t>
            </a:r>
            <a:r>
              <a:rPr lang="en-US" altLang="zh-CN" dirty="0"/>
              <a:t>description</a:t>
            </a:r>
            <a:r>
              <a:rPr lang="zh-CN" altLang="en-US" dirty="0"/>
              <a:t>和</a:t>
            </a:r>
            <a:r>
              <a:rPr lang="en-US" altLang="zh-CN" dirty="0"/>
              <a:t>entity</a:t>
            </a:r>
            <a:r>
              <a:rPr lang="zh-CN" altLang="en-US" dirty="0"/>
              <a:t>，算是吧？</a:t>
            </a:r>
            <a:endParaRPr lang="en-US" altLang="zh-CN" dirty="0"/>
          </a:p>
          <a:p>
            <a:endParaRPr lang="en-US" altLang="zh-CN" dirty="0"/>
          </a:p>
          <a:p>
            <a:r>
              <a:rPr lang="zh-CN" altLang="en-US" dirty="0"/>
              <a:t>这儿相当于</a:t>
            </a:r>
            <a:r>
              <a:rPr lang="en-US" altLang="zh-CN" dirty="0"/>
              <a:t>introduction</a:t>
            </a:r>
            <a:r>
              <a:rPr lang="zh-CN" altLang="en-US" dirty="0"/>
              <a:t>的第三段。</a:t>
            </a:r>
            <a:endParaRPr lang="en-US" altLang="zh-CN" dirty="0"/>
          </a:p>
          <a:p>
            <a:r>
              <a:rPr lang="en-US" altLang="zh-CN" dirty="0"/>
              <a:t>Motivation</a:t>
            </a:r>
            <a:r>
              <a:rPr lang="zh-CN" altLang="en-US" dirty="0"/>
              <a:t>，已有方法的不足，已有的方法有使用</a:t>
            </a:r>
            <a:r>
              <a:rPr lang="en-US" altLang="zh-CN" dirty="0"/>
              <a:t>entity</a:t>
            </a:r>
            <a:r>
              <a:rPr lang="zh-CN" altLang="en-US" dirty="0"/>
              <a:t>信息的，有使用</a:t>
            </a:r>
            <a:r>
              <a:rPr lang="en-US" altLang="zh-CN" dirty="0"/>
              <a:t>description</a:t>
            </a:r>
            <a:r>
              <a:rPr lang="zh-CN" altLang="en-US" dirty="0"/>
              <a:t>信息，但是没有两者都使用的。其次各自有不足。</a:t>
            </a:r>
            <a:endParaRPr lang="en-US" altLang="zh-CN" dirty="0"/>
          </a:p>
          <a:p>
            <a:endParaRPr lang="en-US" dirty="0"/>
          </a:p>
        </p:txBody>
      </p:sp>
      <p:sp>
        <p:nvSpPr>
          <p:cNvPr id="4" name="Slide Number Placeholder 3"/>
          <p:cNvSpPr>
            <a:spLocks noGrp="1"/>
          </p:cNvSpPr>
          <p:nvPr>
            <p:ph type="sldNum" sz="quarter" idx="5"/>
          </p:nvPr>
        </p:nvSpPr>
        <p:spPr/>
        <p:txBody>
          <a:bodyPr/>
          <a:lstStyle/>
          <a:p>
            <a:fld id="{D8376813-721C-4513-86E5-8C99DAC037D2}" type="slidenum">
              <a:rPr lang="en-US" smtClean="0"/>
              <a:t>3</a:t>
            </a:fld>
            <a:endParaRPr lang="en-US"/>
          </a:p>
        </p:txBody>
      </p:sp>
    </p:spTree>
    <p:extLst>
      <p:ext uri="{BB962C8B-B14F-4D97-AF65-F5344CB8AC3E}">
        <p14:creationId xmlns:p14="http://schemas.microsoft.com/office/powerpoint/2010/main" val="959967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376813-721C-4513-86E5-8C99DAC037D2}" type="slidenum">
              <a:rPr lang="en-US" smtClean="0"/>
              <a:t>4</a:t>
            </a:fld>
            <a:endParaRPr lang="en-US"/>
          </a:p>
        </p:txBody>
      </p:sp>
    </p:spTree>
    <p:extLst>
      <p:ext uri="{BB962C8B-B14F-4D97-AF65-F5344CB8AC3E}">
        <p14:creationId xmlns:p14="http://schemas.microsoft.com/office/powerpoint/2010/main" val="1051396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376813-721C-4513-86E5-8C99DAC037D2}" type="slidenum">
              <a:rPr lang="en-US" smtClean="0"/>
              <a:t>5</a:t>
            </a:fld>
            <a:endParaRPr lang="en-US"/>
          </a:p>
        </p:txBody>
      </p:sp>
    </p:spTree>
    <p:extLst>
      <p:ext uri="{BB962C8B-B14F-4D97-AF65-F5344CB8AC3E}">
        <p14:creationId xmlns:p14="http://schemas.microsoft.com/office/powerpoint/2010/main" val="4257572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Pre-training task: predict entity according to description. Predict short description according to long description.</a:t>
            </a:r>
          </a:p>
          <a:p>
            <a:r>
              <a:rPr lang="en-US" dirty="0"/>
              <a:t>Full word &amp; </a:t>
            </a:r>
            <a:r>
              <a:rPr lang="en-US" dirty="0" err="1"/>
              <a:t>subword</a:t>
            </a:r>
            <a:endParaRPr lang="en-US" dirty="0"/>
          </a:p>
        </p:txBody>
      </p:sp>
      <p:sp>
        <p:nvSpPr>
          <p:cNvPr id="4" name="Slide Number Placeholder 3"/>
          <p:cNvSpPr>
            <a:spLocks noGrp="1"/>
          </p:cNvSpPr>
          <p:nvPr>
            <p:ph type="sldNum" sz="quarter" idx="5"/>
          </p:nvPr>
        </p:nvSpPr>
        <p:spPr/>
        <p:txBody>
          <a:bodyPr/>
          <a:lstStyle/>
          <a:p>
            <a:fld id="{D8376813-721C-4513-86E5-8C99DAC037D2}" type="slidenum">
              <a:rPr lang="en-US" smtClean="0"/>
              <a:t>6</a:t>
            </a:fld>
            <a:endParaRPr lang="en-US"/>
          </a:p>
        </p:txBody>
      </p:sp>
    </p:spTree>
    <p:extLst>
      <p:ext uri="{BB962C8B-B14F-4D97-AF65-F5344CB8AC3E}">
        <p14:creationId xmlns:p14="http://schemas.microsoft.com/office/powerpoint/2010/main" val="881522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只使用最后一层</a:t>
            </a:r>
            <a:endParaRPr lang="en-US" dirty="0"/>
          </a:p>
        </p:txBody>
      </p:sp>
      <p:sp>
        <p:nvSpPr>
          <p:cNvPr id="4" name="Slide Number Placeholder 3"/>
          <p:cNvSpPr>
            <a:spLocks noGrp="1"/>
          </p:cNvSpPr>
          <p:nvPr>
            <p:ph type="sldNum" sz="quarter" idx="5"/>
          </p:nvPr>
        </p:nvSpPr>
        <p:spPr/>
        <p:txBody>
          <a:bodyPr/>
          <a:lstStyle/>
          <a:p>
            <a:fld id="{D8376813-721C-4513-86E5-8C99DAC037D2}" type="slidenum">
              <a:rPr lang="en-US" smtClean="0"/>
              <a:t>7</a:t>
            </a:fld>
            <a:endParaRPr lang="en-US"/>
          </a:p>
        </p:txBody>
      </p:sp>
    </p:spTree>
    <p:extLst>
      <p:ext uri="{BB962C8B-B14F-4D97-AF65-F5344CB8AC3E}">
        <p14:creationId xmlns:p14="http://schemas.microsoft.com/office/powerpoint/2010/main" val="1289901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较低的层预测句子里的</a:t>
            </a:r>
            <a:r>
              <a:rPr lang="en-US" altLang="zh-CN" dirty="0" smtClean="0"/>
              <a:t>entity</a:t>
            </a:r>
            <a:r>
              <a:rPr lang="zh-CN" altLang="en-US" dirty="0" smtClean="0"/>
              <a:t>，较高的层预测整句的</a:t>
            </a:r>
            <a:r>
              <a:rPr lang="en-US" altLang="zh-CN" dirty="0" smtClean="0"/>
              <a:t>entity</a:t>
            </a:r>
            <a:r>
              <a:rPr lang="zh-CN" altLang="en-US" dirty="0" smtClean="0"/>
              <a:t>？</a:t>
            </a:r>
            <a:endParaRPr lang="en-US" dirty="0"/>
          </a:p>
        </p:txBody>
      </p:sp>
      <p:sp>
        <p:nvSpPr>
          <p:cNvPr id="4" name="Slide Number Placeholder 3"/>
          <p:cNvSpPr>
            <a:spLocks noGrp="1"/>
          </p:cNvSpPr>
          <p:nvPr>
            <p:ph type="sldNum" sz="quarter" idx="5"/>
          </p:nvPr>
        </p:nvSpPr>
        <p:spPr/>
        <p:txBody>
          <a:bodyPr/>
          <a:lstStyle/>
          <a:p>
            <a:fld id="{D8376813-721C-4513-86E5-8C99DAC037D2}" type="slidenum">
              <a:rPr lang="en-US" smtClean="0"/>
              <a:t>8</a:t>
            </a:fld>
            <a:endParaRPr lang="en-US"/>
          </a:p>
        </p:txBody>
      </p:sp>
    </p:spTree>
    <p:extLst>
      <p:ext uri="{BB962C8B-B14F-4D97-AF65-F5344CB8AC3E}">
        <p14:creationId xmlns:p14="http://schemas.microsoft.com/office/powerpoint/2010/main" val="3640306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右面是</a:t>
            </a:r>
            <a:r>
              <a:rPr lang="en-US" dirty="0"/>
              <a:t>fixed</a:t>
            </a:r>
          </a:p>
          <a:p>
            <a:pPr marL="228600" indent="-228600">
              <a:buAutoNum type="arabicPeriod"/>
            </a:pPr>
            <a:r>
              <a:rPr lang="zh-CN" altLang="en-US" dirty="0"/>
              <a:t>拼接，</a:t>
            </a:r>
            <a:r>
              <a:rPr lang="en-US" altLang="zh-CN" dirty="0"/>
              <a:t>entity</a:t>
            </a:r>
            <a:r>
              <a:rPr lang="zh-CN" altLang="en-US" dirty="0"/>
              <a:t>显式</a:t>
            </a:r>
            <a:endParaRPr lang="en-US" altLang="zh-CN" dirty="0"/>
          </a:p>
          <a:p>
            <a:pPr marL="228600" indent="-228600">
              <a:buAutoNum type="arabicPeriod"/>
            </a:pPr>
            <a:r>
              <a:rPr lang="en-US" altLang="zh-CN" dirty="0"/>
              <a:t>Description</a:t>
            </a:r>
            <a:r>
              <a:rPr lang="zh-CN" altLang="en-US" dirty="0"/>
              <a:t>分开处理</a:t>
            </a:r>
            <a:r>
              <a:rPr lang="en-US" altLang="zh-CN" dirty="0"/>
              <a:t>-&gt;K-module</a:t>
            </a:r>
          </a:p>
          <a:p>
            <a:pPr marL="228600" indent="-228600">
              <a:buAutoNum type="arabicPeriod"/>
            </a:pPr>
            <a:r>
              <a:rPr lang="en-US" altLang="zh-CN" dirty="0"/>
              <a:t>Description</a:t>
            </a:r>
            <a:r>
              <a:rPr lang="zh-CN" altLang="en-US" dirty="0"/>
              <a:t>的影响隐式</a:t>
            </a:r>
            <a:r>
              <a:rPr lang="en-US" altLang="zh-CN" dirty="0"/>
              <a:t>-&gt;des-aware aggregation</a:t>
            </a:r>
          </a:p>
          <a:p>
            <a:pPr marL="228600" indent="-228600">
              <a:buAutoNum type="arabicPeriod"/>
            </a:pPr>
            <a:r>
              <a:rPr lang="en-US" altLang="zh-CN" dirty="0"/>
              <a:t>FT &amp; PT</a:t>
            </a:r>
            <a:r>
              <a:rPr lang="zh-CN" altLang="en-US" dirty="0"/>
              <a:t>都有</a:t>
            </a:r>
            <a:r>
              <a:rPr lang="en-US" altLang="zh-CN" dirty="0"/>
              <a:t>entity &amp; description</a:t>
            </a:r>
          </a:p>
          <a:p>
            <a:pPr marL="228600" indent="-228600">
              <a:buAutoNum type="arabicPeriod"/>
            </a:pPr>
            <a:endParaRPr lang="en-US" dirty="0"/>
          </a:p>
          <a:p>
            <a:pPr marL="0" indent="0">
              <a:buNone/>
            </a:pPr>
            <a:r>
              <a:rPr lang="zh-CN" altLang="en-US" dirty="0"/>
              <a:t>这个依然是微调阶段的框架，介绍也是介绍这个包括：</a:t>
            </a:r>
            <a:r>
              <a:rPr lang="en-US" altLang="zh-CN" dirty="0"/>
              <a:t>entity</a:t>
            </a:r>
            <a:r>
              <a:rPr lang="zh-CN" altLang="en-US" dirty="0"/>
              <a:t>显示拼接，并且隐式也使用缓存的</a:t>
            </a:r>
            <a:r>
              <a:rPr lang="en-US" altLang="zh-CN" dirty="0"/>
              <a:t>entity embedding</a:t>
            </a:r>
            <a:r>
              <a:rPr lang="zh-CN" altLang="en-US" dirty="0"/>
              <a:t>拼接。显示拼接的算到</a:t>
            </a:r>
            <a:r>
              <a:rPr lang="en-US" altLang="zh-CN" dirty="0" err="1"/>
              <a:t>max_seq_length</a:t>
            </a:r>
            <a:r>
              <a:rPr lang="zh-CN" altLang="en-US" dirty="0"/>
              <a:t>中去，隐式拼接的是额外的，需要固定数量，多的截取，少的</a:t>
            </a:r>
            <a:r>
              <a:rPr lang="en-US" altLang="zh-CN" dirty="0"/>
              <a:t>pad</a:t>
            </a:r>
            <a:r>
              <a:rPr lang="zh-CN" altLang="en-US" dirty="0"/>
              <a:t>。</a:t>
            </a:r>
            <a:endParaRPr lang="en-US" altLang="zh-CN" dirty="0"/>
          </a:p>
          <a:p>
            <a:pPr marL="0" indent="0">
              <a:buNone/>
            </a:pPr>
            <a:r>
              <a:rPr lang="zh-CN" altLang="en-US" dirty="0"/>
              <a:t>也可以这样做：</a:t>
            </a:r>
            <a:r>
              <a:rPr lang="en-US" altLang="zh-CN" dirty="0"/>
              <a:t>des-aware</a:t>
            </a:r>
            <a:r>
              <a:rPr lang="zh-CN" altLang="en-US" dirty="0"/>
              <a:t>这部分是直接的</a:t>
            </a:r>
            <a:r>
              <a:rPr lang="en-US" altLang="zh-CN" dirty="0"/>
              <a:t>entity embedding</a:t>
            </a:r>
            <a:r>
              <a:rPr lang="zh-CN" altLang="en-US" dirty="0"/>
              <a:t>，</a:t>
            </a:r>
            <a:r>
              <a:rPr lang="en-US" altLang="zh-CN" dirty="0"/>
              <a:t>des  embedding</a:t>
            </a:r>
            <a:r>
              <a:rPr lang="zh-CN" altLang="en-US" dirty="0"/>
              <a:t>和句子</a:t>
            </a:r>
            <a:r>
              <a:rPr lang="en-US" altLang="zh-CN" dirty="0"/>
              <a:t>embedding</a:t>
            </a:r>
            <a:r>
              <a:rPr lang="zh-CN" altLang="en-US" dirty="0"/>
              <a:t>拼接。</a:t>
            </a:r>
            <a:endParaRPr lang="en-US" altLang="zh-CN" dirty="0"/>
          </a:p>
          <a:p>
            <a:pPr marL="0" indent="0">
              <a:buNone/>
            </a:pPr>
            <a:r>
              <a:rPr lang="zh-CN" altLang="en-US" dirty="0"/>
              <a:t>记住：知识模块的表征维度要降低，参考</a:t>
            </a:r>
            <a:r>
              <a:rPr lang="en-US" altLang="zh-CN" dirty="0"/>
              <a:t>albert</a:t>
            </a:r>
            <a:r>
              <a:rPr lang="zh-CN" altLang="en-US" dirty="0"/>
              <a:t>，不要</a:t>
            </a:r>
            <a:r>
              <a:rPr lang="en-US" altLang="zh-CN" dirty="0"/>
              <a:t>768</a:t>
            </a:r>
            <a:r>
              <a:rPr lang="zh-CN" altLang="en-US" dirty="0"/>
              <a:t>维，太大了</a:t>
            </a:r>
            <a:r>
              <a:rPr lang="zh-CN" altLang="en-US" dirty="0" smtClean="0"/>
              <a:t>。</a:t>
            </a:r>
            <a:endParaRPr lang="en-US" altLang="zh-CN" dirty="0" smtClean="0"/>
          </a:p>
          <a:p>
            <a:pPr marL="0" indent="0">
              <a:buNone/>
            </a:pPr>
            <a:endParaRPr lang="en-US" dirty="0" smtClean="0"/>
          </a:p>
          <a:p>
            <a:pPr marL="0" indent="0">
              <a:buNone/>
            </a:pPr>
            <a:r>
              <a:rPr lang="zh-CN" altLang="en-US" dirty="0" smtClean="0"/>
              <a:t>不是每个</a:t>
            </a:r>
            <a:r>
              <a:rPr lang="en-US" altLang="zh-CN" dirty="0" smtClean="0"/>
              <a:t>original</a:t>
            </a:r>
            <a:r>
              <a:rPr lang="en-US" altLang="zh-CN" baseline="0" dirty="0" smtClean="0"/>
              <a:t> text</a:t>
            </a:r>
            <a:r>
              <a:rPr lang="zh-CN" altLang="en-US" baseline="0" dirty="0" smtClean="0"/>
              <a:t>都使用</a:t>
            </a:r>
            <a:r>
              <a:rPr lang="en-US" altLang="zh-CN" baseline="0" dirty="0" smtClean="0"/>
              <a:t>entity</a:t>
            </a:r>
            <a:r>
              <a:rPr lang="zh-CN" altLang="en-US" baseline="0" dirty="0" smtClean="0"/>
              <a:t>和</a:t>
            </a:r>
            <a:r>
              <a:rPr lang="en-US" altLang="zh-CN" baseline="0" dirty="0" smtClean="0"/>
              <a:t>short description</a:t>
            </a:r>
            <a:r>
              <a:rPr lang="zh-CN" altLang="en-US" baseline="0" dirty="0" smtClean="0"/>
              <a:t>，哪部分用呢？</a:t>
            </a:r>
            <a:endParaRPr lang="en-US" dirty="0"/>
          </a:p>
        </p:txBody>
      </p:sp>
      <p:sp>
        <p:nvSpPr>
          <p:cNvPr id="4" name="Slide Number Placeholder 3"/>
          <p:cNvSpPr>
            <a:spLocks noGrp="1"/>
          </p:cNvSpPr>
          <p:nvPr>
            <p:ph type="sldNum" sz="quarter" idx="5"/>
          </p:nvPr>
        </p:nvSpPr>
        <p:spPr/>
        <p:txBody>
          <a:bodyPr/>
          <a:lstStyle/>
          <a:p>
            <a:fld id="{D8376813-721C-4513-86E5-8C99DAC037D2}" type="slidenum">
              <a:rPr lang="en-US" smtClean="0"/>
              <a:t>9</a:t>
            </a:fld>
            <a:endParaRPr lang="en-US"/>
          </a:p>
        </p:txBody>
      </p:sp>
    </p:spTree>
    <p:extLst>
      <p:ext uri="{BB962C8B-B14F-4D97-AF65-F5344CB8AC3E}">
        <p14:creationId xmlns:p14="http://schemas.microsoft.com/office/powerpoint/2010/main" val="2820697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这个聚合模块：</a:t>
            </a:r>
            <a:endParaRPr lang="en-US" altLang="zh-CN" dirty="0"/>
          </a:p>
          <a:p>
            <a:pPr marL="228600" indent="-228600">
              <a:buAutoNum type="arabicPeriod"/>
            </a:pPr>
            <a:r>
              <a:rPr lang="zh-CN" altLang="en-US" dirty="0"/>
              <a:t>计算输入，实体，描述三者之间的交互作用</a:t>
            </a:r>
            <a:endParaRPr lang="en-US" altLang="zh-CN" dirty="0"/>
          </a:p>
          <a:p>
            <a:pPr marL="228600" indent="-228600">
              <a:buAutoNum type="arabicPeriod"/>
            </a:pPr>
            <a:r>
              <a:rPr lang="zh-CN" altLang="en-US" dirty="0"/>
              <a:t>交互使用的</a:t>
            </a:r>
            <a:r>
              <a:rPr lang="en-US" altLang="zh-CN" dirty="0"/>
              <a:t>self-attention</a:t>
            </a:r>
            <a:r>
              <a:rPr lang="zh-CN" altLang="en-US" dirty="0"/>
              <a:t>建模的，我觉得直接拼接就好了</a:t>
            </a:r>
            <a:endParaRPr lang="en-US" altLang="zh-CN" dirty="0"/>
          </a:p>
          <a:p>
            <a:pPr marL="228600" indent="-228600">
              <a:buAutoNum type="arabicPeriod"/>
            </a:pPr>
            <a:r>
              <a:rPr lang="zh-CN" altLang="en-US" dirty="0"/>
              <a:t>这儿可以设置一个门机制，看</a:t>
            </a:r>
            <a:r>
              <a:rPr lang="en-US" altLang="zh-CN" dirty="0"/>
              <a:t>motivation</a:t>
            </a:r>
            <a:r>
              <a:rPr lang="zh-CN" altLang="en-US" dirty="0"/>
              <a:t>，</a:t>
            </a:r>
            <a:r>
              <a:rPr lang="en-US" altLang="zh-CN" dirty="0"/>
              <a:t>tail entity</a:t>
            </a:r>
            <a:r>
              <a:rPr lang="zh-CN" altLang="en-US" dirty="0"/>
              <a:t>才给用</a:t>
            </a:r>
            <a:r>
              <a:rPr lang="en-US" altLang="zh-CN" dirty="0"/>
              <a:t>description</a:t>
            </a:r>
            <a:r>
              <a:rPr lang="zh-CN" altLang="en-US" dirty="0"/>
              <a:t>，</a:t>
            </a:r>
            <a:r>
              <a:rPr lang="en-US" altLang="zh-CN" dirty="0"/>
              <a:t>frequent</a:t>
            </a:r>
            <a:r>
              <a:rPr lang="zh-CN" altLang="en-US" dirty="0"/>
              <a:t>的不给用。这样的</a:t>
            </a:r>
            <a:r>
              <a:rPr lang="en-US" altLang="zh-CN" dirty="0"/>
              <a:t>motivation</a:t>
            </a:r>
            <a:r>
              <a:rPr lang="zh-CN" altLang="en-US" dirty="0"/>
              <a:t>设计的门也可以。一篇</a:t>
            </a:r>
            <a:r>
              <a:rPr lang="en-US" altLang="zh-CN" dirty="0"/>
              <a:t>tail entity</a:t>
            </a:r>
            <a:r>
              <a:rPr lang="zh-CN" altLang="en-US" dirty="0"/>
              <a:t>的</a:t>
            </a:r>
            <a:r>
              <a:rPr lang="en-US" altLang="zh-CN" dirty="0"/>
              <a:t>NER</a:t>
            </a:r>
            <a:r>
              <a:rPr lang="zh-CN" altLang="en-US" dirty="0"/>
              <a:t>论文有写，有参考文献。</a:t>
            </a:r>
            <a:endParaRPr lang="en-US" altLang="zh-CN" dirty="0"/>
          </a:p>
          <a:p>
            <a:pPr marL="228600" indent="-228600">
              <a:buAutoNum type="arabicPeriod"/>
            </a:pPr>
            <a:r>
              <a:rPr lang="zh-CN" altLang="en-US" dirty="0"/>
              <a:t>这儿也不太对，</a:t>
            </a:r>
            <a:r>
              <a:rPr lang="en-US" altLang="zh-CN" dirty="0"/>
              <a:t>tail entity</a:t>
            </a:r>
            <a:r>
              <a:rPr lang="zh-CN" altLang="en-US" dirty="0"/>
              <a:t>都没有描述，怎么使用？上述论文也提到了，参考一下。这里先不提门控机制了。</a:t>
            </a:r>
            <a:endParaRPr lang="en-US" altLang="zh-CN"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D8376813-721C-4513-86E5-8C99DAC037D2}" type="slidenum">
              <a:rPr lang="en-US" smtClean="0"/>
              <a:t>10</a:t>
            </a:fld>
            <a:endParaRPr lang="en-US"/>
          </a:p>
        </p:txBody>
      </p:sp>
    </p:spTree>
    <p:extLst>
      <p:ext uri="{BB962C8B-B14F-4D97-AF65-F5344CB8AC3E}">
        <p14:creationId xmlns:p14="http://schemas.microsoft.com/office/powerpoint/2010/main" val="3235308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9D711-ADAF-4AB5-BCB6-F2653DFCD3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0C14A1-F441-4CA9-BBCB-D4D88A04D6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F09238-D2CC-4AAF-8270-3692B603A735}"/>
              </a:ext>
            </a:extLst>
          </p:cNvPr>
          <p:cNvSpPr>
            <a:spLocks noGrp="1"/>
          </p:cNvSpPr>
          <p:nvPr>
            <p:ph type="dt" sz="half" idx="10"/>
          </p:nvPr>
        </p:nvSpPr>
        <p:spPr/>
        <p:txBody>
          <a:bodyPr/>
          <a:lstStyle/>
          <a:p>
            <a:fld id="{9BF56FB5-6B61-47BF-9324-78166B7BD5D3}" type="datetimeFigureOut">
              <a:rPr lang="en-US" smtClean="0"/>
              <a:t>4/7/2022</a:t>
            </a:fld>
            <a:endParaRPr lang="en-US"/>
          </a:p>
        </p:txBody>
      </p:sp>
      <p:sp>
        <p:nvSpPr>
          <p:cNvPr id="5" name="Footer Placeholder 4">
            <a:extLst>
              <a:ext uri="{FF2B5EF4-FFF2-40B4-BE49-F238E27FC236}">
                <a16:creationId xmlns:a16="http://schemas.microsoft.com/office/drawing/2014/main" id="{34045758-8388-4AB3-9DF7-F734075E6E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D465F-06BF-46AF-A518-CC648368944C}"/>
              </a:ext>
            </a:extLst>
          </p:cNvPr>
          <p:cNvSpPr>
            <a:spLocks noGrp="1"/>
          </p:cNvSpPr>
          <p:nvPr>
            <p:ph type="sldNum" sz="quarter" idx="12"/>
          </p:nvPr>
        </p:nvSpPr>
        <p:spPr/>
        <p:txBody>
          <a:bodyPr/>
          <a:lstStyle/>
          <a:p>
            <a:fld id="{57997D2E-E4BA-47E6-93F9-1FF96C3527CF}" type="slidenum">
              <a:rPr lang="en-US" smtClean="0"/>
              <a:t>‹#›</a:t>
            </a:fld>
            <a:endParaRPr lang="en-US"/>
          </a:p>
        </p:txBody>
      </p:sp>
    </p:spTree>
    <p:extLst>
      <p:ext uri="{BB962C8B-B14F-4D97-AF65-F5344CB8AC3E}">
        <p14:creationId xmlns:p14="http://schemas.microsoft.com/office/powerpoint/2010/main" val="1855513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EFF8-A475-4BF2-85E9-56D30A0FFF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8ECECB-0EF3-4466-A025-7FBDD63A98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95B7CC-4CEF-4409-95C6-86BA9FE04793}"/>
              </a:ext>
            </a:extLst>
          </p:cNvPr>
          <p:cNvSpPr>
            <a:spLocks noGrp="1"/>
          </p:cNvSpPr>
          <p:nvPr>
            <p:ph type="dt" sz="half" idx="10"/>
          </p:nvPr>
        </p:nvSpPr>
        <p:spPr/>
        <p:txBody>
          <a:bodyPr/>
          <a:lstStyle/>
          <a:p>
            <a:fld id="{9BF56FB5-6B61-47BF-9324-78166B7BD5D3}" type="datetimeFigureOut">
              <a:rPr lang="en-US" smtClean="0"/>
              <a:t>4/7/2022</a:t>
            </a:fld>
            <a:endParaRPr lang="en-US"/>
          </a:p>
        </p:txBody>
      </p:sp>
      <p:sp>
        <p:nvSpPr>
          <p:cNvPr id="5" name="Footer Placeholder 4">
            <a:extLst>
              <a:ext uri="{FF2B5EF4-FFF2-40B4-BE49-F238E27FC236}">
                <a16:creationId xmlns:a16="http://schemas.microsoft.com/office/drawing/2014/main" id="{CA659CB9-253B-4EDE-A23D-4CE001B12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F70A7-1086-4461-86D8-087E0E572D59}"/>
              </a:ext>
            </a:extLst>
          </p:cNvPr>
          <p:cNvSpPr>
            <a:spLocks noGrp="1"/>
          </p:cNvSpPr>
          <p:nvPr>
            <p:ph type="sldNum" sz="quarter" idx="12"/>
          </p:nvPr>
        </p:nvSpPr>
        <p:spPr/>
        <p:txBody>
          <a:bodyPr/>
          <a:lstStyle/>
          <a:p>
            <a:fld id="{57997D2E-E4BA-47E6-93F9-1FF96C3527CF}" type="slidenum">
              <a:rPr lang="en-US" smtClean="0"/>
              <a:t>‹#›</a:t>
            </a:fld>
            <a:endParaRPr lang="en-US"/>
          </a:p>
        </p:txBody>
      </p:sp>
    </p:spTree>
    <p:extLst>
      <p:ext uri="{BB962C8B-B14F-4D97-AF65-F5344CB8AC3E}">
        <p14:creationId xmlns:p14="http://schemas.microsoft.com/office/powerpoint/2010/main" val="1850824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95D8D1-5A03-4929-BACF-1CBB726729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E60707-EAF1-4D87-9A9C-3ED0B1109F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B76726-7AC4-4C6E-AD8F-80AA1065308E}"/>
              </a:ext>
            </a:extLst>
          </p:cNvPr>
          <p:cNvSpPr>
            <a:spLocks noGrp="1"/>
          </p:cNvSpPr>
          <p:nvPr>
            <p:ph type="dt" sz="half" idx="10"/>
          </p:nvPr>
        </p:nvSpPr>
        <p:spPr/>
        <p:txBody>
          <a:bodyPr/>
          <a:lstStyle/>
          <a:p>
            <a:fld id="{9BF56FB5-6B61-47BF-9324-78166B7BD5D3}" type="datetimeFigureOut">
              <a:rPr lang="en-US" smtClean="0"/>
              <a:t>4/7/2022</a:t>
            </a:fld>
            <a:endParaRPr lang="en-US"/>
          </a:p>
        </p:txBody>
      </p:sp>
      <p:sp>
        <p:nvSpPr>
          <p:cNvPr id="5" name="Footer Placeholder 4">
            <a:extLst>
              <a:ext uri="{FF2B5EF4-FFF2-40B4-BE49-F238E27FC236}">
                <a16:creationId xmlns:a16="http://schemas.microsoft.com/office/drawing/2014/main" id="{0B9079E8-4440-440E-9696-6E6C4AEAF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6B7BB-22A5-49CE-9A19-0D53C1E1898C}"/>
              </a:ext>
            </a:extLst>
          </p:cNvPr>
          <p:cNvSpPr>
            <a:spLocks noGrp="1"/>
          </p:cNvSpPr>
          <p:nvPr>
            <p:ph type="sldNum" sz="quarter" idx="12"/>
          </p:nvPr>
        </p:nvSpPr>
        <p:spPr/>
        <p:txBody>
          <a:bodyPr/>
          <a:lstStyle/>
          <a:p>
            <a:fld id="{57997D2E-E4BA-47E6-93F9-1FF96C3527CF}" type="slidenum">
              <a:rPr lang="en-US" smtClean="0"/>
              <a:t>‹#›</a:t>
            </a:fld>
            <a:endParaRPr lang="en-US"/>
          </a:p>
        </p:txBody>
      </p:sp>
    </p:spTree>
    <p:extLst>
      <p:ext uri="{BB962C8B-B14F-4D97-AF65-F5344CB8AC3E}">
        <p14:creationId xmlns:p14="http://schemas.microsoft.com/office/powerpoint/2010/main" val="3974791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8C5BB-49DD-4A3A-9F86-336CF1E1C6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679E45-0724-4DC3-B2AB-BA37D0B760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68F5D0-EBC7-4067-A908-DA1C0C2D1AAC}"/>
              </a:ext>
            </a:extLst>
          </p:cNvPr>
          <p:cNvSpPr>
            <a:spLocks noGrp="1"/>
          </p:cNvSpPr>
          <p:nvPr>
            <p:ph type="dt" sz="half" idx="10"/>
          </p:nvPr>
        </p:nvSpPr>
        <p:spPr/>
        <p:txBody>
          <a:bodyPr/>
          <a:lstStyle/>
          <a:p>
            <a:fld id="{9BF56FB5-6B61-47BF-9324-78166B7BD5D3}" type="datetimeFigureOut">
              <a:rPr lang="en-US" smtClean="0"/>
              <a:t>4/7/2022</a:t>
            </a:fld>
            <a:endParaRPr lang="en-US"/>
          </a:p>
        </p:txBody>
      </p:sp>
      <p:sp>
        <p:nvSpPr>
          <p:cNvPr id="5" name="Footer Placeholder 4">
            <a:extLst>
              <a:ext uri="{FF2B5EF4-FFF2-40B4-BE49-F238E27FC236}">
                <a16:creationId xmlns:a16="http://schemas.microsoft.com/office/drawing/2014/main" id="{E2DC9E69-9FB3-4A3D-9607-632C5A1919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BEBAEA-65EC-464A-9F51-8DFAC7E02267}"/>
              </a:ext>
            </a:extLst>
          </p:cNvPr>
          <p:cNvSpPr>
            <a:spLocks noGrp="1"/>
          </p:cNvSpPr>
          <p:nvPr>
            <p:ph type="sldNum" sz="quarter" idx="12"/>
          </p:nvPr>
        </p:nvSpPr>
        <p:spPr/>
        <p:txBody>
          <a:bodyPr/>
          <a:lstStyle/>
          <a:p>
            <a:fld id="{57997D2E-E4BA-47E6-93F9-1FF96C3527CF}" type="slidenum">
              <a:rPr lang="en-US" smtClean="0"/>
              <a:t>‹#›</a:t>
            </a:fld>
            <a:endParaRPr lang="en-US"/>
          </a:p>
        </p:txBody>
      </p:sp>
    </p:spTree>
    <p:extLst>
      <p:ext uri="{BB962C8B-B14F-4D97-AF65-F5344CB8AC3E}">
        <p14:creationId xmlns:p14="http://schemas.microsoft.com/office/powerpoint/2010/main" val="125920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D8C5-2404-4AB8-81D2-72FCB4C03D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43A323-0508-4EFC-B49E-C1F2725740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A5A0AA-A699-40A4-B64E-EAE8BACF7B6B}"/>
              </a:ext>
            </a:extLst>
          </p:cNvPr>
          <p:cNvSpPr>
            <a:spLocks noGrp="1"/>
          </p:cNvSpPr>
          <p:nvPr>
            <p:ph type="dt" sz="half" idx="10"/>
          </p:nvPr>
        </p:nvSpPr>
        <p:spPr/>
        <p:txBody>
          <a:bodyPr/>
          <a:lstStyle/>
          <a:p>
            <a:fld id="{9BF56FB5-6B61-47BF-9324-78166B7BD5D3}" type="datetimeFigureOut">
              <a:rPr lang="en-US" smtClean="0"/>
              <a:t>4/7/2022</a:t>
            </a:fld>
            <a:endParaRPr lang="en-US"/>
          </a:p>
        </p:txBody>
      </p:sp>
      <p:sp>
        <p:nvSpPr>
          <p:cNvPr id="5" name="Footer Placeholder 4">
            <a:extLst>
              <a:ext uri="{FF2B5EF4-FFF2-40B4-BE49-F238E27FC236}">
                <a16:creationId xmlns:a16="http://schemas.microsoft.com/office/drawing/2014/main" id="{57EEB1A6-731D-44B1-AF40-5A5EEDEC4A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78BEF-821C-4C6C-AC87-280C1246CA1F}"/>
              </a:ext>
            </a:extLst>
          </p:cNvPr>
          <p:cNvSpPr>
            <a:spLocks noGrp="1"/>
          </p:cNvSpPr>
          <p:nvPr>
            <p:ph type="sldNum" sz="quarter" idx="12"/>
          </p:nvPr>
        </p:nvSpPr>
        <p:spPr/>
        <p:txBody>
          <a:bodyPr/>
          <a:lstStyle/>
          <a:p>
            <a:fld id="{57997D2E-E4BA-47E6-93F9-1FF96C3527CF}" type="slidenum">
              <a:rPr lang="en-US" smtClean="0"/>
              <a:t>‹#›</a:t>
            </a:fld>
            <a:endParaRPr lang="en-US"/>
          </a:p>
        </p:txBody>
      </p:sp>
    </p:spTree>
    <p:extLst>
      <p:ext uri="{BB962C8B-B14F-4D97-AF65-F5344CB8AC3E}">
        <p14:creationId xmlns:p14="http://schemas.microsoft.com/office/powerpoint/2010/main" val="2360937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87040-29F5-4169-8670-78FD7E546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1773D2-E978-4B70-B250-5B5389FC4B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942894-3A29-4CD8-9C0C-8E57F5A0DD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B45D44-A2FF-4E20-9A2C-D2DC240ACB3B}"/>
              </a:ext>
            </a:extLst>
          </p:cNvPr>
          <p:cNvSpPr>
            <a:spLocks noGrp="1"/>
          </p:cNvSpPr>
          <p:nvPr>
            <p:ph type="dt" sz="half" idx="10"/>
          </p:nvPr>
        </p:nvSpPr>
        <p:spPr/>
        <p:txBody>
          <a:bodyPr/>
          <a:lstStyle/>
          <a:p>
            <a:fld id="{9BF56FB5-6B61-47BF-9324-78166B7BD5D3}" type="datetimeFigureOut">
              <a:rPr lang="en-US" smtClean="0"/>
              <a:t>4/7/2022</a:t>
            </a:fld>
            <a:endParaRPr lang="en-US"/>
          </a:p>
        </p:txBody>
      </p:sp>
      <p:sp>
        <p:nvSpPr>
          <p:cNvPr id="6" name="Footer Placeholder 5">
            <a:extLst>
              <a:ext uri="{FF2B5EF4-FFF2-40B4-BE49-F238E27FC236}">
                <a16:creationId xmlns:a16="http://schemas.microsoft.com/office/drawing/2014/main" id="{56FD330A-216A-4165-A75B-E4A37490A4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FCE3F5-6C1C-480D-8D4C-9FC5960136E6}"/>
              </a:ext>
            </a:extLst>
          </p:cNvPr>
          <p:cNvSpPr>
            <a:spLocks noGrp="1"/>
          </p:cNvSpPr>
          <p:nvPr>
            <p:ph type="sldNum" sz="quarter" idx="12"/>
          </p:nvPr>
        </p:nvSpPr>
        <p:spPr/>
        <p:txBody>
          <a:bodyPr/>
          <a:lstStyle/>
          <a:p>
            <a:fld id="{57997D2E-E4BA-47E6-93F9-1FF96C3527CF}" type="slidenum">
              <a:rPr lang="en-US" smtClean="0"/>
              <a:t>‹#›</a:t>
            </a:fld>
            <a:endParaRPr lang="en-US"/>
          </a:p>
        </p:txBody>
      </p:sp>
    </p:spTree>
    <p:extLst>
      <p:ext uri="{BB962C8B-B14F-4D97-AF65-F5344CB8AC3E}">
        <p14:creationId xmlns:p14="http://schemas.microsoft.com/office/powerpoint/2010/main" val="2181547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6541-7532-4F29-B98F-60C6F3BD8D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512236-0B2B-467E-9542-2FB74C81A4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E422B5-D6BF-4496-92A2-032236FCFA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BDE5F2-6331-44B7-A6B7-F8CE988982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C442E7-AA5F-43FE-9883-8704184A5C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CF1E70-1329-4090-8233-55644BADDCDD}"/>
              </a:ext>
            </a:extLst>
          </p:cNvPr>
          <p:cNvSpPr>
            <a:spLocks noGrp="1"/>
          </p:cNvSpPr>
          <p:nvPr>
            <p:ph type="dt" sz="half" idx="10"/>
          </p:nvPr>
        </p:nvSpPr>
        <p:spPr/>
        <p:txBody>
          <a:bodyPr/>
          <a:lstStyle/>
          <a:p>
            <a:fld id="{9BF56FB5-6B61-47BF-9324-78166B7BD5D3}" type="datetimeFigureOut">
              <a:rPr lang="en-US" smtClean="0"/>
              <a:t>4/7/2022</a:t>
            </a:fld>
            <a:endParaRPr lang="en-US"/>
          </a:p>
        </p:txBody>
      </p:sp>
      <p:sp>
        <p:nvSpPr>
          <p:cNvPr id="8" name="Footer Placeholder 7">
            <a:extLst>
              <a:ext uri="{FF2B5EF4-FFF2-40B4-BE49-F238E27FC236}">
                <a16:creationId xmlns:a16="http://schemas.microsoft.com/office/drawing/2014/main" id="{450F84C1-DDD2-47F3-A7FC-F64D7E14D8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27FECB-5F11-4962-A6B4-2BCCA792FECC}"/>
              </a:ext>
            </a:extLst>
          </p:cNvPr>
          <p:cNvSpPr>
            <a:spLocks noGrp="1"/>
          </p:cNvSpPr>
          <p:nvPr>
            <p:ph type="sldNum" sz="quarter" idx="12"/>
          </p:nvPr>
        </p:nvSpPr>
        <p:spPr/>
        <p:txBody>
          <a:bodyPr/>
          <a:lstStyle/>
          <a:p>
            <a:fld id="{57997D2E-E4BA-47E6-93F9-1FF96C3527CF}" type="slidenum">
              <a:rPr lang="en-US" smtClean="0"/>
              <a:t>‹#›</a:t>
            </a:fld>
            <a:endParaRPr lang="en-US"/>
          </a:p>
        </p:txBody>
      </p:sp>
    </p:spTree>
    <p:extLst>
      <p:ext uri="{BB962C8B-B14F-4D97-AF65-F5344CB8AC3E}">
        <p14:creationId xmlns:p14="http://schemas.microsoft.com/office/powerpoint/2010/main" val="79086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46EE6-E06C-44A9-9F65-DD3BF10988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1EC0D4-F9DB-4D77-A72E-FC947C9F357A}"/>
              </a:ext>
            </a:extLst>
          </p:cNvPr>
          <p:cNvSpPr>
            <a:spLocks noGrp="1"/>
          </p:cNvSpPr>
          <p:nvPr>
            <p:ph type="dt" sz="half" idx="10"/>
          </p:nvPr>
        </p:nvSpPr>
        <p:spPr/>
        <p:txBody>
          <a:bodyPr/>
          <a:lstStyle/>
          <a:p>
            <a:fld id="{9BF56FB5-6B61-47BF-9324-78166B7BD5D3}" type="datetimeFigureOut">
              <a:rPr lang="en-US" smtClean="0"/>
              <a:t>4/7/2022</a:t>
            </a:fld>
            <a:endParaRPr lang="en-US"/>
          </a:p>
        </p:txBody>
      </p:sp>
      <p:sp>
        <p:nvSpPr>
          <p:cNvPr id="4" name="Footer Placeholder 3">
            <a:extLst>
              <a:ext uri="{FF2B5EF4-FFF2-40B4-BE49-F238E27FC236}">
                <a16:creationId xmlns:a16="http://schemas.microsoft.com/office/drawing/2014/main" id="{EDAD4E7F-BF98-49D3-8159-C2BBF385BF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BE3249-DBCB-4BF2-AD75-83A6FCF36177}"/>
              </a:ext>
            </a:extLst>
          </p:cNvPr>
          <p:cNvSpPr>
            <a:spLocks noGrp="1"/>
          </p:cNvSpPr>
          <p:nvPr>
            <p:ph type="sldNum" sz="quarter" idx="12"/>
          </p:nvPr>
        </p:nvSpPr>
        <p:spPr/>
        <p:txBody>
          <a:bodyPr/>
          <a:lstStyle/>
          <a:p>
            <a:fld id="{57997D2E-E4BA-47E6-93F9-1FF96C3527CF}" type="slidenum">
              <a:rPr lang="en-US" smtClean="0"/>
              <a:t>‹#›</a:t>
            </a:fld>
            <a:endParaRPr lang="en-US"/>
          </a:p>
        </p:txBody>
      </p:sp>
    </p:spTree>
    <p:extLst>
      <p:ext uri="{BB962C8B-B14F-4D97-AF65-F5344CB8AC3E}">
        <p14:creationId xmlns:p14="http://schemas.microsoft.com/office/powerpoint/2010/main" val="2379638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99CECE-5CD0-405A-91B0-78D5A795D068}"/>
              </a:ext>
            </a:extLst>
          </p:cNvPr>
          <p:cNvSpPr>
            <a:spLocks noGrp="1"/>
          </p:cNvSpPr>
          <p:nvPr>
            <p:ph type="dt" sz="half" idx="10"/>
          </p:nvPr>
        </p:nvSpPr>
        <p:spPr/>
        <p:txBody>
          <a:bodyPr/>
          <a:lstStyle/>
          <a:p>
            <a:fld id="{9BF56FB5-6B61-47BF-9324-78166B7BD5D3}" type="datetimeFigureOut">
              <a:rPr lang="en-US" smtClean="0"/>
              <a:t>4/7/2022</a:t>
            </a:fld>
            <a:endParaRPr lang="en-US"/>
          </a:p>
        </p:txBody>
      </p:sp>
      <p:sp>
        <p:nvSpPr>
          <p:cNvPr id="3" name="Footer Placeholder 2">
            <a:extLst>
              <a:ext uri="{FF2B5EF4-FFF2-40B4-BE49-F238E27FC236}">
                <a16:creationId xmlns:a16="http://schemas.microsoft.com/office/drawing/2014/main" id="{2347D264-48EF-4E09-B3BC-DC0C10B7DE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C5615E-6C8F-41CF-BD53-25135A39797A}"/>
              </a:ext>
            </a:extLst>
          </p:cNvPr>
          <p:cNvSpPr>
            <a:spLocks noGrp="1"/>
          </p:cNvSpPr>
          <p:nvPr>
            <p:ph type="sldNum" sz="quarter" idx="12"/>
          </p:nvPr>
        </p:nvSpPr>
        <p:spPr/>
        <p:txBody>
          <a:bodyPr/>
          <a:lstStyle/>
          <a:p>
            <a:fld id="{57997D2E-E4BA-47E6-93F9-1FF96C3527CF}" type="slidenum">
              <a:rPr lang="en-US" smtClean="0"/>
              <a:t>‹#›</a:t>
            </a:fld>
            <a:endParaRPr lang="en-US"/>
          </a:p>
        </p:txBody>
      </p:sp>
    </p:spTree>
    <p:extLst>
      <p:ext uri="{BB962C8B-B14F-4D97-AF65-F5344CB8AC3E}">
        <p14:creationId xmlns:p14="http://schemas.microsoft.com/office/powerpoint/2010/main" val="3335446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C8E5B-E553-4771-9AB6-7CF059ABD5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944344-3AF3-4342-BFB1-0FA1940219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F56DFD-8F76-4DA5-96AC-E6E75300FF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31AE07-3BB9-4E16-B2EC-B533BBC15777}"/>
              </a:ext>
            </a:extLst>
          </p:cNvPr>
          <p:cNvSpPr>
            <a:spLocks noGrp="1"/>
          </p:cNvSpPr>
          <p:nvPr>
            <p:ph type="dt" sz="half" idx="10"/>
          </p:nvPr>
        </p:nvSpPr>
        <p:spPr/>
        <p:txBody>
          <a:bodyPr/>
          <a:lstStyle/>
          <a:p>
            <a:fld id="{9BF56FB5-6B61-47BF-9324-78166B7BD5D3}" type="datetimeFigureOut">
              <a:rPr lang="en-US" smtClean="0"/>
              <a:t>4/7/2022</a:t>
            </a:fld>
            <a:endParaRPr lang="en-US"/>
          </a:p>
        </p:txBody>
      </p:sp>
      <p:sp>
        <p:nvSpPr>
          <p:cNvPr id="6" name="Footer Placeholder 5">
            <a:extLst>
              <a:ext uri="{FF2B5EF4-FFF2-40B4-BE49-F238E27FC236}">
                <a16:creationId xmlns:a16="http://schemas.microsoft.com/office/drawing/2014/main" id="{D0D491D3-C768-4856-AC91-33BF531138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576BBD-835F-434D-B583-AA1E0C35834D}"/>
              </a:ext>
            </a:extLst>
          </p:cNvPr>
          <p:cNvSpPr>
            <a:spLocks noGrp="1"/>
          </p:cNvSpPr>
          <p:nvPr>
            <p:ph type="sldNum" sz="quarter" idx="12"/>
          </p:nvPr>
        </p:nvSpPr>
        <p:spPr/>
        <p:txBody>
          <a:bodyPr/>
          <a:lstStyle/>
          <a:p>
            <a:fld id="{57997D2E-E4BA-47E6-93F9-1FF96C3527CF}" type="slidenum">
              <a:rPr lang="en-US" smtClean="0"/>
              <a:t>‹#›</a:t>
            </a:fld>
            <a:endParaRPr lang="en-US"/>
          </a:p>
        </p:txBody>
      </p:sp>
    </p:spTree>
    <p:extLst>
      <p:ext uri="{BB962C8B-B14F-4D97-AF65-F5344CB8AC3E}">
        <p14:creationId xmlns:p14="http://schemas.microsoft.com/office/powerpoint/2010/main" val="4127282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DC64E-60F4-4E6E-9C18-05A9453068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DE2227-24D0-40B2-B355-6C2A70C17C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4FCA22-1629-4115-9041-7A943CEA5E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E71C97-D73E-4F8B-913E-2E78A329AEC4}"/>
              </a:ext>
            </a:extLst>
          </p:cNvPr>
          <p:cNvSpPr>
            <a:spLocks noGrp="1"/>
          </p:cNvSpPr>
          <p:nvPr>
            <p:ph type="dt" sz="half" idx="10"/>
          </p:nvPr>
        </p:nvSpPr>
        <p:spPr/>
        <p:txBody>
          <a:bodyPr/>
          <a:lstStyle/>
          <a:p>
            <a:fld id="{9BF56FB5-6B61-47BF-9324-78166B7BD5D3}" type="datetimeFigureOut">
              <a:rPr lang="en-US" smtClean="0"/>
              <a:t>4/7/2022</a:t>
            </a:fld>
            <a:endParaRPr lang="en-US"/>
          </a:p>
        </p:txBody>
      </p:sp>
      <p:sp>
        <p:nvSpPr>
          <p:cNvPr id="6" name="Footer Placeholder 5">
            <a:extLst>
              <a:ext uri="{FF2B5EF4-FFF2-40B4-BE49-F238E27FC236}">
                <a16:creationId xmlns:a16="http://schemas.microsoft.com/office/drawing/2014/main" id="{F070610F-E3D6-48C2-8832-C54630DBD5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50B18F-A82F-4F9F-91A7-F8DBF21F8925}"/>
              </a:ext>
            </a:extLst>
          </p:cNvPr>
          <p:cNvSpPr>
            <a:spLocks noGrp="1"/>
          </p:cNvSpPr>
          <p:nvPr>
            <p:ph type="sldNum" sz="quarter" idx="12"/>
          </p:nvPr>
        </p:nvSpPr>
        <p:spPr/>
        <p:txBody>
          <a:bodyPr/>
          <a:lstStyle/>
          <a:p>
            <a:fld id="{57997D2E-E4BA-47E6-93F9-1FF96C3527CF}" type="slidenum">
              <a:rPr lang="en-US" smtClean="0"/>
              <a:t>‹#›</a:t>
            </a:fld>
            <a:endParaRPr lang="en-US"/>
          </a:p>
        </p:txBody>
      </p:sp>
    </p:spTree>
    <p:extLst>
      <p:ext uri="{BB962C8B-B14F-4D97-AF65-F5344CB8AC3E}">
        <p14:creationId xmlns:p14="http://schemas.microsoft.com/office/powerpoint/2010/main" val="3501841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1B2087-2214-4CF2-8413-ED4F5C86D2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B4DA75-1DAD-41D7-8D60-9A4F624D3A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D49994-02D1-47C5-9E41-6618B5E09E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F56FB5-6B61-47BF-9324-78166B7BD5D3}" type="datetimeFigureOut">
              <a:rPr lang="en-US" smtClean="0"/>
              <a:t>4/7/2022</a:t>
            </a:fld>
            <a:endParaRPr lang="en-US"/>
          </a:p>
        </p:txBody>
      </p:sp>
      <p:sp>
        <p:nvSpPr>
          <p:cNvPr id="5" name="Footer Placeholder 4">
            <a:extLst>
              <a:ext uri="{FF2B5EF4-FFF2-40B4-BE49-F238E27FC236}">
                <a16:creationId xmlns:a16="http://schemas.microsoft.com/office/drawing/2014/main" id="{2D12C22C-1585-4A03-BC66-F19256B7EA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7A11FA-3337-4134-9D49-5001E8168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997D2E-E4BA-47E6-93F9-1FF96C3527CF}" type="slidenum">
              <a:rPr lang="en-US" smtClean="0"/>
              <a:t>‹#›</a:t>
            </a:fld>
            <a:endParaRPr lang="en-US"/>
          </a:p>
        </p:txBody>
      </p:sp>
    </p:spTree>
    <p:extLst>
      <p:ext uri="{BB962C8B-B14F-4D97-AF65-F5344CB8AC3E}">
        <p14:creationId xmlns:p14="http://schemas.microsoft.com/office/powerpoint/2010/main" val="3099168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1A47-4553-4F4C-9A23-E36663EA82A2}"/>
              </a:ext>
            </a:extLst>
          </p:cNvPr>
          <p:cNvSpPr>
            <a:spLocks noGrp="1"/>
          </p:cNvSpPr>
          <p:nvPr>
            <p:ph type="title"/>
          </p:nvPr>
        </p:nvSpPr>
        <p:spPr>
          <a:xfrm>
            <a:off x="942372" y="960699"/>
            <a:ext cx="10515600" cy="4745620"/>
          </a:xfrm>
        </p:spPr>
        <p:txBody>
          <a:bodyPr>
            <a:normAutofit/>
          </a:bodyPr>
          <a:lstStyle/>
          <a:p>
            <a:pPr algn="ctr"/>
            <a:r>
              <a:rPr lang="en-US" smtClean="0"/>
              <a:t>Kformers: Enhanced </a:t>
            </a:r>
            <a:r>
              <a:rPr lang="en-US" altLang="zh-CN" smtClean="0"/>
              <a:t>R</a:t>
            </a:r>
            <a:r>
              <a:rPr lang="en-US" smtClean="0"/>
              <a:t>epresentations </a:t>
            </a:r>
            <a:r>
              <a:rPr lang="en-US"/>
              <a:t>with </a:t>
            </a:r>
            <a:r>
              <a:rPr lang="en-US" smtClean="0"/>
              <a:t>Entities and Descriptions</a:t>
            </a: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sz="3600" dirty="0"/>
              <a:t>Qinghua Zhao, Jianxun Lian</a:t>
            </a:r>
            <a:br>
              <a:rPr lang="en-US" sz="3600" dirty="0"/>
            </a:br>
            <a:r>
              <a:rPr lang="en-US" sz="3600" dirty="0"/>
              <a:t>1/5/2022</a:t>
            </a:r>
            <a:endParaRPr lang="en-US" dirty="0"/>
          </a:p>
        </p:txBody>
      </p:sp>
    </p:spTree>
    <p:extLst>
      <p:ext uri="{BB962C8B-B14F-4D97-AF65-F5344CB8AC3E}">
        <p14:creationId xmlns:p14="http://schemas.microsoft.com/office/powerpoint/2010/main" val="2283746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C8430-502B-43C9-A525-21B42D229B38}"/>
              </a:ext>
            </a:extLst>
          </p:cNvPr>
          <p:cNvSpPr>
            <a:spLocks noGrp="1"/>
          </p:cNvSpPr>
          <p:nvPr>
            <p:ph type="title"/>
          </p:nvPr>
        </p:nvSpPr>
        <p:spPr/>
        <p:txBody>
          <a:bodyPr/>
          <a:lstStyle/>
          <a:p>
            <a:r>
              <a:rPr lang="en-US" dirty="0"/>
              <a:t>Method</a:t>
            </a:r>
          </a:p>
        </p:txBody>
      </p:sp>
      <p:sp>
        <p:nvSpPr>
          <p:cNvPr id="294" name="TextBox 293">
            <a:extLst>
              <a:ext uri="{FF2B5EF4-FFF2-40B4-BE49-F238E27FC236}">
                <a16:creationId xmlns:a16="http://schemas.microsoft.com/office/drawing/2014/main" id="{24A20DB0-6763-467E-802B-13F2B87A8038}"/>
              </a:ext>
            </a:extLst>
          </p:cNvPr>
          <p:cNvSpPr txBox="1"/>
          <p:nvPr/>
        </p:nvSpPr>
        <p:spPr>
          <a:xfrm>
            <a:off x="973607" y="1363873"/>
            <a:ext cx="10749470" cy="489364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des-aware aggregation</a:t>
            </a:r>
          </a:p>
          <a:p>
            <a:pPr marL="800100" lvl="1"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compute the interaction between input representation, entity representation and description representation</a:t>
            </a:r>
          </a:p>
          <a:p>
            <a:pPr marL="800100" lvl="1"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the interaction is modeled by self-attention</a:t>
            </a:r>
          </a:p>
          <a:p>
            <a:pPr marL="800100" lvl="1"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gate mechanism is designed to select whether the description representation is accepted</a:t>
            </a:r>
          </a:p>
          <a:p>
            <a:pPr marL="800100" lvl="1"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the description-aware input, entity description is used as output, and then input into next layer</a:t>
            </a:r>
          </a:p>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The motivation is that description representation influence input &amp; entity representation in a implicitly manner. Besides, only selective description are used. Through the gate, we can control the description, for example, only tail entity’s description is accepted, frequent entity are refused to use description information.</a:t>
            </a:r>
          </a:p>
        </p:txBody>
      </p:sp>
    </p:spTree>
    <p:extLst>
      <p:ext uri="{BB962C8B-B14F-4D97-AF65-F5344CB8AC3E}">
        <p14:creationId xmlns:p14="http://schemas.microsoft.com/office/powerpoint/2010/main" val="3451996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C8430-502B-43C9-A525-21B42D229B38}"/>
              </a:ext>
            </a:extLst>
          </p:cNvPr>
          <p:cNvSpPr>
            <a:spLocks noGrp="1"/>
          </p:cNvSpPr>
          <p:nvPr>
            <p:ph type="title"/>
          </p:nvPr>
        </p:nvSpPr>
        <p:spPr/>
        <p:txBody>
          <a:bodyPr/>
          <a:lstStyle/>
          <a:p>
            <a:r>
              <a:rPr lang="en-US" dirty="0"/>
              <a:t>Method</a:t>
            </a:r>
          </a:p>
        </p:txBody>
      </p:sp>
      <p:sp>
        <p:nvSpPr>
          <p:cNvPr id="294" name="TextBox 293">
            <a:extLst>
              <a:ext uri="{FF2B5EF4-FFF2-40B4-BE49-F238E27FC236}">
                <a16:creationId xmlns:a16="http://schemas.microsoft.com/office/drawing/2014/main" id="{24A20DB0-6763-467E-802B-13F2B87A8038}"/>
              </a:ext>
            </a:extLst>
          </p:cNvPr>
          <p:cNvSpPr txBox="1"/>
          <p:nvPr/>
        </p:nvSpPr>
        <p:spPr>
          <a:xfrm>
            <a:off x="916926" y="1288104"/>
            <a:ext cx="10903367" cy="1200329"/>
          </a:xfrm>
          <a:prstGeom prst="rect">
            <a:avLst/>
          </a:prstGeom>
          <a:noFill/>
        </p:spPr>
        <p:txBody>
          <a:bodyPr wrap="square" rtlCol="0">
            <a:spAutoFit/>
          </a:bodyPr>
          <a:lstStyle/>
          <a:p>
            <a:r>
              <a:rPr lang="en-US" sz="2400" dirty="0"/>
              <a:t>Fine-tuning for downstream tasks, to reduce the inference time: </a:t>
            </a:r>
          </a:p>
          <a:p>
            <a:r>
              <a:rPr lang="en-US" sz="2400" dirty="0"/>
              <a:t>cache entity &amp; description embedding, it is possible, since the description of each given entity is fixed.</a:t>
            </a:r>
          </a:p>
        </p:txBody>
      </p:sp>
      <p:grpSp>
        <p:nvGrpSpPr>
          <p:cNvPr id="4" name="组合 3"/>
          <p:cNvGrpSpPr/>
          <p:nvPr/>
        </p:nvGrpSpPr>
        <p:grpSpPr>
          <a:xfrm>
            <a:off x="1614187" y="2329626"/>
            <a:ext cx="8975786" cy="4317863"/>
            <a:chOff x="1614187" y="1872430"/>
            <a:chExt cx="8975786" cy="4317863"/>
          </a:xfrm>
        </p:grpSpPr>
        <p:sp>
          <p:nvSpPr>
            <p:cNvPr id="3" name="矩形 2"/>
            <p:cNvSpPr/>
            <p:nvPr/>
          </p:nvSpPr>
          <p:spPr>
            <a:xfrm>
              <a:off x="5667229" y="1872430"/>
              <a:ext cx="4792615" cy="430497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a:extLst>
                <a:ext uri="{FF2B5EF4-FFF2-40B4-BE49-F238E27FC236}">
                  <a16:creationId xmlns:a16="http://schemas.microsoft.com/office/drawing/2014/main" id="{05548867-EB7E-408E-AEC5-A24AB713287F}"/>
                </a:ext>
              </a:extLst>
            </p:cNvPr>
            <p:cNvSpPr txBox="1"/>
            <p:nvPr/>
          </p:nvSpPr>
          <p:spPr>
            <a:xfrm>
              <a:off x="3552512" y="5569652"/>
              <a:ext cx="154215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embedding</a:t>
              </a:r>
            </a:p>
          </p:txBody>
        </p:sp>
        <p:grpSp>
          <p:nvGrpSpPr>
            <p:cNvPr id="106" name="Group 105">
              <a:extLst>
                <a:ext uri="{FF2B5EF4-FFF2-40B4-BE49-F238E27FC236}">
                  <a16:creationId xmlns:a16="http://schemas.microsoft.com/office/drawing/2014/main" id="{86D04534-7024-4DC3-94F1-47B5EFD1E6AC}"/>
                </a:ext>
              </a:extLst>
            </p:cNvPr>
            <p:cNvGrpSpPr/>
            <p:nvPr/>
          </p:nvGrpSpPr>
          <p:grpSpPr>
            <a:xfrm>
              <a:off x="1848704" y="4780281"/>
              <a:ext cx="3264524" cy="653446"/>
              <a:chOff x="2062064" y="4185921"/>
              <a:chExt cx="3264524" cy="653446"/>
            </a:xfrm>
          </p:grpSpPr>
          <p:sp>
            <p:nvSpPr>
              <p:cNvPr id="37" name="Rectangle 36">
                <a:extLst>
                  <a:ext uri="{FF2B5EF4-FFF2-40B4-BE49-F238E27FC236}">
                    <a16:creationId xmlns:a16="http://schemas.microsoft.com/office/drawing/2014/main" id="{F99E66A7-8034-42BC-811C-401675CC0397}"/>
                  </a:ext>
                </a:extLst>
              </p:cNvPr>
              <p:cNvSpPr/>
              <p:nvPr/>
            </p:nvSpPr>
            <p:spPr>
              <a:xfrm>
                <a:off x="2062064" y="4570304"/>
                <a:ext cx="3261633" cy="205005"/>
              </a:xfrm>
              <a:prstGeom prst="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72684DDC-8182-4955-9644-B49FF29E4D62}"/>
                  </a:ext>
                </a:extLst>
              </p:cNvPr>
              <p:cNvSpPr txBox="1"/>
              <p:nvPr/>
            </p:nvSpPr>
            <p:spPr>
              <a:xfrm>
                <a:off x="2939977" y="4500813"/>
                <a:ext cx="1542158" cy="338554"/>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Layer 1</a:t>
                </a:r>
                <a:endParaRPr lang="en-US" sz="1600" dirty="0">
                  <a:latin typeface="Arial" panose="020B0604020202020204" pitchFamily="34" charset="0"/>
                  <a:cs typeface="Arial" panose="020B0604020202020204" pitchFamily="34" charset="0"/>
                </a:endParaRPr>
              </a:p>
            </p:txBody>
          </p:sp>
          <p:cxnSp>
            <p:nvCxnSpPr>
              <p:cNvPr id="13" name="Straight Arrow Connector 12">
                <a:extLst>
                  <a:ext uri="{FF2B5EF4-FFF2-40B4-BE49-F238E27FC236}">
                    <a16:creationId xmlns:a16="http://schemas.microsoft.com/office/drawing/2014/main" id="{3A7BE8C4-6E8B-4508-ADCB-AC000B1C6ABF}"/>
                  </a:ext>
                </a:extLst>
              </p:cNvPr>
              <p:cNvCxnSpPr>
                <a:cxnSpLocks/>
              </p:cNvCxnSpPr>
              <p:nvPr/>
            </p:nvCxnSpPr>
            <p:spPr>
              <a:xfrm flipV="1">
                <a:off x="2348535" y="4381081"/>
                <a:ext cx="0" cy="189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0A282A3-A6A5-4D81-A554-A5E825E87730}"/>
                  </a:ext>
                </a:extLst>
              </p:cNvPr>
              <p:cNvCxnSpPr>
                <a:cxnSpLocks/>
              </p:cNvCxnSpPr>
              <p:nvPr/>
            </p:nvCxnSpPr>
            <p:spPr>
              <a:xfrm flipV="1">
                <a:off x="4381794" y="4391130"/>
                <a:ext cx="0" cy="1791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B225CF7-9AF9-4447-B17F-FE440E8415C7}"/>
                  </a:ext>
                </a:extLst>
              </p:cNvPr>
              <p:cNvCxnSpPr>
                <a:cxnSpLocks/>
              </p:cNvCxnSpPr>
              <p:nvPr/>
            </p:nvCxnSpPr>
            <p:spPr>
              <a:xfrm flipV="1">
                <a:off x="5009682" y="4401178"/>
                <a:ext cx="0" cy="169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3E807F3-A3F6-4ACE-BD50-579C05CF1421}"/>
                  </a:ext>
                </a:extLst>
              </p:cNvPr>
              <p:cNvCxnSpPr>
                <a:cxnSpLocks/>
              </p:cNvCxnSpPr>
              <p:nvPr/>
            </p:nvCxnSpPr>
            <p:spPr>
              <a:xfrm flipV="1">
                <a:off x="3019167" y="4391130"/>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CA62039-7F31-4374-B765-10B3BAC99DF4}"/>
                  </a:ext>
                </a:extLst>
              </p:cNvPr>
              <p:cNvSpPr/>
              <p:nvPr/>
            </p:nvSpPr>
            <p:spPr>
              <a:xfrm>
                <a:off x="2062065"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F040284-F5E3-4D34-AD5F-6B314C813337}"/>
                  </a:ext>
                </a:extLst>
              </p:cNvPr>
              <p:cNvSpPr/>
              <p:nvPr/>
            </p:nvSpPr>
            <p:spPr>
              <a:xfrm>
                <a:off x="2726601"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804AEDC-3B5E-45CD-B318-AC88B31220D9}"/>
                  </a:ext>
                </a:extLst>
              </p:cNvPr>
              <p:cNvSpPr/>
              <p:nvPr/>
            </p:nvSpPr>
            <p:spPr>
              <a:xfrm>
                <a:off x="3412572"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9BE81E6-7750-4A37-A210-45F0236ACB06}"/>
                  </a:ext>
                </a:extLst>
              </p:cNvPr>
              <p:cNvSpPr/>
              <p:nvPr/>
            </p:nvSpPr>
            <p:spPr>
              <a:xfrm>
                <a:off x="4089228" y="4185921"/>
                <a:ext cx="585131" cy="21371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AD50424-00B0-419A-9D58-CB2B4AD18842}"/>
                  </a:ext>
                </a:extLst>
              </p:cNvPr>
              <p:cNvSpPr/>
              <p:nvPr/>
            </p:nvSpPr>
            <p:spPr>
              <a:xfrm>
                <a:off x="4741457" y="4185921"/>
                <a:ext cx="585131" cy="21371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5" name="Straight Arrow Connector 104">
                <a:extLst>
                  <a:ext uri="{FF2B5EF4-FFF2-40B4-BE49-F238E27FC236}">
                    <a16:creationId xmlns:a16="http://schemas.microsoft.com/office/drawing/2014/main" id="{F6743994-ED3C-4197-A9C5-E66FD3C8A29F}"/>
                  </a:ext>
                </a:extLst>
              </p:cNvPr>
              <p:cNvCxnSpPr>
                <a:cxnSpLocks/>
              </p:cNvCxnSpPr>
              <p:nvPr/>
            </p:nvCxnSpPr>
            <p:spPr>
              <a:xfrm flipV="1">
                <a:off x="3673985" y="4381081"/>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4105469D-889E-4602-941F-CFB66FAE11B6}"/>
                </a:ext>
              </a:extLst>
            </p:cNvPr>
            <p:cNvGrpSpPr/>
            <p:nvPr/>
          </p:nvGrpSpPr>
          <p:grpSpPr>
            <a:xfrm>
              <a:off x="1848704" y="3879712"/>
              <a:ext cx="3264524" cy="653446"/>
              <a:chOff x="2062064" y="4185921"/>
              <a:chExt cx="3264524" cy="653446"/>
            </a:xfrm>
          </p:grpSpPr>
          <p:sp>
            <p:nvSpPr>
              <p:cNvPr id="108" name="Rectangle 107">
                <a:extLst>
                  <a:ext uri="{FF2B5EF4-FFF2-40B4-BE49-F238E27FC236}">
                    <a16:creationId xmlns:a16="http://schemas.microsoft.com/office/drawing/2014/main" id="{24FCA0EC-341E-4B9E-9FA5-85F670EABBCF}"/>
                  </a:ext>
                </a:extLst>
              </p:cNvPr>
              <p:cNvSpPr/>
              <p:nvPr/>
            </p:nvSpPr>
            <p:spPr>
              <a:xfrm>
                <a:off x="2062064" y="4570304"/>
                <a:ext cx="3261633" cy="205005"/>
              </a:xfrm>
              <a:prstGeom prst="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5DD86279-C3F3-41A9-85DC-2D35A13CB247}"/>
                  </a:ext>
                </a:extLst>
              </p:cNvPr>
              <p:cNvSpPr txBox="1"/>
              <p:nvPr/>
            </p:nvSpPr>
            <p:spPr>
              <a:xfrm>
                <a:off x="2939977" y="4500813"/>
                <a:ext cx="1542158" cy="338554"/>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Layer 2</a:t>
                </a:r>
                <a:endParaRPr lang="en-US" sz="1600" dirty="0">
                  <a:latin typeface="Arial" panose="020B0604020202020204" pitchFamily="34" charset="0"/>
                  <a:cs typeface="Arial" panose="020B0604020202020204" pitchFamily="34" charset="0"/>
                </a:endParaRPr>
              </a:p>
            </p:txBody>
          </p:sp>
          <p:cxnSp>
            <p:nvCxnSpPr>
              <p:cNvPr id="110" name="Straight Arrow Connector 109">
                <a:extLst>
                  <a:ext uri="{FF2B5EF4-FFF2-40B4-BE49-F238E27FC236}">
                    <a16:creationId xmlns:a16="http://schemas.microsoft.com/office/drawing/2014/main" id="{C8CE08A8-95C9-4DCE-AAF0-4F849BB290A1}"/>
                  </a:ext>
                </a:extLst>
              </p:cNvPr>
              <p:cNvCxnSpPr>
                <a:cxnSpLocks/>
              </p:cNvCxnSpPr>
              <p:nvPr/>
            </p:nvCxnSpPr>
            <p:spPr>
              <a:xfrm flipV="1">
                <a:off x="2348535" y="4381081"/>
                <a:ext cx="0" cy="189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9042357F-0C09-4688-BD6E-0A91DE882116}"/>
                  </a:ext>
                </a:extLst>
              </p:cNvPr>
              <p:cNvCxnSpPr>
                <a:cxnSpLocks/>
              </p:cNvCxnSpPr>
              <p:nvPr/>
            </p:nvCxnSpPr>
            <p:spPr>
              <a:xfrm flipV="1">
                <a:off x="4381794" y="4391130"/>
                <a:ext cx="0" cy="1791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11058174-CFD8-4ABD-87F0-36A606ABB0FE}"/>
                  </a:ext>
                </a:extLst>
              </p:cNvPr>
              <p:cNvCxnSpPr>
                <a:cxnSpLocks/>
              </p:cNvCxnSpPr>
              <p:nvPr/>
            </p:nvCxnSpPr>
            <p:spPr>
              <a:xfrm flipV="1">
                <a:off x="5009682" y="4401178"/>
                <a:ext cx="0" cy="169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6D23802-7940-49B2-AA93-D07B340811BA}"/>
                  </a:ext>
                </a:extLst>
              </p:cNvPr>
              <p:cNvCxnSpPr>
                <a:cxnSpLocks/>
              </p:cNvCxnSpPr>
              <p:nvPr/>
            </p:nvCxnSpPr>
            <p:spPr>
              <a:xfrm flipV="1">
                <a:off x="3019167" y="4391130"/>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0048F7A1-FB76-4A5A-9978-DFFE043259C7}"/>
                  </a:ext>
                </a:extLst>
              </p:cNvPr>
              <p:cNvSpPr/>
              <p:nvPr/>
            </p:nvSpPr>
            <p:spPr>
              <a:xfrm>
                <a:off x="2062065"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697351D0-4E6D-4849-BA71-08F1E98B9E01}"/>
                  </a:ext>
                </a:extLst>
              </p:cNvPr>
              <p:cNvSpPr/>
              <p:nvPr/>
            </p:nvSpPr>
            <p:spPr>
              <a:xfrm>
                <a:off x="2726601"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7EACE44B-6D99-441F-B150-5E88092D455F}"/>
                  </a:ext>
                </a:extLst>
              </p:cNvPr>
              <p:cNvSpPr/>
              <p:nvPr/>
            </p:nvSpPr>
            <p:spPr>
              <a:xfrm>
                <a:off x="3412572"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D642D3C9-2C07-45DD-B8BB-D5FA3E3BFDD3}"/>
                  </a:ext>
                </a:extLst>
              </p:cNvPr>
              <p:cNvSpPr/>
              <p:nvPr/>
            </p:nvSpPr>
            <p:spPr>
              <a:xfrm>
                <a:off x="4089228" y="4185921"/>
                <a:ext cx="585131" cy="21371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7EA63D0C-43E1-4374-934D-8255634DB3AD}"/>
                  </a:ext>
                </a:extLst>
              </p:cNvPr>
              <p:cNvSpPr/>
              <p:nvPr/>
            </p:nvSpPr>
            <p:spPr>
              <a:xfrm>
                <a:off x="4741457" y="4185921"/>
                <a:ext cx="585131" cy="21371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9" name="Straight Arrow Connector 118">
                <a:extLst>
                  <a:ext uri="{FF2B5EF4-FFF2-40B4-BE49-F238E27FC236}">
                    <a16:creationId xmlns:a16="http://schemas.microsoft.com/office/drawing/2014/main" id="{7BC2BB86-D354-4810-9D69-2C5CAC0BAC38}"/>
                  </a:ext>
                </a:extLst>
              </p:cNvPr>
              <p:cNvCxnSpPr>
                <a:cxnSpLocks/>
              </p:cNvCxnSpPr>
              <p:nvPr/>
            </p:nvCxnSpPr>
            <p:spPr>
              <a:xfrm flipV="1">
                <a:off x="3673985" y="4381081"/>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0" name="Group 119">
              <a:extLst>
                <a:ext uri="{FF2B5EF4-FFF2-40B4-BE49-F238E27FC236}">
                  <a16:creationId xmlns:a16="http://schemas.microsoft.com/office/drawing/2014/main" id="{0603CCB6-B178-4402-863F-01DD3DD1C945}"/>
                </a:ext>
              </a:extLst>
            </p:cNvPr>
            <p:cNvGrpSpPr/>
            <p:nvPr/>
          </p:nvGrpSpPr>
          <p:grpSpPr>
            <a:xfrm>
              <a:off x="1845813" y="2550262"/>
              <a:ext cx="3264524" cy="653446"/>
              <a:chOff x="2062064" y="4185921"/>
              <a:chExt cx="3264524" cy="653446"/>
            </a:xfrm>
          </p:grpSpPr>
          <p:sp>
            <p:nvSpPr>
              <p:cNvPr id="121" name="Rectangle 120">
                <a:extLst>
                  <a:ext uri="{FF2B5EF4-FFF2-40B4-BE49-F238E27FC236}">
                    <a16:creationId xmlns:a16="http://schemas.microsoft.com/office/drawing/2014/main" id="{9B1C0531-D2E1-46FE-9CC8-CF31F06C8B71}"/>
                  </a:ext>
                </a:extLst>
              </p:cNvPr>
              <p:cNvSpPr/>
              <p:nvPr/>
            </p:nvSpPr>
            <p:spPr>
              <a:xfrm>
                <a:off x="2062064" y="4570304"/>
                <a:ext cx="3261633" cy="205005"/>
              </a:xfrm>
              <a:prstGeom prst="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05D7F69B-0C0C-4628-9884-1D65E05273FD}"/>
                  </a:ext>
                </a:extLst>
              </p:cNvPr>
              <p:cNvSpPr txBox="1"/>
              <p:nvPr/>
            </p:nvSpPr>
            <p:spPr>
              <a:xfrm>
                <a:off x="2939977" y="4500813"/>
                <a:ext cx="1542158" cy="338554"/>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Layer L1</a:t>
                </a:r>
                <a:endParaRPr lang="en-US" sz="1600" dirty="0">
                  <a:latin typeface="Arial" panose="020B0604020202020204" pitchFamily="34" charset="0"/>
                  <a:cs typeface="Arial" panose="020B0604020202020204" pitchFamily="34" charset="0"/>
                </a:endParaRPr>
              </a:p>
            </p:txBody>
          </p:sp>
          <p:cxnSp>
            <p:nvCxnSpPr>
              <p:cNvPr id="123" name="Straight Arrow Connector 122">
                <a:extLst>
                  <a:ext uri="{FF2B5EF4-FFF2-40B4-BE49-F238E27FC236}">
                    <a16:creationId xmlns:a16="http://schemas.microsoft.com/office/drawing/2014/main" id="{21EBE342-1CE0-454A-980D-6DF4B962263C}"/>
                  </a:ext>
                </a:extLst>
              </p:cNvPr>
              <p:cNvCxnSpPr>
                <a:cxnSpLocks/>
              </p:cNvCxnSpPr>
              <p:nvPr/>
            </p:nvCxnSpPr>
            <p:spPr>
              <a:xfrm flipV="1">
                <a:off x="2348535" y="4381081"/>
                <a:ext cx="0" cy="189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25DF789D-3685-4E57-8B78-234A5131063A}"/>
                  </a:ext>
                </a:extLst>
              </p:cNvPr>
              <p:cNvCxnSpPr>
                <a:cxnSpLocks/>
              </p:cNvCxnSpPr>
              <p:nvPr/>
            </p:nvCxnSpPr>
            <p:spPr>
              <a:xfrm flipV="1">
                <a:off x="4381794" y="4391130"/>
                <a:ext cx="0" cy="1791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3AA3FCF8-7EC6-44C8-BEBE-72220A2956CF}"/>
                  </a:ext>
                </a:extLst>
              </p:cNvPr>
              <p:cNvCxnSpPr>
                <a:cxnSpLocks/>
              </p:cNvCxnSpPr>
              <p:nvPr/>
            </p:nvCxnSpPr>
            <p:spPr>
              <a:xfrm flipV="1">
                <a:off x="5009682" y="4401178"/>
                <a:ext cx="0" cy="169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F8375C67-D400-4D52-ACED-D8A7BB4E73BB}"/>
                  </a:ext>
                </a:extLst>
              </p:cNvPr>
              <p:cNvCxnSpPr>
                <a:cxnSpLocks/>
              </p:cNvCxnSpPr>
              <p:nvPr/>
            </p:nvCxnSpPr>
            <p:spPr>
              <a:xfrm flipV="1">
                <a:off x="3019167" y="4391130"/>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34F73C22-3D72-4DB9-BD56-9A465DD0D144}"/>
                  </a:ext>
                </a:extLst>
              </p:cNvPr>
              <p:cNvSpPr/>
              <p:nvPr/>
            </p:nvSpPr>
            <p:spPr>
              <a:xfrm>
                <a:off x="2062065"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2219BBFE-B98A-4A79-A168-0DDBE06B26E1}"/>
                  </a:ext>
                </a:extLst>
              </p:cNvPr>
              <p:cNvSpPr/>
              <p:nvPr/>
            </p:nvSpPr>
            <p:spPr>
              <a:xfrm>
                <a:off x="2726601"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4F5996F8-8E62-459A-8E22-F4A6601ED61E}"/>
                  </a:ext>
                </a:extLst>
              </p:cNvPr>
              <p:cNvSpPr/>
              <p:nvPr/>
            </p:nvSpPr>
            <p:spPr>
              <a:xfrm>
                <a:off x="3412572"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9EC6DB4B-0CC4-447E-ACEB-D8A7A73C5B5C}"/>
                  </a:ext>
                </a:extLst>
              </p:cNvPr>
              <p:cNvSpPr/>
              <p:nvPr/>
            </p:nvSpPr>
            <p:spPr>
              <a:xfrm>
                <a:off x="4089228" y="4185921"/>
                <a:ext cx="585131" cy="21371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Rectangle 130">
                <a:extLst>
                  <a:ext uri="{FF2B5EF4-FFF2-40B4-BE49-F238E27FC236}">
                    <a16:creationId xmlns:a16="http://schemas.microsoft.com/office/drawing/2014/main" id="{04631A54-9497-4B4B-97B4-A3A15AAB7B5A}"/>
                  </a:ext>
                </a:extLst>
              </p:cNvPr>
              <p:cNvSpPr/>
              <p:nvPr/>
            </p:nvSpPr>
            <p:spPr>
              <a:xfrm>
                <a:off x="4741457" y="4185921"/>
                <a:ext cx="585131" cy="21371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2" name="Straight Arrow Connector 131">
                <a:extLst>
                  <a:ext uri="{FF2B5EF4-FFF2-40B4-BE49-F238E27FC236}">
                    <a16:creationId xmlns:a16="http://schemas.microsoft.com/office/drawing/2014/main" id="{6F3E0B2A-26C9-4B37-AED8-9BDD14919A25}"/>
                  </a:ext>
                </a:extLst>
              </p:cNvPr>
              <p:cNvCxnSpPr>
                <a:cxnSpLocks/>
              </p:cNvCxnSpPr>
              <p:nvPr/>
            </p:nvCxnSpPr>
            <p:spPr>
              <a:xfrm flipV="1">
                <a:off x="3673985" y="4381081"/>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0" name="TextBox 139">
              <a:extLst>
                <a:ext uri="{FF2B5EF4-FFF2-40B4-BE49-F238E27FC236}">
                  <a16:creationId xmlns:a16="http://schemas.microsoft.com/office/drawing/2014/main" id="{3C814D96-CB3B-4DF0-B9A9-A07CBF0C7D64}"/>
                </a:ext>
              </a:extLst>
            </p:cNvPr>
            <p:cNvSpPr txBox="1"/>
            <p:nvPr/>
          </p:nvSpPr>
          <p:spPr>
            <a:xfrm>
              <a:off x="3308619" y="3458755"/>
              <a:ext cx="461665" cy="251031"/>
            </a:xfrm>
            <a:prstGeom prst="rect">
              <a:avLst/>
            </a:prstGeom>
            <a:noFill/>
          </p:spPr>
          <p:txBody>
            <a:bodyPr vert="eaVert" wrap="none" rtlCol="0">
              <a:spAutoFit/>
            </a:bodyPr>
            <a:lstStyle/>
            <a:p>
              <a:r>
                <a:rPr lang="en-US" dirty="0"/>
                <a:t>…</a:t>
              </a:r>
            </a:p>
          </p:txBody>
        </p:sp>
        <p:sp>
          <p:nvSpPr>
            <p:cNvPr id="142" name="Rectangle 141">
              <a:extLst>
                <a:ext uri="{FF2B5EF4-FFF2-40B4-BE49-F238E27FC236}">
                  <a16:creationId xmlns:a16="http://schemas.microsoft.com/office/drawing/2014/main" id="{5A05A01B-FEBC-49C9-8C40-9C29974D59FD}"/>
                </a:ext>
              </a:extLst>
            </p:cNvPr>
            <p:cNvSpPr/>
            <p:nvPr/>
          </p:nvSpPr>
          <p:spPr>
            <a:xfrm>
              <a:off x="1759862" y="2419160"/>
              <a:ext cx="3463170" cy="3150492"/>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3" name="Group 152">
              <a:extLst>
                <a:ext uri="{FF2B5EF4-FFF2-40B4-BE49-F238E27FC236}">
                  <a16:creationId xmlns:a16="http://schemas.microsoft.com/office/drawing/2014/main" id="{A60BBD6F-802D-414C-BCAE-44C576FC48AF}"/>
                </a:ext>
              </a:extLst>
            </p:cNvPr>
            <p:cNvGrpSpPr/>
            <p:nvPr/>
          </p:nvGrpSpPr>
          <p:grpSpPr>
            <a:xfrm>
              <a:off x="1614187" y="5808073"/>
              <a:ext cx="4176118" cy="382220"/>
              <a:chOff x="1973222" y="5837214"/>
              <a:chExt cx="4176118" cy="382220"/>
            </a:xfrm>
          </p:grpSpPr>
          <p:sp>
            <p:nvSpPr>
              <p:cNvPr id="8" name="Rectangle 7">
                <a:extLst>
                  <a:ext uri="{FF2B5EF4-FFF2-40B4-BE49-F238E27FC236}">
                    <a16:creationId xmlns:a16="http://schemas.microsoft.com/office/drawing/2014/main" id="{B3683EA8-229F-4A5D-B42C-ABE382D8E031}"/>
                  </a:ext>
                </a:extLst>
              </p:cNvPr>
              <p:cNvSpPr/>
              <p:nvPr/>
            </p:nvSpPr>
            <p:spPr>
              <a:xfrm>
                <a:off x="1973222" y="5862990"/>
                <a:ext cx="1697872" cy="343556"/>
              </a:xfrm>
              <a:prstGeom prst="rect">
                <a:avLst/>
              </a:prstGeom>
              <a:solidFill>
                <a:schemeClr val="accent6">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BBE8CD2-4995-4E23-AEC8-B3ED403F408B}"/>
                  </a:ext>
                </a:extLst>
              </p:cNvPr>
              <p:cNvSpPr txBox="1"/>
              <p:nvPr/>
            </p:nvSpPr>
            <p:spPr>
              <a:xfrm>
                <a:off x="2059173" y="5837214"/>
                <a:ext cx="1462806"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original text</a:t>
                </a:r>
              </a:p>
            </p:txBody>
          </p:sp>
          <p:sp>
            <p:nvSpPr>
              <p:cNvPr id="144" name="Rectangle 143">
                <a:extLst>
                  <a:ext uri="{FF2B5EF4-FFF2-40B4-BE49-F238E27FC236}">
                    <a16:creationId xmlns:a16="http://schemas.microsoft.com/office/drawing/2014/main" id="{0A88991E-2284-4AC0-8C6D-F6E1F7C53E74}"/>
                  </a:ext>
                </a:extLst>
              </p:cNvPr>
              <p:cNvSpPr/>
              <p:nvPr/>
            </p:nvSpPr>
            <p:spPr>
              <a:xfrm>
                <a:off x="3671094" y="5862990"/>
                <a:ext cx="1182847" cy="343556"/>
              </a:xfrm>
              <a:prstGeom prst="rect">
                <a:avLst/>
              </a:prstGeom>
              <a:solidFill>
                <a:schemeClr val="accent6">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extBox 145">
                <a:extLst>
                  <a:ext uri="{FF2B5EF4-FFF2-40B4-BE49-F238E27FC236}">
                    <a16:creationId xmlns:a16="http://schemas.microsoft.com/office/drawing/2014/main" id="{BF9EA41B-05AB-4785-B4BB-DD92452780CA}"/>
                  </a:ext>
                </a:extLst>
              </p:cNvPr>
              <p:cNvSpPr txBox="1"/>
              <p:nvPr/>
            </p:nvSpPr>
            <p:spPr>
              <a:xfrm>
                <a:off x="3752813" y="5850102"/>
                <a:ext cx="1101128"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entities</a:t>
                </a:r>
              </a:p>
            </p:txBody>
          </p:sp>
          <p:sp>
            <p:nvSpPr>
              <p:cNvPr id="150" name="Rectangle 149">
                <a:extLst>
                  <a:ext uri="{FF2B5EF4-FFF2-40B4-BE49-F238E27FC236}">
                    <a16:creationId xmlns:a16="http://schemas.microsoft.com/office/drawing/2014/main" id="{A332200E-0222-4580-BC97-6B312D6D178B}"/>
                  </a:ext>
                </a:extLst>
              </p:cNvPr>
              <p:cNvSpPr/>
              <p:nvPr/>
            </p:nvSpPr>
            <p:spPr>
              <a:xfrm>
                <a:off x="4830519" y="5862990"/>
                <a:ext cx="1318821" cy="343556"/>
              </a:xfrm>
              <a:prstGeom prst="rect">
                <a:avLst/>
              </a:prstGeom>
              <a:solidFill>
                <a:schemeClr val="accent6">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BD0424C4-DF59-42F5-A51D-626CAA76D0B2}"/>
                  </a:ext>
                </a:extLst>
              </p:cNvPr>
              <p:cNvSpPr txBox="1"/>
              <p:nvPr/>
            </p:nvSpPr>
            <p:spPr>
              <a:xfrm>
                <a:off x="4885827" y="5850102"/>
                <a:ext cx="121017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short des</a:t>
                </a:r>
              </a:p>
            </p:txBody>
          </p:sp>
        </p:grpSp>
        <p:sp>
          <p:nvSpPr>
            <p:cNvPr id="155" name="Arrow: Up 154">
              <a:extLst>
                <a:ext uri="{FF2B5EF4-FFF2-40B4-BE49-F238E27FC236}">
                  <a16:creationId xmlns:a16="http://schemas.microsoft.com/office/drawing/2014/main" id="{5F846261-FD00-4E50-BAA9-4035C282DC0B}"/>
                </a:ext>
              </a:extLst>
            </p:cNvPr>
            <p:cNvSpPr/>
            <p:nvPr/>
          </p:nvSpPr>
          <p:spPr>
            <a:xfrm>
              <a:off x="3404351" y="5642644"/>
              <a:ext cx="163436" cy="171873"/>
            </a:xfrm>
            <a:prstGeom prst="upArrow">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3B3BBB46-B93E-4B46-B8D3-FBE53A4FB813}"/>
                </a:ext>
              </a:extLst>
            </p:cNvPr>
            <p:cNvSpPr/>
            <p:nvPr/>
          </p:nvSpPr>
          <p:spPr>
            <a:xfrm>
              <a:off x="8070477" y="5689069"/>
              <a:ext cx="1850763" cy="343556"/>
            </a:xfrm>
            <a:prstGeom prst="rect">
              <a:avLst/>
            </a:prstGeom>
            <a:solidFill>
              <a:schemeClr val="accent6">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TextBox 159">
              <a:extLst>
                <a:ext uri="{FF2B5EF4-FFF2-40B4-BE49-F238E27FC236}">
                  <a16:creationId xmlns:a16="http://schemas.microsoft.com/office/drawing/2014/main" id="{4D1BCE87-AACB-4DA0-9DB0-E1B201C64CF5}"/>
                </a:ext>
              </a:extLst>
            </p:cNvPr>
            <p:cNvSpPr txBox="1"/>
            <p:nvPr/>
          </p:nvSpPr>
          <p:spPr>
            <a:xfrm>
              <a:off x="8125948" y="5663293"/>
              <a:ext cx="1795292"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long description</a:t>
              </a:r>
            </a:p>
          </p:txBody>
        </p:sp>
        <p:grpSp>
          <p:nvGrpSpPr>
            <p:cNvPr id="210" name="Group 209">
              <a:extLst>
                <a:ext uri="{FF2B5EF4-FFF2-40B4-BE49-F238E27FC236}">
                  <a16:creationId xmlns:a16="http://schemas.microsoft.com/office/drawing/2014/main" id="{63FC59BA-D1A5-4713-9A9A-79F3619D2F41}"/>
                </a:ext>
              </a:extLst>
            </p:cNvPr>
            <p:cNvGrpSpPr/>
            <p:nvPr/>
          </p:nvGrpSpPr>
          <p:grpSpPr>
            <a:xfrm>
              <a:off x="7944324" y="2459905"/>
              <a:ext cx="2022630" cy="675945"/>
              <a:chOff x="6450804" y="2554099"/>
              <a:chExt cx="2022630" cy="675945"/>
            </a:xfrm>
          </p:grpSpPr>
          <p:sp>
            <p:nvSpPr>
              <p:cNvPr id="192" name="Rectangle 191">
                <a:extLst>
                  <a:ext uri="{FF2B5EF4-FFF2-40B4-BE49-F238E27FC236}">
                    <a16:creationId xmlns:a16="http://schemas.microsoft.com/office/drawing/2014/main" id="{D458E797-5AF1-427E-8558-0DF4F9C91199}"/>
                  </a:ext>
                </a:extLst>
              </p:cNvPr>
              <p:cNvSpPr/>
              <p:nvPr/>
            </p:nvSpPr>
            <p:spPr>
              <a:xfrm>
                <a:off x="6450804" y="2938481"/>
                <a:ext cx="2022630" cy="219151"/>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TextBox 192">
                <a:extLst>
                  <a:ext uri="{FF2B5EF4-FFF2-40B4-BE49-F238E27FC236}">
                    <a16:creationId xmlns:a16="http://schemas.microsoft.com/office/drawing/2014/main" id="{37B71336-F152-4BA8-AB23-07D5C9DE128E}"/>
                  </a:ext>
                </a:extLst>
              </p:cNvPr>
              <p:cNvSpPr txBox="1"/>
              <p:nvPr/>
            </p:nvSpPr>
            <p:spPr>
              <a:xfrm>
                <a:off x="6816501" y="2891490"/>
                <a:ext cx="1317000" cy="338554"/>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Layer L2</a:t>
                </a:r>
                <a:endParaRPr lang="en-US" sz="1600" dirty="0">
                  <a:latin typeface="Arial" panose="020B0604020202020204" pitchFamily="34" charset="0"/>
                  <a:cs typeface="Arial" panose="020B0604020202020204" pitchFamily="34" charset="0"/>
                </a:endParaRPr>
              </a:p>
            </p:txBody>
          </p:sp>
          <p:cxnSp>
            <p:nvCxnSpPr>
              <p:cNvPr id="194" name="Straight Arrow Connector 193">
                <a:extLst>
                  <a:ext uri="{FF2B5EF4-FFF2-40B4-BE49-F238E27FC236}">
                    <a16:creationId xmlns:a16="http://schemas.microsoft.com/office/drawing/2014/main" id="{EDD3E12C-E986-4742-809F-684DC066CF8B}"/>
                  </a:ext>
                </a:extLst>
              </p:cNvPr>
              <p:cNvCxnSpPr>
                <a:cxnSpLocks/>
              </p:cNvCxnSpPr>
              <p:nvPr/>
            </p:nvCxnSpPr>
            <p:spPr>
              <a:xfrm flipV="1">
                <a:off x="6737274" y="2749259"/>
                <a:ext cx="0" cy="189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4146F987-D813-473D-B79E-BB73807C2B76}"/>
                  </a:ext>
                </a:extLst>
              </p:cNvPr>
              <p:cNvCxnSpPr>
                <a:cxnSpLocks/>
              </p:cNvCxnSpPr>
              <p:nvPr/>
            </p:nvCxnSpPr>
            <p:spPr>
              <a:xfrm flipV="1">
                <a:off x="7779933" y="2759308"/>
                <a:ext cx="0" cy="1791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6A27B072-A359-4727-9BC1-92AD399A86E6}"/>
                  </a:ext>
                </a:extLst>
              </p:cNvPr>
              <p:cNvCxnSpPr>
                <a:cxnSpLocks/>
              </p:cNvCxnSpPr>
              <p:nvPr/>
            </p:nvCxnSpPr>
            <p:spPr>
              <a:xfrm flipV="1">
                <a:off x="8133501" y="2769356"/>
                <a:ext cx="0" cy="169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0246C201-4466-4FAA-B78C-DAD7F7C13540}"/>
                  </a:ext>
                </a:extLst>
              </p:cNvPr>
              <p:cNvCxnSpPr>
                <a:cxnSpLocks/>
              </p:cNvCxnSpPr>
              <p:nvPr/>
            </p:nvCxnSpPr>
            <p:spPr>
              <a:xfrm flipV="1">
                <a:off x="7087866" y="2759308"/>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1C732A88-B275-4956-8368-19032409E82C}"/>
                  </a:ext>
                </a:extLst>
              </p:cNvPr>
              <p:cNvSpPr/>
              <p:nvPr/>
            </p:nvSpPr>
            <p:spPr>
              <a:xfrm>
                <a:off x="6587965"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Rectangle 198">
                <a:extLst>
                  <a:ext uri="{FF2B5EF4-FFF2-40B4-BE49-F238E27FC236}">
                    <a16:creationId xmlns:a16="http://schemas.microsoft.com/office/drawing/2014/main" id="{D38B6E3E-C33B-496F-B720-9295E6396D40}"/>
                  </a:ext>
                </a:extLst>
              </p:cNvPr>
              <p:cNvSpPr/>
              <p:nvPr/>
            </p:nvSpPr>
            <p:spPr>
              <a:xfrm>
                <a:off x="6932461"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A504D13E-244F-4F85-BBD4-29BF46FCF590}"/>
                  </a:ext>
                </a:extLst>
              </p:cNvPr>
              <p:cNvSpPr/>
              <p:nvPr/>
            </p:nvSpPr>
            <p:spPr>
              <a:xfrm>
                <a:off x="7283152"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15031F0F-A645-47E7-ADFB-9BAB3037C4A6}"/>
                  </a:ext>
                </a:extLst>
              </p:cNvPr>
              <p:cNvSpPr/>
              <p:nvPr/>
            </p:nvSpPr>
            <p:spPr>
              <a:xfrm>
                <a:off x="7624528"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Rectangle 201">
                <a:extLst>
                  <a:ext uri="{FF2B5EF4-FFF2-40B4-BE49-F238E27FC236}">
                    <a16:creationId xmlns:a16="http://schemas.microsoft.com/office/drawing/2014/main" id="{0C414DE9-71F6-47D8-A15C-AD8D7F0E1BB0}"/>
                  </a:ext>
                </a:extLst>
              </p:cNvPr>
              <p:cNvSpPr/>
              <p:nvPr/>
            </p:nvSpPr>
            <p:spPr>
              <a:xfrm>
                <a:off x="8002437"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3" name="Straight Arrow Connector 202">
                <a:extLst>
                  <a:ext uri="{FF2B5EF4-FFF2-40B4-BE49-F238E27FC236}">
                    <a16:creationId xmlns:a16="http://schemas.microsoft.com/office/drawing/2014/main" id="{82233A27-BF5C-46F1-8524-E3EF3C267C40}"/>
                  </a:ext>
                </a:extLst>
              </p:cNvPr>
              <p:cNvCxnSpPr>
                <a:cxnSpLocks/>
              </p:cNvCxnSpPr>
              <p:nvPr/>
            </p:nvCxnSpPr>
            <p:spPr>
              <a:xfrm flipV="1">
                <a:off x="7407404" y="2749259"/>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04" name="Arrow: Up 203">
              <a:extLst>
                <a:ext uri="{FF2B5EF4-FFF2-40B4-BE49-F238E27FC236}">
                  <a16:creationId xmlns:a16="http://schemas.microsoft.com/office/drawing/2014/main" id="{9A45ACC3-EFC4-4B94-A8A2-CEB1CE2361AD}"/>
                </a:ext>
              </a:extLst>
            </p:cNvPr>
            <p:cNvSpPr/>
            <p:nvPr/>
          </p:nvSpPr>
          <p:spPr>
            <a:xfrm>
              <a:off x="8853341" y="4509966"/>
              <a:ext cx="163436" cy="171873"/>
            </a:xfrm>
            <a:prstGeom prst="upArrow">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Arrow: Up 204">
              <a:extLst>
                <a:ext uri="{FF2B5EF4-FFF2-40B4-BE49-F238E27FC236}">
                  <a16:creationId xmlns:a16="http://schemas.microsoft.com/office/drawing/2014/main" id="{DB95FF3D-602A-43EB-AD4F-EAB9EC8E1E33}"/>
                </a:ext>
              </a:extLst>
            </p:cNvPr>
            <p:cNvSpPr/>
            <p:nvPr/>
          </p:nvSpPr>
          <p:spPr>
            <a:xfrm>
              <a:off x="8839526" y="3555305"/>
              <a:ext cx="163436" cy="171873"/>
            </a:xfrm>
            <a:prstGeom prst="upArrow">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Arrow: Up 205">
              <a:extLst>
                <a:ext uri="{FF2B5EF4-FFF2-40B4-BE49-F238E27FC236}">
                  <a16:creationId xmlns:a16="http://schemas.microsoft.com/office/drawing/2014/main" id="{926F38C9-9748-4143-AF58-3006DAA00DFE}"/>
                </a:ext>
              </a:extLst>
            </p:cNvPr>
            <p:cNvSpPr/>
            <p:nvPr/>
          </p:nvSpPr>
          <p:spPr>
            <a:xfrm>
              <a:off x="8838101" y="3092331"/>
              <a:ext cx="163436" cy="171873"/>
            </a:xfrm>
            <a:prstGeom prst="upArrow">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TextBox 206">
              <a:extLst>
                <a:ext uri="{FF2B5EF4-FFF2-40B4-BE49-F238E27FC236}">
                  <a16:creationId xmlns:a16="http://schemas.microsoft.com/office/drawing/2014/main" id="{78E8C5ED-34C0-4148-98EE-209F1FD888FB}"/>
                </a:ext>
              </a:extLst>
            </p:cNvPr>
            <p:cNvSpPr txBox="1"/>
            <p:nvPr/>
          </p:nvSpPr>
          <p:spPr>
            <a:xfrm>
              <a:off x="8746729" y="3307652"/>
              <a:ext cx="461665" cy="251031"/>
            </a:xfrm>
            <a:prstGeom prst="rect">
              <a:avLst/>
            </a:prstGeom>
            <a:noFill/>
          </p:spPr>
          <p:txBody>
            <a:bodyPr vert="eaVert" wrap="none" rtlCol="0">
              <a:spAutoFit/>
            </a:bodyPr>
            <a:lstStyle/>
            <a:p>
              <a:r>
                <a:rPr lang="en-US" dirty="0"/>
                <a:t>…</a:t>
              </a:r>
            </a:p>
          </p:txBody>
        </p:sp>
        <p:sp>
          <p:nvSpPr>
            <p:cNvPr id="208" name="Rectangle 207">
              <a:extLst>
                <a:ext uri="{FF2B5EF4-FFF2-40B4-BE49-F238E27FC236}">
                  <a16:creationId xmlns:a16="http://schemas.microsoft.com/office/drawing/2014/main" id="{B3D78552-1F07-49C7-964A-D8D7396C50D5}"/>
                </a:ext>
              </a:extLst>
            </p:cNvPr>
            <p:cNvSpPr/>
            <p:nvPr/>
          </p:nvSpPr>
          <p:spPr>
            <a:xfrm>
              <a:off x="7858372" y="2293457"/>
              <a:ext cx="2260988" cy="3150492"/>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Arrow: Up 208">
              <a:extLst>
                <a:ext uri="{FF2B5EF4-FFF2-40B4-BE49-F238E27FC236}">
                  <a16:creationId xmlns:a16="http://schemas.microsoft.com/office/drawing/2014/main" id="{1E171DB5-F8BA-4538-919F-E974788E57B7}"/>
                </a:ext>
              </a:extLst>
            </p:cNvPr>
            <p:cNvSpPr/>
            <p:nvPr/>
          </p:nvSpPr>
          <p:spPr>
            <a:xfrm>
              <a:off x="8916121" y="5501701"/>
              <a:ext cx="163436" cy="171873"/>
            </a:xfrm>
            <a:prstGeom prst="upArrow">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1" name="Group 210">
              <a:extLst>
                <a:ext uri="{FF2B5EF4-FFF2-40B4-BE49-F238E27FC236}">
                  <a16:creationId xmlns:a16="http://schemas.microsoft.com/office/drawing/2014/main" id="{F1048D8B-EC2C-4756-B453-2FE845001554}"/>
                </a:ext>
              </a:extLst>
            </p:cNvPr>
            <p:cNvGrpSpPr/>
            <p:nvPr/>
          </p:nvGrpSpPr>
          <p:grpSpPr>
            <a:xfrm>
              <a:off x="7944324" y="4697151"/>
              <a:ext cx="2022630" cy="681925"/>
              <a:chOff x="6450804" y="2554099"/>
              <a:chExt cx="2022630" cy="681925"/>
            </a:xfrm>
          </p:grpSpPr>
          <p:sp>
            <p:nvSpPr>
              <p:cNvPr id="212" name="Rectangle 211">
                <a:extLst>
                  <a:ext uri="{FF2B5EF4-FFF2-40B4-BE49-F238E27FC236}">
                    <a16:creationId xmlns:a16="http://schemas.microsoft.com/office/drawing/2014/main" id="{C943F011-E88B-44D7-B342-F5F07E284712}"/>
                  </a:ext>
                </a:extLst>
              </p:cNvPr>
              <p:cNvSpPr/>
              <p:nvPr/>
            </p:nvSpPr>
            <p:spPr>
              <a:xfrm>
                <a:off x="6450804" y="2938481"/>
                <a:ext cx="2022630" cy="219151"/>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TextBox 212">
                <a:extLst>
                  <a:ext uri="{FF2B5EF4-FFF2-40B4-BE49-F238E27FC236}">
                    <a16:creationId xmlns:a16="http://schemas.microsoft.com/office/drawing/2014/main" id="{F7B7E094-F380-4DA4-B6DC-83F9A3BF2DA9}"/>
                  </a:ext>
                </a:extLst>
              </p:cNvPr>
              <p:cNvSpPr txBox="1"/>
              <p:nvPr/>
            </p:nvSpPr>
            <p:spPr>
              <a:xfrm>
                <a:off x="6704666" y="2897470"/>
                <a:ext cx="1542158" cy="338554"/>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Layer 1</a:t>
                </a:r>
                <a:endParaRPr lang="en-US" sz="1600" dirty="0">
                  <a:latin typeface="Arial" panose="020B0604020202020204" pitchFamily="34" charset="0"/>
                  <a:cs typeface="Arial" panose="020B0604020202020204" pitchFamily="34" charset="0"/>
                </a:endParaRPr>
              </a:p>
            </p:txBody>
          </p:sp>
          <p:cxnSp>
            <p:nvCxnSpPr>
              <p:cNvPr id="214" name="Straight Arrow Connector 213">
                <a:extLst>
                  <a:ext uri="{FF2B5EF4-FFF2-40B4-BE49-F238E27FC236}">
                    <a16:creationId xmlns:a16="http://schemas.microsoft.com/office/drawing/2014/main" id="{0B20DA0B-EB00-464F-B587-43814D127DE5}"/>
                  </a:ext>
                </a:extLst>
              </p:cNvPr>
              <p:cNvCxnSpPr>
                <a:cxnSpLocks/>
              </p:cNvCxnSpPr>
              <p:nvPr/>
            </p:nvCxnSpPr>
            <p:spPr>
              <a:xfrm flipV="1">
                <a:off x="6737274" y="2749259"/>
                <a:ext cx="0" cy="189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3040742-4442-4CB6-8C10-B0F0D230FDB4}"/>
                  </a:ext>
                </a:extLst>
              </p:cNvPr>
              <p:cNvCxnSpPr>
                <a:cxnSpLocks/>
              </p:cNvCxnSpPr>
              <p:nvPr/>
            </p:nvCxnSpPr>
            <p:spPr>
              <a:xfrm flipV="1">
                <a:off x="7779933" y="2759308"/>
                <a:ext cx="0" cy="1791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1CAD1A10-E69D-4991-AE6C-07A977AB6097}"/>
                  </a:ext>
                </a:extLst>
              </p:cNvPr>
              <p:cNvCxnSpPr>
                <a:cxnSpLocks/>
              </p:cNvCxnSpPr>
              <p:nvPr/>
            </p:nvCxnSpPr>
            <p:spPr>
              <a:xfrm flipV="1">
                <a:off x="8133501" y="2769356"/>
                <a:ext cx="0" cy="169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246801F8-22F8-43CB-9047-870CB7346E5A}"/>
                  </a:ext>
                </a:extLst>
              </p:cNvPr>
              <p:cNvCxnSpPr>
                <a:cxnSpLocks/>
              </p:cNvCxnSpPr>
              <p:nvPr/>
            </p:nvCxnSpPr>
            <p:spPr>
              <a:xfrm flipV="1">
                <a:off x="7087866" y="2759308"/>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8" name="Rectangle 217">
                <a:extLst>
                  <a:ext uri="{FF2B5EF4-FFF2-40B4-BE49-F238E27FC236}">
                    <a16:creationId xmlns:a16="http://schemas.microsoft.com/office/drawing/2014/main" id="{E5F8D6A5-EF1E-46B6-BDDD-5D14D6DFA52F}"/>
                  </a:ext>
                </a:extLst>
              </p:cNvPr>
              <p:cNvSpPr/>
              <p:nvPr/>
            </p:nvSpPr>
            <p:spPr>
              <a:xfrm>
                <a:off x="6587965"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Rectangle 218">
                <a:extLst>
                  <a:ext uri="{FF2B5EF4-FFF2-40B4-BE49-F238E27FC236}">
                    <a16:creationId xmlns:a16="http://schemas.microsoft.com/office/drawing/2014/main" id="{87967AA1-CE11-403E-95A9-5E62D5D0C9D1}"/>
                  </a:ext>
                </a:extLst>
              </p:cNvPr>
              <p:cNvSpPr/>
              <p:nvPr/>
            </p:nvSpPr>
            <p:spPr>
              <a:xfrm>
                <a:off x="6932461"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1E392B08-EE24-472C-A134-E3B96E4350A7}"/>
                  </a:ext>
                </a:extLst>
              </p:cNvPr>
              <p:cNvSpPr/>
              <p:nvPr/>
            </p:nvSpPr>
            <p:spPr>
              <a:xfrm>
                <a:off x="7283152"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BEF280B2-0166-4A91-AFBC-A032C746BD69}"/>
                  </a:ext>
                </a:extLst>
              </p:cNvPr>
              <p:cNvSpPr/>
              <p:nvPr/>
            </p:nvSpPr>
            <p:spPr>
              <a:xfrm>
                <a:off x="7624528"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Rectangle 221">
                <a:extLst>
                  <a:ext uri="{FF2B5EF4-FFF2-40B4-BE49-F238E27FC236}">
                    <a16:creationId xmlns:a16="http://schemas.microsoft.com/office/drawing/2014/main" id="{2544687A-34FB-44B9-BC12-5B79CB7FBFD3}"/>
                  </a:ext>
                </a:extLst>
              </p:cNvPr>
              <p:cNvSpPr/>
              <p:nvPr/>
            </p:nvSpPr>
            <p:spPr>
              <a:xfrm>
                <a:off x="8002437"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3" name="Straight Arrow Connector 222">
                <a:extLst>
                  <a:ext uri="{FF2B5EF4-FFF2-40B4-BE49-F238E27FC236}">
                    <a16:creationId xmlns:a16="http://schemas.microsoft.com/office/drawing/2014/main" id="{8A063AE7-EA1C-48C1-875E-A2D91D1EF859}"/>
                  </a:ext>
                </a:extLst>
              </p:cNvPr>
              <p:cNvCxnSpPr>
                <a:cxnSpLocks/>
              </p:cNvCxnSpPr>
              <p:nvPr/>
            </p:nvCxnSpPr>
            <p:spPr>
              <a:xfrm flipV="1">
                <a:off x="7407404" y="2749259"/>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4" name="Group 223">
              <a:extLst>
                <a:ext uri="{FF2B5EF4-FFF2-40B4-BE49-F238E27FC236}">
                  <a16:creationId xmlns:a16="http://schemas.microsoft.com/office/drawing/2014/main" id="{BCC93304-8BF0-4C90-99FD-6C646B235F03}"/>
                </a:ext>
              </a:extLst>
            </p:cNvPr>
            <p:cNvGrpSpPr/>
            <p:nvPr/>
          </p:nvGrpSpPr>
          <p:grpSpPr>
            <a:xfrm>
              <a:off x="7929277" y="3757933"/>
              <a:ext cx="2022630" cy="653185"/>
              <a:chOff x="6450804" y="2554099"/>
              <a:chExt cx="2022630" cy="653185"/>
            </a:xfrm>
          </p:grpSpPr>
          <p:sp>
            <p:nvSpPr>
              <p:cNvPr id="225" name="Rectangle 224">
                <a:extLst>
                  <a:ext uri="{FF2B5EF4-FFF2-40B4-BE49-F238E27FC236}">
                    <a16:creationId xmlns:a16="http://schemas.microsoft.com/office/drawing/2014/main" id="{D58EEE8A-BF45-4710-B087-C754B0FBEABD}"/>
                  </a:ext>
                </a:extLst>
              </p:cNvPr>
              <p:cNvSpPr/>
              <p:nvPr/>
            </p:nvSpPr>
            <p:spPr>
              <a:xfrm>
                <a:off x="6450804" y="2938481"/>
                <a:ext cx="2022630" cy="219151"/>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TextBox 225">
                <a:extLst>
                  <a:ext uri="{FF2B5EF4-FFF2-40B4-BE49-F238E27FC236}">
                    <a16:creationId xmlns:a16="http://schemas.microsoft.com/office/drawing/2014/main" id="{E349E88B-B023-4436-8120-AE9C5FED2BA5}"/>
                  </a:ext>
                </a:extLst>
              </p:cNvPr>
              <p:cNvSpPr txBox="1"/>
              <p:nvPr/>
            </p:nvSpPr>
            <p:spPr>
              <a:xfrm>
                <a:off x="6706087" y="2868730"/>
                <a:ext cx="1542158" cy="338554"/>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Layer 2</a:t>
                </a:r>
                <a:endParaRPr lang="en-US" sz="1600" dirty="0">
                  <a:latin typeface="Arial" panose="020B0604020202020204" pitchFamily="34" charset="0"/>
                  <a:cs typeface="Arial" panose="020B0604020202020204" pitchFamily="34" charset="0"/>
                </a:endParaRPr>
              </a:p>
            </p:txBody>
          </p:sp>
          <p:cxnSp>
            <p:nvCxnSpPr>
              <p:cNvPr id="227" name="Straight Arrow Connector 226">
                <a:extLst>
                  <a:ext uri="{FF2B5EF4-FFF2-40B4-BE49-F238E27FC236}">
                    <a16:creationId xmlns:a16="http://schemas.microsoft.com/office/drawing/2014/main" id="{356D9D8D-A89F-43EB-A495-55616B35DA6C}"/>
                  </a:ext>
                </a:extLst>
              </p:cNvPr>
              <p:cNvCxnSpPr>
                <a:cxnSpLocks/>
              </p:cNvCxnSpPr>
              <p:nvPr/>
            </p:nvCxnSpPr>
            <p:spPr>
              <a:xfrm flipV="1">
                <a:off x="6737274" y="2749259"/>
                <a:ext cx="0" cy="189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771A0557-B2F1-41A4-951C-53CB177C2E91}"/>
                  </a:ext>
                </a:extLst>
              </p:cNvPr>
              <p:cNvCxnSpPr>
                <a:cxnSpLocks/>
              </p:cNvCxnSpPr>
              <p:nvPr/>
            </p:nvCxnSpPr>
            <p:spPr>
              <a:xfrm flipV="1">
                <a:off x="7779933" y="2759308"/>
                <a:ext cx="0" cy="1791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FC57FF8A-6DBA-4F96-A5CC-4E09C94F3D6B}"/>
                  </a:ext>
                </a:extLst>
              </p:cNvPr>
              <p:cNvCxnSpPr>
                <a:cxnSpLocks/>
              </p:cNvCxnSpPr>
              <p:nvPr/>
            </p:nvCxnSpPr>
            <p:spPr>
              <a:xfrm flipV="1">
                <a:off x="8133501" y="2769356"/>
                <a:ext cx="0" cy="169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4642F4D9-B707-491F-82AF-4DAD63056EB1}"/>
                  </a:ext>
                </a:extLst>
              </p:cNvPr>
              <p:cNvCxnSpPr>
                <a:cxnSpLocks/>
              </p:cNvCxnSpPr>
              <p:nvPr/>
            </p:nvCxnSpPr>
            <p:spPr>
              <a:xfrm flipV="1">
                <a:off x="7087866" y="2759308"/>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1" name="Rectangle 230">
                <a:extLst>
                  <a:ext uri="{FF2B5EF4-FFF2-40B4-BE49-F238E27FC236}">
                    <a16:creationId xmlns:a16="http://schemas.microsoft.com/office/drawing/2014/main" id="{D84875DD-75BE-4F9B-9926-C8C47957A7A9}"/>
                  </a:ext>
                </a:extLst>
              </p:cNvPr>
              <p:cNvSpPr/>
              <p:nvPr/>
            </p:nvSpPr>
            <p:spPr>
              <a:xfrm>
                <a:off x="6587965"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Rectangle 231">
                <a:extLst>
                  <a:ext uri="{FF2B5EF4-FFF2-40B4-BE49-F238E27FC236}">
                    <a16:creationId xmlns:a16="http://schemas.microsoft.com/office/drawing/2014/main" id="{93AA6946-68EC-4DEA-BBEF-22E645648BB8}"/>
                  </a:ext>
                </a:extLst>
              </p:cNvPr>
              <p:cNvSpPr/>
              <p:nvPr/>
            </p:nvSpPr>
            <p:spPr>
              <a:xfrm>
                <a:off x="6932461"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9C0E3F41-EE17-43D6-AD72-3718DA3BBC3B}"/>
                  </a:ext>
                </a:extLst>
              </p:cNvPr>
              <p:cNvSpPr/>
              <p:nvPr/>
            </p:nvSpPr>
            <p:spPr>
              <a:xfrm>
                <a:off x="7283152"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DC7D931E-A8AA-4466-92FF-2F51879A0702}"/>
                  </a:ext>
                </a:extLst>
              </p:cNvPr>
              <p:cNvSpPr/>
              <p:nvPr/>
            </p:nvSpPr>
            <p:spPr>
              <a:xfrm>
                <a:off x="7624528"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Rectangle 234">
                <a:extLst>
                  <a:ext uri="{FF2B5EF4-FFF2-40B4-BE49-F238E27FC236}">
                    <a16:creationId xmlns:a16="http://schemas.microsoft.com/office/drawing/2014/main" id="{90D4A1DA-BACA-47BE-895A-6782BE81E48D}"/>
                  </a:ext>
                </a:extLst>
              </p:cNvPr>
              <p:cNvSpPr/>
              <p:nvPr/>
            </p:nvSpPr>
            <p:spPr>
              <a:xfrm>
                <a:off x="8002437"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6" name="Straight Arrow Connector 235">
                <a:extLst>
                  <a:ext uri="{FF2B5EF4-FFF2-40B4-BE49-F238E27FC236}">
                    <a16:creationId xmlns:a16="http://schemas.microsoft.com/office/drawing/2014/main" id="{CB83D70F-FCE5-4EF0-87B2-E89A6619D7D9}"/>
                  </a:ext>
                </a:extLst>
              </p:cNvPr>
              <p:cNvCxnSpPr>
                <a:cxnSpLocks/>
              </p:cNvCxnSpPr>
              <p:nvPr/>
            </p:nvCxnSpPr>
            <p:spPr>
              <a:xfrm flipV="1">
                <a:off x="7407404" y="2749259"/>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8" name="TextBox 237">
              <a:extLst>
                <a:ext uri="{FF2B5EF4-FFF2-40B4-BE49-F238E27FC236}">
                  <a16:creationId xmlns:a16="http://schemas.microsoft.com/office/drawing/2014/main" id="{A60FE309-7F33-43B0-A6DE-A2174CB07E3F}"/>
                </a:ext>
              </a:extLst>
            </p:cNvPr>
            <p:cNvSpPr txBox="1"/>
            <p:nvPr/>
          </p:nvSpPr>
          <p:spPr>
            <a:xfrm>
              <a:off x="9047815" y="5420087"/>
              <a:ext cx="154215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embedding</a:t>
              </a:r>
            </a:p>
          </p:txBody>
        </p:sp>
        <p:sp>
          <p:nvSpPr>
            <p:cNvPr id="239" name="Rectangle 238">
              <a:extLst>
                <a:ext uri="{FF2B5EF4-FFF2-40B4-BE49-F238E27FC236}">
                  <a16:creationId xmlns:a16="http://schemas.microsoft.com/office/drawing/2014/main" id="{EC46E46A-4619-4D55-8556-FCD93DB6031C}"/>
                </a:ext>
              </a:extLst>
            </p:cNvPr>
            <p:cNvSpPr/>
            <p:nvPr/>
          </p:nvSpPr>
          <p:spPr>
            <a:xfrm>
              <a:off x="5790305" y="4509965"/>
              <a:ext cx="1601177" cy="465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Connector: Curved 242">
              <a:extLst>
                <a:ext uri="{FF2B5EF4-FFF2-40B4-BE49-F238E27FC236}">
                  <a16:creationId xmlns:a16="http://schemas.microsoft.com/office/drawing/2014/main" id="{88C8814B-92EF-45C6-818E-DE1DAA155A54}"/>
                </a:ext>
              </a:extLst>
            </p:cNvPr>
            <p:cNvCxnSpPr>
              <a:cxnSpLocks/>
              <a:stCxn id="23" idx="0"/>
            </p:cNvCxnSpPr>
            <p:nvPr/>
          </p:nvCxnSpPr>
          <p:spPr>
            <a:xfrm rot="16200000" flipH="1">
              <a:off x="5249469" y="4351475"/>
              <a:ext cx="112030" cy="969642"/>
            </a:xfrm>
            <a:prstGeom prst="curvedConnector4">
              <a:avLst>
                <a:gd name="adj1" fmla="val -34008"/>
                <a:gd name="adj2" fmla="val 650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7" name="Connector: Curved 246">
              <a:extLst>
                <a:ext uri="{FF2B5EF4-FFF2-40B4-BE49-F238E27FC236}">
                  <a16:creationId xmlns:a16="http://schemas.microsoft.com/office/drawing/2014/main" id="{51D316A9-79D7-44D1-BCCA-38BA1D470F1B}"/>
                </a:ext>
              </a:extLst>
            </p:cNvPr>
            <p:cNvCxnSpPr>
              <a:cxnSpLocks/>
              <a:stCxn id="22" idx="0"/>
              <a:endCxn id="239" idx="1"/>
            </p:cNvCxnSpPr>
            <p:nvPr/>
          </p:nvCxnSpPr>
          <p:spPr>
            <a:xfrm rot="5400000" flipH="1" flipV="1">
              <a:off x="4960580" y="3950557"/>
              <a:ext cx="37578" cy="162187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8" name="Right Brace 247">
              <a:extLst>
                <a:ext uri="{FF2B5EF4-FFF2-40B4-BE49-F238E27FC236}">
                  <a16:creationId xmlns:a16="http://schemas.microsoft.com/office/drawing/2014/main" id="{9475168A-A5E1-44C7-B2F9-263943949631}"/>
                </a:ext>
              </a:extLst>
            </p:cNvPr>
            <p:cNvSpPr/>
            <p:nvPr/>
          </p:nvSpPr>
          <p:spPr>
            <a:xfrm rot="16200000">
              <a:off x="2613491" y="4072265"/>
              <a:ext cx="168739" cy="1221515"/>
            </a:xfrm>
            <a:prstGeom prst="rightBrace">
              <a:avLst>
                <a:gd name="adj1" fmla="val 3883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0" name="Connector: Curved 249">
              <a:extLst>
                <a:ext uri="{FF2B5EF4-FFF2-40B4-BE49-F238E27FC236}">
                  <a16:creationId xmlns:a16="http://schemas.microsoft.com/office/drawing/2014/main" id="{E5F5B0EB-2FCE-4DD1-B801-FB4012E7BD38}"/>
                </a:ext>
              </a:extLst>
            </p:cNvPr>
            <p:cNvCxnSpPr>
              <a:stCxn id="248" idx="1"/>
            </p:cNvCxnSpPr>
            <p:nvPr/>
          </p:nvCxnSpPr>
          <p:spPr>
            <a:xfrm rot="5400000" flipH="1" flipV="1">
              <a:off x="4208674" y="3017022"/>
              <a:ext cx="70818" cy="3092444"/>
            </a:xfrm>
            <a:prstGeom prst="curvedConnector4">
              <a:avLst>
                <a:gd name="adj1" fmla="val -43040"/>
                <a:gd name="adj2" fmla="val 513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9" name="Connector: Curved 258">
              <a:extLst>
                <a:ext uri="{FF2B5EF4-FFF2-40B4-BE49-F238E27FC236}">
                  <a16:creationId xmlns:a16="http://schemas.microsoft.com/office/drawing/2014/main" id="{C8F29DF3-5FE4-4818-92D1-6282A15F8982}"/>
                </a:ext>
              </a:extLst>
            </p:cNvPr>
            <p:cNvCxnSpPr>
              <a:cxnSpLocks/>
              <a:stCxn id="218" idx="1"/>
              <a:endCxn id="239" idx="3"/>
            </p:cNvCxnSpPr>
            <p:nvPr/>
          </p:nvCxnSpPr>
          <p:spPr>
            <a:xfrm rot="10800000">
              <a:off x="7391483" y="4742703"/>
              <a:ext cx="690003" cy="6015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1" name="Connector: Curved 260">
              <a:extLst>
                <a:ext uri="{FF2B5EF4-FFF2-40B4-BE49-F238E27FC236}">
                  <a16:creationId xmlns:a16="http://schemas.microsoft.com/office/drawing/2014/main" id="{FED56C61-AC9A-4D84-BA29-AEE0D867243E}"/>
                </a:ext>
              </a:extLst>
            </p:cNvPr>
            <p:cNvCxnSpPr>
              <a:cxnSpLocks/>
              <a:stCxn id="239" idx="0"/>
              <a:endCxn id="108" idx="3"/>
            </p:cNvCxnSpPr>
            <p:nvPr/>
          </p:nvCxnSpPr>
          <p:spPr>
            <a:xfrm rot="16200000" flipV="1">
              <a:off x="5778933" y="3698003"/>
              <a:ext cx="143367" cy="148055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6" name="Right Brace 265">
              <a:extLst>
                <a:ext uri="{FF2B5EF4-FFF2-40B4-BE49-F238E27FC236}">
                  <a16:creationId xmlns:a16="http://schemas.microsoft.com/office/drawing/2014/main" id="{29CF6E8D-8413-4BB2-BCF8-6BFA0AB7EFC1}"/>
                </a:ext>
              </a:extLst>
            </p:cNvPr>
            <p:cNvSpPr/>
            <p:nvPr/>
          </p:nvSpPr>
          <p:spPr>
            <a:xfrm rot="16200000">
              <a:off x="2645429" y="3178549"/>
              <a:ext cx="168739" cy="1221515"/>
            </a:xfrm>
            <a:prstGeom prst="rightBrace">
              <a:avLst>
                <a:gd name="adj1" fmla="val 3883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8" name="Rectangle 267">
              <a:extLst>
                <a:ext uri="{FF2B5EF4-FFF2-40B4-BE49-F238E27FC236}">
                  <a16:creationId xmlns:a16="http://schemas.microsoft.com/office/drawing/2014/main" id="{DC0A3AD3-D729-424B-814C-EDEF4225A2AC}"/>
                </a:ext>
              </a:extLst>
            </p:cNvPr>
            <p:cNvSpPr/>
            <p:nvPr/>
          </p:nvSpPr>
          <p:spPr>
            <a:xfrm>
              <a:off x="5793334" y="3239180"/>
              <a:ext cx="1601177" cy="465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0" name="Connector: Curved 269">
              <a:extLst>
                <a:ext uri="{FF2B5EF4-FFF2-40B4-BE49-F238E27FC236}">
                  <a16:creationId xmlns:a16="http://schemas.microsoft.com/office/drawing/2014/main" id="{F4646F84-3370-4C79-A4C4-B8F26C7814B9}"/>
                </a:ext>
              </a:extLst>
            </p:cNvPr>
            <p:cNvCxnSpPr>
              <a:cxnSpLocks/>
              <a:endCxn id="268" idx="3"/>
            </p:cNvCxnSpPr>
            <p:nvPr/>
          </p:nvCxnSpPr>
          <p:spPr>
            <a:xfrm rot="10800000">
              <a:off x="7394511" y="3471918"/>
              <a:ext cx="662364" cy="3705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3" name="Connector: Curved 272">
              <a:extLst>
                <a:ext uri="{FF2B5EF4-FFF2-40B4-BE49-F238E27FC236}">
                  <a16:creationId xmlns:a16="http://schemas.microsoft.com/office/drawing/2014/main" id="{65AEDB1D-5F9A-4872-98C4-E16984955387}"/>
                </a:ext>
              </a:extLst>
            </p:cNvPr>
            <p:cNvCxnSpPr>
              <a:cxnSpLocks/>
              <a:stCxn id="268" idx="0"/>
              <a:endCxn id="121" idx="3"/>
            </p:cNvCxnSpPr>
            <p:nvPr/>
          </p:nvCxnSpPr>
          <p:spPr>
            <a:xfrm rot="16200000" flipV="1">
              <a:off x="5749669" y="2394925"/>
              <a:ext cx="202032" cy="148647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7" name="Connector: Curved 276">
              <a:extLst>
                <a:ext uri="{FF2B5EF4-FFF2-40B4-BE49-F238E27FC236}">
                  <a16:creationId xmlns:a16="http://schemas.microsoft.com/office/drawing/2014/main" id="{BC97BDCE-A1D4-4FAE-84F3-C75E34958C77}"/>
                </a:ext>
              </a:extLst>
            </p:cNvPr>
            <p:cNvCxnSpPr>
              <a:cxnSpLocks/>
              <a:stCxn id="266" idx="1"/>
            </p:cNvCxnSpPr>
            <p:nvPr/>
          </p:nvCxnSpPr>
          <p:spPr>
            <a:xfrm rot="5400000" flipH="1" flipV="1">
              <a:off x="4058070" y="1977433"/>
              <a:ext cx="399233" cy="3055776"/>
            </a:xfrm>
            <a:prstGeom prst="curvedConnector4">
              <a:avLst>
                <a:gd name="adj1" fmla="val 72529"/>
                <a:gd name="adj2" fmla="val 5138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9" name="Connector: Curved 278">
              <a:extLst>
                <a:ext uri="{FF2B5EF4-FFF2-40B4-BE49-F238E27FC236}">
                  <a16:creationId xmlns:a16="http://schemas.microsoft.com/office/drawing/2014/main" id="{7AD113ED-A19F-48FE-B80E-0CF656D65EC3}"/>
                </a:ext>
              </a:extLst>
            </p:cNvPr>
            <p:cNvCxnSpPr>
              <a:cxnSpLocks/>
              <a:stCxn id="118" idx="0"/>
            </p:cNvCxnSpPr>
            <p:nvPr/>
          </p:nvCxnSpPr>
          <p:spPr>
            <a:xfrm rot="5400000" flipH="1" flipV="1">
              <a:off x="5177348" y="3283897"/>
              <a:ext cx="239131" cy="95250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3" name="Connector: Curved 282">
              <a:extLst>
                <a:ext uri="{FF2B5EF4-FFF2-40B4-BE49-F238E27FC236}">
                  <a16:creationId xmlns:a16="http://schemas.microsoft.com/office/drawing/2014/main" id="{2AB0503C-532D-4894-9BDA-890E8B58011C}"/>
                </a:ext>
              </a:extLst>
            </p:cNvPr>
            <p:cNvCxnSpPr>
              <a:cxnSpLocks/>
              <a:stCxn id="117" idx="0"/>
              <a:endCxn id="268" idx="1"/>
            </p:cNvCxnSpPr>
            <p:nvPr/>
          </p:nvCxnSpPr>
          <p:spPr>
            <a:xfrm rot="5400000" flipH="1" flipV="1">
              <a:off x="4776987" y="2863365"/>
              <a:ext cx="407794" cy="162490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0" name="TextBox 289">
              <a:extLst>
                <a:ext uri="{FF2B5EF4-FFF2-40B4-BE49-F238E27FC236}">
                  <a16:creationId xmlns:a16="http://schemas.microsoft.com/office/drawing/2014/main" id="{47AB86C7-CB61-4BD7-B636-53900BA7D9DD}"/>
                </a:ext>
              </a:extLst>
            </p:cNvPr>
            <p:cNvSpPr txBox="1"/>
            <p:nvPr/>
          </p:nvSpPr>
          <p:spPr>
            <a:xfrm>
              <a:off x="5988250" y="4432075"/>
              <a:ext cx="1275243"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des-aware aggregation</a:t>
              </a:r>
            </a:p>
          </p:txBody>
        </p:sp>
        <p:sp>
          <p:nvSpPr>
            <p:cNvPr id="292" name="TextBox 291">
              <a:extLst>
                <a:ext uri="{FF2B5EF4-FFF2-40B4-BE49-F238E27FC236}">
                  <a16:creationId xmlns:a16="http://schemas.microsoft.com/office/drawing/2014/main" id="{81CCD0F6-7903-4EE7-B90E-A7F7DB7A83BD}"/>
                </a:ext>
              </a:extLst>
            </p:cNvPr>
            <p:cNvSpPr txBox="1"/>
            <p:nvPr/>
          </p:nvSpPr>
          <p:spPr>
            <a:xfrm>
              <a:off x="5993247" y="3177537"/>
              <a:ext cx="1275243"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des-aware aggregation</a:t>
              </a:r>
            </a:p>
          </p:txBody>
        </p:sp>
        <p:sp>
          <p:nvSpPr>
            <p:cNvPr id="133" name="矩形 132"/>
            <p:cNvSpPr/>
            <p:nvPr/>
          </p:nvSpPr>
          <p:spPr>
            <a:xfrm>
              <a:off x="3325760" y="5832936"/>
              <a:ext cx="2445018" cy="34100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27256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AB93C-5425-43DF-8723-193DBDCA50FC}"/>
              </a:ext>
            </a:extLst>
          </p:cNvPr>
          <p:cNvSpPr>
            <a:spLocks noGrp="1"/>
          </p:cNvSpPr>
          <p:nvPr>
            <p:ph type="title"/>
          </p:nvPr>
        </p:nvSpPr>
        <p:spPr/>
        <p:txBody>
          <a:bodyPr/>
          <a:lstStyle/>
          <a:p>
            <a:r>
              <a:rPr lang="en-US" dirty="0"/>
              <a:t>Experimental setup</a:t>
            </a:r>
          </a:p>
        </p:txBody>
      </p:sp>
      <p:sp>
        <p:nvSpPr>
          <p:cNvPr id="3" name="Content Placeholder 2">
            <a:extLst>
              <a:ext uri="{FF2B5EF4-FFF2-40B4-BE49-F238E27FC236}">
                <a16:creationId xmlns:a16="http://schemas.microsoft.com/office/drawing/2014/main" id="{0299C174-60DA-4C11-BA38-18A94D88B0A0}"/>
              </a:ext>
            </a:extLst>
          </p:cNvPr>
          <p:cNvSpPr>
            <a:spLocks noGrp="1"/>
          </p:cNvSpPr>
          <p:nvPr>
            <p:ph idx="1"/>
          </p:nvPr>
        </p:nvSpPr>
        <p:spPr>
          <a:xfrm>
            <a:off x="620785" y="1825624"/>
            <a:ext cx="10733015" cy="4591953"/>
          </a:xfrm>
        </p:spPr>
        <p:txBody>
          <a:bodyPr>
            <a:normAutofit/>
          </a:bodyPr>
          <a:lstStyle/>
          <a:p>
            <a:r>
              <a:rPr lang="en-US" dirty="0"/>
              <a:t>Dataset: </a:t>
            </a:r>
          </a:p>
          <a:p>
            <a:pPr lvl="1"/>
            <a:r>
              <a:rPr lang="en-US" altLang="zh-CN" dirty="0"/>
              <a:t>knowledge-oriented, Entity typing task, relation classification task. Because, several knowledge-enhanced methods have been tested on these datasets.</a:t>
            </a:r>
          </a:p>
          <a:p>
            <a:pPr lvl="1"/>
            <a:r>
              <a:rPr lang="en-US" altLang="zh-CN" dirty="0"/>
              <a:t>general task. Because we start our work from EEM, it belong to this category. Besides, we want to explore to improve these task by knowledge injection. For example, EEM, QQP, SST2/SST5.</a:t>
            </a:r>
          </a:p>
          <a:p>
            <a:r>
              <a:rPr lang="en-US" altLang="zh-CN" dirty="0"/>
              <a:t>baselines for the former task: ERNIE-THU, Kepler, </a:t>
            </a:r>
            <a:r>
              <a:rPr lang="en-US" altLang="zh-CN" dirty="0" err="1"/>
              <a:t>Knowbert</a:t>
            </a:r>
            <a:r>
              <a:rPr lang="en-US" altLang="zh-CN" dirty="0"/>
              <a:t>, K-Adapter, LUKE</a:t>
            </a:r>
          </a:p>
          <a:p>
            <a:r>
              <a:rPr lang="en-US" altLang="zh-CN" dirty="0"/>
              <a:t>baseline for general task: </a:t>
            </a:r>
            <a:r>
              <a:rPr lang="en-US" dirty="0">
                <a:effectLst/>
              </a:rPr>
              <a:t>KT-E/D</a:t>
            </a:r>
            <a:r>
              <a:rPr lang="zh-CN" altLang="en-US" dirty="0">
                <a:effectLst/>
              </a:rPr>
              <a:t>，</a:t>
            </a:r>
            <a:r>
              <a:rPr lang="en-US" dirty="0">
                <a:effectLst/>
              </a:rPr>
              <a:t>KG-</a:t>
            </a:r>
            <a:r>
              <a:rPr lang="en-US" dirty="0" err="1">
                <a:effectLst/>
              </a:rPr>
              <a:t>emb</a:t>
            </a:r>
            <a:r>
              <a:rPr lang="en-US" dirty="0">
                <a:effectLst/>
              </a:rPr>
              <a:t> </a:t>
            </a:r>
            <a:r>
              <a:rPr lang="zh-CN" altLang="en-US" dirty="0">
                <a:effectLst/>
              </a:rPr>
              <a:t>，</a:t>
            </a:r>
            <a:r>
              <a:rPr lang="en-US" dirty="0">
                <a:effectLst/>
              </a:rPr>
              <a:t>KT-</a:t>
            </a:r>
            <a:r>
              <a:rPr lang="en-US" dirty="0" err="1">
                <a:effectLst/>
              </a:rPr>
              <a:t>emb</a:t>
            </a:r>
            <a:r>
              <a:rPr lang="en-US" dirty="0">
                <a:effectLst/>
              </a:rPr>
              <a:t> </a:t>
            </a:r>
            <a:r>
              <a:rPr lang="zh-CN" altLang="en-US" dirty="0">
                <a:effectLst/>
              </a:rPr>
              <a:t>，</a:t>
            </a:r>
            <a:r>
              <a:rPr lang="en-US" dirty="0">
                <a:effectLst/>
              </a:rPr>
              <a:t>KT-attn </a:t>
            </a:r>
            <a:r>
              <a:rPr lang="zh-CN" altLang="en-US" dirty="0">
                <a:effectLst/>
              </a:rPr>
              <a:t>，</a:t>
            </a:r>
            <a:r>
              <a:rPr lang="en-US" dirty="0">
                <a:effectLst/>
              </a:rPr>
              <a:t>ERNIE </a:t>
            </a:r>
            <a:r>
              <a:rPr lang="en-US" dirty="0"/>
              <a:t>(</a:t>
            </a:r>
            <a:r>
              <a:rPr lang="en-US" altLang="zh-CN" dirty="0">
                <a:effectLst/>
              </a:rPr>
              <a:t>optional), </a:t>
            </a:r>
            <a:r>
              <a:rPr lang="en-US" dirty="0">
                <a:effectLst/>
              </a:rPr>
              <a:t>Kepler, </a:t>
            </a:r>
            <a:r>
              <a:rPr lang="en-US" altLang="zh-CN" dirty="0" err="1"/>
              <a:t>Knowbert</a:t>
            </a:r>
            <a:r>
              <a:rPr lang="en-US" altLang="zh-CN" dirty="0"/>
              <a:t>, </a:t>
            </a:r>
            <a:r>
              <a:rPr lang="en-US" dirty="0">
                <a:effectLst/>
              </a:rPr>
              <a:t>K-adapter, LUKE</a:t>
            </a:r>
          </a:p>
          <a:p>
            <a:pPr lvl="1"/>
            <a:endParaRPr lang="en-US" dirty="0"/>
          </a:p>
        </p:txBody>
      </p:sp>
    </p:spTree>
    <p:extLst>
      <p:ext uri="{BB962C8B-B14F-4D97-AF65-F5344CB8AC3E}">
        <p14:creationId xmlns:p14="http://schemas.microsoft.com/office/powerpoint/2010/main" val="3401467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C86C9-B433-42C7-993B-E0B950BD6B96}"/>
              </a:ext>
            </a:extLst>
          </p:cNvPr>
          <p:cNvSpPr>
            <a:spLocks noGrp="1"/>
          </p:cNvSpPr>
          <p:nvPr>
            <p:ph type="title"/>
          </p:nvPr>
        </p:nvSpPr>
        <p:spPr/>
        <p:txBody>
          <a:bodyPr/>
          <a:lstStyle/>
          <a:p>
            <a:r>
              <a:rPr lang="en-US" dirty="0"/>
              <a:t>Experimental </a:t>
            </a:r>
            <a:r>
              <a:rPr lang="en-US" altLang="zh-CN" dirty="0"/>
              <a:t>results</a:t>
            </a:r>
            <a:endParaRPr lang="en-US" dirty="0"/>
          </a:p>
        </p:txBody>
      </p:sp>
      <p:sp>
        <p:nvSpPr>
          <p:cNvPr id="3" name="Content Placeholder 2">
            <a:extLst>
              <a:ext uri="{FF2B5EF4-FFF2-40B4-BE49-F238E27FC236}">
                <a16:creationId xmlns:a16="http://schemas.microsoft.com/office/drawing/2014/main" id="{D01F7739-D9CA-4847-872A-4D371CBE3B5B}"/>
              </a:ext>
            </a:extLst>
          </p:cNvPr>
          <p:cNvSpPr>
            <a:spLocks noGrp="1"/>
          </p:cNvSpPr>
          <p:nvPr>
            <p:ph idx="1"/>
          </p:nvPr>
        </p:nvSpPr>
        <p:spPr>
          <a:xfrm>
            <a:off x="838200" y="1333850"/>
            <a:ext cx="10515600" cy="5419288"/>
          </a:xfrm>
        </p:spPr>
        <p:txBody>
          <a:bodyPr>
            <a:normAutofit fontScale="55000" lnSpcReduction="20000"/>
          </a:bodyPr>
          <a:lstStyle/>
          <a:p>
            <a:r>
              <a:rPr lang="en-US" altLang="zh-CN" dirty="0"/>
              <a:t>Main results</a:t>
            </a:r>
          </a:p>
          <a:p>
            <a:pPr lvl="1"/>
            <a:r>
              <a:rPr lang="zh-CN" altLang="en-US" dirty="0"/>
              <a:t>知识相关任务的结果</a:t>
            </a:r>
            <a:endParaRPr lang="en-US" altLang="zh-CN" dirty="0"/>
          </a:p>
          <a:p>
            <a:pPr lvl="1"/>
            <a:r>
              <a:rPr lang="en-US" altLang="zh-CN" dirty="0"/>
              <a:t>General </a:t>
            </a:r>
            <a:r>
              <a:rPr lang="zh-CN" altLang="en-US" dirty="0"/>
              <a:t>任务的结果</a:t>
            </a:r>
            <a:endParaRPr lang="en-US" altLang="zh-CN" dirty="0"/>
          </a:p>
          <a:p>
            <a:r>
              <a:rPr lang="en-US" altLang="zh-CN" dirty="0"/>
              <a:t>Ablation results</a:t>
            </a:r>
            <a:r>
              <a:rPr lang="zh-CN" altLang="en-US" dirty="0"/>
              <a:t>（重点）</a:t>
            </a:r>
            <a:endParaRPr lang="en-US" altLang="zh-CN" dirty="0"/>
          </a:p>
          <a:p>
            <a:pPr lvl="1"/>
            <a:r>
              <a:rPr lang="zh-CN" altLang="en-US" dirty="0"/>
              <a:t>改变</a:t>
            </a:r>
            <a:r>
              <a:rPr lang="en-US" altLang="zh-CN" dirty="0"/>
              <a:t>entity</a:t>
            </a:r>
            <a:r>
              <a:rPr lang="zh-CN" altLang="en-US" dirty="0"/>
              <a:t>：挨个去掉，替换成默认</a:t>
            </a:r>
            <a:r>
              <a:rPr lang="en-US" altLang="zh-CN" dirty="0"/>
              <a:t>entity</a:t>
            </a:r>
            <a:r>
              <a:rPr lang="zh-CN" altLang="en-US" dirty="0"/>
              <a:t>，替换成</a:t>
            </a:r>
            <a:r>
              <a:rPr lang="en-US" altLang="zh-CN" dirty="0"/>
              <a:t>random entity</a:t>
            </a:r>
          </a:p>
          <a:p>
            <a:pPr lvl="1"/>
            <a:r>
              <a:rPr lang="zh-CN" altLang="en-US" dirty="0"/>
              <a:t>改变</a:t>
            </a:r>
            <a:r>
              <a:rPr lang="en-US" altLang="zh-CN" dirty="0"/>
              <a:t>description</a:t>
            </a:r>
            <a:r>
              <a:rPr lang="zh-CN" altLang="en-US" dirty="0"/>
              <a:t>：去掉</a:t>
            </a:r>
            <a:r>
              <a:rPr lang="en-US" altLang="zh-CN" dirty="0"/>
              <a:t>knowledge module</a:t>
            </a:r>
            <a:r>
              <a:rPr lang="zh-CN" altLang="en-US" dirty="0"/>
              <a:t>，</a:t>
            </a:r>
            <a:r>
              <a:rPr lang="en-US" altLang="zh-CN" dirty="0"/>
              <a:t>KM</a:t>
            </a:r>
            <a:r>
              <a:rPr lang="zh-CN" altLang="en-US" dirty="0"/>
              <a:t>后训练和非后训练</a:t>
            </a:r>
            <a:endParaRPr lang="en-US" altLang="zh-CN" dirty="0"/>
          </a:p>
          <a:p>
            <a:pPr lvl="1"/>
            <a:r>
              <a:rPr lang="zh-CN" altLang="en-US" dirty="0"/>
              <a:t>改变</a:t>
            </a:r>
            <a:r>
              <a:rPr lang="en-US" altLang="zh-CN" dirty="0"/>
              <a:t>entity-description</a:t>
            </a:r>
            <a:r>
              <a:rPr lang="zh-CN" altLang="en-US" dirty="0"/>
              <a:t>：</a:t>
            </a:r>
            <a:endParaRPr lang="en-US" altLang="zh-CN" dirty="0"/>
          </a:p>
          <a:p>
            <a:pPr lvl="2"/>
            <a:r>
              <a:rPr lang="en-US" altLang="zh-CN" dirty="0"/>
              <a:t>Input text-entity-description</a:t>
            </a:r>
            <a:r>
              <a:rPr lang="zh-CN" altLang="en-US" dirty="0"/>
              <a:t>相互影响（</a:t>
            </a:r>
            <a:r>
              <a:rPr lang="en-US" altLang="zh-CN" dirty="0"/>
              <a:t>full</a:t>
            </a:r>
            <a:r>
              <a:rPr lang="zh-CN" altLang="en-US" dirty="0"/>
              <a:t>）</a:t>
            </a:r>
            <a:endParaRPr lang="en-US" altLang="zh-CN" dirty="0"/>
          </a:p>
          <a:p>
            <a:pPr lvl="2"/>
            <a:r>
              <a:rPr lang="en-US" altLang="zh-CN" dirty="0"/>
              <a:t>Entity-description</a:t>
            </a:r>
            <a:r>
              <a:rPr lang="zh-CN" altLang="en-US" dirty="0"/>
              <a:t>之间相互影响，然后对</a:t>
            </a:r>
            <a:r>
              <a:rPr lang="en-US" altLang="zh-CN" dirty="0"/>
              <a:t>input-text</a:t>
            </a:r>
            <a:r>
              <a:rPr lang="zh-CN" altLang="en-US" dirty="0"/>
              <a:t>相互影响</a:t>
            </a:r>
            <a:endParaRPr lang="en-US" altLang="zh-CN" dirty="0"/>
          </a:p>
          <a:p>
            <a:pPr lvl="2"/>
            <a:r>
              <a:rPr lang="en-US" altLang="zh-CN" dirty="0"/>
              <a:t>Entity</a:t>
            </a:r>
            <a:r>
              <a:rPr lang="zh-CN" altLang="en-US" dirty="0"/>
              <a:t>，</a:t>
            </a:r>
            <a:r>
              <a:rPr lang="en-US" altLang="zh-CN" dirty="0"/>
              <a:t>description</a:t>
            </a:r>
            <a:r>
              <a:rPr lang="zh-CN" altLang="en-US" dirty="0"/>
              <a:t>，</a:t>
            </a:r>
            <a:r>
              <a:rPr lang="en-US" altLang="zh-CN" dirty="0"/>
              <a:t>input-text</a:t>
            </a:r>
            <a:r>
              <a:rPr lang="zh-CN" altLang="en-US" dirty="0"/>
              <a:t>各自影响</a:t>
            </a:r>
            <a:endParaRPr lang="en-US" altLang="zh-CN" dirty="0"/>
          </a:p>
          <a:p>
            <a:r>
              <a:rPr lang="zh-CN" altLang="en-US" dirty="0"/>
              <a:t>验证</a:t>
            </a:r>
            <a:r>
              <a:rPr lang="en-US" altLang="zh-CN" dirty="0"/>
              <a:t>coverage</a:t>
            </a:r>
            <a:r>
              <a:rPr lang="zh-CN" altLang="en-US" dirty="0"/>
              <a:t>的影响</a:t>
            </a:r>
            <a:endParaRPr lang="en-US" altLang="zh-CN" dirty="0"/>
          </a:p>
          <a:p>
            <a:pPr lvl="1"/>
            <a:r>
              <a:rPr lang="zh-CN" altLang="en-US" dirty="0"/>
              <a:t>统计或变化</a:t>
            </a:r>
            <a:r>
              <a:rPr lang="en-US" altLang="zh-CN" dirty="0"/>
              <a:t>coverage</a:t>
            </a:r>
            <a:r>
              <a:rPr lang="zh-CN" altLang="en-US" dirty="0"/>
              <a:t>，观察结果变化</a:t>
            </a:r>
            <a:endParaRPr lang="en-US" altLang="zh-CN" dirty="0"/>
          </a:p>
          <a:p>
            <a:r>
              <a:rPr lang="zh-CN" altLang="en-US" dirty="0"/>
              <a:t>需要分析不同的知识，不同的模块对两种任务的不同影响</a:t>
            </a:r>
            <a:endParaRPr lang="en-US" altLang="zh-CN" dirty="0"/>
          </a:p>
          <a:p>
            <a:pPr lvl="1"/>
            <a:r>
              <a:rPr lang="zh-CN" altLang="en-US" dirty="0"/>
              <a:t>可能得出的结论：</a:t>
            </a:r>
            <a:r>
              <a:rPr lang="en-US" altLang="zh-CN" dirty="0"/>
              <a:t>1. </a:t>
            </a:r>
            <a:r>
              <a:rPr lang="en-US" altLang="zh-CN" dirty="0" err="1"/>
              <a:t>entityName</a:t>
            </a:r>
            <a:r>
              <a:rPr lang="zh-CN" altLang="en-US" dirty="0"/>
              <a:t>对两种任务都很重要，对前者更重要 </a:t>
            </a:r>
            <a:r>
              <a:rPr lang="en-US" altLang="zh-CN" dirty="0"/>
              <a:t>2. </a:t>
            </a:r>
            <a:r>
              <a:rPr lang="zh-CN" altLang="en-US" dirty="0"/>
              <a:t>知识的</a:t>
            </a:r>
            <a:r>
              <a:rPr lang="en-US" altLang="zh-CN" dirty="0"/>
              <a:t>coverage</a:t>
            </a:r>
            <a:r>
              <a:rPr lang="zh-CN" altLang="en-US" dirty="0"/>
              <a:t>对结果是否提升很重要 </a:t>
            </a:r>
            <a:r>
              <a:rPr lang="en-US" altLang="zh-CN" dirty="0"/>
              <a:t>3. </a:t>
            </a:r>
            <a:r>
              <a:rPr lang="en-US" altLang="zh-CN" dirty="0" err="1"/>
              <a:t>entityName</a:t>
            </a:r>
            <a:r>
              <a:rPr lang="zh-CN" altLang="en-US" dirty="0"/>
              <a:t>显示拼接更好，再进一步加隐式使用更更好</a:t>
            </a:r>
            <a:endParaRPr lang="en-US" altLang="zh-CN" dirty="0"/>
          </a:p>
          <a:p>
            <a:r>
              <a:rPr lang="en-US" altLang="zh-CN" dirty="0"/>
              <a:t>LAMA task</a:t>
            </a:r>
          </a:p>
          <a:p>
            <a:pPr lvl="1"/>
            <a:r>
              <a:rPr lang="zh-CN" altLang="en-US" dirty="0"/>
              <a:t>预测</a:t>
            </a:r>
            <a:r>
              <a:rPr lang="en-US" altLang="zh-CN" dirty="0"/>
              <a:t>entity</a:t>
            </a:r>
            <a:r>
              <a:rPr lang="zh-CN" altLang="en-US" dirty="0"/>
              <a:t>（</a:t>
            </a:r>
            <a:r>
              <a:rPr lang="en-US" altLang="zh-CN" dirty="0"/>
              <a:t>multiple word</a:t>
            </a:r>
            <a:r>
              <a:rPr lang="zh-CN" altLang="en-US" dirty="0"/>
              <a:t>）？</a:t>
            </a:r>
            <a:endParaRPr lang="en-US" altLang="zh-CN" dirty="0"/>
          </a:p>
          <a:p>
            <a:pPr lvl="1"/>
            <a:r>
              <a:rPr lang="zh-CN" altLang="en-US" dirty="0"/>
              <a:t>验证</a:t>
            </a:r>
            <a:r>
              <a:rPr lang="en-US" altLang="zh-CN" dirty="0"/>
              <a:t>inject</a:t>
            </a:r>
            <a:r>
              <a:rPr lang="zh-CN" altLang="en-US" dirty="0"/>
              <a:t>知识？</a:t>
            </a:r>
            <a:endParaRPr lang="en-US" altLang="zh-CN" dirty="0"/>
          </a:p>
          <a:p>
            <a:r>
              <a:rPr lang="en-US" altLang="zh-CN" dirty="0"/>
              <a:t>Entity embedding</a:t>
            </a:r>
          </a:p>
          <a:p>
            <a:pPr lvl="1"/>
            <a:r>
              <a:rPr lang="zh-CN" altLang="en-US" dirty="0"/>
              <a:t>目的：测试</a:t>
            </a:r>
            <a:r>
              <a:rPr lang="en-US" altLang="zh-CN" dirty="0"/>
              <a:t>entity embedding</a:t>
            </a:r>
            <a:r>
              <a:rPr lang="zh-CN" altLang="en-US" dirty="0"/>
              <a:t>获得类似</a:t>
            </a:r>
            <a:r>
              <a:rPr lang="en-US" altLang="zh-CN" dirty="0" err="1"/>
              <a:t>TransE</a:t>
            </a:r>
            <a:r>
              <a:rPr lang="zh-CN" altLang="en-US" dirty="0"/>
              <a:t>的语义特征？</a:t>
            </a:r>
            <a:endParaRPr lang="en-US" altLang="zh-CN" dirty="0"/>
          </a:p>
          <a:p>
            <a:r>
              <a:rPr lang="en-US" altLang="zh-CN" dirty="0"/>
              <a:t>Description embedding</a:t>
            </a:r>
          </a:p>
          <a:p>
            <a:pPr lvl="1"/>
            <a:r>
              <a:rPr lang="zh-CN" altLang="en-US" dirty="0"/>
              <a:t>目的：测试</a:t>
            </a:r>
            <a:r>
              <a:rPr lang="en-US" altLang="zh-CN" dirty="0"/>
              <a:t>description embedding</a:t>
            </a:r>
            <a:r>
              <a:rPr lang="zh-CN" altLang="en-US" dirty="0"/>
              <a:t>获得句子表征？</a:t>
            </a:r>
            <a:endParaRPr lang="en-US" altLang="zh-CN" dirty="0"/>
          </a:p>
          <a:p>
            <a:r>
              <a:rPr lang="en-US" altLang="zh-CN" dirty="0"/>
              <a:t>Entity-description</a:t>
            </a:r>
            <a:r>
              <a:rPr lang="zh-CN" altLang="en-US" dirty="0"/>
              <a:t>相似度</a:t>
            </a:r>
            <a:endParaRPr lang="en-US" altLang="zh-CN" dirty="0"/>
          </a:p>
          <a:p>
            <a:pPr lvl="1"/>
            <a:r>
              <a:rPr lang="zh-CN" altLang="en-US" dirty="0"/>
              <a:t>测试</a:t>
            </a:r>
            <a:r>
              <a:rPr lang="en-US" altLang="zh-CN" dirty="0"/>
              <a:t>entity</a:t>
            </a:r>
            <a:r>
              <a:rPr lang="zh-CN" altLang="en-US" dirty="0"/>
              <a:t>，</a:t>
            </a:r>
            <a:r>
              <a:rPr lang="en-US" altLang="zh-CN" dirty="0"/>
              <a:t>description</a:t>
            </a:r>
            <a:r>
              <a:rPr lang="zh-CN" altLang="en-US" dirty="0"/>
              <a:t>表征的语义相似程度？</a:t>
            </a:r>
            <a:endParaRPr lang="en-US" dirty="0"/>
          </a:p>
        </p:txBody>
      </p:sp>
    </p:spTree>
    <p:extLst>
      <p:ext uri="{BB962C8B-B14F-4D97-AF65-F5344CB8AC3E}">
        <p14:creationId xmlns:p14="http://schemas.microsoft.com/office/powerpoint/2010/main" val="2927597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srcRect r="-683" b="59707"/>
          <a:stretch/>
        </p:blipFill>
        <p:spPr>
          <a:xfrm>
            <a:off x="63794" y="1007609"/>
            <a:ext cx="6032206" cy="2732049"/>
          </a:xfrm>
          <a:prstGeom prst="rect">
            <a:avLst/>
          </a:prstGeom>
        </p:spPr>
      </p:pic>
      <p:pic>
        <p:nvPicPr>
          <p:cNvPr id="5" name="图片 4"/>
          <p:cNvPicPr>
            <a:picLocks noChangeAspect="1"/>
          </p:cNvPicPr>
          <p:nvPr/>
        </p:nvPicPr>
        <p:blipFill rotWithShape="1">
          <a:blip r:embed="rId3"/>
          <a:srcRect b="60590"/>
          <a:stretch/>
        </p:blipFill>
        <p:spPr>
          <a:xfrm>
            <a:off x="6096000" y="1107969"/>
            <a:ext cx="5877679" cy="2531328"/>
          </a:xfrm>
          <a:prstGeom prst="rect">
            <a:avLst/>
          </a:prstGeom>
        </p:spPr>
      </p:pic>
      <p:pic>
        <p:nvPicPr>
          <p:cNvPr id="6" name="图片 5">
            <a:extLst>
              <a:ext uri="{FF2B5EF4-FFF2-40B4-BE49-F238E27FC236}">
                <a16:creationId xmlns:a16="http://schemas.microsoft.com/office/drawing/2014/main" id="{CAF52DD5-74B4-4E35-972B-0883C1A5031F}"/>
              </a:ext>
            </a:extLst>
          </p:cNvPr>
          <p:cNvPicPr>
            <a:picLocks noChangeAspect="1"/>
          </p:cNvPicPr>
          <p:nvPr/>
        </p:nvPicPr>
        <p:blipFill rotWithShape="1">
          <a:blip r:embed="rId2"/>
          <a:srcRect t="75218"/>
          <a:stretch/>
        </p:blipFill>
        <p:spPr>
          <a:xfrm>
            <a:off x="84236" y="3997566"/>
            <a:ext cx="5991322" cy="1680312"/>
          </a:xfrm>
          <a:prstGeom prst="rect">
            <a:avLst/>
          </a:prstGeom>
        </p:spPr>
      </p:pic>
      <p:pic>
        <p:nvPicPr>
          <p:cNvPr id="7" name="图片 6">
            <a:extLst>
              <a:ext uri="{FF2B5EF4-FFF2-40B4-BE49-F238E27FC236}">
                <a16:creationId xmlns:a16="http://schemas.microsoft.com/office/drawing/2014/main" id="{16921044-AA33-418D-AF7E-A17784040304}"/>
              </a:ext>
            </a:extLst>
          </p:cNvPr>
          <p:cNvPicPr>
            <a:picLocks noChangeAspect="1"/>
          </p:cNvPicPr>
          <p:nvPr/>
        </p:nvPicPr>
        <p:blipFill rotWithShape="1">
          <a:blip r:embed="rId3"/>
          <a:srcRect t="75730"/>
          <a:stretch/>
        </p:blipFill>
        <p:spPr>
          <a:xfrm>
            <a:off x="6230085" y="4191147"/>
            <a:ext cx="5877679" cy="1558884"/>
          </a:xfrm>
          <a:prstGeom prst="rect">
            <a:avLst/>
          </a:prstGeom>
        </p:spPr>
      </p:pic>
      <p:cxnSp>
        <p:nvCxnSpPr>
          <p:cNvPr id="3" name="直接连接符 2">
            <a:extLst>
              <a:ext uri="{FF2B5EF4-FFF2-40B4-BE49-F238E27FC236}">
                <a16:creationId xmlns:a16="http://schemas.microsoft.com/office/drawing/2014/main" id="{A4D12FF1-3A43-48F1-AD60-D432339D0AD5}"/>
              </a:ext>
            </a:extLst>
          </p:cNvPr>
          <p:cNvCxnSpPr/>
          <p:nvPr/>
        </p:nvCxnSpPr>
        <p:spPr>
          <a:xfrm>
            <a:off x="6230085" y="187569"/>
            <a:ext cx="0" cy="6482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496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475571" y="0"/>
            <a:ext cx="6453476" cy="6878243"/>
          </a:xfrm>
          <a:prstGeom prst="rect">
            <a:avLst/>
          </a:prstGeom>
        </p:spPr>
      </p:pic>
    </p:spTree>
    <p:extLst>
      <p:ext uri="{BB962C8B-B14F-4D97-AF65-F5344CB8AC3E}">
        <p14:creationId xmlns:p14="http://schemas.microsoft.com/office/powerpoint/2010/main" val="715028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34591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6BFFF-C7BD-49A0-9D91-EBF3A34D453C}"/>
              </a:ext>
            </a:extLst>
          </p:cNvPr>
          <p:cNvSpPr>
            <a:spLocks noGrp="1"/>
          </p:cNvSpPr>
          <p:nvPr>
            <p:ph type="title"/>
          </p:nvPr>
        </p:nvSpPr>
        <p:spPr/>
        <p:txBody>
          <a:bodyPr/>
          <a:lstStyle/>
          <a:p>
            <a:r>
              <a:rPr lang="en-US" altLang="zh-CN" dirty="0"/>
              <a:t>Motivation</a:t>
            </a:r>
            <a:endParaRPr lang="en-US" dirty="0"/>
          </a:p>
        </p:txBody>
      </p:sp>
      <p:sp>
        <p:nvSpPr>
          <p:cNvPr id="3" name="Content Placeholder 2">
            <a:extLst>
              <a:ext uri="{FF2B5EF4-FFF2-40B4-BE49-F238E27FC236}">
                <a16:creationId xmlns:a16="http://schemas.microsoft.com/office/drawing/2014/main" id="{B4A51307-1D9E-4B7D-A1E0-9FF454AE94DA}"/>
              </a:ext>
            </a:extLst>
          </p:cNvPr>
          <p:cNvSpPr>
            <a:spLocks noGrp="1"/>
          </p:cNvSpPr>
          <p:nvPr>
            <p:ph idx="1"/>
          </p:nvPr>
        </p:nvSpPr>
        <p:spPr/>
        <p:txBody>
          <a:bodyPr/>
          <a:lstStyle/>
          <a:p>
            <a:r>
              <a:rPr lang="en-US" dirty="0"/>
              <a:t>Background</a:t>
            </a:r>
          </a:p>
          <a:p>
            <a:pPr lvl="1"/>
            <a:r>
              <a:rPr lang="en-US" dirty="0"/>
              <a:t>Pre-trained language models significantly boost the performances of various natural language processing (NLP) task.</a:t>
            </a:r>
          </a:p>
          <a:p>
            <a:pPr lvl="1"/>
            <a:endParaRPr lang="en-US" dirty="0"/>
          </a:p>
          <a:p>
            <a:pPr lvl="1"/>
            <a:r>
              <a:rPr lang="en-US" dirty="0"/>
              <a:t>Several knowledge enhanced approaches have been proposed to improve downstream tasks by leveraging the knowledge graph or knowledge base.</a:t>
            </a:r>
          </a:p>
          <a:p>
            <a:pPr lvl="1"/>
            <a:endParaRPr lang="en-US" dirty="0"/>
          </a:p>
          <a:p>
            <a:pPr lvl="1"/>
            <a:r>
              <a:rPr lang="en-US" dirty="0"/>
              <a:t>Two stages</a:t>
            </a:r>
          </a:p>
          <a:p>
            <a:pPr lvl="2"/>
            <a:r>
              <a:rPr lang="en-US" dirty="0"/>
              <a:t>Pre-training an encoder with knowledge-related corpus in a self-supervised manner (?).</a:t>
            </a:r>
          </a:p>
          <a:p>
            <a:pPr lvl="2"/>
            <a:r>
              <a:rPr lang="en-US" dirty="0"/>
              <a:t>Fine-tuning on specific downstream tasks.</a:t>
            </a:r>
          </a:p>
        </p:txBody>
      </p:sp>
    </p:spTree>
    <p:extLst>
      <p:ext uri="{BB962C8B-B14F-4D97-AF65-F5344CB8AC3E}">
        <p14:creationId xmlns:p14="http://schemas.microsoft.com/office/powerpoint/2010/main" val="3256623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6BFFF-C7BD-49A0-9D91-EBF3A34D453C}"/>
              </a:ext>
            </a:extLst>
          </p:cNvPr>
          <p:cNvSpPr>
            <a:spLocks noGrp="1"/>
          </p:cNvSpPr>
          <p:nvPr>
            <p:ph type="title"/>
          </p:nvPr>
        </p:nvSpPr>
        <p:spPr/>
        <p:txBody>
          <a:bodyPr/>
          <a:lstStyle/>
          <a:p>
            <a:r>
              <a:rPr lang="en-US" altLang="zh-CN" dirty="0"/>
              <a:t>Motivation</a:t>
            </a:r>
            <a:endParaRPr lang="en-US" dirty="0"/>
          </a:p>
        </p:txBody>
      </p:sp>
      <p:sp>
        <p:nvSpPr>
          <p:cNvPr id="3" name="Content Placeholder 2">
            <a:extLst>
              <a:ext uri="{FF2B5EF4-FFF2-40B4-BE49-F238E27FC236}">
                <a16:creationId xmlns:a16="http://schemas.microsoft.com/office/drawing/2014/main" id="{B4A51307-1D9E-4B7D-A1E0-9FF454AE94DA}"/>
              </a:ext>
            </a:extLst>
          </p:cNvPr>
          <p:cNvSpPr>
            <a:spLocks noGrp="1"/>
          </p:cNvSpPr>
          <p:nvPr>
            <p:ph idx="1"/>
          </p:nvPr>
        </p:nvSpPr>
        <p:spPr>
          <a:xfrm>
            <a:off x="838200" y="1366577"/>
            <a:ext cx="10515600" cy="3838470"/>
          </a:xfrm>
        </p:spPr>
        <p:txBody>
          <a:bodyPr>
            <a:normAutofit fontScale="92500" lnSpcReduction="10000"/>
          </a:bodyPr>
          <a:lstStyle/>
          <a:p>
            <a:r>
              <a:rPr lang="en-US" dirty="0"/>
              <a:t>Related Work</a:t>
            </a:r>
          </a:p>
          <a:p>
            <a:pPr lvl="1"/>
            <a:r>
              <a:rPr lang="en-US" dirty="0"/>
              <a:t>description is explicitly appended to input text</a:t>
            </a:r>
          </a:p>
          <a:p>
            <a:pPr lvl="2"/>
            <a:r>
              <a:rPr lang="en-US" dirty="0"/>
              <a:t>Description is always longer than original text, which dominant the  input</a:t>
            </a:r>
          </a:p>
          <a:p>
            <a:pPr lvl="2"/>
            <a:r>
              <a:rPr lang="en-US" dirty="0"/>
              <a:t>Such as KT-attn</a:t>
            </a:r>
          </a:p>
          <a:p>
            <a:pPr lvl="1"/>
            <a:r>
              <a:rPr lang="en-US" dirty="0"/>
              <a:t>Description is used to represent entity during pre-training phase</a:t>
            </a:r>
          </a:p>
          <a:p>
            <a:pPr lvl="2"/>
            <a:r>
              <a:rPr lang="en-US" dirty="0"/>
              <a:t>Description plays implicitly in downstream task</a:t>
            </a:r>
          </a:p>
          <a:p>
            <a:pPr lvl="2"/>
            <a:r>
              <a:rPr lang="en-US" dirty="0"/>
              <a:t>Such as Kepler</a:t>
            </a:r>
            <a:r>
              <a:rPr lang="zh-CN" altLang="en-US" dirty="0"/>
              <a:t>，太间接，造成资源浪费了，一过性计算，没有保存下来。</a:t>
            </a:r>
            <a:r>
              <a:rPr lang="en-US" altLang="zh-CN" dirty="0" err="1"/>
              <a:t>TransE</a:t>
            </a:r>
            <a:r>
              <a:rPr lang="zh-CN" altLang="en-US" dirty="0"/>
              <a:t>吧。</a:t>
            </a:r>
            <a:endParaRPr lang="en-US" dirty="0"/>
          </a:p>
          <a:p>
            <a:pPr lvl="1"/>
            <a:r>
              <a:rPr lang="en-US" dirty="0"/>
              <a:t>The interaction between entity and input-text is not fully explored</a:t>
            </a:r>
          </a:p>
          <a:p>
            <a:pPr lvl="2"/>
            <a:r>
              <a:rPr lang="en-US" dirty="0"/>
              <a:t>Such as ERNIE</a:t>
            </a:r>
          </a:p>
          <a:p>
            <a:pPr lvl="1"/>
            <a:r>
              <a:rPr lang="en-US" dirty="0"/>
              <a:t>Only a small number of entities are considered</a:t>
            </a:r>
          </a:p>
          <a:p>
            <a:pPr lvl="2"/>
            <a:r>
              <a:rPr lang="en-US" dirty="0"/>
              <a:t>Such as LUKE</a:t>
            </a:r>
          </a:p>
          <a:p>
            <a:pPr lvl="1"/>
            <a:r>
              <a:rPr lang="en-US" dirty="0"/>
              <a:t>Entity and description are not adopted simultaneously</a:t>
            </a:r>
          </a:p>
        </p:txBody>
      </p:sp>
      <p:sp>
        <p:nvSpPr>
          <p:cNvPr id="5" name="TextBox 4">
            <a:extLst>
              <a:ext uri="{FF2B5EF4-FFF2-40B4-BE49-F238E27FC236}">
                <a16:creationId xmlns:a16="http://schemas.microsoft.com/office/drawing/2014/main" id="{6F9BD723-22B8-4B6E-9596-C57036ED71CA}"/>
              </a:ext>
            </a:extLst>
          </p:cNvPr>
          <p:cNvSpPr txBox="1"/>
          <p:nvPr/>
        </p:nvSpPr>
        <p:spPr>
          <a:xfrm>
            <a:off x="924450" y="5205047"/>
            <a:ext cx="10691446" cy="1477328"/>
          </a:xfrm>
          <a:prstGeom prst="rect">
            <a:avLst/>
          </a:prstGeom>
          <a:noFill/>
          <a:ln w="19050">
            <a:solidFill>
              <a:srgbClr val="0070C0"/>
            </a:solidFill>
          </a:ln>
        </p:spPr>
        <p:txBody>
          <a:bodyPr wrap="square">
            <a:spAutoFit/>
          </a:bodyPr>
          <a:lstStyle/>
          <a:p>
            <a:r>
              <a:rPr lang="en-US" sz="1800" dirty="0">
                <a:latin typeface="Calibri" panose="020F0502020204030204" pitchFamily="34" charset="0"/>
                <a:cs typeface="Calibri" panose="020F0502020204030204" pitchFamily="34" charset="0"/>
              </a:rPr>
              <a:t>How to enhance </a:t>
            </a:r>
            <a:r>
              <a:rPr lang="en-US" altLang="zh-CN" sz="1800" dirty="0">
                <a:latin typeface="Calibri" panose="020F0502020204030204" pitchFamily="34" charset="0"/>
                <a:cs typeface="Calibri" panose="020F0502020204030204" pitchFamily="34" charset="0"/>
              </a:rPr>
              <a:t>encoder with entity and description simultaneously?</a:t>
            </a:r>
          </a:p>
          <a:p>
            <a:pPr marL="342900" indent="-342900">
              <a:buAutoNum type="arabicPeriod"/>
            </a:pPr>
            <a:r>
              <a:rPr lang="en-US" dirty="0">
                <a:latin typeface="Calibri" panose="020F0502020204030204" pitchFamily="34" charset="0"/>
                <a:cs typeface="Calibri" panose="020F0502020204030204" pitchFamily="34" charset="0"/>
              </a:rPr>
              <a:t>Entity is used explicitly and implicitly, and more entities are considered</a:t>
            </a:r>
          </a:p>
          <a:p>
            <a:pPr marL="342900" indent="-342900">
              <a:buAutoNum type="arabicPeriod"/>
            </a:pPr>
            <a:r>
              <a:rPr lang="en-US" sz="1800" dirty="0">
                <a:latin typeface="Calibri" panose="020F0502020204030204" pitchFamily="34" charset="0"/>
                <a:cs typeface="Calibri" panose="020F0502020204030204" pitchFamily="34" charset="0"/>
              </a:rPr>
              <a:t>Description is process separately from </a:t>
            </a:r>
            <a:r>
              <a:rPr lang="en-US" dirty="0">
                <a:latin typeface="Calibri" panose="020F0502020204030204" pitchFamily="34" charset="0"/>
                <a:cs typeface="Calibri" panose="020F0502020204030204" pitchFamily="34" charset="0"/>
              </a:rPr>
              <a:t>original input text</a:t>
            </a:r>
          </a:p>
          <a:p>
            <a:pPr marL="342900" indent="-342900">
              <a:buAutoNum type="arabicPeriod"/>
            </a:pPr>
            <a:r>
              <a:rPr lang="en-US" sz="1800" dirty="0">
                <a:latin typeface="Calibri" panose="020F0502020204030204" pitchFamily="34" charset="0"/>
                <a:cs typeface="Calibri" panose="020F0502020204030204" pitchFamily="34" charset="0"/>
              </a:rPr>
              <a:t>Description representation in</a:t>
            </a:r>
            <a:r>
              <a:rPr lang="en-US" dirty="0">
                <a:latin typeface="Calibri" panose="020F0502020204030204" pitchFamily="34" charset="0"/>
                <a:cs typeface="Calibri" panose="020F0502020204030204" pitchFamily="34" charset="0"/>
              </a:rPr>
              <a:t>fluence the representation of original input or entity in an implicitly manner</a:t>
            </a:r>
          </a:p>
          <a:p>
            <a:pPr marL="342900" indent="-342900">
              <a:buAutoNum type="arabicPeriod"/>
            </a:pPr>
            <a:r>
              <a:rPr lang="en-US" sz="1800" dirty="0">
                <a:latin typeface="Calibri" panose="020F0502020204030204" pitchFamily="34" charset="0"/>
                <a:cs typeface="Calibri" panose="020F0502020204030204" pitchFamily="34" charset="0"/>
              </a:rPr>
              <a:t>Entity and description is used in both pre-training and fine-tuning p</a:t>
            </a:r>
            <a:r>
              <a:rPr lang="en-US" dirty="0">
                <a:latin typeface="Calibri" panose="020F0502020204030204" pitchFamily="34" charset="0"/>
                <a:cs typeface="Calibri" panose="020F0502020204030204" pitchFamily="34" charset="0"/>
              </a:rPr>
              <a:t>hase</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8302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C8430-502B-43C9-A525-21B42D229B38}"/>
              </a:ext>
            </a:extLst>
          </p:cNvPr>
          <p:cNvSpPr>
            <a:spLocks noGrp="1"/>
          </p:cNvSpPr>
          <p:nvPr>
            <p:ph type="title"/>
          </p:nvPr>
        </p:nvSpPr>
        <p:spPr/>
        <p:txBody>
          <a:bodyPr/>
          <a:lstStyle/>
          <a:p>
            <a:r>
              <a:rPr lang="en-US" dirty="0" smtClean="0"/>
              <a:t>Method </a:t>
            </a:r>
            <a:r>
              <a:rPr lang="en-US" altLang="zh-CN" dirty="0" smtClean="0"/>
              <a:t>Architecture</a:t>
            </a:r>
            <a:endParaRPr lang="en-US" dirty="0"/>
          </a:p>
        </p:txBody>
      </p:sp>
      <p:sp>
        <p:nvSpPr>
          <p:cNvPr id="133" name="TextBox 9">
            <a:extLst>
              <a:ext uri="{FF2B5EF4-FFF2-40B4-BE49-F238E27FC236}">
                <a16:creationId xmlns:a16="http://schemas.microsoft.com/office/drawing/2014/main" id="{CBBE8CD2-4995-4E23-AEC8-B3ED403F408B}"/>
              </a:ext>
            </a:extLst>
          </p:cNvPr>
          <p:cNvSpPr txBox="1"/>
          <p:nvPr/>
        </p:nvSpPr>
        <p:spPr>
          <a:xfrm>
            <a:off x="155081" y="6509431"/>
            <a:ext cx="5067951" cy="369332"/>
          </a:xfrm>
          <a:prstGeom prst="rect">
            <a:avLst/>
          </a:prstGeom>
          <a:noFill/>
        </p:spPr>
        <p:txBody>
          <a:bodyPr wrap="square" rtlCol="0">
            <a:spAutoFit/>
          </a:bodyPr>
          <a:lstStyle/>
          <a:p>
            <a:pPr algn="ctr"/>
            <a:r>
              <a:rPr lang="zh-CN" altLang="en-US" dirty="0">
                <a:latin typeface="Arial" panose="020B0604020202020204" pitchFamily="34" charset="0"/>
                <a:cs typeface="Arial" panose="020B0604020202020204" pitchFamily="34" charset="0"/>
              </a:rPr>
              <a:t>输</a:t>
            </a:r>
            <a:r>
              <a:rPr lang="zh-CN" altLang="en-US" dirty="0" smtClean="0">
                <a:latin typeface="Arial" panose="020B0604020202020204" pitchFamily="34" charset="0"/>
                <a:cs typeface="Arial" panose="020B0604020202020204" pitchFamily="34" charset="0"/>
              </a:rPr>
              <a:t>入：包括原始文本和实体</a:t>
            </a:r>
            <a:endParaRPr lang="en-US" dirty="0">
              <a:latin typeface="Arial" panose="020B0604020202020204" pitchFamily="34" charset="0"/>
              <a:cs typeface="Arial" panose="020B0604020202020204" pitchFamily="34" charset="0"/>
            </a:endParaRPr>
          </a:p>
        </p:txBody>
      </p:sp>
      <p:grpSp>
        <p:nvGrpSpPr>
          <p:cNvPr id="5" name="组合 4"/>
          <p:cNvGrpSpPr/>
          <p:nvPr/>
        </p:nvGrpSpPr>
        <p:grpSpPr>
          <a:xfrm>
            <a:off x="1759862" y="1742663"/>
            <a:ext cx="8830111" cy="4447630"/>
            <a:chOff x="1759862" y="1742663"/>
            <a:chExt cx="8830111" cy="4447630"/>
          </a:xfrm>
        </p:grpSpPr>
        <p:sp>
          <p:nvSpPr>
            <p:cNvPr id="9" name="TextBox 8">
              <a:extLst>
                <a:ext uri="{FF2B5EF4-FFF2-40B4-BE49-F238E27FC236}">
                  <a16:creationId xmlns:a16="http://schemas.microsoft.com/office/drawing/2014/main" id="{05548867-EB7E-408E-AEC5-A24AB713287F}"/>
                </a:ext>
              </a:extLst>
            </p:cNvPr>
            <p:cNvSpPr txBox="1"/>
            <p:nvPr/>
          </p:nvSpPr>
          <p:spPr>
            <a:xfrm>
              <a:off x="3552512" y="5569652"/>
              <a:ext cx="154215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embedding</a:t>
              </a:r>
            </a:p>
          </p:txBody>
        </p:sp>
        <p:grpSp>
          <p:nvGrpSpPr>
            <p:cNvPr id="106" name="Group 105">
              <a:extLst>
                <a:ext uri="{FF2B5EF4-FFF2-40B4-BE49-F238E27FC236}">
                  <a16:creationId xmlns:a16="http://schemas.microsoft.com/office/drawing/2014/main" id="{86D04534-7024-4DC3-94F1-47B5EFD1E6AC}"/>
                </a:ext>
              </a:extLst>
            </p:cNvPr>
            <p:cNvGrpSpPr/>
            <p:nvPr/>
          </p:nvGrpSpPr>
          <p:grpSpPr>
            <a:xfrm>
              <a:off x="1848704" y="4780281"/>
              <a:ext cx="3264524" cy="653446"/>
              <a:chOff x="2062064" y="4185921"/>
              <a:chExt cx="3264524" cy="653446"/>
            </a:xfrm>
          </p:grpSpPr>
          <p:sp>
            <p:nvSpPr>
              <p:cNvPr id="37" name="Rectangle 36">
                <a:extLst>
                  <a:ext uri="{FF2B5EF4-FFF2-40B4-BE49-F238E27FC236}">
                    <a16:creationId xmlns:a16="http://schemas.microsoft.com/office/drawing/2014/main" id="{F99E66A7-8034-42BC-811C-401675CC0397}"/>
                  </a:ext>
                </a:extLst>
              </p:cNvPr>
              <p:cNvSpPr/>
              <p:nvPr/>
            </p:nvSpPr>
            <p:spPr>
              <a:xfrm>
                <a:off x="2062064" y="4570304"/>
                <a:ext cx="3261633" cy="205005"/>
              </a:xfrm>
              <a:prstGeom prst="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72684DDC-8182-4955-9644-B49FF29E4D62}"/>
                  </a:ext>
                </a:extLst>
              </p:cNvPr>
              <p:cNvSpPr txBox="1"/>
              <p:nvPr/>
            </p:nvSpPr>
            <p:spPr>
              <a:xfrm>
                <a:off x="2939977" y="4500813"/>
                <a:ext cx="1542158" cy="338554"/>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Layer 1</a:t>
                </a:r>
                <a:endParaRPr lang="en-US" sz="1600" dirty="0">
                  <a:latin typeface="Arial" panose="020B0604020202020204" pitchFamily="34" charset="0"/>
                  <a:cs typeface="Arial" panose="020B0604020202020204" pitchFamily="34" charset="0"/>
                </a:endParaRPr>
              </a:p>
            </p:txBody>
          </p:sp>
          <p:cxnSp>
            <p:nvCxnSpPr>
              <p:cNvPr id="13" name="Straight Arrow Connector 12">
                <a:extLst>
                  <a:ext uri="{FF2B5EF4-FFF2-40B4-BE49-F238E27FC236}">
                    <a16:creationId xmlns:a16="http://schemas.microsoft.com/office/drawing/2014/main" id="{3A7BE8C4-6E8B-4508-ADCB-AC000B1C6ABF}"/>
                  </a:ext>
                </a:extLst>
              </p:cNvPr>
              <p:cNvCxnSpPr>
                <a:cxnSpLocks/>
              </p:cNvCxnSpPr>
              <p:nvPr/>
            </p:nvCxnSpPr>
            <p:spPr>
              <a:xfrm flipV="1">
                <a:off x="2348535" y="4381081"/>
                <a:ext cx="0" cy="189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0A282A3-A6A5-4D81-A554-A5E825E87730}"/>
                  </a:ext>
                </a:extLst>
              </p:cNvPr>
              <p:cNvCxnSpPr>
                <a:cxnSpLocks/>
              </p:cNvCxnSpPr>
              <p:nvPr/>
            </p:nvCxnSpPr>
            <p:spPr>
              <a:xfrm flipV="1">
                <a:off x="4381794" y="4391130"/>
                <a:ext cx="0" cy="1791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B225CF7-9AF9-4447-B17F-FE440E8415C7}"/>
                  </a:ext>
                </a:extLst>
              </p:cNvPr>
              <p:cNvCxnSpPr>
                <a:cxnSpLocks/>
              </p:cNvCxnSpPr>
              <p:nvPr/>
            </p:nvCxnSpPr>
            <p:spPr>
              <a:xfrm flipV="1">
                <a:off x="5009682" y="4401178"/>
                <a:ext cx="0" cy="169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3E807F3-A3F6-4ACE-BD50-579C05CF1421}"/>
                  </a:ext>
                </a:extLst>
              </p:cNvPr>
              <p:cNvCxnSpPr>
                <a:cxnSpLocks/>
              </p:cNvCxnSpPr>
              <p:nvPr/>
            </p:nvCxnSpPr>
            <p:spPr>
              <a:xfrm flipV="1">
                <a:off x="3019167" y="4391130"/>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CA62039-7F31-4374-B765-10B3BAC99DF4}"/>
                  </a:ext>
                </a:extLst>
              </p:cNvPr>
              <p:cNvSpPr/>
              <p:nvPr/>
            </p:nvSpPr>
            <p:spPr>
              <a:xfrm>
                <a:off x="2062065"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F040284-F5E3-4D34-AD5F-6B314C813337}"/>
                  </a:ext>
                </a:extLst>
              </p:cNvPr>
              <p:cNvSpPr/>
              <p:nvPr/>
            </p:nvSpPr>
            <p:spPr>
              <a:xfrm>
                <a:off x="2726601"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804AEDC-3B5E-45CD-B318-AC88B31220D9}"/>
                  </a:ext>
                </a:extLst>
              </p:cNvPr>
              <p:cNvSpPr/>
              <p:nvPr/>
            </p:nvSpPr>
            <p:spPr>
              <a:xfrm>
                <a:off x="3412572"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9BE81E6-7750-4A37-A210-45F0236ACB06}"/>
                  </a:ext>
                </a:extLst>
              </p:cNvPr>
              <p:cNvSpPr/>
              <p:nvPr/>
            </p:nvSpPr>
            <p:spPr>
              <a:xfrm>
                <a:off x="4089228" y="4185921"/>
                <a:ext cx="585131" cy="213716"/>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AD50424-00B0-419A-9D58-CB2B4AD18842}"/>
                  </a:ext>
                </a:extLst>
              </p:cNvPr>
              <p:cNvSpPr/>
              <p:nvPr/>
            </p:nvSpPr>
            <p:spPr>
              <a:xfrm>
                <a:off x="4741457" y="4185921"/>
                <a:ext cx="585131" cy="213716"/>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5" name="Straight Arrow Connector 104">
                <a:extLst>
                  <a:ext uri="{FF2B5EF4-FFF2-40B4-BE49-F238E27FC236}">
                    <a16:creationId xmlns:a16="http://schemas.microsoft.com/office/drawing/2014/main" id="{F6743994-ED3C-4197-A9C5-E66FD3C8A29F}"/>
                  </a:ext>
                </a:extLst>
              </p:cNvPr>
              <p:cNvCxnSpPr>
                <a:cxnSpLocks/>
              </p:cNvCxnSpPr>
              <p:nvPr/>
            </p:nvCxnSpPr>
            <p:spPr>
              <a:xfrm flipV="1">
                <a:off x="3673985" y="4381081"/>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4105469D-889E-4602-941F-CFB66FAE11B6}"/>
                </a:ext>
              </a:extLst>
            </p:cNvPr>
            <p:cNvGrpSpPr/>
            <p:nvPr/>
          </p:nvGrpSpPr>
          <p:grpSpPr>
            <a:xfrm>
              <a:off x="1848704" y="3879712"/>
              <a:ext cx="3264524" cy="653446"/>
              <a:chOff x="2062064" y="4185921"/>
              <a:chExt cx="3264524" cy="653446"/>
            </a:xfrm>
          </p:grpSpPr>
          <p:sp>
            <p:nvSpPr>
              <p:cNvPr id="108" name="Rectangle 107">
                <a:extLst>
                  <a:ext uri="{FF2B5EF4-FFF2-40B4-BE49-F238E27FC236}">
                    <a16:creationId xmlns:a16="http://schemas.microsoft.com/office/drawing/2014/main" id="{24FCA0EC-341E-4B9E-9FA5-85F670EABBCF}"/>
                  </a:ext>
                </a:extLst>
              </p:cNvPr>
              <p:cNvSpPr/>
              <p:nvPr/>
            </p:nvSpPr>
            <p:spPr>
              <a:xfrm>
                <a:off x="2062064" y="4570304"/>
                <a:ext cx="3261633" cy="205005"/>
              </a:xfrm>
              <a:prstGeom prst="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5DD86279-C3F3-41A9-85DC-2D35A13CB247}"/>
                  </a:ext>
                </a:extLst>
              </p:cNvPr>
              <p:cNvSpPr txBox="1"/>
              <p:nvPr/>
            </p:nvSpPr>
            <p:spPr>
              <a:xfrm>
                <a:off x="2939977" y="4500813"/>
                <a:ext cx="1542158" cy="338554"/>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Layer 2</a:t>
                </a:r>
                <a:endParaRPr lang="en-US" sz="1600" dirty="0">
                  <a:latin typeface="Arial" panose="020B0604020202020204" pitchFamily="34" charset="0"/>
                  <a:cs typeface="Arial" panose="020B0604020202020204" pitchFamily="34" charset="0"/>
                </a:endParaRPr>
              </a:p>
            </p:txBody>
          </p:sp>
          <p:cxnSp>
            <p:nvCxnSpPr>
              <p:cNvPr id="110" name="Straight Arrow Connector 109">
                <a:extLst>
                  <a:ext uri="{FF2B5EF4-FFF2-40B4-BE49-F238E27FC236}">
                    <a16:creationId xmlns:a16="http://schemas.microsoft.com/office/drawing/2014/main" id="{C8CE08A8-95C9-4DCE-AAF0-4F849BB290A1}"/>
                  </a:ext>
                </a:extLst>
              </p:cNvPr>
              <p:cNvCxnSpPr>
                <a:cxnSpLocks/>
              </p:cNvCxnSpPr>
              <p:nvPr/>
            </p:nvCxnSpPr>
            <p:spPr>
              <a:xfrm flipV="1">
                <a:off x="2348535" y="4381081"/>
                <a:ext cx="0" cy="189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9042357F-0C09-4688-BD6E-0A91DE882116}"/>
                  </a:ext>
                </a:extLst>
              </p:cNvPr>
              <p:cNvCxnSpPr>
                <a:cxnSpLocks/>
              </p:cNvCxnSpPr>
              <p:nvPr/>
            </p:nvCxnSpPr>
            <p:spPr>
              <a:xfrm flipV="1">
                <a:off x="4381794" y="4391130"/>
                <a:ext cx="0" cy="1791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11058174-CFD8-4ABD-87F0-36A606ABB0FE}"/>
                  </a:ext>
                </a:extLst>
              </p:cNvPr>
              <p:cNvCxnSpPr>
                <a:cxnSpLocks/>
              </p:cNvCxnSpPr>
              <p:nvPr/>
            </p:nvCxnSpPr>
            <p:spPr>
              <a:xfrm flipV="1">
                <a:off x="5009682" y="4401178"/>
                <a:ext cx="0" cy="169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6D23802-7940-49B2-AA93-D07B340811BA}"/>
                  </a:ext>
                </a:extLst>
              </p:cNvPr>
              <p:cNvCxnSpPr>
                <a:cxnSpLocks/>
              </p:cNvCxnSpPr>
              <p:nvPr/>
            </p:nvCxnSpPr>
            <p:spPr>
              <a:xfrm flipV="1">
                <a:off x="3019167" y="4391130"/>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0048F7A1-FB76-4A5A-9978-DFFE043259C7}"/>
                  </a:ext>
                </a:extLst>
              </p:cNvPr>
              <p:cNvSpPr/>
              <p:nvPr/>
            </p:nvSpPr>
            <p:spPr>
              <a:xfrm>
                <a:off x="2062065"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697351D0-4E6D-4849-BA71-08F1E98B9E01}"/>
                  </a:ext>
                </a:extLst>
              </p:cNvPr>
              <p:cNvSpPr/>
              <p:nvPr/>
            </p:nvSpPr>
            <p:spPr>
              <a:xfrm>
                <a:off x="2726601"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7EACE44B-6D99-441F-B150-5E88092D455F}"/>
                  </a:ext>
                </a:extLst>
              </p:cNvPr>
              <p:cNvSpPr/>
              <p:nvPr/>
            </p:nvSpPr>
            <p:spPr>
              <a:xfrm>
                <a:off x="3412572"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D642D3C9-2C07-45DD-B8BB-D5FA3E3BFDD3}"/>
                  </a:ext>
                </a:extLst>
              </p:cNvPr>
              <p:cNvSpPr/>
              <p:nvPr/>
            </p:nvSpPr>
            <p:spPr>
              <a:xfrm>
                <a:off x="4089228" y="4185921"/>
                <a:ext cx="585131" cy="213716"/>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7EA63D0C-43E1-4374-934D-8255634DB3AD}"/>
                  </a:ext>
                </a:extLst>
              </p:cNvPr>
              <p:cNvSpPr/>
              <p:nvPr/>
            </p:nvSpPr>
            <p:spPr>
              <a:xfrm>
                <a:off x="4741457" y="4185921"/>
                <a:ext cx="585131" cy="213716"/>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9" name="Straight Arrow Connector 118">
                <a:extLst>
                  <a:ext uri="{FF2B5EF4-FFF2-40B4-BE49-F238E27FC236}">
                    <a16:creationId xmlns:a16="http://schemas.microsoft.com/office/drawing/2014/main" id="{7BC2BB86-D354-4810-9D69-2C5CAC0BAC38}"/>
                  </a:ext>
                </a:extLst>
              </p:cNvPr>
              <p:cNvCxnSpPr>
                <a:cxnSpLocks/>
              </p:cNvCxnSpPr>
              <p:nvPr/>
            </p:nvCxnSpPr>
            <p:spPr>
              <a:xfrm flipV="1">
                <a:off x="3673985" y="4381081"/>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0" name="Group 119">
              <a:extLst>
                <a:ext uri="{FF2B5EF4-FFF2-40B4-BE49-F238E27FC236}">
                  <a16:creationId xmlns:a16="http://schemas.microsoft.com/office/drawing/2014/main" id="{0603CCB6-B178-4402-863F-01DD3DD1C945}"/>
                </a:ext>
              </a:extLst>
            </p:cNvPr>
            <p:cNvGrpSpPr/>
            <p:nvPr/>
          </p:nvGrpSpPr>
          <p:grpSpPr>
            <a:xfrm>
              <a:off x="1845813" y="2550262"/>
              <a:ext cx="3264524" cy="653446"/>
              <a:chOff x="2062064" y="4185921"/>
              <a:chExt cx="3264524" cy="653446"/>
            </a:xfrm>
          </p:grpSpPr>
          <p:sp>
            <p:nvSpPr>
              <p:cNvPr id="121" name="Rectangle 120">
                <a:extLst>
                  <a:ext uri="{FF2B5EF4-FFF2-40B4-BE49-F238E27FC236}">
                    <a16:creationId xmlns:a16="http://schemas.microsoft.com/office/drawing/2014/main" id="{9B1C0531-D2E1-46FE-9CC8-CF31F06C8B71}"/>
                  </a:ext>
                </a:extLst>
              </p:cNvPr>
              <p:cNvSpPr/>
              <p:nvPr/>
            </p:nvSpPr>
            <p:spPr>
              <a:xfrm>
                <a:off x="2062064" y="4570304"/>
                <a:ext cx="3261633" cy="205005"/>
              </a:xfrm>
              <a:prstGeom prst="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05D7F69B-0C0C-4628-9884-1D65E05273FD}"/>
                  </a:ext>
                </a:extLst>
              </p:cNvPr>
              <p:cNvSpPr txBox="1"/>
              <p:nvPr/>
            </p:nvSpPr>
            <p:spPr>
              <a:xfrm>
                <a:off x="2939977" y="4500813"/>
                <a:ext cx="1542158" cy="338554"/>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Layer L1</a:t>
                </a:r>
                <a:endParaRPr lang="en-US" sz="1600" dirty="0">
                  <a:latin typeface="Arial" panose="020B0604020202020204" pitchFamily="34" charset="0"/>
                  <a:cs typeface="Arial" panose="020B0604020202020204" pitchFamily="34" charset="0"/>
                </a:endParaRPr>
              </a:p>
            </p:txBody>
          </p:sp>
          <p:cxnSp>
            <p:nvCxnSpPr>
              <p:cNvPr id="123" name="Straight Arrow Connector 122">
                <a:extLst>
                  <a:ext uri="{FF2B5EF4-FFF2-40B4-BE49-F238E27FC236}">
                    <a16:creationId xmlns:a16="http://schemas.microsoft.com/office/drawing/2014/main" id="{21EBE342-1CE0-454A-980D-6DF4B962263C}"/>
                  </a:ext>
                </a:extLst>
              </p:cNvPr>
              <p:cNvCxnSpPr>
                <a:cxnSpLocks/>
              </p:cNvCxnSpPr>
              <p:nvPr/>
            </p:nvCxnSpPr>
            <p:spPr>
              <a:xfrm flipV="1">
                <a:off x="2348535" y="4381081"/>
                <a:ext cx="0" cy="189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25DF789D-3685-4E57-8B78-234A5131063A}"/>
                  </a:ext>
                </a:extLst>
              </p:cNvPr>
              <p:cNvCxnSpPr>
                <a:cxnSpLocks/>
              </p:cNvCxnSpPr>
              <p:nvPr/>
            </p:nvCxnSpPr>
            <p:spPr>
              <a:xfrm flipV="1">
                <a:off x="4381794" y="4391130"/>
                <a:ext cx="0" cy="1791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3AA3FCF8-7EC6-44C8-BEBE-72220A2956CF}"/>
                  </a:ext>
                </a:extLst>
              </p:cNvPr>
              <p:cNvCxnSpPr>
                <a:cxnSpLocks/>
              </p:cNvCxnSpPr>
              <p:nvPr/>
            </p:nvCxnSpPr>
            <p:spPr>
              <a:xfrm flipV="1">
                <a:off x="5009682" y="4401178"/>
                <a:ext cx="0" cy="169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F8375C67-D400-4D52-ACED-D8A7BB4E73BB}"/>
                  </a:ext>
                </a:extLst>
              </p:cNvPr>
              <p:cNvCxnSpPr>
                <a:cxnSpLocks/>
              </p:cNvCxnSpPr>
              <p:nvPr/>
            </p:nvCxnSpPr>
            <p:spPr>
              <a:xfrm flipV="1">
                <a:off x="3019167" y="4391130"/>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34F73C22-3D72-4DB9-BD56-9A465DD0D144}"/>
                  </a:ext>
                </a:extLst>
              </p:cNvPr>
              <p:cNvSpPr/>
              <p:nvPr/>
            </p:nvSpPr>
            <p:spPr>
              <a:xfrm>
                <a:off x="2062065"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2219BBFE-B98A-4A79-A168-0DDBE06B26E1}"/>
                  </a:ext>
                </a:extLst>
              </p:cNvPr>
              <p:cNvSpPr/>
              <p:nvPr/>
            </p:nvSpPr>
            <p:spPr>
              <a:xfrm>
                <a:off x="2726601"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4F5996F8-8E62-459A-8E22-F4A6601ED61E}"/>
                  </a:ext>
                </a:extLst>
              </p:cNvPr>
              <p:cNvSpPr/>
              <p:nvPr/>
            </p:nvSpPr>
            <p:spPr>
              <a:xfrm>
                <a:off x="3412572" y="4185921"/>
                <a:ext cx="585131" cy="213716"/>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9EC6DB4B-0CC4-447E-ACEB-D8A7A73C5B5C}"/>
                  </a:ext>
                </a:extLst>
              </p:cNvPr>
              <p:cNvSpPr/>
              <p:nvPr/>
            </p:nvSpPr>
            <p:spPr>
              <a:xfrm>
                <a:off x="4089228" y="4185921"/>
                <a:ext cx="585131" cy="213716"/>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Rectangle 130">
                <a:extLst>
                  <a:ext uri="{FF2B5EF4-FFF2-40B4-BE49-F238E27FC236}">
                    <a16:creationId xmlns:a16="http://schemas.microsoft.com/office/drawing/2014/main" id="{04631A54-9497-4B4B-97B4-A3A15AAB7B5A}"/>
                  </a:ext>
                </a:extLst>
              </p:cNvPr>
              <p:cNvSpPr/>
              <p:nvPr/>
            </p:nvSpPr>
            <p:spPr>
              <a:xfrm>
                <a:off x="4741457" y="4185921"/>
                <a:ext cx="585131" cy="213716"/>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2" name="Straight Arrow Connector 131">
                <a:extLst>
                  <a:ext uri="{FF2B5EF4-FFF2-40B4-BE49-F238E27FC236}">
                    <a16:creationId xmlns:a16="http://schemas.microsoft.com/office/drawing/2014/main" id="{6F3E0B2A-26C9-4B37-AED8-9BDD14919A25}"/>
                  </a:ext>
                </a:extLst>
              </p:cNvPr>
              <p:cNvCxnSpPr>
                <a:cxnSpLocks/>
              </p:cNvCxnSpPr>
              <p:nvPr/>
            </p:nvCxnSpPr>
            <p:spPr>
              <a:xfrm flipV="1">
                <a:off x="3673985" y="4381081"/>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0" name="TextBox 139">
              <a:extLst>
                <a:ext uri="{FF2B5EF4-FFF2-40B4-BE49-F238E27FC236}">
                  <a16:creationId xmlns:a16="http://schemas.microsoft.com/office/drawing/2014/main" id="{3C814D96-CB3B-4DF0-B9A9-A07CBF0C7D64}"/>
                </a:ext>
              </a:extLst>
            </p:cNvPr>
            <p:cNvSpPr txBox="1"/>
            <p:nvPr/>
          </p:nvSpPr>
          <p:spPr>
            <a:xfrm>
              <a:off x="3308619" y="3458755"/>
              <a:ext cx="461665" cy="251031"/>
            </a:xfrm>
            <a:prstGeom prst="rect">
              <a:avLst/>
            </a:prstGeom>
            <a:noFill/>
          </p:spPr>
          <p:txBody>
            <a:bodyPr vert="eaVert" wrap="none" rtlCol="0">
              <a:spAutoFit/>
            </a:bodyPr>
            <a:lstStyle/>
            <a:p>
              <a:r>
                <a:rPr lang="en-US" dirty="0"/>
                <a:t>…</a:t>
              </a:r>
            </a:p>
          </p:txBody>
        </p:sp>
        <p:sp>
          <p:nvSpPr>
            <p:cNvPr id="142" name="Rectangle 141">
              <a:extLst>
                <a:ext uri="{FF2B5EF4-FFF2-40B4-BE49-F238E27FC236}">
                  <a16:creationId xmlns:a16="http://schemas.microsoft.com/office/drawing/2014/main" id="{5A05A01B-FEBC-49C9-8C40-9C29974D59FD}"/>
                </a:ext>
              </a:extLst>
            </p:cNvPr>
            <p:cNvSpPr/>
            <p:nvPr/>
          </p:nvSpPr>
          <p:spPr>
            <a:xfrm>
              <a:off x="1759862" y="2419160"/>
              <a:ext cx="3463170" cy="3150492"/>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3" name="Group 152">
              <a:extLst>
                <a:ext uri="{FF2B5EF4-FFF2-40B4-BE49-F238E27FC236}">
                  <a16:creationId xmlns:a16="http://schemas.microsoft.com/office/drawing/2014/main" id="{A60BBD6F-802D-414C-BCAE-44C576FC48AF}"/>
                </a:ext>
              </a:extLst>
            </p:cNvPr>
            <p:cNvGrpSpPr/>
            <p:nvPr/>
          </p:nvGrpSpPr>
          <p:grpSpPr>
            <a:xfrm>
              <a:off x="2063767" y="5808073"/>
              <a:ext cx="2880719" cy="382220"/>
              <a:chOff x="1973222" y="5837214"/>
              <a:chExt cx="2880719" cy="382220"/>
            </a:xfrm>
          </p:grpSpPr>
          <p:sp>
            <p:nvSpPr>
              <p:cNvPr id="8" name="Rectangle 7">
                <a:extLst>
                  <a:ext uri="{FF2B5EF4-FFF2-40B4-BE49-F238E27FC236}">
                    <a16:creationId xmlns:a16="http://schemas.microsoft.com/office/drawing/2014/main" id="{B3683EA8-229F-4A5D-B42C-ABE382D8E031}"/>
                  </a:ext>
                </a:extLst>
              </p:cNvPr>
              <p:cNvSpPr/>
              <p:nvPr/>
            </p:nvSpPr>
            <p:spPr>
              <a:xfrm>
                <a:off x="1973222" y="5862990"/>
                <a:ext cx="1697872" cy="343556"/>
              </a:xfrm>
              <a:prstGeom prst="rect">
                <a:avLst/>
              </a:prstGeom>
              <a:solidFill>
                <a:schemeClr val="accent6">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BBE8CD2-4995-4E23-AEC8-B3ED403F408B}"/>
                  </a:ext>
                </a:extLst>
              </p:cNvPr>
              <p:cNvSpPr txBox="1"/>
              <p:nvPr/>
            </p:nvSpPr>
            <p:spPr>
              <a:xfrm>
                <a:off x="2059173" y="5837214"/>
                <a:ext cx="1462806"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original text</a:t>
                </a:r>
              </a:p>
            </p:txBody>
          </p:sp>
          <p:sp>
            <p:nvSpPr>
              <p:cNvPr id="144" name="Rectangle 143">
                <a:extLst>
                  <a:ext uri="{FF2B5EF4-FFF2-40B4-BE49-F238E27FC236}">
                    <a16:creationId xmlns:a16="http://schemas.microsoft.com/office/drawing/2014/main" id="{0A88991E-2284-4AC0-8C6D-F6E1F7C53E74}"/>
                  </a:ext>
                </a:extLst>
              </p:cNvPr>
              <p:cNvSpPr/>
              <p:nvPr/>
            </p:nvSpPr>
            <p:spPr>
              <a:xfrm>
                <a:off x="3671094" y="5862990"/>
                <a:ext cx="1182847" cy="343556"/>
              </a:xfrm>
              <a:prstGeom prst="rect">
                <a:avLst/>
              </a:prstGeom>
              <a:solidFill>
                <a:schemeClr val="accent6">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extBox 145">
                <a:extLst>
                  <a:ext uri="{FF2B5EF4-FFF2-40B4-BE49-F238E27FC236}">
                    <a16:creationId xmlns:a16="http://schemas.microsoft.com/office/drawing/2014/main" id="{BF9EA41B-05AB-4785-B4BB-DD92452780CA}"/>
                  </a:ext>
                </a:extLst>
              </p:cNvPr>
              <p:cNvSpPr txBox="1"/>
              <p:nvPr/>
            </p:nvSpPr>
            <p:spPr>
              <a:xfrm>
                <a:off x="3752813" y="5850102"/>
                <a:ext cx="1101128"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entities</a:t>
                </a:r>
              </a:p>
            </p:txBody>
          </p:sp>
        </p:grpSp>
        <p:sp>
          <p:nvSpPr>
            <p:cNvPr id="155" name="Arrow: Up 154">
              <a:extLst>
                <a:ext uri="{FF2B5EF4-FFF2-40B4-BE49-F238E27FC236}">
                  <a16:creationId xmlns:a16="http://schemas.microsoft.com/office/drawing/2014/main" id="{5F846261-FD00-4E50-BAA9-4035C282DC0B}"/>
                </a:ext>
              </a:extLst>
            </p:cNvPr>
            <p:cNvSpPr/>
            <p:nvPr/>
          </p:nvSpPr>
          <p:spPr>
            <a:xfrm>
              <a:off x="3404351" y="5642644"/>
              <a:ext cx="163436" cy="171873"/>
            </a:xfrm>
            <a:prstGeom prst="upArrow">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组合 2"/>
            <p:cNvGrpSpPr/>
            <p:nvPr/>
          </p:nvGrpSpPr>
          <p:grpSpPr>
            <a:xfrm>
              <a:off x="7858372" y="2293457"/>
              <a:ext cx="2731601" cy="3739168"/>
              <a:chOff x="7858372" y="2293457"/>
              <a:chExt cx="2731601" cy="3739168"/>
            </a:xfrm>
          </p:grpSpPr>
          <p:sp>
            <p:nvSpPr>
              <p:cNvPr id="159" name="Rectangle 158">
                <a:extLst>
                  <a:ext uri="{FF2B5EF4-FFF2-40B4-BE49-F238E27FC236}">
                    <a16:creationId xmlns:a16="http://schemas.microsoft.com/office/drawing/2014/main" id="{3B3BBB46-B93E-4B46-B8D3-FBE53A4FB813}"/>
                  </a:ext>
                </a:extLst>
              </p:cNvPr>
              <p:cNvSpPr/>
              <p:nvPr/>
            </p:nvSpPr>
            <p:spPr>
              <a:xfrm>
                <a:off x="8070477" y="5689069"/>
                <a:ext cx="1850763" cy="343556"/>
              </a:xfrm>
              <a:prstGeom prst="rect">
                <a:avLst/>
              </a:prstGeom>
              <a:solidFill>
                <a:schemeClr val="accent6">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TextBox 159">
                <a:extLst>
                  <a:ext uri="{FF2B5EF4-FFF2-40B4-BE49-F238E27FC236}">
                    <a16:creationId xmlns:a16="http://schemas.microsoft.com/office/drawing/2014/main" id="{4D1BCE87-AACB-4DA0-9DB0-E1B201C64CF5}"/>
                  </a:ext>
                </a:extLst>
              </p:cNvPr>
              <p:cNvSpPr txBox="1"/>
              <p:nvPr/>
            </p:nvSpPr>
            <p:spPr>
              <a:xfrm>
                <a:off x="8125948" y="5663293"/>
                <a:ext cx="1795292"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long description</a:t>
                </a:r>
              </a:p>
            </p:txBody>
          </p:sp>
          <p:grpSp>
            <p:nvGrpSpPr>
              <p:cNvPr id="210" name="Group 209">
                <a:extLst>
                  <a:ext uri="{FF2B5EF4-FFF2-40B4-BE49-F238E27FC236}">
                    <a16:creationId xmlns:a16="http://schemas.microsoft.com/office/drawing/2014/main" id="{63FC59BA-D1A5-4713-9A9A-79F3619D2F41}"/>
                  </a:ext>
                </a:extLst>
              </p:cNvPr>
              <p:cNvGrpSpPr/>
              <p:nvPr/>
            </p:nvGrpSpPr>
            <p:grpSpPr>
              <a:xfrm>
                <a:off x="7944324" y="2459905"/>
                <a:ext cx="2022630" cy="675945"/>
                <a:chOff x="6450804" y="2554099"/>
                <a:chExt cx="2022630" cy="675945"/>
              </a:xfrm>
            </p:grpSpPr>
            <p:sp>
              <p:nvSpPr>
                <p:cNvPr id="192" name="Rectangle 191">
                  <a:extLst>
                    <a:ext uri="{FF2B5EF4-FFF2-40B4-BE49-F238E27FC236}">
                      <a16:creationId xmlns:a16="http://schemas.microsoft.com/office/drawing/2014/main" id="{D458E797-5AF1-427E-8558-0DF4F9C91199}"/>
                    </a:ext>
                  </a:extLst>
                </p:cNvPr>
                <p:cNvSpPr/>
                <p:nvPr/>
              </p:nvSpPr>
              <p:spPr>
                <a:xfrm>
                  <a:off x="6450804" y="2938481"/>
                  <a:ext cx="2022630" cy="219151"/>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TextBox 192">
                  <a:extLst>
                    <a:ext uri="{FF2B5EF4-FFF2-40B4-BE49-F238E27FC236}">
                      <a16:creationId xmlns:a16="http://schemas.microsoft.com/office/drawing/2014/main" id="{37B71336-F152-4BA8-AB23-07D5C9DE128E}"/>
                    </a:ext>
                  </a:extLst>
                </p:cNvPr>
                <p:cNvSpPr txBox="1"/>
                <p:nvPr/>
              </p:nvSpPr>
              <p:spPr>
                <a:xfrm>
                  <a:off x="6816501" y="2891490"/>
                  <a:ext cx="1317000" cy="338554"/>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Layer L2</a:t>
                  </a:r>
                  <a:endParaRPr lang="en-US" sz="1600" dirty="0">
                    <a:latin typeface="Arial" panose="020B0604020202020204" pitchFamily="34" charset="0"/>
                    <a:cs typeface="Arial" panose="020B0604020202020204" pitchFamily="34" charset="0"/>
                  </a:endParaRPr>
                </a:p>
              </p:txBody>
            </p:sp>
            <p:cxnSp>
              <p:nvCxnSpPr>
                <p:cNvPr id="194" name="Straight Arrow Connector 193">
                  <a:extLst>
                    <a:ext uri="{FF2B5EF4-FFF2-40B4-BE49-F238E27FC236}">
                      <a16:creationId xmlns:a16="http://schemas.microsoft.com/office/drawing/2014/main" id="{EDD3E12C-E986-4742-809F-684DC066CF8B}"/>
                    </a:ext>
                  </a:extLst>
                </p:cNvPr>
                <p:cNvCxnSpPr>
                  <a:cxnSpLocks/>
                </p:cNvCxnSpPr>
                <p:nvPr/>
              </p:nvCxnSpPr>
              <p:spPr>
                <a:xfrm flipV="1">
                  <a:off x="6737274" y="2749259"/>
                  <a:ext cx="0" cy="189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4146F987-D813-473D-B79E-BB73807C2B76}"/>
                    </a:ext>
                  </a:extLst>
                </p:cNvPr>
                <p:cNvCxnSpPr>
                  <a:cxnSpLocks/>
                </p:cNvCxnSpPr>
                <p:nvPr/>
              </p:nvCxnSpPr>
              <p:spPr>
                <a:xfrm flipV="1">
                  <a:off x="7779933" y="2759308"/>
                  <a:ext cx="0" cy="1791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6A27B072-A359-4727-9BC1-92AD399A86E6}"/>
                    </a:ext>
                  </a:extLst>
                </p:cNvPr>
                <p:cNvCxnSpPr>
                  <a:cxnSpLocks/>
                </p:cNvCxnSpPr>
                <p:nvPr/>
              </p:nvCxnSpPr>
              <p:spPr>
                <a:xfrm flipV="1">
                  <a:off x="8133501" y="2769356"/>
                  <a:ext cx="0" cy="169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0246C201-4466-4FAA-B78C-DAD7F7C13540}"/>
                    </a:ext>
                  </a:extLst>
                </p:cNvPr>
                <p:cNvCxnSpPr>
                  <a:cxnSpLocks/>
                </p:cNvCxnSpPr>
                <p:nvPr/>
              </p:nvCxnSpPr>
              <p:spPr>
                <a:xfrm flipV="1">
                  <a:off x="7087866" y="2759308"/>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1C732A88-B275-4956-8368-19032409E82C}"/>
                    </a:ext>
                  </a:extLst>
                </p:cNvPr>
                <p:cNvSpPr/>
                <p:nvPr/>
              </p:nvSpPr>
              <p:spPr>
                <a:xfrm>
                  <a:off x="6587965"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Rectangle 198">
                  <a:extLst>
                    <a:ext uri="{FF2B5EF4-FFF2-40B4-BE49-F238E27FC236}">
                      <a16:creationId xmlns:a16="http://schemas.microsoft.com/office/drawing/2014/main" id="{D38B6E3E-C33B-496F-B720-9295E6396D40}"/>
                    </a:ext>
                  </a:extLst>
                </p:cNvPr>
                <p:cNvSpPr/>
                <p:nvPr/>
              </p:nvSpPr>
              <p:spPr>
                <a:xfrm>
                  <a:off x="6932461"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A504D13E-244F-4F85-BBD4-29BF46FCF590}"/>
                    </a:ext>
                  </a:extLst>
                </p:cNvPr>
                <p:cNvSpPr/>
                <p:nvPr/>
              </p:nvSpPr>
              <p:spPr>
                <a:xfrm>
                  <a:off x="7283152"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15031F0F-A645-47E7-ADFB-9BAB3037C4A6}"/>
                    </a:ext>
                  </a:extLst>
                </p:cNvPr>
                <p:cNvSpPr/>
                <p:nvPr/>
              </p:nvSpPr>
              <p:spPr>
                <a:xfrm>
                  <a:off x="7624528"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Rectangle 201">
                  <a:extLst>
                    <a:ext uri="{FF2B5EF4-FFF2-40B4-BE49-F238E27FC236}">
                      <a16:creationId xmlns:a16="http://schemas.microsoft.com/office/drawing/2014/main" id="{0C414DE9-71F6-47D8-A15C-AD8D7F0E1BB0}"/>
                    </a:ext>
                  </a:extLst>
                </p:cNvPr>
                <p:cNvSpPr/>
                <p:nvPr/>
              </p:nvSpPr>
              <p:spPr>
                <a:xfrm>
                  <a:off x="8002437"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3" name="Straight Arrow Connector 202">
                  <a:extLst>
                    <a:ext uri="{FF2B5EF4-FFF2-40B4-BE49-F238E27FC236}">
                      <a16:creationId xmlns:a16="http://schemas.microsoft.com/office/drawing/2014/main" id="{82233A27-BF5C-46F1-8524-E3EF3C267C40}"/>
                    </a:ext>
                  </a:extLst>
                </p:cNvPr>
                <p:cNvCxnSpPr>
                  <a:cxnSpLocks/>
                </p:cNvCxnSpPr>
                <p:nvPr/>
              </p:nvCxnSpPr>
              <p:spPr>
                <a:xfrm flipV="1">
                  <a:off x="7407404" y="2749259"/>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04" name="Arrow: Up 203">
                <a:extLst>
                  <a:ext uri="{FF2B5EF4-FFF2-40B4-BE49-F238E27FC236}">
                    <a16:creationId xmlns:a16="http://schemas.microsoft.com/office/drawing/2014/main" id="{9A45ACC3-EFC4-4B94-A8A2-CEB1CE2361AD}"/>
                  </a:ext>
                </a:extLst>
              </p:cNvPr>
              <p:cNvSpPr/>
              <p:nvPr/>
            </p:nvSpPr>
            <p:spPr>
              <a:xfrm>
                <a:off x="8853341" y="4509966"/>
                <a:ext cx="163436" cy="171873"/>
              </a:xfrm>
              <a:prstGeom prst="upArrow">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Arrow: Up 204">
                <a:extLst>
                  <a:ext uri="{FF2B5EF4-FFF2-40B4-BE49-F238E27FC236}">
                    <a16:creationId xmlns:a16="http://schemas.microsoft.com/office/drawing/2014/main" id="{DB95FF3D-602A-43EB-AD4F-EAB9EC8E1E33}"/>
                  </a:ext>
                </a:extLst>
              </p:cNvPr>
              <p:cNvSpPr/>
              <p:nvPr/>
            </p:nvSpPr>
            <p:spPr>
              <a:xfrm>
                <a:off x="8839526" y="3555305"/>
                <a:ext cx="163436" cy="171873"/>
              </a:xfrm>
              <a:prstGeom prst="upArrow">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Arrow: Up 205">
                <a:extLst>
                  <a:ext uri="{FF2B5EF4-FFF2-40B4-BE49-F238E27FC236}">
                    <a16:creationId xmlns:a16="http://schemas.microsoft.com/office/drawing/2014/main" id="{926F38C9-9748-4143-AF58-3006DAA00DFE}"/>
                  </a:ext>
                </a:extLst>
              </p:cNvPr>
              <p:cNvSpPr/>
              <p:nvPr/>
            </p:nvSpPr>
            <p:spPr>
              <a:xfrm>
                <a:off x="8838101" y="3092331"/>
                <a:ext cx="163436" cy="171873"/>
              </a:xfrm>
              <a:prstGeom prst="upArrow">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TextBox 206">
                <a:extLst>
                  <a:ext uri="{FF2B5EF4-FFF2-40B4-BE49-F238E27FC236}">
                    <a16:creationId xmlns:a16="http://schemas.microsoft.com/office/drawing/2014/main" id="{78E8C5ED-34C0-4148-98EE-209F1FD888FB}"/>
                  </a:ext>
                </a:extLst>
              </p:cNvPr>
              <p:cNvSpPr txBox="1"/>
              <p:nvPr/>
            </p:nvSpPr>
            <p:spPr>
              <a:xfrm>
                <a:off x="8746729" y="3307652"/>
                <a:ext cx="461665" cy="251031"/>
              </a:xfrm>
              <a:prstGeom prst="rect">
                <a:avLst/>
              </a:prstGeom>
              <a:noFill/>
            </p:spPr>
            <p:txBody>
              <a:bodyPr vert="eaVert" wrap="none" rtlCol="0">
                <a:spAutoFit/>
              </a:bodyPr>
              <a:lstStyle/>
              <a:p>
                <a:r>
                  <a:rPr lang="en-US" dirty="0"/>
                  <a:t>…</a:t>
                </a:r>
              </a:p>
            </p:txBody>
          </p:sp>
          <p:sp>
            <p:nvSpPr>
              <p:cNvPr id="208" name="Rectangle 207">
                <a:extLst>
                  <a:ext uri="{FF2B5EF4-FFF2-40B4-BE49-F238E27FC236}">
                    <a16:creationId xmlns:a16="http://schemas.microsoft.com/office/drawing/2014/main" id="{B3D78552-1F07-49C7-964A-D8D7396C50D5}"/>
                  </a:ext>
                </a:extLst>
              </p:cNvPr>
              <p:cNvSpPr/>
              <p:nvPr/>
            </p:nvSpPr>
            <p:spPr>
              <a:xfrm>
                <a:off x="7858372" y="2293457"/>
                <a:ext cx="2260988" cy="3150492"/>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Arrow: Up 208">
                <a:extLst>
                  <a:ext uri="{FF2B5EF4-FFF2-40B4-BE49-F238E27FC236}">
                    <a16:creationId xmlns:a16="http://schemas.microsoft.com/office/drawing/2014/main" id="{1E171DB5-F8BA-4538-919F-E974788E57B7}"/>
                  </a:ext>
                </a:extLst>
              </p:cNvPr>
              <p:cNvSpPr/>
              <p:nvPr/>
            </p:nvSpPr>
            <p:spPr>
              <a:xfrm>
                <a:off x="8916121" y="5501701"/>
                <a:ext cx="163436" cy="171873"/>
              </a:xfrm>
              <a:prstGeom prst="upArrow">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1" name="Group 210">
                <a:extLst>
                  <a:ext uri="{FF2B5EF4-FFF2-40B4-BE49-F238E27FC236}">
                    <a16:creationId xmlns:a16="http://schemas.microsoft.com/office/drawing/2014/main" id="{F1048D8B-EC2C-4756-B453-2FE845001554}"/>
                  </a:ext>
                </a:extLst>
              </p:cNvPr>
              <p:cNvGrpSpPr/>
              <p:nvPr/>
            </p:nvGrpSpPr>
            <p:grpSpPr>
              <a:xfrm>
                <a:off x="7944324" y="4697151"/>
                <a:ext cx="2022630" cy="681925"/>
                <a:chOff x="6450804" y="2554099"/>
                <a:chExt cx="2022630" cy="681925"/>
              </a:xfrm>
            </p:grpSpPr>
            <p:sp>
              <p:nvSpPr>
                <p:cNvPr id="212" name="Rectangle 211">
                  <a:extLst>
                    <a:ext uri="{FF2B5EF4-FFF2-40B4-BE49-F238E27FC236}">
                      <a16:creationId xmlns:a16="http://schemas.microsoft.com/office/drawing/2014/main" id="{C943F011-E88B-44D7-B342-F5F07E284712}"/>
                    </a:ext>
                  </a:extLst>
                </p:cNvPr>
                <p:cNvSpPr/>
                <p:nvPr/>
              </p:nvSpPr>
              <p:spPr>
                <a:xfrm>
                  <a:off x="6450804" y="2938481"/>
                  <a:ext cx="2022630" cy="219151"/>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TextBox 212">
                  <a:extLst>
                    <a:ext uri="{FF2B5EF4-FFF2-40B4-BE49-F238E27FC236}">
                      <a16:creationId xmlns:a16="http://schemas.microsoft.com/office/drawing/2014/main" id="{F7B7E094-F380-4DA4-B6DC-83F9A3BF2DA9}"/>
                    </a:ext>
                  </a:extLst>
                </p:cNvPr>
                <p:cNvSpPr txBox="1"/>
                <p:nvPr/>
              </p:nvSpPr>
              <p:spPr>
                <a:xfrm>
                  <a:off x="6704666" y="2897470"/>
                  <a:ext cx="1542158" cy="338554"/>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Layer 1</a:t>
                  </a:r>
                  <a:endParaRPr lang="en-US" sz="1600" dirty="0">
                    <a:latin typeface="Arial" panose="020B0604020202020204" pitchFamily="34" charset="0"/>
                    <a:cs typeface="Arial" panose="020B0604020202020204" pitchFamily="34" charset="0"/>
                  </a:endParaRPr>
                </a:p>
              </p:txBody>
            </p:sp>
            <p:cxnSp>
              <p:nvCxnSpPr>
                <p:cNvPr id="214" name="Straight Arrow Connector 213">
                  <a:extLst>
                    <a:ext uri="{FF2B5EF4-FFF2-40B4-BE49-F238E27FC236}">
                      <a16:creationId xmlns:a16="http://schemas.microsoft.com/office/drawing/2014/main" id="{0B20DA0B-EB00-464F-B587-43814D127DE5}"/>
                    </a:ext>
                  </a:extLst>
                </p:cNvPr>
                <p:cNvCxnSpPr>
                  <a:cxnSpLocks/>
                </p:cNvCxnSpPr>
                <p:nvPr/>
              </p:nvCxnSpPr>
              <p:spPr>
                <a:xfrm flipV="1">
                  <a:off x="6737274" y="2749259"/>
                  <a:ext cx="0" cy="189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3040742-4442-4CB6-8C10-B0F0D230FDB4}"/>
                    </a:ext>
                  </a:extLst>
                </p:cNvPr>
                <p:cNvCxnSpPr>
                  <a:cxnSpLocks/>
                </p:cNvCxnSpPr>
                <p:nvPr/>
              </p:nvCxnSpPr>
              <p:spPr>
                <a:xfrm flipV="1">
                  <a:off x="7779933" y="2759308"/>
                  <a:ext cx="0" cy="1791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1CAD1A10-E69D-4991-AE6C-07A977AB6097}"/>
                    </a:ext>
                  </a:extLst>
                </p:cNvPr>
                <p:cNvCxnSpPr>
                  <a:cxnSpLocks/>
                </p:cNvCxnSpPr>
                <p:nvPr/>
              </p:nvCxnSpPr>
              <p:spPr>
                <a:xfrm flipV="1">
                  <a:off x="8133501" y="2769356"/>
                  <a:ext cx="0" cy="169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246801F8-22F8-43CB-9047-870CB7346E5A}"/>
                    </a:ext>
                  </a:extLst>
                </p:cNvPr>
                <p:cNvCxnSpPr>
                  <a:cxnSpLocks/>
                </p:cNvCxnSpPr>
                <p:nvPr/>
              </p:nvCxnSpPr>
              <p:spPr>
                <a:xfrm flipV="1">
                  <a:off x="7087866" y="2759308"/>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8" name="Rectangle 217">
                  <a:extLst>
                    <a:ext uri="{FF2B5EF4-FFF2-40B4-BE49-F238E27FC236}">
                      <a16:creationId xmlns:a16="http://schemas.microsoft.com/office/drawing/2014/main" id="{E5F8D6A5-EF1E-46B6-BDDD-5D14D6DFA52F}"/>
                    </a:ext>
                  </a:extLst>
                </p:cNvPr>
                <p:cNvSpPr/>
                <p:nvPr/>
              </p:nvSpPr>
              <p:spPr>
                <a:xfrm>
                  <a:off x="6587965"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Rectangle 218">
                  <a:extLst>
                    <a:ext uri="{FF2B5EF4-FFF2-40B4-BE49-F238E27FC236}">
                      <a16:creationId xmlns:a16="http://schemas.microsoft.com/office/drawing/2014/main" id="{87967AA1-CE11-403E-95A9-5E62D5D0C9D1}"/>
                    </a:ext>
                  </a:extLst>
                </p:cNvPr>
                <p:cNvSpPr/>
                <p:nvPr/>
              </p:nvSpPr>
              <p:spPr>
                <a:xfrm>
                  <a:off x="6932461"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1E392B08-EE24-472C-A134-E3B96E4350A7}"/>
                    </a:ext>
                  </a:extLst>
                </p:cNvPr>
                <p:cNvSpPr/>
                <p:nvPr/>
              </p:nvSpPr>
              <p:spPr>
                <a:xfrm>
                  <a:off x="7283152"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BEF280B2-0166-4A91-AFBC-A032C746BD69}"/>
                    </a:ext>
                  </a:extLst>
                </p:cNvPr>
                <p:cNvSpPr/>
                <p:nvPr/>
              </p:nvSpPr>
              <p:spPr>
                <a:xfrm>
                  <a:off x="7624528"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Rectangle 221">
                  <a:extLst>
                    <a:ext uri="{FF2B5EF4-FFF2-40B4-BE49-F238E27FC236}">
                      <a16:creationId xmlns:a16="http://schemas.microsoft.com/office/drawing/2014/main" id="{2544687A-34FB-44B9-BC12-5B79CB7FBFD3}"/>
                    </a:ext>
                  </a:extLst>
                </p:cNvPr>
                <p:cNvSpPr/>
                <p:nvPr/>
              </p:nvSpPr>
              <p:spPr>
                <a:xfrm>
                  <a:off x="8002437"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3" name="Straight Arrow Connector 222">
                  <a:extLst>
                    <a:ext uri="{FF2B5EF4-FFF2-40B4-BE49-F238E27FC236}">
                      <a16:creationId xmlns:a16="http://schemas.microsoft.com/office/drawing/2014/main" id="{8A063AE7-EA1C-48C1-875E-A2D91D1EF859}"/>
                    </a:ext>
                  </a:extLst>
                </p:cNvPr>
                <p:cNvCxnSpPr>
                  <a:cxnSpLocks/>
                </p:cNvCxnSpPr>
                <p:nvPr/>
              </p:nvCxnSpPr>
              <p:spPr>
                <a:xfrm flipV="1">
                  <a:off x="7407404" y="2749259"/>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4" name="Group 223">
                <a:extLst>
                  <a:ext uri="{FF2B5EF4-FFF2-40B4-BE49-F238E27FC236}">
                    <a16:creationId xmlns:a16="http://schemas.microsoft.com/office/drawing/2014/main" id="{BCC93304-8BF0-4C90-99FD-6C646B235F03}"/>
                  </a:ext>
                </a:extLst>
              </p:cNvPr>
              <p:cNvGrpSpPr/>
              <p:nvPr/>
            </p:nvGrpSpPr>
            <p:grpSpPr>
              <a:xfrm>
                <a:off x="7929277" y="3757933"/>
                <a:ext cx="2022630" cy="653185"/>
                <a:chOff x="6450804" y="2554099"/>
                <a:chExt cx="2022630" cy="653185"/>
              </a:xfrm>
            </p:grpSpPr>
            <p:sp>
              <p:nvSpPr>
                <p:cNvPr id="225" name="Rectangle 224">
                  <a:extLst>
                    <a:ext uri="{FF2B5EF4-FFF2-40B4-BE49-F238E27FC236}">
                      <a16:creationId xmlns:a16="http://schemas.microsoft.com/office/drawing/2014/main" id="{D58EEE8A-BF45-4710-B087-C754B0FBEABD}"/>
                    </a:ext>
                  </a:extLst>
                </p:cNvPr>
                <p:cNvSpPr/>
                <p:nvPr/>
              </p:nvSpPr>
              <p:spPr>
                <a:xfrm>
                  <a:off x="6450804" y="2938481"/>
                  <a:ext cx="2022630" cy="219151"/>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TextBox 225">
                  <a:extLst>
                    <a:ext uri="{FF2B5EF4-FFF2-40B4-BE49-F238E27FC236}">
                      <a16:creationId xmlns:a16="http://schemas.microsoft.com/office/drawing/2014/main" id="{E349E88B-B023-4436-8120-AE9C5FED2BA5}"/>
                    </a:ext>
                  </a:extLst>
                </p:cNvPr>
                <p:cNvSpPr txBox="1"/>
                <p:nvPr/>
              </p:nvSpPr>
              <p:spPr>
                <a:xfrm>
                  <a:off x="6706087" y="2868730"/>
                  <a:ext cx="1542158" cy="338554"/>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Layer 2</a:t>
                  </a:r>
                  <a:endParaRPr lang="en-US" sz="1600" dirty="0">
                    <a:latin typeface="Arial" panose="020B0604020202020204" pitchFamily="34" charset="0"/>
                    <a:cs typeface="Arial" panose="020B0604020202020204" pitchFamily="34" charset="0"/>
                  </a:endParaRPr>
                </a:p>
              </p:txBody>
            </p:sp>
            <p:cxnSp>
              <p:nvCxnSpPr>
                <p:cNvPr id="227" name="Straight Arrow Connector 226">
                  <a:extLst>
                    <a:ext uri="{FF2B5EF4-FFF2-40B4-BE49-F238E27FC236}">
                      <a16:creationId xmlns:a16="http://schemas.microsoft.com/office/drawing/2014/main" id="{356D9D8D-A89F-43EB-A495-55616B35DA6C}"/>
                    </a:ext>
                  </a:extLst>
                </p:cNvPr>
                <p:cNvCxnSpPr>
                  <a:cxnSpLocks/>
                </p:cNvCxnSpPr>
                <p:nvPr/>
              </p:nvCxnSpPr>
              <p:spPr>
                <a:xfrm flipV="1">
                  <a:off x="6737274" y="2749259"/>
                  <a:ext cx="0" cy="189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771A0557-B2F1-41A4-951C-53CB177C2E91}"/>
                    </a:ext>
                  </a:extLst>
                </p:cNvPr>
                <p:cNvCxnSpPr>
                  <a:cxnSpLocks/>
                </p:cNvCxnSpPr>
                <p:nvPr/>
              </p:nvCxnSpPr>
              <p:spPr>
                <a:xfrm flipV="1">
                  <a:off x="7779933" y="2759308"/>
                  <a:ext cx="0" cy="1791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FC57FF8A-6DBA-4F96-A5CC-4E09C94F3D6B}"/>
                    </a:ext>
                  </a:extLst>
                </p:cNvPr>
                <p:cNvCxnSpPr>
                  <a:cxnSpLocks/>
                </p:cNvCxnSpPr>
                <p:nvPr/>
              </p:nvCxnSpPr>
              <p:spPr>
                <a:xfrm flipV="1">
                  <a:off x="8133501" y="2769356"/>
                  <a:ext cx="0" cy="169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4642F4D9-B707-491F-82AF-4DAD63056EB1}"/>
                    </a:ext>
                  </a:extLst>
                </p:cNvPr>
                <p:cNvCxnSpPr>
                  <a:cxnSpLocks/>
                </p:cNvCxnSpPr>
                <p:nvPr/>
              </p:nvCxnSpPr>
              <p:spPr>
                <a:xfrm flipV="1">
                  <a:off x="7087866" y="2759308"/>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1" name="Rectangle 230">
                  <a:extLst>
                    <a:ext uri="{FF2B5EF4-FFF2-40B4-BE49-F238E27FC236}">
                      <a16:creationId xmlns:a16="http://schemas.microsoft.com/office/drawing/2014/main" id="{D84875DD-75BE-4F9B-9926-C8C47957A7A9}"/>
                    </a:ext>
                  </a:extLst>
                </p:cNvPr>
                <p:cNvSpPr/>
                <p:nvPr/>
              </p:nvSpPr>
              <p:spPr>
                <a:xfrm>
                  <a:off x="6587965"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Rectangle 231">
                  <a:extLst>
                    <a:ext uri="{FF2B5EF4-FFF2-40B4-BE49-F238E27FC236}">
                      <a16:creationId xmlns:a16="http://schemas.microsoft.com/office/drawing/2014/main" id="{93AA6946-68EC-4DEA-BBEF-22E645648BB8}"/>
                    </a:ext>
                  </a:extLst>
                </p:cNvPr>
                <p:cNvSpPr/>
                <p:nvPr/>
              </p:nvSpPr>
              <p:spPr>
                <a:xfrm>
                  <a:off x="6932461"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9C0E3F41-EE17-43D6-AD72-3718DA3BBC3B}"/>
                    </a:ext>
                  </a:extLst>
                </p:cNvPr>
                <p:cNvSpPr/>
                <p:nvPr/>
              </p:nvSpPr>
              <p:spPr>
                <a:xfrm>
                  <a:off x="7283152"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DC7D931E-A8AA-4466-92FF-2F51879A0702}"/>
                    </a:ext>
                  </a:extLst>
                </p:cNvPr>
                <p:cNvSpPr/>
                <p:nvPr/>
              </p:nvSpPr>
              <p:spPr>
                <a:xfrm>
                  <a:off x="7624528"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Rectangle 234">
                  <a:extLst>
                    <a:ext uri="{FF2B5EF4-FFF2-40B4-BE49-F238E27FC236}">
                      <a16:creationId xmlns:a16="http://schemas.microsoft.com/office/drawing/2014/main" id="{90D4A1DA-BACA-47BE-895A-6782BE81E48D}"/>
                    </a:ext>
                  </a:extLst>
                </p:cNvPr>
                <p:cNvSpPr/>
                <p:nvPr/>
              </p:nvSpPr>
              <p:spPr>
                <a:xfrm>
                  <a:off x="8002437"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6" name="Straight Arrow Connector 235">
                  <a:extLst>
                    <a:ext uri="{FF2B5EF4-FFF2-40B4-BE49-F238E27FC236}">
                      <a16:creationId xmlns:a16="http://schemas.microsoft.com/office/drawing/2014/main" id="{CB83D70F-FCE5-4EF0-87B2-E89A6619D7D9}"/>
                    </a:ext>
                  </a:extLst>
                </p:cNvPr>
                <p:cNvCxnSpPr>
                  <a:cxnSpLocks/>
                </p:cNvCxnSpPr>
                <p:nvPr/>
              </p:nvCxnSpPr>
              <p:spPr>
                <a:xfrm flipV="1">
                  <a:off x="7407404" y="2749259"/>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8" name="TextBox 237">
                <a:extLst>
                  <a:ext uri="{FF2B5EF4-FFF2-40B4-BE49-F238E27FC236}">
                    <a16:creationId xmlns:a16="http://schemas.microsoft.com/office/drawing/2014/main" id="{A60FE309-7F33-43B0-A6DE-A2174CB07E3F}"/>
                  </a:ext>
                </a:extLst>
              </p:cNvPr>
              <p:cNvSpPr txBox="1"/>
              <p:nvPr/>
            </p:nvSpPr>
            <p:spPr>
              <a:xfrm>
                <a:off x="9047815" y="5420087"/>
                <a:ext cx="154215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embedding</a:t>
                </a:r>
              </a:p>
            </p:txBody>
          </p:sp>
        </p:grpSp>
        <p:sp>
          <p:nvSpPr>
            <p:cNvPr id="248" name="Right Brace 247">
              <a:extLst>
                <a:ext uri="{FF2B5EF4-FFF2-40B4-BE49-F238E27FC236}">
                  <a16:creationId xmlns:a16="http://schemas.microsoft.com/office/drawing/2014/main" id="{9475168A-A5E1-44C7-B2F9-263943949631}"/>
                </a:ext>
              </a:extLst>
            </p:cNvPr>
            <p:cNvSpPr/>
            <p:nvPr/>
          </p:nvSpPr>
          <p:spPr>
            <a:xfrm rot="16200000">
              <a:off x="3355896" y="3329858"/>
              <a:ext cx="168741" cy="2706328"/>
            </a:xfrm>
            <a:prstGeom prst="rightBrace">
              <a:avLst>
                <a:gd name="adj1" fmla="val 3883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0" name="Connector: Curved 249">
              <a:extLst>
                <a:ext uri="{FF2B5EF4-FFF2-40B4-BE49-F238E27FC236}">
                  <a16:creationId xmlns:a16="http://schemas.microsoft.com/office/drawing/2014/main" id="{E5F5B0EB-2FCE-4DD1-B801-FB4012E7BD38}"/>
                </a:ext>
              </a:extLst>
            </p:cNvPr>
            <p:cNvCxnSpPr>
              <a:stCxn id="248" idx="1"/>
            </p:cNvCxnSpPr>
            <p:nvPr/>
          </p:nvCxnSpPr>
          <p:spPr>
            <a:xfrm rot="16200000" flipH="1">
              <a:off x="4596854" y="3442065"/>
              <a:ext cx="28714" cy="2341888"/>
            </a:xfrm>
            <a:prstGeom prst="curvedConnector4">
              <a:avLst>
                <a:gd name="adj1" fmla="val -875740"/>
                <a:gd name="adj2" fmla="val 573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9" name="Connector: Curved 258">
              <a:extLst>
                <a:ext uri="{FF2B5EF4-FFF2-40B4-BE49-F238E27FC236}">
                  <a16:creationId xmlns:a16="http://schemas.microsoft.com/office/drawing/2014/main" id="{C8F29DF3-5FE4-4818-92D1-6282A15F8982}"/>
                </a:ext>
              </a:extLst>
            </p:cNvPr>
            <p:cNvCxnSpPr>
              <a:cxnSpLocks/>
              <a:stCxn id="218" idx="1"/>
              <a:endCxn id="239" idx="3"/>
            </p:cNvCxnSpPr>
            <p:nvPr/>
          </p:nvCxnSpPr>
          <p:spPr>
            <a:xfrm rot="10800000">
              <a:off x="7391483" y="4742703"/>
              <a:ext cx="690003" cy="6015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1" name="Connector: Curved 260">
              <a:extLst>
                <a:ext uri="{FF2B5EF4-FFF2-40B4-BE49-F238E27FC236}">
                  <a16:creationId xmlns:a16="http://schemas.microsoft.com/office/drawing/2014/main" id="{FED56C61-AC9A-4D84-BA29-AEE0D867243E}"/>
                </a:ext>
              </a:extLst>
            </p:cNvPr>
            <p:cNvCxnSpPr>
              <a:cxnSpLocks/>
              <a:stCxn id="239" idx="0"/>
              <a:endCxn id="108" idx="3"/>
            </p:cNvCxnSpPr>
            <p:nvPr/>
          </p:nvCxnSpPr>
          <p:spPr>
            <a:xfrm rot="16200000" flipV="1">
              <a:off x="5778933" y="3698003"/>
              <a:ext cx="143367" cy="148055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6" name="Right Brace 265">
              <a:extLst>
                <a:ext uri="{FF2B5EF4-FFF2-40B4-BE49-F238E27FC236}">
                  <a16:creationId xmlns:a16="http://schemas.microsoft.com/office/drawing/2014/main" id="{29CF6E8D-8413-4BB2-BCF8-6BFA0AB7EFC1}"/>
                </a:ext>
              </a:extLst>
            </p:cNvPr>
            <p:cNvSpPr/>
            <p:nvPr/>
          </p:nvSpPr>
          <p:spPr>
            <a:xfrm rot="16200000">
              <a:off x="3381662" y="2442316"/>
              <a:ext cx="101783" cy="2627026"/>
            </a:xfrm>
            <a:prstGeom prst="rightBrace">
              <a:avLst>
                <a:gd name="adj1" fmla="val 3883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8" name="Rectangle 267">
              <a:extLst>
                <a:ext uri="{FF2B5EF4-FFF2-40B4-BE49-F238E27FC236}">
                  <a16:creationId xmlns:a16="http://schemas.microsoft.com/office/drawing/2014/main" id="{DC0A3AD3-D729-424B-814C-EDEF4225A2AC}"/>
                </a:ext>
              </a:extLst>
            </p:cNvPr>
            <p:cNvSpPr/>
            <p:nvPr/>
          </p:nvSpPr>
          <p:spPr>
            <a:xfrm>
              <a:off x="5793334" y="3239180"/>
              <a:ext cx="1601177" cy="465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0" name="Connector: Curved 269">
              <a:extLst>
                <a:ext uri="{FF2B5EF4-FFF2-40B4-BE49-F238E27FC236}">
                  <a16:creationId xmlns:a16="http://schemas.microsoft.com/office/drawing/2014/main" id="{F4646F84-3370-4C79-A4C4-B8F26C7814B9}"/>
                </a:ext>
              </a:extLst>
            </p:cNvPr>
            <p:cNvCxnSpPr>
              <a:cxnSpLocks/>
              <a:stCxn id="198" idx="1"/>
              <a:endCxn id="135" idx="3"/>
            </p:cNvCxnSpPr>
            <p:nvPr/>
          </p:nvCxnSpPr>
          <p:spPr>
            <a:xfrm rot="10800000" flipV="1">
              <a:off x="7383331" y="2565615"/>
              <a:ext cx="698154" cy="1446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3" name="Connector: Curved 272">
              <a:extLst>
                <a:ext uri="{FF2B5EF4-FFF2-40B4-BE49-F238E27FC236}">
                  <a16:creationId xmlns:a16="http://schemas.microsoft.com/office/drawing/2014/main" id="{65AEDB1D-5F9A-4872-98C4-E16984955387}"/>
                </a:ext>
              </a:extLst>
            </p:cNvPr>
            <p:cNvCxnSpPr>
              <a:cxnSpLocks/>
              <a:stCxn id="268" idx="0"/>
              <a:endCxn id="121" idx="3"/>
            </p:cNvCxnSpPr>
            <p:nvPr/>
          </p:nvCxnSpPr>
          <p:spPr>
            <a:xfrm rot="16200000" flipV="1">
              <a:off x="5749669" y="2394925"/>
              <a:ext cx="202032" cy="148647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7" name="Connector: Curved 276">
              <a:extLst>
                <a:ext uri="{FF2B5EF4-FFF2-40B4-BE49-F238E27FC236}">
                  <a16:creationId xmlns:a16="http://schemas.microsoft.com/office/drawing/2014/main" id="{BC97BDCE-A1D4-4FAE-84F3-C75E34958C77}"/>
                </a:ext>
              </a:extLst>
            </p:cNvPr>
            <p:cNvCxnSpPr>
              <a:cxnSpLocks/>
              <a:stCxn id="266" idx="1"/>
            </p:cNvCxnSpPr>
            <p:nvPr/>
          </p:nvCxnSpPr>
          <p:spPr>
            <a:xfrm rot="5400000" flipH="1" flipV="1">
              <a:off x="4409448" y="2328812"/>
              <a:ext cx="399232" cy="2353020"/>
            </a:xfrm>
            <a:prstGeom prst="curvedConnector4">
              <a:avLst>
                <a:gd name="adj1" fmla="val 103068"/>
                <a:gd name="adj2" fmla="val 5108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790305" y="4432075"/>
              <a:ext cx="1601177" cy="584775"/>
              <a:chOff x="5790305" y="4432075"/>
              <a:chExt cx="1601177" cy="584775"/>
            </a:xfrm>
          </p:grpSpPr>
          <p:sp>
            <p:nvSpPr>
              <p:cNvPr id="239" name="Rectangle 238">
                <a:extLst>
                  <a:ext uri="{FF2B5EF4-FFF2-40B4-BE49-F238E27FC236}">
                    <a16:creationId xmlns:a16="http://schemas.microsoft.com/office/drawing/2014/main" id="{EC46E46A-4619-4D55-8556-FCD93DB6031C}"/>
                  </a:ext>
                </a:extLst>
              </p:cNvPr>
              <p:cNvSpPr/>
              <p:nvPr/>
            </p:nvSpPr>
            <p:spPr>
              <a:xfrm>
                <a:off x="5790305" y="4509965"/>
                <a:ext cx="1601177" cy="465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TextBox 289">
                <a:extLst>
                  <a:ext uri="{FF2B5EF4-FFF2-40B4-BE49-F238E27FC236}">
                    <a16:creationId xmlns:a16="http://schemas.microsoft.com/office/drawing/2014/main" id="{47AB86C7-CB61-4BD7-B636-53900BA7D9DD}"/>
                  </a:ext>
                </a:extLst>
              </p:cNvPr>
              <p:cNvSpPr txBox="1"/>
              <p:nvPr/>
            </p:nvSpPr>
            <p:spPr>
              <a:xfrm>
                <a:off x="5988250" y="4432075"/>
                <a:ext cx="1275243"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des-aware aggregation</a:t>
                </a:r>
              </a:p>
            </p:txBody>
          </p:sp>
        </p:grpSp>
        <p:sp>
          <p:nvSpPr>
            <p:cNvPr id="292" name="TextBox 291">
              <a:extLst>
                <a:ext uri="{FF2B5EF4-FFF2-40B4-BE49-F238E27FC236}">
                  <a16:creationId xmlns:a16="http://schemas.microsoft.com/office/drawing/2014/main" id="{81CCD0F6-7903-4EE7-B90E-A7F7DB7A83BD}"/>
                </a:ext>
              </a:extLst>
            </p:cNvPr>
            <p:cNvSpPr txBox="1"/>
            <p:nvPr/>
          </p:nvSpPr>
          <p:spPr>
            <a:xfrm>
              <a:off x="5993247" y="3177537"/>
              <a:ext cx="1275243"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des-aware aggregation</a:t>
              </a:r>
            </a:p>
          </p:txBody>
        </p:sp>
        <p:grpSp>
          <p:nvGrpSpPr>
            <p:cNvPr id="134" name="组合 133"/>
            <p:cNvGrpSpPr/>
            <p:nvPr/>
          </p:nvGrpSpPr>
          <p:grpSpPr>
            <a:xfrm>
              <a:off x="5782154" y="2269451"/>
              <a:ext cx="1601177" cy="584775"/>
              <a:chOff x="5790305" y="4432075"/>
              <a:chExt cx="1601177" cy="584775"/>
            </a:xfrm>
          </p:grpSpPr>
          <p:sp>
            <p:nvSpPr>
              <p:cNvPr id="135" name="Rectangle 238">
                <a:extLst>
                  <a:ext uri="{FF2B5EF4-FFF2-40B4-BE49-F238E27FC236}">
                    <a16:creationId xmlns:a16="http://schemas.microsoft.com/office/drawing/2014/main" id="{EC46E46A-4619-4D55-8556-FCD93DB6031C}"/>
                  </a:ext>
                </a:extLst>
              </p:cNvPr>
              <p:cNvSpPr/>
              <p:nvPr/>
            </p:nvSpPr>
            <p:spPr>
              <a:xfrm>
                <a:off x="5790305" y="4509965"/>
                <a:ext cx="1601177" cy="465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289">
                <a:extLst>
                  <a:ext uri="{FF2B5EF4-FFF2-40B4-BE49-F238E27FC236}">
                    <a16:creationId xmlns:a16="http://schemas.microsoft.com/office/drawing/2014/main" id="{47AB86C7-CB61-4BD7-B636-53900BA7D9DD}"/>
                  </a:ext>
                </a:extLst>
              </p:cNvPr>
              <p:cNvSpPr txBox="1"/>
              <p:nvPr/>
            </p:nvSpPr>
            <p:spPr>
              <a:xfrm>
                <a:off x="5988250" y="4432075"/>
                <a:ext cx="1275243"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des-aware aggregation</a:t>
                </a:r>
              </a:p>
            </p:txBody>
          </p:sp>
        </p:grpSp>
        <p:sp>
          <p:nvSpPr>
            <p:cNvPr id="138" name="Right Brace 265">
              <a:extLst>
                <a:ext uri="{FF2B5EF4-FFF2-40B4-BE49-F238E27FC236}">
                  <a16:creationId xmlns:a16="http://schemas.microsoft.com/office/drawing/2014/main" id="{29CF6E8D-8413-4BB2-BCF8-6BFA0AB7EFC1}"/>
                </a:ext>
              </a:extLst>
            </p:cNvPr>
            <p:cNvSpPr/>
            <p:nvPr/>
          </p:nvSpPr>
          <p:spPr>
            <a:xfrm rot="16200000">
              <a:off x="3349084" y="1116167"/>
              <a:ext cx="152054" cy="2736640"/>
            </a:xfrm>
            <a:prstGeom prst="rightBrace">
              <a:avLst>
                <a:gd name="adj1" fmla="val 3883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9" name="Connector: Curved 276">
              <a:extLst>
                <a:ext uri="{FF2B5EF4-FFF2-40B4-BE49-F238E27FC236}">
                  <a16:creationId xmlns:a16="http://schemas.microsoft.com/office/drawing/2014/main" id="{BC97BDCE-A1D4-4FAE-84F3-C75E34958C77}"/>
                </a:ext>
              </a:extLst>
            </p:cNvPr>
            <p:cNvCxnSpPr>
              <a:cxnSpLocks/>
              <a:stCxn id="138" idx="1"/>
            </p:cNvCxnSpPr>
            <p:nvPr/>
          </p:nvCxnSpPr>
          <p:spPr>
            <a:xfrm rot="16200000" flipH="1">
              <a:off x="4606628" y="1226943"/>
              <a:ext cx="5188" cy="2368222"/>
            </a:xfrm>
            <a:prstGeom prst="curvedConnector4">
              <a:avLst>
                <a:gd name="adj1" fmla="val -6315729"/>
                <a:gd name="adj2" fmla="val 519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23">
              <a:extLst>
                <a:ext uri="{FF2B5EF4-FFF2-40B4-BE49-F238E27FC236}">
                  <a16:creationId xmlns:a16="http://schemas.microsoft.com/office/drawing/2014/main" id="{25DF789D-3685-4E57-8B78-234A5131063A}"/>
                </a:ext>
              </a:extLst>
            </p:cNvPr>
            <p:cNvCxnSpPr>
              <a:cxnSpLocks/>
            </p:cNvCxnSpPr>
            <p:nvPr/>
          </p:nvCxnSpPr>
          <p:spPr>
            <a:xfrm flipV="1">
              <a:off x="6582742" y="2118360"/>
              <a:ext cx="0" cy="2289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Connector: Curved 269">
              <a:extLst>
                <a:ext uri="{FF2B5EF4-FFF2-40B4-BE49-F238E27FC236}">
                  <a16:creationId xmlns:a16="http://schemas.microsoft.com/office/drawing/2014/main" id="{F4646F84-3370-4C79-A4C4-B8F26C7814B9}"/>
                </a:ext>
              </a:extLst>
            </p:cNvPr>
            <p:cNvCxnSpPr>
              <a:cxnSpLocks/>
              <a:stCxn id="231" idx="1"/>
              <a:endCxn id="268" idx="3"/>
            </p:cNvCxnSpPr>
            <p:nvPr/>
          </p:nvCxnSpPr>
          <p:spPr>
            <a:xfrm rot="10800000">
              <a:off x="7394512" y="3471919"/>
              <a:ext cx="671927" cy="39172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8" name="Rectangle 158">
              <a:extLst>
                <a:ext uri="{FF2B5EF4-FFF2-40B4-BE49-F238E27FC236}">
                  <a16:creationId xmlns:a16="http://schemas.microsoft.com/office/drawing/2014/main" id="{3B3BBB46-B93E-4B46-B8D3-FBE53A4FB813}"/>
                </a:ext>
              </a:extLst>
            </p:cNvPr>
            <p:cNvSpPr/>
            <p:nvPr/>
          </p:nvSpPr>
          <p:spPr>
            <a:xfrm>
              <a:off x="5885721" y="5675474"/>
              <a:ext cx="1850763" cy="343556"/>
            </a:xfrm>
            <a:prstGeom prst="rect">
              <a:avLst/>
            </a:prstGeom>
            <a:solidFill>
              <a:schemeClr val="accent6">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TextBox 159">
              <a:extLst>
                <a:ext uri="{FF2B5EF4-FFF2-40B4-BE49-F238E27FC236}">
                  <a16:creationId xmlns:a16="http://schemas.microsoft.com/office/drawing/2014/main" id="{4D1BCE87-AACB-4DA0-9DB0-E1B201C64CF5}"/>
                </a:ext>
              </a:extLst>
            </p:cNvPr>
            <p:cNvSpPr txBox="1"/>
            <p:nvPr/>
          </p:nvSpPr>
          <p:spPr>
            <a:xfrm>
              <a:off x="5848528" y="5673801"/>
              <a:ext cx="188795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rPr>
                <a:t>entity embedding</a:t>
              </a:r>
              <a:endParaRPr lang="en-US" sz="1600" dirty="0">
                <a:latin typeface="Arial" panose="020B0604020202020204" pitchFamily="34" charset="0"/>
                <a:cs typeface="Arial" panose="020B0604020202020204" pitchFamily="34" charset="0"/>
              </a:endParaRPr>
            </a:p>
          </p:txBody>
        </p:sp>
        <p:cxnSp>
          <p:nvCxnSpPr>
            <p:cNvPr id="151" name="Connector: Curved 258">
              <a:extLst>
                <a:ext uri="{FF2B5EF4-FFF2-40B4-BE49-F238E27FC236}">
                  <a16:creationId xmlns:a16="http://schemas.microsoft.com/office/drawing/2014/main" id="{C8F29DF3-5FE4-4818-92D1-6282A15F8982}"/>
                </a:ext>
              </a:extLst>
            </p:cNvPr>
            <p:cNvCxnSpPr>
              <a:cxnSpLocks/>
              <a:stCxn id="149" idx="0"/>
              <a:endCxn id="290" idx="2"/>
            </p:cNvCxnSpPr>
            <p:nvPr/>
          </p:nvCxnSpPr>
          <p:spPr>
            <a:xfrm rot="16200000" flipV="1">
              <a:off x="6380714" y="5262009"/>
              <a:ext cx="656951" cy="166634"/>
            </a:xfrm>
            <a:prstGeom prst="curvedConnector3">
              <a:avLst>
                <a:gd name="adj1" fmla="val 291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onnector: Curved 258">
              <a:extLst>
                <a:ext uri="{FF2B5EF4-FFF2-40B4-BE49-F238E27FC236}">
                  <a16:creationId xmlns:a16="http://schemas.microsoft.com/office/drawing/2014/main" id="{C8F29DF3-5FE4-4818-92D1-6282A15F8982}"/>
                </a:ext>
              </a:extLst>
            </p:cNvPr>
            <p:cNvCxnSpPr>
              <a:cxnSpLocks/>
              <a:stCxn id="149" idx="0"/>
              <a:endCxn id="292" idx="2"/>
            </p:cNvCxnSpPr>
            <p:nvPr/>
          </p:nvCxnSpPr>
          <p:spPr>
            <a:xfrm rot="16200000" flipV="1">
              <a:off x="5755944" y="4637238"/>
              <a:ext cx="1911489" cy="161637"/>
            </a:xfrm>
            <a:prstGeom prst="curvedConnector3">
              <a:avLst>
                <a:gd name="adj1" fmla="val 424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Connector: Curved 258">
              <a:extLst>
                <a:ext uri="{FF2B5EF4-FFF2-40B4-BE49-F238E27FC236}">
                  <a16:creationId xmlns:a16="http://schemas.microsoft.com/office/drawing/2014/main" id="{C8F29DF3-5FE4-4818-92D1-6282A15F8982}"/>
                </a:ext>
              </a:extLst>
            </p:cNvPr>
            <p:cNvCxnSpPr>
              <a:cxnSpLocks/>
              <a:stCxn id="148" idx="0"/>
              <a:endCxn id="136" idx="2"/>
            </p:cNvCxnSpPr>
            <p:nvPr/>
          </p:nvCxnSpPr>
          <p:spPr>
            <a:xfrm rot="16200000" flipV="1">
              <a:off x="5303788" y="4168159"/>
              <a:ext cx="2821248" cy="193382"/>
            </a:xfrm>
            <a:prstGeom prst="curvedConnector3">
              <a:avLst>
                <a:gd name="adj1" fmla="val 90514"/>
              </a:avLst>
            </a:prstGeom>
            <a:ln>
              <a:tailEnd type="triangle"/>
            </a:ln>
          </p:spPr>
          <p:style>
            <a:lnRef idx="1">
              <a:schemeClr val="accent1"/>
            </a:lnRef>
            <a:fillRef idx="0">
              <a:schemeClr val="accent1"/>
            </a:fillRef>
            <a:effectRef idx="0">
              <a:schemeClr val="accent1"/>
            </a:effectRef>
            <a:fontRef idx="minor">
              <a:schemeClr val="tx1"/>
            </a:fontRef>
          </p:style>
        </p:cxnSp>
        <p:sp>
          <p:nvSpPr>
            <p:cNvPr id="173" name="Rectangle 158">
              <a:extLst>
                <a:ext uri="{FF2B5EF4-FFF2-40B4-BE49-F238E27FC236}">
                  <a16:creationId xmlns:a16="http://schemas.microsoft.com/office/drawing/2014/main" id="{3B3BBB46-B93E-4B46-B8D3-FBE53A4FB813}"/>
                </a:ext>
              </a:extLst>
            </p:cNvPr>
            <p:cNvSpPr/>
            <p:nvPr/>
          </p:nvSpPr>
          <p:spPr>
            <a:xfrm>
              <a:off x="6248400" y="1744336"/>
              <a:ext cx="662940" cy="343556"/>
            </a:xfrm>
            <a:prstGeom prst="rect">
              <a:avLst/>
            </a:prstGeom>
            <a:solidFill>
              <a:schemeClr val="accent6">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59">
              <a:extLst>
                <a:ext uri="{FF2B5EF4-FFF2-40B4-BE49-F238E27FC236}">
                  <a16:creationId xmlns:a16="http://schemas.microsoft.com/office/drawing/2014/main" id="{4D1BCE87-AACB-4DA0-9DB0-E1B201C64CF5}"/>
                </a:ext>
              </a:extLst>
            </p:cNvPr>
            <p:cNvSpPr txBox="1"/>
            <p:nvPr/>
          </p:nvSpPr>
          <p:spPr>
            <a:xfrm>
              <a:off x="6179820" y="1742663"/>
              <a:ext cx="792480"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rPr>
                <a:t>output</a:t>
              </a:r>
              <a:endParaRPr lang="en-US" sz="1600" dirty="0">
                <a:latin typeface="Arial" panose="020B0604020202020204" pitchFamily="34" charset="0"/>
                <a:cs typeface="Arial" panose="020B0604020202020204" pitchFamily="34" charset="0"/>
              </a:endParaRPr>
            </a:p>
          </p:txBody>
        </p:sp>
      </p:grpSp>
      <p:sp>
        <p:nvSpPr>
          <p:cNvPr id="175" name="Rectangle: Rounded Corners 29">
            <a:extLst>
              <a:ext uri="{FF2B5EF4-FFF2-40B4-BE49-F238E27FC236}">
                <a16:creationId xmlns:a16="http://schemas.microsoft.com/office/drawing/2014/main" id="{58527E6F-C512-4007-9E7F-05E2D83B5CB1}"/>
              </a:ext>
            </a:extLst>
          </p:cNvPr>
          <p:cNvSpPr txBox="1">
            <a:spLocks/>
          </p:cNvSpPr>
          <p:nvPr/>
        </p:nvSpPr>
        <p:spPr>
          <a:xfrm>
            <a:off x="6501106" y="755976"/>
            <a:ext cx="1808915" cy="59504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zh-CN" altLang="en-US" sz="1800" b="1" dirty="0" smtClean="0"/>
              <a:t>第一个版本</a:t>
            </a:r>
            <a:endParaRPr lang="en-US" sz="1800" b="1" dirty="0"/>
          </a:p>
        </p:txBody>
      </p:sp>
    </p:spTree>
    <p:extLst>
      <p:ext uri="{BB962C8B-B14F-4D97-AF65-F5344CB8AC3E}">
        <p14:creationId xmlns:p14="http://schemas.microsoft.com/office/powerpoint/2010/main" val="2238875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C8430-502B-43C9-A525-21B42D229B38}"/>
              </a:ext>
            </a:extLst>
          </p:cNvPr>
          <p:cNvSpPr>
            <a:spLocks noGrp="1"/>
          </p:cNvSpPr>
          <p:nvPr>
            <p:ph type="title"/>
          </p:nvPr>
        </p:nvSpPr>
        <p:spPr/>
        <p:txBody>
          <a:bodyPr/>
          <a:lstStyle/>
          <a:p>
            <a:r>
              <a:rPr lang="en-US" dirty="0" smtClean="0"/>
              <a:t>Method </a:t>
            </a:r>
            <a:r>
              <a:rPr lang="en-US" altLang="zh-CN" dirty="0" smtClean="0"/>
              <a:t>Architecture</a:t>
            </a:r>
            <a:endParaRPr lang="en-US" dirty="0"/>
          </a:p>
        </p:txBody>
      </p:sp>
      <p:sp>
        <p:nvSpPr>
          <p:cNvPr id="9" name="TextBox 8">
            <a:extLst>
              <a:ext uri="{FF2B5EF4-FFF2-40B4-BE49-F238E27FC236}">
                <a16:creationId xmlns:a16="http://schemas.microsoft.com/office/drawing/2014/main" id="{05548867-EB7E-408E-AEC5-A24AB713287F}"/>
              </a:ext>
            </a:extLst>
          </p:cNvPr>
          <p:cNvSpPr txBox="1"/>
          <p:nvPr/>
        </p:nvSpPr>
        <p:spPr>
          <a:xfrm>
            <a:off x="3552512" y="5569652"/>
            <a:ext cx="154215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embedding</a:t>
            </a:r>
          </a:p>
        </p:txBody>
      </p:sp>
      <p:grpSp>
        <p:nvGrpSpPr>
          <p:cNvPr id="106" name="Group 105">
            <a:extLst>
              <a:ext uri="{FF2B5EF4-FFF2-40B4-BE49-F238E27FC236}">
                <a16:creationId xmlns:a16="http://schemas.microsoft.com/office/drawing/2014/main" id="{86D04534-7024-4DC3-94F1-47B5EFD1E6AC}"/>
              </a:ext>
            </a:extLst>
          </p:cNvPr>
          <p:cNvGrpSpPr/>
          <p:nvPr/>
        </p:nvGrpSpPr>
        <p:grpSpPr>
          <a:xfrm>
            <a:off x="1848704" y="4780281"/>
            <a:ext cx="3264524" cy="653446"/>
            <a:chOff x="2062064" y="4185921"/>
            <a:chExt cx="3264524" cy="653446"/>
          </a:xfrm>
        </p:grpSpPr>
        <p:sp>
          <p:nvSpPr>
            <p:cNvPr id="37" name="Rectangle 36">
              <a:extLst>
                <a:ext uri="{FF2B5EF4-FFF2-40B4-BE49-F238E27FC236}">
                  <a16:creationId xmlns:a16="http://schemas.microsoft.com/office/drawing/2014/main" id="{F99E66A7-8034-42BC-811C-401675CC0397}"/>
                </a:ext>
              </a:extLst>
            </p:cNvPr>
            <p:cNvSpPr/>
            <p:nvPr/>
          </p:nvSpPr>
          <p:spPr>
            <a:xfrm>
              <a:off x="2062064" y="4570304"/>
              <a:ext cx="3261633" cy="205005"/>
            </a:xfrm>
            <a:prstGeom prst="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72684DDC-8182-4955-9644-B49FF29E4D62}"/>
                </a:ext>
              </a:extLst>
            </p:cNvPr>
            <p:cNvSpPr txBox="1"/>
            <p:nvPr/>
          </p:nvSpPr>
          <p:spPr>
            <a:xfrm>
              <a:off x="2939977" y="4500813"/>
              <a:ext cx="1542158" cy="338554"/>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Layer 1</a:t>
              </a:r>
              <a:endParaRPr lang="en-US" sz="1600" dirty="0">
                <a:latin typeface="Arial" panose="020B0604020202020204" pitchFamily="34" charset="0"/>
                <a:cs typeface="Arial" panose="020B0604020202020204" pitchFamily="34" charset="0"/>
              </a:endParaRPr>
            </a:p>
          </p:txBody>
        </p:sp>
        <p:cxnSp>
          <p:nvCxnSpPr>
            <p:cNvPr id="13" name="Straight Arrow Connector 12">
              <a:extLst>
                <a:ext uri="{FF2B5EF4-FFF2-40B4-BE49-F238E27FC236}">
                  <a16:creationId xmlns:a16="http://schemas.microsoft.com/office/drawing/2014/main" id="{3A7BE8C4-6E8B-4508-ADCB-AC000B1C6ABF}"/>
                </a:ext>
              </a:extLst>
            </p:cNvPr>
            <p:cNvCxnSpPr>
              <a:cxnSpLocks/>
            </p:cNvCxnSpPr>
            <p:nvPr/>
          </p:nvCxnSpPr>
          <p:spPr>
            <a:xfrm flipV="1">
              <a:off x="2348535" y="4381081"/>
              <a:ext cx="0" cy="189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3E807F3-A3F6-4ACE-BD50-579C05CF1421}"/>
                </a:ext>
              </a:extLst>
            </p:cNvPr>
            <p:cNvCxnSpPr>
              <a:cxnSpLocks/>
            </p:cNvCxnSpPr>
            <p:nvPr/>
          </p:nvCxnSpPr>
          <p:spPr>
            <a:xfrm flipV="1">
              <a:off x="3019167" y="4391130"/>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CA62039-7F31-4374-B765-10B3BAC99DF4}"/>
                </a:ext>
              </a:extLst>
            </p:cNvPr>
            <p:cNvSpPr/>
            <p:nvPr/>
          </p:nvSpPr>
          <p:spPr>
            <a:xfrm>
              <a:off x="2062065"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F040284-F5E3-4D34-AD5F-6B314C813337}"/>
                </a:ext>
              </a:extLst>
            </p:cNvPr>
            <p:cNvSpPr/>
            <p:nvPr/>
          </p:nvSpPr>
          <p:spPr>
            <a:xfrm>
              <a:off x="2726601"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804AEDC-3B5E-45CD-B318-AC88B31220D9}"/>
                </a:ext>
              </a:extLst>
            </p:cNvPr>
            <p:cNvSpPr/>
            <p:nvPr/>
          </p:nvSpPr>
          <p:spPr>
            <a:xfrm>
              <a:off x="3412572"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9BE81E6-7750-4A37-A210-45F0236ACB06}"/>
                </a:ext>
              </a:extLst>
            </p:cNvPr>
            <p:cNvSpPr/>
            <p:nvPr/>
          </p:nvSpPr>
          <p:spPr>
            <a:xfrm>
              <a:off x="4089228" y="4185921"/>
              <a:ext cx="585131" cy="213716"/>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AD50424-00B0-419A-9D58-CB2B4AD18842}"/>
                </a:ext>
              </a:extLst>
            </p:cNvPr>
            <p:cNvSpPr/>
            <p:nvPr/>
          </p:nvSpPr>
          <p:spPr>
            <a:xfrm>
              <a:off x="4741457" y="4185921"/>
              <a:ext cx="585131" cy="213716"/>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5" name="Straight Arrow Connector 104">
              <a:extLst>
                <a:ext uri="{FF2B5EF4-FFF2-40B4-BE49-F238E27FC236}">
                  <a16:creationId xmlns:a16="http://schemas.microsoft.com/office/drawing/2014/main" id="{F6743994-ED3C-4197-A9C5-E66FD3C8A29F}"/>
                </a:ext>
              </a:extLst>
            </p:cNvPr>
            <p:cNvCxnSpPr>
              <a:cxnSpLocks/>
            </p:cNvCxnSpPr>
            <p:nvPr/>
          </p:nvCxnSpPr>
          <p:spPr>
            <a:xfrm flipV="1">
              <a:off x="3673985" y="4381081"/>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4105469D-889E-4602-941F-CFB66FAE11B6}"/>
              </a:ext>
            </a:extLst>
          </p:cNvPr>
          <p:cNvGrpSpPr/>
          <p:nvPr/>
        </p:nvGrpSpPr>
        <p:grpSpPr>
          <a:xfrm>
            <a:off x="1848704" y="3879712"/>
            <a:ext cx="3264524" cy="653446"/>
            <a:chOff x="2062064" y="4185921"/>
            <a:chExt cx="3264524" cy="653446"/>
          </a:xfrm>
        </p:grpSpPr>
        <p:sp>
          <p:nvSpPr>
            <p:cNvPr id="108" name="Rectangle 107">
              <a:extLst>
                <a:ext uri="{FF2B5EF4-FFF2-40B4-BE49-F238E27FC236}">
                  <a16:creationId xmlns:a16="http://schemas.microsoft.com/office/drawing/2014/main" id="{24FCA0EC-341E-4B9E-9FA5-85F670EABBCF}"/>
                </a:ext>
              </a:extLst>
            </p:cNvPr>
            <p:cNvSpPr/>
            <p:nvPr/>
          </p:nvSpPr>
          <p:spPr>
            <a:xfrm>
              <a:off x="2062064" y="4570304"/>
              <a:ext cx="3261633" cy="205005"/>
            </a:xfrm>
            <a:prstGeom prst="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5DD86279-C3F3-41A9-85DC-2D35A13CB247}"/>
                </a:ext>
              </a:extLst>
            </p:cNvPr>
            <p:cNvSpPr txBox="1"/>
            <p:nvPr/>
          </p:nvSpPr>
          <p:spPr>
            <a:xfrm>
              <a:off x="2939977" y="4500813"/>
              <a:ext cx="1542158" cy="338554"/>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Layer 2</a:t>
              </a:r>
              <a:endParaRPr lang="en-US" sz="1600" dirty="0">
                <a:latin typeface="Arial" panose="020B0604020202020204" pitchFamily="34" charset="0"/>
                <a:cs typeface="Arial" panose="020B0604020202020204" pitchFamily="34" charset="0"/>
              </a:endParaRPr>
            </a:p>
          </p:txBody>
        </p:sp>
        <p:cxnSp>
          <p:nvCxnSpPr>
            <p:cNvPr id="110" name="Straight Arrow Connector 109">
              <a:extLst>
                <a:ext uri="{FF2B5EF4-FFF2-40B4-BE49-F238E27FC236}">
                  <a16:creationId xmlns:a16="http://schemas.microsoft.com/office/drawing/2014/main" id="{C8CE08A8-95C9-4DCE-AAF0-4F849BB290A1}"/>
                </a:ext>
              </a:extLst>
            </p:cNvPr>
            <p:cNvCxnSpPr>
              <a:cxnSpLocks/>
            </p:cNvCxnSpPr>
            <p:nvPr/>
          </p:nvCxnSpPr>
          <p:spPr>
            <a:xfrm flipV="1">
              <a:off x="2348535" y="4381081"/>
              <a:ext cx="0" cy="189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6D23802-7940-49B2-AA93-D07B340811BA}"/>
                </a:ext>
              </a:extLst>
            </p:cNvPr>
            <p:cNvCxnSpPr>
              <a:cxnSpLocks/>
            </p:cNvCxnSpPr>
            <p:nvPr/>
          </p:nvCxnSpPr>
          <p:spPr>
            <a:xfrm flipV="1">
              <a:off x="3019167" y="4391130"/>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0048F7A1-FB76-4A5A-9978-DFFE043259C7}"/>
                </a:ext>
              </a:extLst>
            </p:cNvPr>
            <p:cNvSpPr/>
            <p:nvPr/>
          </p:nvSpPr>
          <p:spPr>
            <a:xfrm>
              <a:off x="2062065"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697351D0-4E6D-4849-BA71-08F1E98B9E01}"/>
                </a:ext>
              </a:extLst>
            </p:cNvPr>
            <p:cNvSpPr/>
            <p:nvPr/>
          </p:nvSpPr>
          <p:spPr>
            <a:xfrm>
              <a:off x="2726601"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7EACE44B-6D99-441F-B150-5E88092D455F}"/>
                </a:ext>
              </a:extLst>
            </p:cNvPr>
            <p:cNvSpPr/>
            <p:nvPr/>
          </p:nvSpPr>
          <p:spPr>
            <a:xfrm>
              <a:off x="3412572"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D642D3C9-2C07-45DD-B8BB-D5FA3E3BFDD3}"/>
                </a:ext>
              </a:extLst>
            </p:cNvPr>
            <p:cNvSpPr/>
            <p:nvPr/>
          </p:nvSpPr>
          <p:spPr>
            <a:xfrm>
              <a:off x="4089228" y="4185921"/>
              <a:ext cx="585131" cy="213716"/>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7EA63D0C-43E1-4374-934D-8255634DB3AD}"/>
                </a:ext>
              </a:extLst>
            </p:cNvPr>
            <p:cNvSpPr/>
            <p:nvPr/>
          </p:nvSpPr>
          <p:spPr>
            <a:xfrm>
              <a:off x="4741457" y="4185921"/>
              <a:ext cx="585131" cy="213716"/>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9" name="Straight Arrow Connector 118">
              <a:extLst>
                <a:ext uri="{FF2B5EF4-FFF2-40B4-BE49-F238E27FC236}">
                  <a16:creationId xmlns:a16="http://schemas.microsoft.com/office/drawing/2014/main" id="{7BC2BB86-D354-4810-9D69-2C5CAC0BAC38}"/>
                </a:ext>
              </a:extLst>
            </p:cNvPr>
            <p:cNvCxnSpPr>
              <a:cxnSpLocks/>
            </p:cNvCxnSpPr>
            <p:nvPr/>
          </p:nvCxnSpPr>
          <p:spPr>
            <a:xfrm flipV="1">
              <a:off x="3673985" y="4381081"/>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0" name="Group 119">
            <a:extLst>
              <a:ext uri="{FF2B5EF4-FFF2-40B4-BE49-F238E27FC236}">
                <a16:creationId xmlns:a16="http://schemas.microsoft.com/office/drawing/2014/main" id="{0603CCB6-B178-4402-863F-01DD3DD1C945}"/>
              </a:ext>
            </a:extLst>
          </p:cNvPr>
          <p:cNvGrpSpPr/>
          <p:nvPr/>
        </p:nvGrpSpPr>
        <p:grpSpPr>
          <a:xfrm>
            <a:off x="1845813" y="2550262"/>
            <a:ext cx="3264524" cy="653446"/>
            <a:chOff x="2062064" y="4185921"/>
            <a:chExt cx="3264524" cy="653446"/>
          </a:xfrm>
        </p:grpSpPr>
        <p:sp>
          <p:nvSpPr>
            <p:cNvPr id="121" name="Rectangle 120">
              <a:extLst>
                <a:ext uri="{FF2B5EF4-FFF2-40B4-BE49-F238E27FC236}">
                  <a16:creationId xmlns:a16="http://schemas.microsoft.com/office/drawing/2014/main" id="{9B1C0531-D2E1-46FE-9CC8-CF31F06C8B71}"/>
                </a:ext>
              </a:extLst>
            </p:cNvPr>
            <p:cNvSpPr/>
            <p:nvPr/>
          </p:nvSpPr>
          <p:spPr>
            <a:xfrm>
              <a:off x="2062064" y="4570304"/>
              <a:ext cx="3261633" cy="205005"/>
            </a:xfrm>
            <a:prstGeom prst="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05D7F69B-0C0C-4628-9884-1D65E05273FD}"/>
                </a:ext>
              </a:extLst>
            </p:cNvPr>
            <p:cNvSpPr txBox="1"/>
            <p:nvPr/>
          </p:nvSpPr>
          <p:spPr>
            <a:xfrm>
              <a:off x="2939977" y="4500813"/>
              <a:ext cx="1542158" cy="338554"/>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Layer L1</a:t>
              </a:r>
              <a:endParaRPr lang="en-US" sz="1600" dirty="0">
                <a:latin typeface="Arial" panose="020B0604020202020204" pitchFamily="34" charset="0"/>
                <a:cs typeface="Arial" panose="020B0604020202020204" pitchFamily="34" charset="0"/>
              </a:endParaRPr>
            </a:p>
          </p:txBody>
        </p:sp>
        <p:cxnSp>
          <p:nvCxnSpPr>
            <p:cNvPr id="123" name="Straight Arrow Connector 122">
              <a:extLst>
                <a:ext uri="{FF2B5EF4-FFF2-40B4-BE49-F238E27FC236}">
                  <a16:creationId xmlns:a16="http://schemas.microsoft.com/office/drawing/2014/main" id="{21EBE342-1CE0-454A-980D-6DF4B962263C}"/>
                </a:ext>
              </a:extLst>
            </p:cNvPr>
            <p:cNvCxnSpPr>
              <a:cxnSpLocks/>
            </p:cNvCxnSpPr>
            <p:nvPr/>
          </p:nvCxnSpPr>
          <p:spPr>
            <a:xfrm flipV="1">
              <a:off x="2348535" y="4381081"/>
              <a:ext cx="0" cy="189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F8375C67-D400-4D52-ACED-D8A7BB4E73BB}"/>
                </a:ext>
              </a:extLst>
            </p:cNvPr>
            <p:cNvCxnSpPr>
              <a:cxnSpLocks/>
            </p:cNvCxnSpPr>
            <p:nvPr/>
          </p:nvCxnSpPr>
          <p:spPr>
            <a:xfrm flipV="1">
              <a:off x="3019167" y="4391130"/>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34F73C22-3D72-4DB9-BD56-9A465DD0D144}"/>
                </a:ext>
              </a:extLst>
            </p:cNvPr>
            <p:cNvSpPr/>
            <p:nvPr/>
          </p:nvSpPr>
          <p:spPr>
            <a:xfrm>
              <a:off x="2062065"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2219BBFE-B98A-4A79-A168-0DDBE06B26E1}"/>
                </a:ext>
              </a:extLst>
            </p:cNvPr>
            <p:cNvSpPr/>
            <p:nvPr/>
          </p:nvSpPr>
          <p:spPr>
            <a:xfrm>
              <a:off x="2726601"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4F5996F8-8E62-459A-8E22-F4A6601ED61E}"/>
                </a:ext>
              </a:extLst>
            </p:cNvPr>
            <p:cNvSpPr/>
            <p:nvPr/>
          </p:nvSpPr>
          <p:spPr>
            <a:xfrm>
              <a:off x="3412572" y="4185921"/>
              <a:ext cx="585131" cy="213716"/>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9EC6DB4B-0CC4-447E-ACEB-D8A7A73C5B5C}"/>
                </a:ext>
              </a:extLst>
            </p:cNvPr>
            <p:cNvSpPr/>
            <p:nvPr/>
          </p:nvSpPr>
          <p:spPr>
            <a:xfrm>
              <a:off x="4089228" y="4185921"/>
              <a:ext cx="585131" cy="213716"/>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Rectangle 130">
              <a:extLst>
                <a:ext uri="{FF2B5EF4-FFF2-40B4-BE49-F238E27FC236}">
                  <a16:creationId xmlns:a16="http://schemas.microsoft.com/office/drawing/2014/main" id="{04631A54-9497-4B4B-97B4-A3A15AAB7B5A}"/>
                </a:ext>
              </a:extLst>
            </p:cNvPr>
            <p:cNvSpPr/>
            <p:nvPr/>
          </p:nvSpPr>
          <p:spPr>
            <a:xfrm>
              <a:off x="4741457" y="4185921"/>
              <a:ext cx="585131" cy="213716"/>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2" name="Straight Arrow Connector 131">
              <a:extLst>
                <a:ext uri="{FF2B5EF4-FFF2-40B4-BE49-F238E27FC236}">
                  <a16:creationId xmlns:a16="http://schemas.microsoft.com/office/drawing/2014/main" id="{6F3E0B2A-26C9-4B37-AED8-9BDD14919A25}"/>
                </a:ext>
              </a:extLst>
            </p:cNvPr>
            <p:cNvCxnSpPr>
              <a:cxnSpLocks/>
            </p:cNvCxnSpPr>
            <p:nvPr/>
          </p:nvCxnSpPr>
          <p:spPr>
            <a:xfrm flipV="1">
              <a:off x="3673985" y="4381081"/>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0" name="TextBox 139">
            <a:extLst>
              <a:ext uri="{FF2B5EF4-FFF2-40B4-BE49-F238E27FC236}">
                <a16:creationId xmlns:a16="http://schemas.microsoft.com/office/drawing/2014/main" id="{3C814D96-CB3B-4DF0-B9A9-A07CBF0C7D64}"/>
              </a:ext>
            </a:extLst>
          </p:cNvPr>
          <p:cNvSpPr txBox="1"/>
          <p:nvPr/>
        </p:nvSpPr>
        <p:spPr>
          <a:xfrm>
            <a:off x="3308619" y="3458755"/>
            <a:ext cx="461665" cy="251031"/>
          </a:xfrm>
          <a:prstGeom prst="rect">
            <a:avLst/>
          </a:prstGeom>
          <a:noFill/>
        </p:spPr>
        <p:txBody>
          <a:bodyPr vert="eaVert" wrap="none" rtlCol="0">
            <a:spAutoFit/>
          </a:bodyPr>
          <a:lstStyle/>
          <a:p>
            <a:r>
              <a:rPr lang="en-US" dirty="0"/>
              <a:t>…</a:t>
            </a:r>
          </a:p>
        </p:txBody>
      </p:sp>
      <p:sp>
        <p:nvSpPr>
          <p:cNvPr id="142" name="Rectangle 141">
            <a:extLst>
              <a:ext uri="{FF2B5EF4-FFF2-40B4-BE49-F238E27FC236}">
                <a16:creationId xmlns:a16="http://schemas.microsoft.com/office/drawing/2014/main" id="{5A05A01B-FEBC-49C9-8C40-9C29974D59FD}"/>
              </a:ext>
            </a:extLst>
          </p:cNvPr>
          <p:cNvSpPr/>
          <p:nvPr/>
        </p:nvSpPr>
        <p:spPr>
          <a:xfrm>
            <a:off x="1759862" y="2419160"/>
            <a:ext cx="3463170" cy="3150492"/>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3" name="Group 152">
            <a:extLst>
              <a:ext uri="{FF2B5EF4-FFF2-40B4-BE49-F238E27FC236}">
                <a16:creationId xmlns:a16="http://schemas.microsoft.com/office/drawing/2014/main" id="{A60BBD6F-802D-414C-BCAE-44C576FC48AF}"/>
              </a:ext>
            </a:extLst>
          </p:cNvPr>
          <p:cNvGrpSpPr/>
          <p:nvPr/>
        </p:nvGrpSpPr>
        <p:grpSpPr>
          <a:xfrm>
            <a:off x="2063767" y="5808073"/>
            <a:ext cx="2880719" cy="382220"/>
            <a:chOff x="1973222" y="5837214"/>
            <a:chExt cx="2880719" cy="382220"/>
          </a:xfrm>
        </p:grpSpPr>
        <p:sp>
          <p:nvSpPr>
            <p:cNvPr id="8" name="Rectangle 7">
              <a:extLst>
                <a:ext uri="{FF2B5EF4-FFF2-40B4-BE49-F238E27FC236}">
                  <a16:creationId xmlns:a16="http://schemas.microsoft.com/office/drawing/2014/main" id="{B3683EA8-229F-4A5D-B42C-ABE382D8E031}"/>
                </a:ext>
              </a:extLst>
            </p:cNvPr>
            <p:cNvSpPr/>
            <p:nvPr/>
          </p:nvSpPr>
          <p:spPr>
            <a:xfrm>
              <a:off x="1973222" y="5862990"/>
              <a:ext cx="1697872" cy="343556"/>
            </a:xfrm>
            <a:prstGeom prst="rect">
              <a:avLst/>
            </a:prstGeom>
            <a:solidFill>
              <a:schemeClr val="accent6">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BBE8CD2-4995-4E23-AEC8-B3ED403F408B}"/>
                </a:ext>
              </a:extLst>
            </p:cNvPr>
            <p:cNvSpPr txBox="1"/>
            <p:nvPr/>
          </p:nvSpPr>
          <p:spPr>
            <a:xfrm>
              <a:off x="2059173" y="5837214"/>
              <a:ext cx="1462806"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original text</a:t>
              </a:r>
            </a:p>
          </p:txBody>
        </p:sp>
        <p:sp>
          <p:nvSpPr>
            <p:cNvPr id="144" name="Rectangle 143">
              <a:extLst>
                <a:ext uri="{FF2B5EF4-FFF2-40B4-BE49-F238E27FC236}">
                  <a16:creationId xmlns:a16="http://schemas.microsoft.com/office/drawing/2014/main" id="{0A88991E-2284-4AC0-8C6D-F6E1F7C53E74}"/>
                </a:ext>
              </a:extLst>
            </p:cNvPr>
            <p:cNvSpPr/>
            <p:nvPr/>
          </p:nvSpPr>
          <p:spPr>
            <a:xfrm>
              <a:off x="3671094" y="5862990"/>
              <a:ext cx="1182847" cy="343556"/>
            </a:xfrm>
            <a:prstGeom prst="rect">
              <a:avLst/>
            </a:prstGeom>
            <a:solidFill>
              <a:schemeClr val="accent6">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extBox 145">
              <a:extLst>
                <a:ext uri="{FF2B5EF4-FFF2-40B4-BE49-F238E27FC236}">
                  <a16:creationId xmlns:a16="http://schemas.microsoft.com/office/drawing/2014/main" id="{BF9EA41B-05AB-4785-B4BB-DD92452780CA}"/>
                </a:ext>
              </a:extLst>
            </p:cNvPr>
            <p:cNvSpPr txBox="1"/>
            <p:nvPr/>
          </p:nvSpPr>
          <p:spPr>
            <a:xfrm>
              <a:off x="3752813" y="5850102"/>
              <a:ext cx="1101128"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entities</a:t>
              </a:r>
            </a:p>
          </p:txBody>
        </p:sp>
      </p:grpSp>
      <p:sp>
        <p:nvSpPr>
          <p:cNvPr id="155" name="Arrow: Up 154">
            <a:extLst>
              <a:ext uri="{FF2B5EF4-FFF2-40B4-BE49-F238E27FC236}">
                <a16:creationId xmlns:a16="http://schemas.microsoft.com/office/drawing/2014/main" id="{5F846261-FD00-4E50-BAA9-4035C282DC0B}"/>
              </a:ext>
            </a:extLst>
          </p:cNvPr>
          <p:cNvSpPr/>
          <p:nvPr/>
        </p:nvSpPr>
        <p:spPr>
          <a:xfrm>
            <a:off x="3404351" y="5642644"/>
            <a:ext cx="163436" cy="171873"/>
          </a:xfrm>
          <a:prstGeom prst="upArrow">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组合 2"/>
          <p:cNvGrpSpPr/>
          <p:nvPr/>
        </p:nvGrpSpPr>
        <p:grpSpPr>
          <a:xfrm>
            <a:off x="7858372" y="2293457"/>
            <a:ext cx="2731601" cy="3739168"/>
            <a:chOff x="7858372" y="2293457"/>
            <a:chExt cx="2731601" cy="3739168"/>
          </a:xfrm>
        </p:grpSpPr>
        <p:sp>
          <p:nvSpPr>
            <p:cNvPr id="159" name="Rectangle 158">
              <a:extLst>
                <a:ext uri="{FF2B5EF4-FFF2-40B4-BE49-F238E27FC236}">
                  <a16:creationId xmlns:a16="http://schemas.microsoft.com/office/drawing/2014/main" id="{3B3BBB46-B93E-4B46-B8D3-FBE53A4FB813}"/>
                </a:ext>
              </a:extLst>
            </p:cNvPr>
            <p:cNvSpPr/>
            <p:nvPr/>
          </p:nvSpPr>
          <p:spPr>
            <a:xfrm>
              <a:off x="8070477" y="5689069"/>
              <a:ext cx="1850763" cy="343556"/>
            </a:xfrm>
            <a:prstGeom prst="rect">
              <a:avLst/>
            </a:prstGeom>
            <a:solidFill>
              <a:schemeClr val="accent6">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TextBox 159">
              <a:extLst>
                <a:ext uri="{FF2B5EF4-FFF2-40B4-BE49-F238E27FC236}">
                  <a16:creationId xmlns:a16="http://schemas.microsoft.com/office/drawing/2014/main" id="{4D1BCE87-AACB-4DA0-9DB0-E1B201C64CF5}"/>
                </a:ext>
              </a:extLst>
            </p:cNvPr>
            <p:cNvSpPr txBox="1"/>
            <p:nvPr/>
          </p:nvSpPr>
          <p:spPr>
            <a:xfrm>
              <a:off x="8125948" y="5663293"/>
              <a:ext cx="1795292"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long description</a:t>
              </a:r>
            </a:p>
          </p:txBody>
        </p:sp>
        <p:grpSp>
          <p:nvGrpSpPr>
            <p:cNvPr id="210" name="Group 209">
              <a:extLst>
                <a:ext uri="{FF2B5EF4-FFF2-40B4-BE49-F238E27FC236}">
                  <a16:creationId xmlns:a16="http://schemas.microsoft.com/office/drawing/2014/main" id="{63FC59BA-D1A5-4713-9A9A-79F3619D2F41}"/>
                </a:ext>
              </a:extLst>
            </p:cNvPr>
            <p:cNvGrpSpPr/>
            <p:nvPr/>
          </p:nvGrpSpPr>
          <p:grpSpPr>
            <a:xfrm>
              <a:off x="7944324" y="2459905"/>
              <a:ext cx="2022630" cy="675945"/>
              <a:chOff x="6450804" y="2554099"/>
              <a:chExt cx="2022630" cy="675945"/>
            </a:xfrm>
          </p:grpSpPr>
          <p:sp>
            <p:nvSpPr>
              <p:cNvPr id="192" name="Rectangle 191">
                <a:extLst>
                  <a:ext uri="{FF2B5EF4-FFF2-40B4-BE49-F238E27FC236}">
                    <a16:creationId xmlns:a16="http://schemas.microsoft.com/office/drawing/2014/main" id="{D458E797-5AF1-427E-8558-0DF4F9C91199}"/>
                  </a:ext>
                </a:extLst>
              </p:cNvPr>
              <p:cNvSpPr/>
              <p:nvPr/>
            </p:nvSpPr>
            <p:spPr>
              <a:xfrm>
                <a:off x="6450804" y="2938481"/>
                <a:ext cx="2022630" cy="219151"/>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TextBox 192">
                <a:extLst>
                  <a:ext uri="{FF2B5EF4-FFF2-40B4-BE49-F238E27FC236}">
                    <a16:creationId xmlns:a16="http://schemas.microsoft.com/office/drawing/2014/main" id="{37B71336-F152-4BA8-AB23-07D5C9DE128E}"/>
                  </a:ext>
                </a:extLst>
              </p:cNvPr>
              <p:cNvSpPr txBox="1"/>
              <p:nvPr/>
            </p:nvSpPr>
            <p:spPr>
              <a:xfrm>
                <a:off x="6816501" y="2891490"/>
                <a:ext cx="1317000" cy="338554"/>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Layer L2</a:t>
                </a:r>
                <a:endParaRPr lang="en-US" sz="1600" dirty="0">
                  <a:latin typeface="Arial" panose="020B0604020202020204" pitchFamily="34" charset="0"/>
                  <a:cs typeface="Arial" panose="020B0604020202020204" pitchFamily="34" charset="0"/>
                </a:endParaRPr>
              </a:p>
            </p:txBody>
          </p:sp>
          <p:cxnSp>
            <p:nvCxnSpPr>
              <p:cNvPr id="194" name="Straight Arrow Connector 193">
                <a:extLst>
                  <a:ext uri="{FF2B5EF4-FFF2-40B4-BE49-F238E27FC236}">
                    <a16:creationId xmlns:a16="http://schemas.microsoft.com/office/drawing/2014/main" id="{EDD3E12C-E986-4742-809F-684DC066CF8B}"/>
                  </a:ext>
                </a:extLst>
              </p:cNvPr>
              <p:cNvCxnSpPr>
                <a:cxnSpLocks/>
              </p:cNvCxnSpPr>
              <p:nvPr/>
            </p:nvCxnSpPr>
            <p:spPr>
              <a:xfrm flipV="1">
                <a:off x="6737274" y="2749259"/>
                <a:ext cx="0" cy="189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4146F987-D813-473D-B79E-BB73807C2B76}"/>
                  </a:ext>
                </a:extLst>
              </p:cNvPr>
              <p:cNvCxnSpPr>
                <a:cxnSpLocks/>
              </p:cNvCxnSpPr>
              <p:nvPr/>
            </p:nvCxnSpPr>
            <p:spPr>
              <a:xfrm flipV="1">
                <a:off x="7779933" y="2759308"/>
                <a:ext cx="0" cy="1791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6A27B072-A359-4727-9BC1-92AD399A86E6}"/>
                  </a:ext>
                </a:extLst>
              </p:cNvPr>
              <p:cNvCxnSpPr>
                <a:cxnSpLocks/>
              </p:cNvCxnSpPr>
              <p:nvPr/>
            </p:nvCxnSpPr>
            <p:spPr>
              <a:xfrm flipV="1">
                <a:off x="8133501" y="2769356"/>
                <a:ext cx="0" cy="169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0246C201-4466-4FAA-B78C-DAD7F7C13540}"/>
                  </a:ext>
                </a:extLst>
              </p:cNvPr>
              <p:cNvCxnSpPr>
                <a:cxnSpLocks/>
              </p:cNvCxnSpPr>
              <p:nvPr/>
            </p:nvCxnSpPr>
            <p:spPr>
              <a:xfrm flipV="1">
                <a:off x="7087866" y="2759308"/>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1C732A88-B275-4956-8368-19032409E82C}"/>
                  </a:ext>
                </a:extLst>
              </p:cNvPr>
              <p:cNvSpPr/>
              <p:nvPr/>
            </p:nvSpPr>
            <p:spPr>
              <a:xfrm>
                <a:off x="6587965"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Rectangle 198">
                <a:extLst>
                  <a:ext uri="{FF2B5EF4-FFF2-40B4-BE49-F238E27FC236}">
                    <a16:creationId xmlns:a16="http://schemas.microsoft.com/office/drawing/2014/main" id="{D38B6E3E-C33B-496F-B720-9295E6396D40}"/>
                  </a:ext>
                </a:extLst>
              </p:cNvPr>
              <p:cNvSpPr/>
              <p:nvPr/>
            </p:nvSpPr>
            <p:spPr>
              <a:xfrm>
                <a:off x="6932461"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A504D13E-244F-4F85-BBD4-29BF46FCF590}"/>
                  </a:ext>
                </a:extLst>
              </p:cNvPr>
              <p:cNvSpPr/>
              <p:nvPr/>
            </p:nvSpPr>
            <p:spPr>
              <a:xfrm>
                <a:off x="7283152"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15031F0F-A645-47E7-ADFB-9BAB3037C4A6}"/>
                  </a:ext>
                </a:extLst>
              </p:cNvPr>
              <p:cNvSpPr/>
              <p:nvPr/>
            </p:nvSpPr>
            <p:spPr>
              <a:xfrm>
                <a:off x="7624528"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Rectangle 201">
                <a:extLst>
                  <a:ext uri="{FF2B5EF4-FFF2-40B4-BE49-F238E27FC236}">
                    <a16:creationId xmlns:a16="http://schemas.microsoft.com/office/drawing/2014/main" id="{0C414DE9-71F6-47D8-A15C-AD8D7F0E1BB0}"/>
                  </a:ext>
                </a:extLst>
              </p:cNvPr>
              <p:cNvSpPr/>
              <p:nvPr/>
            </p:nvSpPr>
            <p:spPr>
              <a:xfrm>
                <a:off x="8002437"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3" name="Straight Arrow Connector 202">
                <a:extLst>
                  <a:ext uri="{FF2B5EF4-FFF2-40B4-BE49-F238E27FC236}">
                    <a16:creationId xmlns:a16="http://schemas.microsoft.com/office/drawing/2014/main" id="{82233A27-BF5C-46F1-8524-E3EF3C267C40}"/>
                  </a:ext>
                </a:extLst>
              </p:cNvPr>
              <p:cNvCxnSpPr>
                <a:cxnSpLocks/>
              </p:cNvCxnSpPr>
              <p:nvPr/>
            </p:nvCxnSpPr>
            <p:spPr>
              <a:xfrm flipV="1">
                <a:off x="7407404" y="2749259"/>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04" name="Arrow: Up 203">
              <a:extLst>
                <a:ext uri="{FF2B5EF4-FFF2-40B4-BE49-F238E27FC236}">
                  <a16:creationId xmlns:a16="http://schemas.microsoft.com/office/drawing/2014/main" id="{9A45ACC3-EFC4-4B94-A8A2-CEB1CE2361AD}"/>
                </a:ext>
              </a:extLst>
            </p:cNvPr>
            <p:cNvSpPr/>
            <p:nvPr/>
          </p:nvSpPr>
          <p:spPr>
            <a:xfrm>
              <a:off x="8853341" y="4509966"/>
              <a:ext cx="163436" cy="171873"/>
            </a:xfrm>
            <a:prstGeom prst="upArrow">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Arrow: Up 204">
              <a:extLst>
                <a:ext uri="{FF2B5EF4-FFF2-40B4-BE49-F238E27FC236}">
                  <a16:creationId xmlns:a16="http://schemas.microsoft.com/office/drawing/2014/main" id="{DB95FF3D-602A-43EB-AD4F-EAB9EC8E1E33}"/>
                </a:ext>
              </a:extLst>
            </p:cNvPr>
            <p:cNvSpPr/>
            <p:nvPr/>
          </p:nvSpPr>
          <p:spPr>
            <a:xfrm>
              <a:off x="8839526" y="3555305"/>
              <a:ext cx="163436" cy="171873"/>
            </a:xfrm>
            <a:prstGeom prst="upArrow">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Arrow: Up 205">
              <a:extLst>
                <a:ext uri="{FF2B5EF4-FFF2-40B4-BE49-F238E27FC236}">
                  <a16:creationId xmlns:a16="http://schemas.microsoft.com/office/drawing/2014/main" id="{926F38C9-9748-4143-AF58-3006DAA00DFE}"/>
                </a:ext>
              </a:extLst>
            </p:cNvPr>
            <p:cNvSpPr/>
            <p:nvPr/>
          </p:nvSpPr>
          <p:spPr>
            <a:xfrm>
              <a:off x="8838101" y="3092331"/>
              <a:ext cx="163436" cy="171873"/>
            </a:xfrm>
            <a:prstGeom prst="upArrow">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TextBox 206">
              <a:extLst>
                <a:ext uri="{FF2B5EF4-FFF2-40B4-BE49-F238E27FC236}">
                  <a16:creationId xmlns:a16="http://schemas.microsoft.com/office/drawing/2014/main" id="{78E8C5ED-34C0-4148-98EE-209F1FD888FB}"/>
                </a:ext>
              </a:extLst>
            </p:cNvPr>
            <p:cNvSpPr txBox="1"/>
            <p:nvPr/>
          </p:nvSpPr>
          <p:spPr>
            <a:xfrm>
              <a:off x="8746729" y="3307652"/>
              <a:ext cx="461665" cy="251031"/>
            </a:xfrm>
            <a:prstGeom prst="rect">
              <a:avLst/>
            </a:prstGeom>
            <a:noFill/>
          </p:spPr>
          <p:txBody>
            <a:bodyPr vert="eaVert" wrap="none" rtlCol="0">
              <a:spAutoFit/>
            </a:bodyPr>
            <a:lstStyle/>
            <a:p>
              <a:r>
                <a:rPr lang="en-US" dirty="0"/>
                <a:t>…</a:t>
              </a:r>
            </a:p>
          </p:txBody>
        </p:sp>
        <p:sp>
          <p:nvSpPr>
            <p:cNvPr id="208" name="Rectangle 207">
              <a:extLst>
                <a:ext uri="{FF2B5EF4-FFF2-40B4-BE49-F238E27FC236}">
                  <a16:creationId xmlns:a16="http://schemas.microsoft.com/office/drawing/2014/main" id="{B3D78552-1F07-49C7-964A-D8D7396C50D5}"/>
                </a:ext>
              </a:extLst>
            </p:cNvPr>
            <p:cNvSpPr/>
            <p:nvPr/>
          </p:nvSpPr>
          <p:spPr>
            <a:xfrm>
              <a:off x="7858372" y="2293457"/>
              <a:ext cx="2260988" cy="3150492"/>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Arrow: Up 208">
              <a:extLst>
                <a:ext uri="{FF2B5EF4-FFF2-40B4-BE49-F238E27FC236}">
                  <a16:creationId xmlns:a16="http://schemas.microsoft.com/office/drawing/2014/main" id="{1E171DB5-F8BA-4538-919F-E974788E57B7}"/>
                </a:ext>
              </a:extLst>
            </p:cNvPr>
            <p:cNvSpPr/>
            <p:nvPr/>
          </p:nvSpPr>
          <p:spPr>
            <a:xfrm>
              <a:off x="8916121" y="5501701"/>
              <a:ext cx="163436" cy="171873"/>
            </a:xfrm>
            <a:prstGeom prst="upArrow">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1" name="Group 210">
              <a:extLst>
                <a:ext uri="{FF2B5EF4-FFF2-40B4-BE49-F238E27FC236}">
                  <a16:creationId xmlns:a16="http://schemas.microsoft.com/office/drawing/2014/main" id="{F1048D8B-EC2C-4756-B453-2FE845001554}"/>
                </a:ext>
              </a:extLst>
            </p:cNvPr>
            <p:cNvGrpSpPr/>
            <p:nvPr/>
          </p:nvGrpSpPr>
          <p:grpSpPr>
            <a:xfrm>
              <a:off x="7944324" y="4697151"/>
              <a:ext cx="2022630" cy="681925"/>
              <a:chOff x="6450804" y="2554099"/>
              <a:chExt cx="2022630" cy="681925"/>
            </a:xfrm>
          </p:grpSpPr>
          <p:sp>
            <p:nvSpPr>
              <p:cNvPr id="212" name="Rectangle 211">
                <a:extLst>
                  <a:ext uri="{FF2B5EF4-FFF2-40B4-BE49-F238E27FC236}">
                    <a16:creationId xmlns:a16="http://schemas.microsoft.com/office/drawing/2014/main" id="{C943F011-E88B-44D7-B342-F5F07E284712}"/>
                  </a:ext>
                </a:extLst>
              </p:cNvPr>
              <p:cNvSpPr/>
              <p:nvPr/>
            </p:nvSpPr>
            <p:spPr>
              <a:xfrm>
                <a:off x="6450804" y="2938481"/>
                <a:ext cx="2022630" cy="219151"/>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TextBox 212">
                <a:extLst>
                  <a:ext uri="{FF2B5EF4-FFF2-40B4-BE49-F238E27FC236}">
                    <a16:creationId xmlns:a16="http://schemas.microsoft.com/office/drawing/2014/main" id="{F7B7E094-F380-4DA4-B6DC-83F9A3BF2DA9}"/>
                  </a:ext>
                </a:extLst>
              </p:cNvPr>
              <p:cNvSpPr txBox="1"/>
              <p:nvPr/>
            </p:nvSpPr>
            <p:spPr>
              <a:xfrm>
                <a:off x="6704666" y="2897470"/>
                <a:ext cx="1542158" cy="338554"/>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Layer 1</a:t>
                </a:r>
                <a:endParaRPr lang="en-US" sz="1600" dirty="0">
                  <a:latin typeface="Arial" panose="020B0604020202020204" pitchFamily="34" charset="0"/>
                  <a:cs typeface="Arial" panose="020B0604020202020204" pitchFamily="34" charset="0"/>
                </a:endParaRPr>
              </a:p>
            </p:txBody>
          </p:sp>
          <p:cxnSp>
            <p:nvCxnSpPr>
              <p:cNvPr id="214" name="Straight Arrow Connector 213">
                <a:extLst>
                  <a:ext uri="{FF2B5EF4-FFF2-40B4-BE49-F238E27FC236}">
                    <a16:creationId xmlns:a16="http://schemas.microsoft.com/office/drawing/2014/main" id="{0B20DA0B-EB00-464F-B587-43814D127DE5}"/>
                  </a:ext>
                </a:extLst>
              </p:cNvPr>
              <p:cNvCxnSpPr>
                <a:cxnSpLocks/>
              </p:cNvCxnSpPr>
              <p:nvPr/>
            </p:nvCxnSpPr>
            <p:spPr>
              <a:xfrm flipV="1">
                <a:off x="6737274" y="2749259"/>
                <a:ext cx="0" cy="189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3040742-4442-4CB6-8C10-B0F0D230FDB4}"/>
                  </a:ext>
                </a:extLst>
              </p:cNvPr>
              <p:cNvCxnSpPr>
                <a:cxnSpLocks/>
              </p:cNvCxnSpPr>
              <p:nvPr/>
            </p:nvCxnSpPr>
            <p:spPr>
              <a:xfrm flipV="1">
                <a:off x="7779933" y="2759308"/>
                <a:ext cx="0" cy="1791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1CAD1A10-E69D-4991-AE6C-07A977AB6097}"/>
                  </a:ext>
                </a:extLst>
              </p:cNvPr>
              <p:cNvCxnSpPr>
                <a:cxnSpLocks/>
              </p:cNvCxnSpPr>
              <p:nvPr/>
            </p:nvCxnSpPr>
            <p:spPr>
              <a:xfrm flipV="1">
                <a:off x="8133501" y="2769356"/>
                <a:ext cx="0" cy="169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246801F8-22F8-43CB-9047-870CB7346E5A}"/>
                  </a:ext>
                </a:extLst>
              </p:cNvPr>
              <p:cNvCxnSpPr>
                <a:cxnSpLocks/>
              </p:cNvCxnSpPr>
              <p:nvPr/>
            </p:nvCxnSpPr>
            <p:spPr>
              <a:xfrm flipV="1">
                <a:off x="7087866" y="2759308"/>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8" name="Rectangle 217">
                <a:extLst>
                  <a:ext uri="{FF2B5EF4-FFF2-40B4-BE49-F238E27FC236}">
                    <a16:creationId xmlns:a16="http://schemas.microsoft.com/office/drawing/2014/main" id="{E5F8D6A5-EF1E-46B6-BDDD-5D14D6DFA52F}"/>
                  </a:ext>
                </a:extLst>
              </p:cNvPr>
              <p:cNvSpPr/>
              <p:nvPr/>
            </p:nvSpPr>
            <p:spPr>
              <a:xfrm>
                <a:off x="6587965"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Rectangle 218">
                <a:extLst>
                  <a:ext uri="{FF2B5EF4-FFF2-40B4-BE49-F238E27FC236}">
                    <a16:creationId xmlns:a16="http://schemas.microsoft.com/office/drawing/2014/main" id="{87967AA1-CE11-403E-95A9-5E62D5D0C9D1}"/>
                  </a:ext>
                </a:extLst>
              </p:cNvPr>
              <p:cNvSpPr/>
              <p:nvPr/>
            </p:nvSpPr>
            <p:spPr>
              <a:xfrm>
                <a:off x="6932461"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1E392B08-EE24-472C-A134-E3B96E4350A7}"/>
                  </a:ext>
                </a:extLst>
              </p:cNvPr>
              <p:cNvSpPr/>
              <p:nvPr/>
            </p:nvSpPr>
            <p:spPr>
              <a:xfrm>
                <a:off x="7283152"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BEF280B2-0166-4A91-AFBC-A032C746BD69}"/>
                  </a:ext>
                </a:extLst>
              </p:cNvPr>
              <p:cNvSpPr/>
              <p:nvPr/>
            </p:nvSpPr>
            <p:spPr>
              <a:xfrm>
                <a:off x="7624528"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Rectangle 221">
                <a:extLst>
                  <a:ext uri="{FF2B5EF4-FFF2-40B4-BE49-F238E27FC236}">
                    <a16:creationId xmlns:a16="http://schemas.microsoft.com/office/drawing/2014/main" id="{2544687A-34FB-44B9-BC12-5B79CB7FBFD3}"/>
                  </a:ext>
                </a:extLst>
              </p:cNvPr>
              <p:cNvSpPr/>
              <p:nvPr/>
            </p:nvSpPr>
            <p:spPr>
              <a:xfrm>
                <a:off x="8002437"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3" name="Straight Arrow Connector 222">
                <a:extLst>
                  <a:ext uri="{FF2B5EF4-FFF2-40B4-BE49-F238E27FC236}">
                    <a16:creationId xmlns:a16="http://schemas.microsoft.com/office/drawing/2014/main" id="{8A063AE7-EA1C-48C1-875E-A2D91D1EF859}"/>
                  </a:ext>
                </a:extLst>
              </p:cNvPr>
              <p:cNvCxnSpPr>
                <a:cxnSpLocks/>
              </p:cNvCxnSpPr>
              <p:nvPr/>
            </p:nvCxnSpPr>
            <p:spPr>
              <a:xfrm flipV="1">
                <a:off x="7407404" y="2749259"/>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4" name="Group 223">
              <a:extLst>
                <a:ext uri="{FF2B5EF4-FFF2-40B4-BE49-F238E27FC236}">
                  <a16:creationId xmlns:a16="http://schemas.microsoft.com/office/drawing/2014/main" id="{BCC93304-8BF0-4C90-99FD-6C646B235F03}"/>
                </a:ext>
              </a:extLst>
            </p:cNvPr>
            <p:cNvGrpSpPr/>
            <p:nvPr/>
          </p:nvGrpSpPr>
          <p:grpSpPr>
            <a:xfrm>
              <a:off x="7929277" y="3757933"/>
              <a:ext cx="2022630" cy="653185"/>
              <a:chOff x="6450804" y="2554099"/>
              <a:chExt cx="2022630" cy="653185"/>
            </a:xfrm>
          </p:grpSpPr>
          <p:sp>
            <p:nvSpPr>
              <p:cNvPr id="225" name="Rectangle 224">
                <a:extLst>
                  <a:ext uri="{FF2B5EF4-FFF2-40B4-BE49-F238E27FC236}">
                    <a16:creationId xmlns:a16="http://schemas.microsoft.com/office/drawing/2014/main" id="{D58EEE8A-BF45-4710-B087-C754B0FBEABD}"/>
                  </a:ext>
                </a:extLst>
              </p:cNvPr>
              <p:cNvSpPr/>
              <p:nvPr/>
            </p:nvSpPr>
            <p:spPr>
              <a:xfrm>
                <a:off x="6450804" y="2938481"/>
                <a:ext cx="2022630" cy="219151"/>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TextBox 225">
                <a:extLst>
                  <a:ext uri="{FF2B5EF4-FFF2-40B4-BE49-F238E27FC236}">
                    <a16:creationId xmlns:a16="http://schemas.microsoft.com/office/drawing/2014/main" id="{E349E88B-B023-4436-8120-AE9C5FED2BA5}"/>
                  </a:ext>
                </a:extLst>
              </p:cNvPr>
              <p:cNvSpPr txBox="1"/>
              <p:nvPr/>
            </p:nvSpPr>
            <p:spPr>
              <a:xfrm>
                <a:off x="6706087" y="2868730"/>
                <a:ext cx="1542158" cy="338554"/>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Layer 2</a:t>
                </a:r>
                <a:endParaRPr lang="en-US" sz="1600" dirty="0">
                  <a:latin typeface="Arial" panose="020B0604020202020204" pitchFamily="34" charset="0"/>
                  <a:cs typeface="Arial" panose="020B0604020202020204" pitchFamily="34" charset="0"/>
                </a:endParaRPr>
              </a:p>
            </p:txBody>
          </p:sp>
          <p:cxnSp>
            <p:nvCxnSpPr>
              <p:cNvPr id="227" name="Straight Arrow Connector 226">
                <a:extLst>
                  <a:ext uri="{FF2B5EF4-FFF2-40B4-BE49-F238E27FC236}">
                    <a16:creationId xmlns:a16="http://schemas.microsoft.com/office/drawing/2014/main" id="{356D9D8D-A89F-43EB-A495-55616B35DA6C}"/>
                  </a:ext>
                </a:extLst>
              </p:cNvPr>
              <p:cNvCxnSpPr>
                <a:cxnSpLocks/>
              </p:cNvCxnSpPr>
              <p:nvPr/>
            </p:nvCxnSpPr>
            <p:spPr>
              <a:xfrm flipV="1">
                <a:off x="6737274" y="2749259"/>
                <a:ext cx="0" cy="189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771A0557-B2F1-41A4-951C-53CB177C2E91}"/>
                  </a:ext>
                </a:extLst>
              </p:cNvPr>
              <p:cNvCxnSpPr>
                <a:cxnSpLocks/>
              </p:cNvCxnSpPr>
              <p:nvPr/>
            </p:nvCxnSpPr>
            <p:spPr>
              <a:xfrm flipV="1">
                <a:off x="7779933" y="2759308"/>
                <a:ext cx="0" cy="1791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FC57FF8A-6DBA-4F96-A5CC-4E09C94F3D6B}"/>
                  </a:ext>
                </a:extLst>
              </p:cNvPr>
              <p:cNvCxnSpPr>
                <a:cxnSpLocks/>
              </p:cNvCxnSpPr>
              <p:nvPr/>
            </p:nvCxnSpPr>
            <p:spPr>
              <a:xfrm flipV="1">
                <a:off x="8133501" y="2769356"/>
                <a:ext cx="0" cy="169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4642F4D9-B707-491F-82AF-4DAD63056EB1}"/>
                  </a:ext>
                </a:extLst>
              </p:cNvPr>
              <p:cNvCxnSpPr>
                <a:cxnSpLocks/>
              </p:cNvCxnSpPr>
              <p:nvPr/>
            </p:nvCxnSpPr>
            <p:spPr>
              <a:xfrm flipV="1">
                <a:off x="7087866" y="2759308"/>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1" name="Rectangle 230">
                <a:extLst>
                  <a:ext uri="{FF2B5EF4-FFF2-40B4-BE49-F238E27FC236}">
                    <a16:creationId xmlns:a16="http://schemas.microsoft.com/office/drawing/2014/main" id="{D84875DD-75BE-4F9B-9926-C8C47957A7A9}"/>
                  </a:ext>
                </a:extLst>
              </p:cNvPr>
              <p:cNvSpPr/>
              <p:nvPr/>
            </p:nvSpPr>
            <p:spPr>
              <a:xfrm>
                <a:off x="6587965"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Rectangle 231">
                <a:extLst>
                  <a:ext uri="{FF2B5EF4-FFF2-40B4-BE49-F238E27FC236}">
                    <a16:creationId xmlns:a16="http://schemas.microsoft.com/office/drawing/2014/main" id="{93AA6946-68EC-4DEA-BBEF-22E645648BB8}"/>
                  </a:ext>
                </a:extLst>
              </p:cNvPr>
              <p:cNvSpPr/>
              <p:nvPr/>
            </p:nvSpPr>
            <p:spPr>
              <a:xfrm>
                <a:off x="6932461"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9C0E3F41-EE17-43D6-AD72-3718DA3BBC3B}"/>
                  </a:ext>
                </a:extLst>
              </p:cNvPr>
              <p:cNvSpPr/>
              <p:nvPr/>
            </p:nvSpPr>
            <p:spPr>
              <a:xfrm>
                <a:off x="7283152"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DC7D931E-A8AA-4466-92FF-2F51879A0702}"/>
                  </a:ext>
                </a:extLst>
              </p:cNvPr>
              <p:cNvSpPr/>
              <p:nvPr/>
            </p:nvSpPr>
            <p:spPr>
              <a:xfrm>
                <a:off x="7624528"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Rectangle 234">
                <a:extLst>
                  <a:ext uri="{FF2B5EF4-FFF2-40B4-BE49-F238E27FC236}">
                    <a16:creationId xmlns:a16="http://schemas.microsoft.com/office/drawing/2014/main" id="{90D4A1DA-BACA-47BE-895A-6782BE81E48D}"/>
                  </a:ext>
                </a:extLst>
              </p:cNvPr>
              <p:cNvSpPr/>
              <p:nvPr/>
            </p:nvSpPr>
            <p:spPr>
              <a:xfrm>
                <a:off x="8002437"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6" name="Straight Arrow Connector 235">
                <a:extLst>
                  <a:ext uri="{FF2B5EF4-FFF2-40B4-BE49-F238E27FC236}">
                    <a16:creationId xmlns:a16="http://schemas.microsoft.com/office/drawing/2014/main" id="{CB83D70F-FCE5-4EF0-87B2-E89A6619D7D9}"/>
                  </a:ext>
                </a:extLst>
              </p:cNvPr>
              <p:cNvCxnSpPr>
                <a:cxnSpLocks/>
              </p:cNvCxnSpPr>
              <p:nvPr/>
            </p:nvCxnSpPr>
            <p:spPr>
              <a:xfrm flipV="1">
                <a:off x="7407404" y="2749259"/>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8" name="TextBox 237">
              <a:extLst>
                <a:ext uri="{FF2B5EF4-FFF2-40B4-BE49-F238E27FC236}">
                  <a16:creationId xmlns:a16="http://schemas.microsoft.com/office/drawing/2014/main" id="{A60FE309-7F33-43B0-A6DE-A2174CB07E3F}"/>
                </a:ext>
              </a:extLst>
            </p:cNvPr>
            <p:cNvSpPr txBox="1"/>
            <p:nvPr/>
          </p:nvSpPr>
          <p:spPr>
            <a:xfrm>
              <a:off x="9047815" y="5420087"/>
              <a:ext cx="154215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embedding</a:t>
              </a:r>
            </a:p>
          </p:txBody>
        </p:sp>
      </p:grpSp>
      <p:sp>
        <p:nvSpPr>
          <p:cNvPr id="248" name="Right Brace 247">
            <a:extLst>
              <a:ext uri="{FF2B5EF4-FFF2-40B4-BE49-F238E27FC236}">
                <a16:creationId xmlns:a16="http://schemas.microsoft.com/office/drawing/2014/main" id="{9475168A-A5E1-44C7-B2F9-263943949631}"/>
              </a:ext>
            </a:extLst>
          </p:cNvPr>
          <p:cNvSpPr/>
          <p:nvPr/>
        </p:nvSpPr>
        <p:spPr>
          <a:xfrm rot="16200000">
            <a:off x="3372211" y="3313543"/>
            <a:ext cx="163344" cy="2733561"/>
          </a:xfrm>
          <a:prstGeom prst="rightBrace">
            <a:avLst>
              <a:gd name="adj1" fmla="val 3883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9" name="Connector: Curved 258">
            <a:extLst>
              <a:ext uri="{FF2B5EF4-FFF2-40B4-BE49-F238E27FC236}">
                <a16:creationId xmlns:a16="http://schemas.microsoft.com/office/drawing/2014/main" id="{C8F29DF3-5FE4-4818-92D1-6282A15F8982}"/>
              </a:ext>
            </a:extLst>
          </p:cNvPr>
          <p:cNvCxnSpPr>
            <a:cxnSpLocks/>
            <a:stCxn id="148" idx="0"/>
            <a:endCxn id="22" idx="2"/>
          </p:cNvCxnSpPr>
          <p:nvPr/>
        </p:nvCxnSpPr>
        <p:spPr>
          <a:xfrm rot="16200000" flipV="1">
            <a:off x="5149031" y="4013401"/>
            <a:ext cx="681477" cy="264266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1" name="Connector: Curved 260">
            <a:extLst>
              <a:ext uri="{FF2B5EF4-FFF2-40B4-BE49-F238E27FC236}">
                <a16:creationId xmlns:a16="http://schemas.microsoft.com/office/drawing/2014/main" id="{FED56C61-AC9A-4D84-BA29-AEE0D867243E}"/>
              </a:ext>
            </a:extLst>
          </p:cNvPr>
          <p:cNvCxnSpPr>
            <a:cxnSpLocks/>
            <a:stCxn id="149" idx="0"/>
            <a:endCxn id="117" idx="2"/>
          </p:cNvCxnSpPr>
          <p:nvPr/>
        </p:nvCxnSpPr>
        <p:spPr>
          <a:xfrm rot="16200000" flipV="1">
            <a:off x="4690284" y="3571579"/>
            <a:ext cx="1580373" cy="262407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6" name="Right Brace 265">
            <a:extLst>
              <a:ext uri="{FF2B5EF4-FFF2-40B4-BE49-F238E27FC236}">
                <a16:creationId xmlns:a16="http://schemas.microsoft.com/office/drawing/2014/main" id="{29CF6E8D-8413-4BB2-BCF8-6BFA0AB7EFC1}"/>
              </a:ext>
            </a:extLst>
          </p:cNvPr>
          <p:cNvSpPr/>
          <p:nvPr/>
        </p:nvSpPr>
        <p:spPr>
          <a:xfrm rot="16200000">
            <a:off x="3381662" y="2442316"/>
            <a:ext cx="101783" cy="2627026"/>
          </a:xfrm>
          <a:prstGeom prst="rightBrace">
            <a:avLst>
              <a:gd name="adj1" fmla="val 3883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0" name="Connector: Curved 269">
            <a:extLst>
              <a:ext uri="{FF2B5EF4-FFF2-40B4-BE49-F238E27FC236}">
                <a16:creationId xmlns:a16="http://schemas.microsoft.com/office/drawing/2014/main" id="{F4646F84-3370-4C79-A4C4-B8F26C7814B9}"/>
              </a:ext>
            </a:extLst>
          </p:cNvPr>
          <p:cNvCxnSpPr>
            <a:cxnSpLocks/>
            <a:stCxn id="198" idx="1"/>
            <a:endCxn id="131" idx="2"/>
          </p:cNvCxnSpPr>
          <p:nvPr/>
        </p:nvCxnSpPr>
        <p:spPr>
          <a:xfrm rot="10800000" flipV="1">
            <a:off x="4817773" y="2565614"/>
            <a:ext cx="3263713" cy="198363"/>
          </a:xfrm>
          <a:prstGeom prst="curvedConnector4">
            <a:avLst>
              <a:gd name="adj1" fmla="val 45518"/>
              <a:gd name="adj2" fmla="val 215243"/>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TextBox 9">
            <a:extLst>
              <a:ext uri="{FF2B5EF4-FFF2-40B4-BE49-F238E27FC236}">
                <a16:creationId xmlns:a16="http://schemas.microsoft.com/office/drawing/2014/main" id="{CBBE8CD2-4995-4E23-AEC8-B3ED403F408B}"/>
              </a:ext>
            </a:extLst>
          </p:cNvPr>
          <p:cNvSpPr txBox="1"/>
          <p:nvPr/>
        </p:nvSpPr>
        <p:spPr>
          <a:xfrm>
            <a:off x="-23121" y="5663293"/>
            <a:ext cx="2110223" cy="646331"/>
          </a:xfrm>
          <a:prstGeom prst="rect">
            <a:avLst/>
          </a:prstGeom>
          <a:noFill/>
        </p:spPr>
        <p:txBody>
          <a:bodyPr wrap="square" rtlCol="0">
            <a:spAutoFit/>
          </a:bodyPr>
          <a:lstStyle/>
          <a:p>
            <a:pPr algn="ctr"/>
            <a:r>
              <a:rPr lang="zh-CN" altLang="en-US" dirty="0">
                <a:latin typeface="Arial" panose="020B0604020202020204" pitchFamily="34" charset="0"/>
                <a:cs typeface="Arial" panose="020B0604020202020204" pitchFamily="34" charset="0"/>
              </a:rPr>
              <a:t>输</a:t>
            </a:r>
            <a:r>
              <a:rPr lang="zh-CN" altLang="en-US" dirty="0" smtClean="0">
                <a:latin typeface="Arial" panose="020B0604020202020204" pitchFamily="34" charset="0"/>
                <a:cs typeface="Arial" panose="020B0604020202020204" pitchFamily="34" charset="0"/>
              </a:rPr>
              <a:t>入：包括原始文本和实体</a:t>
            </a:r>
            <a:endParaRPr lang="en-US" dirty="0">
              <a:latin typeface="Arial" panose="020B0604020202020204" pitchFamily="34" charset="0"/>
              <a:cs typeface="Arial" panose="020B0604020202020204" pitchFamily="34" charset="0"/>
            </a:endParaRPr>
          </a:p>
        </p:txBody>
      </p:sp>
      <p:cxnSp>
        <p:nvCxnSpPr>
          <p:cNvPr id="143" name="Straight Arrow Connector 123">
            <a:extLst>
              <a:ext uri="{FF2B5EF4-FFF2-40B4-BE49-F238E27FC236}">
                <a16:creationId xmlns:a16="http://schemas.microsoft.com/office/drawing/2014/main" id="{25DF789D-3685-4E57-8B78-234A5131063A}"/>
              </a:ext>
            </a:extLst>
          </p:cNvPr>
          <p:cNvCxnSpPr>
            <a:cxnSpLocks/>
          </p:cNvCxnSpPr>
          <p:nvPr/>
        </p:nvCxnSpPr>
        <p:spPr>
          <a:xfrm flipV="1">
            <a:off x="2127234" y="2330600"/>
            <a:ext cx="0" cy="2289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8" name="Rectangle 158">
            <a:extLst>
              <a:ext uri="{FF2B5EF4-FFF2-40B4-BE49-F238E27FC236}">
                <a16:creationId xmlns:a16="http://schemas.microsoft.com/office/drawing/2014/main" id="{3B3BBB46-B93E-4B46-B8D3-FBE53A4FB813}"/>
              </a:ext>
            </a:extLst>
          </p:cNvPr>
          <p:cNvSpPr/>
          <p:nvPr/>
        </p:nvSpPr>
        <p:spPr>
          <a:xfrm>
            <a:off x="5885721" y="5675474"/>
            <a:ext cx="1850763" cy="343556"/>
          </a:xfrm>
          <a:prstGeom prst="rect">
            <a:avLst/>
          </a:prstGeom>
          <a:solidFill>
            <a:schemeClr val="accent6">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TextBox 159">
            <a:extLst>
              <a:ext uri="{FF2B5EF4-FFF2-40B4-BE49-F238E27FC236}">
                <a16:creationId xmlns:a16="http://schemas.microsoft.com/office/drawing/2014/main" id="{4D1BCE87-AACB-4DA0-9DB0-E1B201C64CF5}"/>
              </a:ext>
            </a:extLst>
          </p:cNvPr>
          <p:cNvSpPr txBox="1"/>
          <p:nvPr/>
        </p:nvSpPr>
        <p:spPr>
          <a:xfrm>
            <a:off x="5848528" y="5673801"/>
            <a:ext cx="188795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rPr>
              <a:t>entity embedding</a:t>
            </a:r>
            <a:endParaRPr lang="en-US" sz="1600" dirty="0">
              <a:latin typeface="Arial" panose="020B0604020202020204" pitchFamily="34" charset="0"/>
              <a:cs typeface="Arial" panose="020B0604020202020204" pitchFamily="34" charset="0"/>
            </a:endParaRPr>
          </a:p>
        </p:txBody>
      </p:sp>
      <p:cxnSp>
        <p:nvCxnSpPr>
          <p:cNvPr id="154" name="Connector: Curved 258">
            <a:extLst>
              <a:ext uri="{FF2B5EF4-FFF2-40B4-BE49-F238E27FC236}">
                <a16:creationId xmlns:a16="http://schemas.microsoft.com/office/drawing/2014/main" id="{C8F29DF3-5FE4-4818-92D1-6282A15F8982}"/>
              </a:ext>
            </a:extLst>
          </p:cNvPr>
          <p:cNvCxnSpPr>
            <a:cxnSpLocks/>
            <a:stCxn id="218" idx="1"/>
            <a:endCxn id="23" idx="2"/>
          </p:cNvCxnSpPr>
          <p:nvPr/>
        </p:nvCxnSpPr>
        <p:spPr>
          <a:xfrm rot="10800000" flipV="1">
            <a:off x="4820663" y="4802861"/>
            <a:ext cx="3260822" cy="191136"/>
          </a:xfrm>
          <a:prstGeom prst="curvedConnector4">
            <a:avLst>
              <a:gd name="adj1" fmla="val 45514"/>
              <a:gd name="adj2" fmla="val 2196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Connector: Curved 258">
            <a:extLst>
              <a:ext uri="{FF2B5EF4-FFF2-40B4-BE49-F238E27FC236}">
                <a16:creationId xmlns:a16="http://schemas.microsoft.com/office/drawing/2014/main" id="{C8F29DF3-5FE4-4818-92D1-6282A15F8982}"/>
              </a:ext>
            </a:extLst>
          </p:cNvPr>
          <p:cNvCxnSpPr>
            <a:cxnSpLocks/>
            <a:stCxn id="231" idx="1"/>
            <a:endCxn id="118" idx="2"/>
          </p:cNvCxnSpPr>
          <p:nvPr/>
        </p:nvCxnSpPr>
        <p:spPr>
          <a:xfrm rot="10800000" flipV="1">
            <a:off x="4820664" y="3863642"/>
            <a:ext cx="3245775" cy="229785"/>
          </a:xfrm>
          <a:prstGeom prst="curvedConnector4">
            <a:avLst>
              <a:gd name="adj1" fmla="val 45493"/>
              <a:gd name="adj2" fmla="val 199484"/>
            </a:avLst>
          </a:prstGeom>
          <a:ln>
            <a:tailEnd type="triangle"/>
          </a:ln>
        </p:spPr>
        <p:style>
          <a:lnRef idx="1">
            <a:schemeClr val="accent1"/>
          </a:lnRef>
          <a:fillRef idx="0">
            <a:schemeClr val="accent1"/>
          </a:fillRef>
          <a:effectRef idx="0">
            <a:schemeClr val="accent1"/>
          </a:effectRef>
          <a:fontRef idx="minor">
            <a:schemeClr val="tx1"/>
          </a:fontRef>
        </p:style>
      </p:cxnSp>
      <p:sp>
        <p:nvSpPr>
          <p:cNvPr id="173" name="Rectangle 158">
            <a:extLst>
              <a:ext uri="{FF2B5EF4-FFF2-40B4-BE49-F238E27FC236}">
                <a16:creationId xmlns:a16="http://schemas.microsoft.com/office/drawing/2014/main" id="{3B3BBB46-B93E-4B46-B8D3-FBE53A4FB813}"/>
              </a:ext>
            </a:extLst>
          </p:cNvPr>
          <p:cNvSpPr/>
          <p:nvPr/>
        </p:nvSpPr>
        <p:spPr>
          <a:xfrm>
            <a:off x="1792892" y="1956576"/>
            <a:ext cx="662940" cy="343556"/>
          </a:xfrm>
          <a:prstGeom prst="rect">
            <a:avLst/>
          </a:prstGeom>
          <a:solidFill>
            <a:schemeClr val="accent6">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59">
            <a:extLst>
              <a:ext uri="{FF2B5EF4-FFF2-40B4-BE49-F238E27FC236}">
                <a16:creationId xmlns:a16="http://schemas.microsoft.com/office/drawing/2014/main" id="{4D1BCE87-AACB-4DA0-9DB0-E1B201C64CF5}"/>
              </a:ext>
            </a:extLst>
          </p:cNvPr>
          <p:cNvSpPr txBox="1"/>
          <p:nvPr/>
        </p:nvSpPr>
        <p:spPr>
          <a:xfrm>
            <a:off x="1724312" y="1954903"/>
            <a:ext cx="792480"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rPr>
              <a:t>output</a:t>
            </a:r>
            <a:endParaRPr lang="en-US" sz="1600" dirty="0">
              <a:latin typeface="Arial" panose="020B0604020202020204" pitchFamily="34" charset="0"/>
              <a:cs typeface="Arial" panose="020B0604020202020204" pitchFamily="34" charset="0"/>
            </a:endParaRPr>
          </a:p>
        </p:txBody>
      </p:sp>
      <p:sp>
        <p:nvSpPr>
          <p:cNvPr id="175" name="Rectangle: Rounded Corners 29">
            <a:extLst>
              <a:ext uri="{FF2B5EF4-FFF2-40B4-BE49-F238E27FC236}">
                <a16:creationId xmlns:a16="http://schemas.microsoft.com/office/drawing/2014/main" id="{58527E6F-C512-4007-9E7F-05E2D83B5CB1}"/>
              </a:ext>
            </a:extLst>
          </p:cNvPr>
          <p:cNvSpPr txBox="1">
            <a:spLocks/>
          </p:cNvSpPr>
          <p:nvPr/>
        </p:nvSpPr>
        <p:spPr>
          <a:xfrm>
            <a:off x="6501106" y="755976"/>
            <a:ext cx="1808915" cy="59504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zh-CN" altLang="en-US" sz="1800" b="1" dirty="0" smtClean="0"/>
              <a:t>第</a:t>
            </a:r>
            <a:r>
              <a:rPr lang="en-US" altLang="zh-CN" sz="1800" b="1" dirty="0" smtClean="0"/>
              <a:t>2</a:t>
            </a:r>
            <a:r>
              <a:rPr lang="zh-CN" altLang="en-US" sz="1800" b="1" dirty="0" smtClean="0"/>
              <a:t>个版本</a:t>
            </a:r>
            <a:endParaRPr lang="en-US" sz="1800" b="1" dirty="0"/>
          </a:p>
        </p:txBody>
      </p:sp>
      <p:cxnSp>
        <p:nvCxnSpPr>
          <p:cNvPr id="137" name="Straight Arrow Connector 109">
            <a:extLst>
              <a:ext uri="{FF2B5EF4-FFF2-40B4-BE49-F238E27FC236}">
                <a16:creationId xmlns:a16="http://schemas.microsoft.com/office/drawing/2014/main" id="{C8CE08A8-95C9-4DCE-AAF0-4F849BB290A1}"/>
              </a:ext>
            </a:extLst>
          </p:cNvPr>
          <p:cNvCxnSpPr>
            <a:cxnSpLocks/>
          </p:cNvCxnSpPr>
          <p:nvPr/>
        </p:nvCxnSpPr>
        <p:spPr>
          <a:xfrm flipV="1">
            <a:off x="3440218" y="4438546"/>
            <a:ext cx="0" cy="189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09">
            <a:extLst>
              <a:ext uri="{FF2B5EF4-FFF2-40B4-BE49-F238E27FC236}">
                <a16:creationId xmlns:a16="http://schemas.microsoft.com/office/drawing/2014/main" id="{C8CE08A8-95C9-4DCE-AAF0-4F849BB290A1}"/>
              </a:ext>
            </a:extLst>
          </p:cNvPr>
          <p:cNvCxnSpPr>
            <a:cxnSpLocks/>
          </p:cNvCxnSpPr>
          <p:nvPr/>
        </p:nvCxnSpPr>
        <p:spPr>
          <a:xfrm flipV="1">
            <a:off x="3498403" y="3243943"/>
            <a:ext cx="0" cy="189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Connector: Curved 260">
            <a:extLst>
              <a:ext uri="{FF2B5EF4-FFF2-40B4-BE49-F238E27FC236}">
                <a16:creationId xmlns:a16="http://schemas.microsoft.com/office/drawing/2014/main" id="{FED56C61-AC9A-4D84-BA29-AEE0D867243E}"/>
              </a:ext>
            </a:extLst>
          </p:cNvPr>
          <p:cNvCxnSpPr>
            <a:cxnSpLocks/>
            <a:stCxn id="149" idx="0"/>
            <a:endCxn id="130" idx="2"/>
          </p:cNvCxnSpPr>
          <p:nvPr/>
        </p:nvCxnSpPr>
        <p:spPr>
          <a:xfrm rot="16200000" flipV="1">
            <a:off x="4024114" y="2905408"/>
            <a:ext cx="2909823" cy="262696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29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9959-8C45-4936-B3C2-232321235F7A}"/>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21DB1F07-1647-48F1-8D1A-E06C4A9629B2}"/>
              </a:ext>
            </a:extLst>
          </p:cNvPr>
          <p:cNvSpPr>
            <a:spLocks noGrp="1"/>
          </p:cNvSpPr>
          <p:nvPr>
            <p:ph idx="1"/>
          </p:nvPr>
        </p:nvSpPr>
        <p:spPr/>
        <p:txBody>
          <a:bodyPr/>
          <a:lstStyle/>
          <a:p>
            <a:r>
              <a:rPr lang="en-US" dirty="0"/>
              <a:t>Overview</a:t>
            </a:r>
          </a:p>
        </p:txBody>
      </p:sp>
      <p:grpSp>
        <p:nvGrpSpPr>
          <p:cNvPr id="23" name="Group 22">
            <a:extLst>
              <a:ext uri="{FF2B5EF4-FFF2-40B4-BE49-F238E27FC236}">
                <a16:creationId xmlns:a16="http://schemas.microsoft.com/office/drawing/2014/main" id="{EF3C0473-2906-4D8B-BF7C-64F1E84586BE}"/>
              </a:ext>
            </a:extLst>
          </p:cNvPr>
          <p:cNvGrpSpPr/>
          <p:nvPr/>
        </p:nvGrpSpPr>
        <p:grpSpPr>
          <a:xfrm>
            <a:off x="6250330" y="4069564"/>
            <a:ext cx="5002196" cy="2423310"/>
            <a:chOff x="2372810" y="2868110"/>
            <a:chExt cx="4944321" cy="2871082"/>
          </a:xfrm>
        </p:grpSpPr>
        <p:sp>
          <p:nvSpPr>
            <p:cNvPr id="4" name="Rectangle: Rounded Corners 3">
              <a:extLst>
                <a:ext uri="{FF2B5EF4-FFF2-40B4-BE49-F238E27FC236}">
                  <a16:creationId xmlns:a16="http://schemas.microsoft.com/office/drawing/2014/main" id="{636AE9F8-8CAF-4B3F-A447-F8F067A228F9}"/>
                </a:ext>
              </a:extLst>
            </p:cNvPr>
            <p:cNvSpPr/>
            <p:nvPr/>
          </p:nvSpPr>
          <p:spPr>
            <a:xfrm>
              <a:off x="2372810" y="3646025"/>
              <a:ext cx="2569580" cy="10995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Encoder</a:t>
              </a:r>
            </a:p>
          </p:txBody>
        </p:sp>
        <p:sp>
          <p:nvSpPr>
            <p:cNvPr id="5" name="TextBox 4">
              <a:extLst>
                <a:ext uri="{FF2B5EF4-FFF2-40B4-BE49-F238E27FC236}">
                  <a16:creationId xmlns:a16="http://schemas.microsoft.com/office/drawing/2014/main" id="{F5E04FC0-1A9B-4032-AA7D-3DA767255F09}"/>
                </a:ext>
              </a:extLst>
            </p:cNvPr>
            <p:cNvSpPr txBox="1"/>
            <p:nvPr/>
          </p:nvSpPr>
          <p:spPr>
            <a:xfrm>
              <a:off x="3009418" y="5092861"/>
              <a:ext cx="1527859" cy="646331"/>
            </a:xfrm>
            <a:prstGeom prst="rect">
              <a:avLst/>
            </a:prstGeom>
            <a:noFill/>
          </p:spPr>
          <p:txBody>
            <a:bodyPr wrap="square" rtlCol="0">
              <a:spAutoFit/>
            </a:bodyPr>
            <a:lstStyle/>
            <a:p>
              <a:r>
                <a:rPr lang="en-US" dirty="0"/>
                <a:t>Input &amp; entity &amp; short des</a:t>
              </a:r>
            </a:p>
          </p:txBody>
        </p:sp>
        <p:sp>
          <p:nvSpPr>
            <p:cNvPr id="7" name="Rectangle: Rounded Corners 6">
              <a:extLst>
                <a:ext uri="{FF2B5EF4-FFF2-40B4-BE49-F238E27FC236}">
                  <a16:creationId xmlns:a16="http://schemas.microsoft.com/office/drawing/2014/main" id="{8B32AB27-6365-4069-B6CB-85F5667F9A43}"/>
                </a:ext>
              </a:extLst>
            </p:cNvPr>
            <p:cNvSpPr/>
            <p:nvPr/>
          </p:nvSpPr>
          <p:spPr>
            <a:xfrm>
              <a:off x="5754547" y="3831219"/>
              <a:ext cx="1495065" cy="729205"/>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K-module</a:t>
              </a:r>
            </a:p>
          </p:txBody>
        </p:sp>
        <p:sp>
          <p:nvSpPr>
            <p:cNvPr id="9" name="Arrow: Up 8">
              <a:extLst>
                <a:ext uri="{FF2B5EF4-FFF2-40B4-BE49-F238E27FC236}">
                  <a16:creationId xmlns:a16="http://schemas.microsoft.com/office/drawing/2014/main" id="{1C90A734-9A1B-4744-BFCC-83FFAB85C6DB}"/>
                </a:ext>
              </a:extLst>
            </p:cNvPr>
            <p:cNvSpPr/>
            <p:nvPr/>
          </p:nvSpPr>
          <p:spPr>
            <a:xfrm rot="16200000">
              <a:off x="5126071" y="4024045"/>
              <a:ext cx="444795" cy="426373"/>
            </a:xfrm>
            <a:prstGeom prst="upArrow">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DBD8BE93-6F49-4812-B43D-AEC7849ECD02}"/>
                </a:ext>
              </a:extLst>
            </p:cNvPr>
            <p:cNvCxnSpPr>
              <a:cxnSpLocks/>
            </p:cNvCxnSpPr>
            <p:nvPr/>
          </p:nvCxnSpPr>
          <p:spPr>
            <a:xfrm flipV="1">
              <a:off x="3685152" y="3345084"/>
              <a:ext cx="0" cy="2377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205B3D0D-3F8D-42C5-93A4-EAFABDE5379E}"/>
                </a:ext>
              </a:extLst>
            </p:cNvPr>
            <p:cNvSpPr/>
            <p:nvPr/>
          </p:nvSpPr>
          <p:spPr>
            <a:xfrm>
              <a:off x="2820899" y="2868110"/>
              <a:ext cx="1728506" cy="413796"/>
            </a:xfrm>
            <a:prstGeom prst="roundRect">
              <a:avLst/>
            </a:prstGeom>
            <a:solidFill>
              <a:srgbClr val="D399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Prediction layer</a:t>
              </a:r>
            </a:p>
          </p:txBody>
        </p:sp>
        <p:sp>
          <p:nvSpPr>
            <p:cNvPr id="17" name="TextBox 16">
              <a:extLst>
                <a:ext uri="{FF2B5EF4-FFF2-40B4-BE49-F238E27FC236}">
                  <a16:creationId xmlns:a16="http://schemas.microsoft.com/office/drawing/2014/main" id="{82A475DF-D226-4B87-BA67-E6CFC917CE2E}"/>
                </a:ext>
              </a:extLst>
            </p:cNvPr>
            <p:cNvSpPr txBox="1"/>
            <p:nvPr/>
          </p:nvSpPr>
          <p:spPr>
            <a:xfrm>
              <a:off x="5789272" y="5098625"/>
              <a:ext cx="1527859" cy="369332"/>
            </a:xfrm>
            <a:prstGeom prst="rect">
              <a:avLst/>
            </a:prstGeom>
            <a:noFill/>
          </p:spPr>
          <p:txBody>
            <a:bodyPr wrap="square" rtlCol="0">
              <a:spAutoFit/>
            </a:bodyPr>
            <a:lstStyle/>
            <a:p>
              <a:r>
                <a:rPr lang="en-US" dirty="0"/>
                <a:t>descriptions</a:t>
              </a:r>
            </a:p>
          </p:txBody>
        </p:sp>
        <p:cxnSp>
          <p:nvCxnSpPr>
            <p:cNvPr id="19" name="Straight Arrow Connector 18">
              <a:extLst>
                <a:ext uri="{FF2B5EF4-FFF2-40B4-BE49-F238E27FC236}">
                  <a16:creationId xmlns:a16="http://schemas.microsoft.com/office/drawing/2014/main" id="{E4A9F29B-3F9C-44C4-9012-8BDD8D4C01AB}"/>
                </a:ext>
              </a:extLst>
            </p:cNvPr>
            <p:cNvCxnSpPr>
              <a:cxnSpLocks/>
            </p:cNvCxnSpPr>
            <p:nvPr/>
          </p:nvCxnSpPr>
          <p:spPr>
            <a:xfrm flipV="1">
              <a:off x="3691484" y="4855098"/>
              <a:ext cx="0" cy="2377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B51E9DA-F341-4D86-8BFD-1C7F7FD2E9AB}"/>
                </a:ext>
              </a:extLst>
            </p:cNvPr>
            <p:cNvCxnSpPr>
              <a:cxnSpLocks/>
            </p:cNvCxnSpPr>
            <p:nvPr/>
          </p:nvCxnSpPr>
          <p:spPr>
            <a:xfrm flipV="1">
              <a:off x="6520405" y="4745620"/>
              <a:ext cx="0" cy="3472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84E5993C-7FB2-4189-848F-EE77C8AA3025}"/>
              </a:ext>
            </a:extLst>
          </p:cNvPr>
          <p:cNvSpPr txBox="1"/>
          <p:nvPr/>
        </p:nvSpPr>
        <p:spPr>
          <a:xfrm>
            <a:off x="6703664" y="3469364"/>
            <a:ext cx="3329501" cy="369332"/>
          </a:xfrm>
          <a:prstGeom prst="rect">
            <a:avLst/>
          </a:prstGeom>
          <a:noFill/>
        </p:spPr>
        <p:txBody>
          <a:bodyPr wrap="none" rtlCol="0">
            <a:spAutoFit/>
          </a:bodyPr>
          <a:lstStyle/>
          <a:p>
            <a:r>
              <a:rPr lang="en-US" dirty="0"/>
              <a:t>Fine-tuning for downstream tasks</a:t>
            </a:r>
          </a:p>
        </p:txBody>
      </p:sp>
      <p:sp>
        <p:nvSpPr>
          <p:cNvPr id="26" name="TextBox 25">
            <a:extLst>
              <a:ext uri="{FF2B5EF4-FFF2-40B4-BE49-F238E27FC236}">
                <a16:creationId xmlns:a16="http://schemas.microsoft.com/office/drawing/2014/main" id="{AED75391-59E2-47D9-A282-80D35BDA4ADA}"/>
              </a:ext>
            </a:extLst>
          </p:cNvPr>
          <p:cNvSpPr txBox="1"/>
          <p:nvPr/>
        </p:nvSpPr>
        <p:spPr>
          <a:xfrm>
            <a:off x="5980269" y="156360"/>
            <a:ext cx="2252796" cy="369332"/>
          </a:xfrm>
          <a:prstGeom prst="rect">
            <a:avLst/>
          </a:prstGeom>
          <a:noFill/>
        </p:spPr>
        <p:txBody>
          <a:bodyPr wrap="none" rtlCol="0">
            <a:spAutoFit/>
          </a:bodyPr>
          <a:lstStyle/>
          <a:p>
            <a:r>
              <a:rPr lang="en-US" dirty="0"/>
              <a:t>K-module pre-training</a:t>
            </a:r>
          </a:p>
        </p:txBody>
      </p:sp>
      <p:grpSp>
        <p:nvGrpSpPr>
          <p:cNvPr id="37" name="Group 36">
            <a:extLst>
              <a:ext uri="{FF2B5EF4-FFF2-40B4-BE49-F238E27FC236}">
                <a16:creationId xmlns:a16="http://schemas.microsoft.com/office/drawing/2014/main" id="{E71F6A45-E5B1-473E-9643-AD44516EA711}"/>
              </a:ext>
            </a:extLst>
          </p:cNvPr>
          <p:cNvGrpSpPr/>
          <p:nvPr/>
        </p:nvGrpSpPr>
        <p:grpSpPr>
          <a:xfrm>
            <a:off x="6096000" y="638064"/>
            <a:ext cx="1979271" cy="1880103"/>
            <a:chOff x="4537276" y="1196036"/>
            <a:chExt cx="1979271" cy="2228484"/>
          </a:xfrm>
        </p:grpSpPr>
        <p:sp>
          <p:nvSpPr>
            <p:cNvPr id="28" name="Rectangle: Rounded Corners 27">
              <a:extLst>
                <a:ext uri="{FF2B5EF4-FFF2-40B4-BE49-F238E27FC236}">
                  <a16:creationId xmlns:a16="http://schemas.microsoft.com/office/drawing/2014/main" id="{13EA8F23-3868-4C7E-99BD-ED214AED971C}"/>
                </a:ext>
              </a:extLst>
            </p:cNvPr>
            <p:cNvSpPr/>
            <p:nvPr/>
          </p:nvSpPr>
          <p:spPr>
            <a:xfrm>
              <a:off x="4537276" y="1908030"/>
              <a:ext cx="1979271" cy="729205"/>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K-module</a:t>
              </a:r>
            </a:p>
          </p:txBody>
        </p:sp>
        <p:sp>
          <p:nvSpPr>
            <p:cNvPr id="30" name="Rectangle: Rounded Corners 29">
              <a:extLst>
                <a:ext uri="{FF2B5EF4-FFF2-40B4-BE49-F238E27FC236}">
                  <a16:creationId xmlns:a16="http://schemas.microsoft.com/office/drawing/2014/main" id="{58527E6F-C512-4007-9E7F-05E2D83B5CB1}"/>
                </a:ext>
              </a:extLst>
            </p:cNvPr>
            <p:cNvSpPr/>
            <p:nvPr/>
          </p:nvSpPr>
          <p:spPr>
            <a:xfrm>
              <a:off x="4721018" y="1196036"/>
              <a:ext cx="1611786" cy="4137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Prediction layer</a:t>
              </a:r>
            </a:p>
          </p:txBody>
        </p:sp>
        <p:cxnSp>
          <p:nvCxnSpPr>
            <p:cNvPr id="32" name="Straight Arrow Connector 31">
              <a:extLst>
                <a:ext uri="{FF2B5EF4-FFF2-40B4-BE49-F238E27FC236}">
                  <a16:creationId xmlns:a16="http://schemas.microsoft.com/office/drawing/2014/main" id="{818A6248-5599-4A38-BD4B-206028C55349}"/>
                </a:ext>
              </a:extLst>
            </p:cNvPr>
            <p:cNvCxnSpPr>
              <a:cxnSpLocks/>
            </p:cNvCxnSpPr>
            <p:nvPr/>
          </p:nvCxnSpPr>
          <p:spPr>
            <a:xfrm flipV="1">
              <a:off x="5526911" y="1609832"/>
              <a:ext cx="0" cy="2377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475E261-6F5D-4C00-BAFD-F60193982D92}"/>
                </a:ext>
              </a:extLst>
            </p:cNvPr>
            <p:cNvSpPr txBox="1"/>
            <p:nvPr/>
          </p:nvSpPr>
          <p:spPr>
            <a:xfrm>
              <a:off x="4804945" y="3055188"/>
              <a:ext cx="1527859" cy="369332"/>
            </a:xfrm>
            <a:prstGeom prst="rect">
              <a:avLst/>
            </a:prstGeom>
            <a:noFill/>
          </p:spPr>
          <p:txBody>
            <a:bodyPr wrap="square" rtlCol="0">
              <a:spAutoFit/>
            </a:bodyPr>
            <a:lstStyle/>
            <a:p>
              <a:r>
                <a:rPr lang="en-US" dirty="0"/>
                <a:t>descriptions</a:t>
              </a:r>
            </a:p>
          </p:txBody>
        </p:sp>
        <p:cxnSp>
          <p:nvCxnSpPr>
            <p:cNvPr id="36" name="Straight Arrow Connector 35">
              <a:extLst>
                <a:ext uri="{FF2B5EF4-FFF2-40B4-BE49-F238E27FC236}">
                  <a16:creationId xmlns:a16="http://schemas.microsoft.com/office/drawing/2014/main" id="{ACDC2AC0-01DA-4642-9769-51345A2789DF}"/>
                </a:ext>
              </a:extLst>
            </p:cNvPr>
            <p:cNvCxnSpPr>
              <a:cxnSpLocks/>
            </p:cNvCxnSpPr>
            <p:nvPr/>
          </p:nvCxnSpPr>
          <p:spPr>
            <a:xfrm flipV="1">
              <a:off x="5536078" y="2702183"/>
              <a:ext cx="0" cy="3472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1" name="Straight Arrow Connector 40">
            <a:extLst>
              <a:ext uri="{FF2B5EF4-FFF2-40B4-BE49-F238E27FC236}">
                <a16:creationId xmlns:a16="http://schemas.microsoft.com/office/drawing/2014/main" id="{F7569A84-F272-45FA-B73B-060FCCD65B6A}"/>
              </a:ext>
            </a:extLst>
          </p:cNvPr>
          <p:cNvCxnSpPr>
            <a:cxnSpLocks/>
          </p:cNvCxnSpPr>
          <p:nvPr/>
        </p:nvCxnSpPr>
        <p:spPr>
          <a:xfrm>
            <a:off x="8218025" y="3044142"/>
            <a:ext cx="0" cy="38485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39151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674C-21F5-46D1-9274-A247F93CB350}"/>
              </a:ext>
            </a:extLst>
          </p:cNvPr>
          <p:cNvSpPr>
            <a:spLocks noGrp="1"/>
          </p:cNvSpPr>
          <p:nvPr>
            <p:ph type="title"/>
          </p:nvPr>
        </p:nvSpPr>
        <p:spPr/>
        <p:txBody>
          <a:bodyPr/>
          <a:lstStyle/>
          <a:p>
            <a:r>
              <a:rPr lang="en-US" dirty="0"/>
              <a:t>Method</a:t>
            </a:r>
          </a:p>
        </p:txBody>
      </p:sp>
      <p:sp>
        <p:nvSpPr>
          <p:cNvPr id="5" name="TextBox 4">
            <a:extLst>
              <a:ext uri="{FF2B5EF4-FFF2-40B4-BE49-F238E27FC236}">
                <a16:creationId xmlns:a16="http://schemas.microsoft.com/office/drawing/2014/main" id="{6693EE7E-87E2-4E7D-B783-922B72C92A12}"/>
              </a:ext>
            </a:extLst>
          </p:cNvPr>
          <p:cNvSpPr txBox="1"/>
          <p:nvPr/>
        </p:nvSpPr>
        <p:spPr>
          <a:xfrm>
            <a:off x="1195705" y="1410765"/>
            <a:ext cx="4112344" cy="461665"/>
          </a:xfrm>
          <a:prstGeom prst="rect">
            <a:avLst/>
          </a:prstGeom>
          <a:noFill/>
        </p:spPr>
        <p:txBody>
          <a:bodyPr wrap="none" rtlCol="0">
            <a:spAutoFit/>
          </a:bodyPr>
          <a:lstStyle/>
          <a:p>
            <a:r>
              <a:rPr lang="en-US" sz="2400" dirty="0"/>
              <a:t>Pre-training knowledge module</a:t>
            </a:r>
          </a:p>
        </p:txBody>
      </p:sp>
      <p:sp>
        <p:nvSpPr>
          <p:cNvPr id="7" name="Rectangle 158">
            <a:extLst>
              <a:ext uri="{FF2B5EF4-FFF2-40B4-BE49-F238E27FC236}">
                <a16:creationId xmlns:a16="http://schemas.microsoft.com/office/drawing/2014/main" id="{3B3BBB46-B93E-4B46-B8D3-FBE53A4FB813}"/>
              </a:ext>
            </a:extLst>
          </p:cNvPr>
          <p:cNvSpPr/>
          <p:nvPr/>
        </p:nvSpPr>
        <p:spPr>
          <a:xfrm>
            <a:off x="1017285" y="5670065"/>
            <a:ext cx="2260987" cy="731814"/>
          </a:xfrm>
          <a:prstGeom prst="rect">
            <a:avLst/>
          </a:prstGeom>
          <a:solidFill>
            <a:schemeClr val="accent6">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159">
            <a:extLst>
              <a:ext uri="{FF2B5EF4-FFF2-40B4-BE49-F238E27FC236}">
                <a16:creationId xmlns:a16="http://schemas.microsoft.com/office/drawing/2014/main" id="{4D1BCE87-AACB-4DA0-9DB0-E1B201C64CF5}"/>
              </a:ext>
            </a:extLst>
          </p:cNvPr>
          <p:cNvSpPr txBox="1"/>
          <p:nvPr/>
        </p:nvSpPr>
        <p:spPr>
          <a:xfrm>
            <a:off x="1017284" y="5644289"/>
            <a:ext cx="2260987" cy="646331"/>
          </a:xfrm>
          <a:prstGeom prst="rect">
            <a:avLst/>
          </a:prstGeom>
          <a:noFill/>
        </p:spPr>
        <p:txBody>
          <a:bodyPr wrap="square" rtlCol="0">
            <a:spAutoFit/>
          </a:bodyPr>
          <a:lstStyle/>
          <a:p>
            <a:pPr algn="ctr"/>
            <a:r>
              <a:rPr lang="en-US" dirty="0" smtClean="0">
                <a:latin typeface="Arial" panose="020B0604020202020204" pitchFamily="34" charset="0"/>
                <a:cs typeface="Arial" panose="020B0604020202020204" pitchFamily="34" charset="0"/>
              </a:rPr>
              <a:t>input: description</a:t>
            </a:r>
          </a:p>
          <a:p>
            <a:pPr algn="ctr"/>
            <a:r>
              <a:rPr lang="en-US" dirty="0" smtClean="0">
                <a:latin typeface="Arial" panose="020B0604020202020204" pitchFamily="34" charset="0"/>
                <a:cs typeface="Arial" panose="020B0604020202020204" pitchFamily="34" charset="0"/>
              </a:rPr>
              <a:t>target: QID</a:t>
            </a:r>
            <a:endParaRPr lang="en-US" dirty="0">
              <a:latin typeface="Arial" panose="020B0604020202020204" pitchFamily="34" charset="0"/>
              <a:cs typeface="Arial" panose="020B0604020202020204" pitchFamily="34" charset="0"/>
            </a:endParaRPr>
          </a:p>
        </p:txBody>
      </p:sp>
      <p:grpSp>
        <p:nvGrpSpPr>
          <p:cNvPr id="9" name="Group 209">
            <a:extLst>
              <a:ext uri="{FF2B5EF4-FFF2-40B4-BE49-F238E27FC236}">
                <a16:creationId xmlns:a16="http://schemas.microsoft.com/office/drawing/2014/main" id="{63FC59BA-D1A5-4713-9A9A-79F3619D2F41}"/>
              </a:ext>
            </a:extLst>
          </p:cNvPr>
          <p:cNvGrpSpPr/>
          <p:nvPr/>
        </p:nvGrpSpPr>
        <p:grpSpPr>
          <a:xfrm>
            <a:off x="1103237" y="2440901"/>
            <a:ext cx="2022630" cy="675945"/>
            <a:chOff x="6450804" y="2554099"/>
            <a:chExt cx="2022630" cy="675945"/>
          </a:xfrm>
        </p:grpSpPr>
        <p:sp>
          <p:nvSpPr>
            <p:cNvPr id="43" name="Rectangle 191">
              <a:extLst>
                <a:ext uri="{FF2B5EF4-FFF2-40B4-BE49-F238E27FC236}">
                  <a16:creationId xmlns:a16="http://schemas.microsoft.com/office/drawing/2014/main" id="{D458E797-5AF1-427E-8558-0DF4F9C91199}"/>
                </a:ext>
              </a:extLst>
            </p:cNvPr>
            <p:cNvSpPr/>
            <p:nvPr/>
          </p:nvSpPr>
          <p:spPr>
            <a:xfrm>
              <a:off x="6450804" y="2938481"/>
              <a:ext cx="2022630" cy="219151"/>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192">
              <a:extLst>
                <a:ext uri="{FF2B5EF4-FFF2-40B4-BE49-F238E27FC236}">
                  <a16:creationId xmlns:a16="http://schemas.microsoft.com/office/drawing/2014/main" id="{37B71336-F152-4BA8-AB23-07D5C9DE128E}"/>
                </a:ext>
              </a:extLst>
            </p:cNvPr>
            <p:cNvSpPr txBox="1"/>
            <p:nvPr/>
          </p:nvSpPr>
          <p:spPr>
            <a:xfrm>
              <a:off x="6816501" y="2891490"/>
              <a:ext cx="1317000" cy="338554"/>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Layer L2</a:t>
              </a:r>
              <a:endParaRPr lang="en-US" sz="1600" dirty="0">
                <a:latin typeface="Arial" panose="020B0604020202020204" pitchFamily="34" charset="0"/>
                <a:cs typeface="Arial" panose="020B0604020202020204" pitchFamily="34" charset="0"/>
              </a:endParaRPr>
            </a:p>
          </p:txBody>
        </p:sp>
        <p:cxnSp>
          <p:nvCxnSpPr>
            <p:cNvPr id="45" name="Straight Arrow Connector 193">
              <a:extLst>
                <a:ext uri="{FF2B5EF4-FFF2-40B4-BE49-F238E27FC236}">
                  <a16:creationId xmlns:a16="http://schemas.microsoft.com/office/drawing/2014/main" id="{EDD3E12C-E986-4742-809F-684DC066CF8B}"/>
                </a:ext>
              </a:extLst>
            </p:cNvPr>
            <p:cNvCxnSpPr>
              <a:cxnSpLocks/>
            </p:cNvCxnSpPr>
            <p:nvPr/>
          </p:nvCxnSpPr>
          <p:spPr>
            <a:xfrm flipV="1">
              <a:off x="6737274" y="2749259"/>
              <a:ext cx="0" cy="189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194">
              <a:extLst>
                <a:ext uri="{FF2B5EF4-FFF2-40B4-BE49-F238E27FC236}">
                  <a16:creationId xmlns:a16="http://schemas.microsoft.com/office/drawing/2014/main" id="{4146F987-D813-473D-B79E-BB73807C2B76}"/>
                </a:ext>
              </a:extLst>
            </p:cNvPr>
            <p:cNvCxnSpPr>
              <a:cxnSpLocks/>
            </p:cNvCxnSpPr>
            <p:nvPr/>
          </p:nvCxnSpPr>
          <p:spPr>
            <a:xfrm flipV="1">
              <a:off x="7779933" y="2759308"/>
              <a:ext cx="0" cy="1791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195">
              <a:extLst>
                <a:ext uri="{FF2B5EF4-FFF2-40B4-BE49-F238E27FC236}">
                  <a16:creationId xmlns:a16="http://schemas.microsoft.com/office/drawing/2014/main" id="{6A27B072-A359-4727-9BC1-92AD399A86E6}"/>
                </a:ext>
              </a:extLst>
            </p:cNvPr>
            <p:cNvCxnSpPr>
              <a:cxnSpLocks/>
            </p:cNvCxnSpPr>
            <p:nvPr/>
          </p:nvCxnSpPr>
          <p:spPr>
            <a:xfrm flipV="1">
              <a:off x="8133501" y="2769356"/>
              <a:ext cx="0" cy="169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196">
              <a:extLst>
                <a:ext uri="{FF2B5EF4-FFF2-40B4-BE49-F238E27FC236}">
                  <a16:creationId xmlns:a16="http://schemas.microsoft.com/office/drawing/2014/main" id="{0246C201-4466-4FAA-B78C-DAD7F7C13540}"/>
                </a:ext>
              </a:extLst>
            </p:cNvPr>
            <p:cNvCxnSpPr>
              <a:cxnSpLocks/>
            </p:cNvCxnSpPr>
            <p:nvPr/>
          </p:nvCxnSpPr>
          <p:spPr>
            <a:xfrm flipV="1">
              <a:off x="7087866" y="2759308"/>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197">
              <a:extLst>
                <a:ext uri="{FF2B5EF4-FFF2-40B4-BE49-F238E27FC236}">
                  <a16:creationId xmlns:a16="http://schemas.microsoft.com/office/drawing/2014/main" id="{1C732A88-B275-4956-8368-19032409E82C}"/>
                </a:ext>
              </a:extLst>
            </p:cNvPr>
            <p:cNvSpPr/>
            <p:nvPr/>
          </p:nvSpPr>
          <p:spPr>
            <a:xfrm>
              <a:off x="6587965"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198">
              <a:extLst>
                <a:ext uri="{FF2B5EF4-FFF2-40B4-BE49-F238E27FC236}">
                  <a16:creationId xmlns:a16="http://schemas.microsoft.com/office/drawing/2014/main" id="{D38B6E3E-C33B-496F-B720-9295E6396D40}"/>
                </a:ext>
              </a:extLst>
            </p:cNvPr>
            <p:cNvSpPr/>
            <p:nvPr/>
          </p:nvSpPr>
          <p:spPr>
            <a:xfrm>
              <a:off x="6932461"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199">
              <a:extLst>
                <a:ext uri="{FF2B5EF4-FFF2-40B4-BE49-F238E27FC236}">
                  <a16:creationId xmlns:a16="http://schemas.microsoft.com/office/drawing/2014/main" id="{A504D13E-244F-4F85-BBD4-29BF46FCF590}"/>
                </a:ext>
              </a:extLst>
            </p:cNvPr>
            <p:cNvSpPr/>
            <p:nvPr/>
          </p:nvSpPr>
          <p:spPr>
            <a:xfrm>
              <a:off x="7283152"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200">
              <a:extLst>
                <a:ext uri="{FF2B5EF4-FFF2-40B4-BE49-F238E27FC236}">
                  <a16:creationId xmlns:a16="http://schemas.microsoft.com/office/drawing/2014/main" id="{15031F0F-A645-47E7-ADFB-9BAB3037C4A6}"/>
                </a:ext>
              </a:extLst>
            </p:cNvPr>
            <p:cNvSpPr/>
            <p:nvPr/>
          </p:nvSpPr>
          <p:spPr>
            <a:xfrm>
              <a:off x="7624528"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201">
              <a:extLst>
                <a:ext uri="{FF2B5EF4-FFF2-40B4-BE49-F238E27FC236}">
                  <a16:creationId xmlns:a16="http://schemas.microsoft.com/office/drawing/2014/main" id="{0C414DE9-71F6-47D8-A15C-AD8D7F0E1BB0}"/>
                </a:ext>
              </a:extLst>
            </p:cNvPr>
            <p:cNvSpPr/>
            <p:nvPr/>
          </p:nvSpPr>
          <p:spPr>
            <a:xfrm>
              <a:off x="8002437"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4" name="Straight Arrow Connector 202">
              <a:extLst>
                <a:ext uri="{FF2B5EF4-FFF2-40B4-BE49-F238E27FC236}">
                  <a16:creationId xmlns:a16="http://schemas.microsoft.com/office/drawing/2014/main" id="{82233A27-BF5C-46F1-8524-E3EF3C267C40}"/>
                </a:ext>
              </a:extLst>
            </p:cNvPr>
            <p:cNvCxnSpPr>
              <a:cxnSpLocks/>
            </p:cNvCxnSpPr>
            <p:nvPr/>
          </p:nvCxnSpPr>
          <p:spPr>
            <a:xfrm flipV="1">
              <a:off x="7407404" y="2749259"/>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Arrow: Up 203">
            <a:extLst>
              <a:ext uri="{FF2B5EF4-FFF2-40B4-BE49-F238E27FC236}">
                <a16:creationId xmlns:a16="http://schemas.microsoft.com/office/drawing/2014/main" id="{9A45ACC3-EFC4-4B94-A8A2-CEB1CE2361AD}"/>
              </a:ext>
            </a:extLst>
          </p:cNvPr>
          <p:cNvSpPr/>
          <p:nvPr/>
        </p:nvSpPr>
        <p:spPr>
          <a:xfrm>
            <a:off x="2012254" y="4490962"/>
            <a:ext cx="163436" cy="171873"/>
          </a:xfrm>
          <a:prstGeom prst="upArrow">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Up 204">
            <a:extLst>
              <a:ext uri="{FF2B5EF4-FFF2-40B4-BE49-F238E27FC236}">
                <a16:creationId xmlns:a16="http://schemas.microsoft.com/office/drawing/2014/main" id="{DB95FF3D-602A-43EB-AD4F-EAB9EC8E1E33}"/>
              </a:ext>
            </a:extLst>
          </p:cNvPr>
          <p:cNvSpPr/>
          <p:nvPr/>
        </p:nvSpPr>
        <p:spPr>
          <a:xfrm>
            <a:off x="1998439" y="3536301"/>
            <a:ext cx="163436" cy="171873"/>
          </a:xfrm>
          <a:prstGeom prst="upArrow">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Up 205">
            <a:extLst>
              <a:ext uri="{FF2B5EF4-FFF2-40B4-BE49-F238E27FC236}">
                <a16:creationId xmlns:a16="http://schemas.microsoft.com/office/drawing/2014/main" id="{926F38C9-9748-4143-AF58-3006DAA00DFE}"/>
              </a:ext>
            </a:extLst>
          </p:cNvPr>
          <p:cNvSpPr/>
          <p:nvPr/>
        </p:nvSpPr>
        <p:spPr>
          <a:xfrm>
            <a:off x="1997014" y="3073327"/>
            <a:ext cx="163436" cy="171873"/>
          </a:xfrm>
          <a:prstGeom prst="upArrow">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206">
            <a:extLst>
              <a:ext uri="{FF2B5EF4-FFF2-40B4-BE49-F238E27FC236}">
                <a16:creationId xmlns:a16="http://schemas.microsoft.com/office/drawing/2014/main" id="{78E8C5ED-34C0-4148-98EE-209F1FD888FB}"/>
              </a:ext>
            </a:extLst>
          </p:cNvPr>
          <p:cNvSpPr txBox="1"/>
          <p:nvPr/>
        </p:nvSpPr>
        <p:spPr>
          <a:xfrm>
            <a:off x="1905642" y="3288648"/>
            <a:ext cx="461665" cy="251031"/>
          </a:xfrm>
          <a:prstGeom prst="rect">
            <a:avLst/>
          </a:prstGeom>
          <a:noFill/>
        </p:spPr>
        <p:txBody>
          <a:bodyPr vert="eaVert" wrap="none" rtlCol="0">
            <a:spAutoFit/>
          </a:bodyPr>
          <a:lstStyle/>
          <a:p>
            <a:r>
              <a:rPr lang="en-US" dirty="0"/>
              <a:t>…</a:t>
            </a:r>
          </a:p>
        </p:txBody>
      </p:sp>
      <p:sp>
        <p:nvSpPr>
          <p:cNvPr id="14" name="Rectangle 207">
            <a:extLst>
              <a:ext uri="{FF2B5EF4-FFF2-40B4-BE49-F238E27FC236}">
                <a16:creationId xmlns:a16="http://schemas.microsoft.com/office/drawing/2014/main" id="{B3D78552-1F07-49C7-964A-D8D7396C50D5}"/>
              </a:ext>
            </a:extLst>
          </p:cNvPr>
          <p:cNvSpPr/>
          <p:nvPr/>
        </p:nvSpPr>
        <p:spPr>
          <a:xfrm>
            <a:off x="1017285" y="2274453"/>
            <a:ext cx="2260988" cy="3150492"/>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Up 208">
            <a:extLst>
              <a:ext uri="{FF2B5EF4-FFF2-40B4-BE49-F238E27FC236}">
                <a16:creationId xmlns:a16="http://schemas.microsoft.com/office/drawing/2014/main" id="{1E171DB5-F8BA-4538-919F-E974788E57B7}"/>
              </a:ext>
            </a:extLst>
          </p:cNvPr>
          <p:cNvSpPr/>
          <p:nvPr/>
        </p:nvSpPr>
        <p:spPr>
          <a:xfrm>
            <a:off x="2075034" y="5482697"/>
            <a:ext cx="163436" cy="171873"/>
          </a:xfrm>
          <a:prstGeom prst="upArrow">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210">
            <a:extLst>
              <a:ext uri="{FF2B5EF4-FFF2-40B4-BE49-F238E27FC236}">
                <a16:creationId xmlns:a16="http://schemas.microsoft.com/office/drawing/2014/main" id="{F1048D8B-EC2C-4756-B453-2FE845001554}"/>
              </a:ext>
            </a:extLst>
          </p:cNvPr>
          <p:cNvGrpSpPr/>
          <p:nvPr/>
        </p:nvGrpSpPr>
        <p:grpSpPr>
          <a:xfrm>
            <a:off x="1103237" y="4678147"/>
            <a:ext cx="2022630" cy="681925"/>
            <a:chOff x="6450804" y="2554099"/>
            <a:chExt cx="2022630" cy="681925"/>
          </a:xfrm>
        </p:grpSpPr>
        <p:sp>
          <p:nvSpPr>
            <p:cNvPr id="31" name="Rectangle 211">
              <a:extLst>
                <a:ext uri="{FF2B5EF4-FFF2-40B4-BE49-F238E27FC236}">
                  <a16:creationId xmlns:a16="http://schemas.microsoft.com/office/drawing/2014/main" id="{C943F011-E88B-44D7-B342-F5F07E284712}"/>
                </a:ext>
              </a:extLst>
            </p:cNvPr>
            <p:cNvSpPr/>
            <p:nvPr/>
          </p:nvSpPr>
          <p:spPr>
            <a:xfrm>
              <a:off x="6450804" y="2938481"/>
              <a:ext cx="2022630" cy="219151"/>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212">
              <a:extLst>
                <a:ext uri="{FF2B5EF4-FFF2-40B4-BE49-F238E27FC236}">
                  <a16:creationId xmlns:a16="http://schemas.microsoft.com/office/drawing/2014/main" id="{F7B7E094-F380-4DA4-B6DC-83F9A3BF2DA9}"/>
                </a:ext>
              </a:extLst>
            </p:cNvPr>
            <p:cNvSpPr txBox="1"/>
            <p:nvPr/>
          </p:nvSpPr>
          <p:spPr>
            <a:xfrm>
              <a:off x="6704666" y="2897470"/>
              <a:ext cx="1542158" cy="338554"/>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Layer 1</a:t>
              </a:r>
              <a:endParaRPr lang="en-US" sz="1600" dirty="0">
                <a:latin typeface="Arial" panose="020B0604020202020204" pitchFamily="34" charset="0"/>
                <a:cs typeface="Arial" panose="020B0604020202020204" pitchFamily="34" charset="0"/>
              </a:endParaRPr>
            </a:p>
          </p:txBody>
        </p:sp>
        <p:cxnSp>
          <p:nvCxnSpPr>
            <p:cNvPr id="33" name="Straight Arrow Connector 213">
              <a:extLst>
                <a:ext uri="{FF2B5EF4-FFF2-40B4-BE49-F238E27FC236}">
                  <a16:creationId xmlns:a16="http://schemas.microsoft.com/office/drawing/2014/main" id="{0B20DA0B-EB00-464F-B587-43814D127DE5}"/>
                </a:ext>
              </a:extLst>
            </p:cNvPr>
            <p:cNvCxnSpPr>
              <a:cxnSpLocks/>
            </p:cNvCxnSpPr>
            <p:nvPr/>
          </p:nvCxnSpPr>
          <p:spPr>
            <a:xfrm flipV="1">
              <a:off x="6737274" y="2749259"/>
              <a:ext cx="0" cy="189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214">
              <a:extLst>
                <a:ext uri="{FF2B5EF4-FFF2-40B4-BE49-F238E27FC236}">
                  <a16:creationId xmlns:a16="http://schemas.microsoft.com/office/drawing/2014/main" id="{D3040742-4442-4CB6-8C10-B0F0D230FDB4}"/>
                </a:ext>
              </a:extLst>
            </p:cNvPr>
            <p:cNvCxnSpPr>
              <a:cxnSpLocks/>
            </p:cNvCxnSpPr>
            <p:nvPr/>
          </p:nvCxnSpPr>
          <p:spPr>
            <a:xfrm flipV="1">
              <a:off x="7779933" y="2759308"/>
              <a:ext cx="0" cy="1791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215">
              <a:extLst>
                <a:ext uri="{FF2B5EF4-FFF2-40B4-BE49-F238E27FC236}">
                  <a16:creationId xmlns:a16="http://schemas.microsoft.com/office/drawing/2014/main" id="{1CAD1A10-E69D-4991-AE6C-07A977AB6097}"/>
                </a:ext>
              </a:extLst>
            </p:cNvPr>
            <p:cNvCxnSpPr>
              <a:cxnSpLocks/>
            </p:cNvCxnSpPr>
            <p:nvPr/>
          </p:nvCxnSpPr>
          <p:spPr>
            <a:xfrm flipV="1">
              <a:off x="8133501" y="2769356"/>
              <a:ext cx="0" cy="169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216">
              <a:extLst>
                <a:ext uri="{FF2B5EF4-FFF2-40B4-BE49-F238E27FC236}">
                  <a16:creationId xmlns:a16="http://schemas.microsoft.com/office/drawing/2014/main" id="{246801F8-22F8-43CB-9047-870CB7346E5A}"/>
                </a:ext>
              </a:extLst>
            </p:cNvPr>
            <p:cNvCxnSpPr>
              <a:cxnSpLocks/>
            </p:cNvCxnSpPr>
            <p:nvPr/>
          </p:nvCxnSpPr>
          <p:spPr>
            <a:xfrm flipV="1">
              <a:off x="7087866" y="2759308"/>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217">
              <a:extLst>
                <a:ext uri="{FF2B5EF4-FFF2-40B4-BE49-F238E27FC236}">
                  <a16:creationId xmlns:a16="http://schemas.microsoft.com/office/drawing/2014/main" id="{E5F8D6A5-EF1E-46B6-BDDD-5D14D6DFA52F}"/>
                </a:ext>
              </a:extLst>
            </p:cNvPr>
            <p:cNvSpPr/>
            <p:nvPr/>
          </p:nvSpPr>
          <p:spPr>
            <a:xfrm>
              <a:off x="6587965"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218">
              <a:extLst>
                <a:ext uri="{FF2B5EF4-FFF2-40B4-BE49-F238E27FC236}">
                  <a16:creationId xmlns:a16="http://schemas.microsoft.com/office/drawing/2014/main" id="{87967AA1-CE11-403E-95A9-5E62D5D0C9D1}"/>
                </a:ext>
              </a:extLst>
            </p:cNvPr>
            <p:cNvSpPr/>
            <p:nvPr/>
          </p:nvSpPr>
          <p:spPr>
            <a:xfrm>
              <a:off x="6932461"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19">
              <a:extLst>
                <a:ext uri="{FF2B5EF4-FFF2-40B4-BE49-F238E27FC236}">
                  <a16:creationId xmlns:a16="http://schemas.microsoft.com/office/drawing/2014/main" id="{1E392B08-EE24-472C-A134-E3B96E4350A7}"/>
                </a:ext>
              </a:extLst>
            </p:cNvPr>
            <p:cNvSpPr/>
            <p:nvPr/>
          </p:nvSpPr>
          <p:spPr>
            <a:xfrm>
              <a:off x="7283152"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20">
              <a:extLst>
                <a:ext uri="{FF2B5EF4-FFF2-40B4-BE49-F238E27FC236}">
                  <a16:creationId xmlns:a16="http://schemas.microsoft.com/office/drawing/2014/main" id="{BEF280B2-0166-4A91-AFBC-A032C746BD69}"/>
                </a:ext>
              </a:extLst>
            </p:cNvPr>
            <p:cNvSpPr/>
            <p:nvPr/>
          </p:nvSpPr>
          <p:spPr>
            <a:xfrm>
              <a:off x="7624528"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221">
              <a:extLst>
                <a:ext uri="{FF2B5EF4-FFF2-40B4-BE49-F238E27FC236}">
                  <a16:creationId xmlns:a16="http://schemas.microsoft.com/office/drawing/2014/main" id="{2544687A-34FB-44B9-BC12-5B79CB7FBFD3}"/>
                </a:ext>
              </a:extLst>
            </p:cNvPr>
            <p:cNvSpPr/>
            <p:nvPr/>
          </p:nvSpPr>
          <p:spPr>
            <a:xfrm>
              <a:off x="8002437"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2" name="Straight Arrow Connector 222">
              <a:extLst>
                <a:ext uri="{FF2B5EF4-FFF2-40B4-BE49-F238E27FC236}">
                  <a16:creationId xmlns:a16="http://schemas.microsoft.com/office/drawing/2014/main" id="{8A063AE7-EA1C-48C1-875E-A2D91D1EF859}"/>
                </a:ext>
              </a:extLst>
            </p:cNvPr>
            <p:cNvCxnSpPr>
              <a:cxnSpLocks/>
            </p:cNvCxnSpPr>
            <p:nvPr/>
          </p:nvCxnSpPr>
          <p:spPr>
            <a:xfrm flipV="1">
              <a:off x="7407404" y="2749259"/>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223">
            <a:extLst>
              <a:ext uri="{FF2B5EF4-FFF2-40B4-BE49-F238E27FC236}">
                <a16:creationId xmlns:a16="http://schemas.microsoft.com/office/drawing/2014/main" id="{BCC93304-8BF0-4C90-99FD-6C646B235F03}"/>
              </a:ext>
            </a:extLst>
          </p:cNvPr>
          <p:cNvGrpSpPr/>
          <p:nvPr/>
        </p:nvGrpSpPr>
        <p:grpSpPr>
          <a:xfrm>
            <a:off x="1088190" y="3738929"/>
            <a:ext cx="2022630" cy="653185"/>
            <a:chOff x="6450804" y="2554099"/>
            <a:chExt cx="2022630" cy="653185"/>
          </a:xfrm>
        </p:grpSpPr>
        <p:sp>
          <p:nvSpPr>
            <p:cNvPr id="19" name="Rectangle 224">
              <a:extLst>
                <a:ext uri="{FF2B5EF4-FFF2-40B4-BE49-F238E27FC236}">
                  <a16:creationId xmlns:a16="http://schemas.microsoft.com/office/drawing/2014/main" id="{D58EEE8A-BF45-4710-B087-C754B0FBEABD}"/>
                </a:ext>
              </a:extLst>
            </p:cNvPr>
            <p:cNvSpPr/>
            <p:nvPr/>
          </p:nvSpPr>
          <p:spPr>
            <a:xfrm>
              <a:off x="6450804" y="2938481"/>
              <a:ext cx="2022630" cy="219151"/>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225">
              <a:extLst>
                <a:ext uri="{FF2B5EF4-FFF2-40B4-BE49-F238E27FC236}">
                  <a16:creationId xmlns:a16="http://schemas.microsoft.com/office/drawing/2014/main" id="{E349E88B-B023-4436-8120-AE9C5FED2BA5}"/>
                </a:ext>
              </a:extLst>
            </p:cNvPr>
            <p:cNvSpPr txBox="1"/>
            <p:nvPr/>
          </p:nvSpPr>
          <p:spPr>
            <a:xfrm>
              <a:off x="6706087" y="2868730"/>
              <a:ext cx="1542158" cy="338554"/>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Layer 2</a:t>
              </a:r>
              <a:endParaRPr lang="en-US" sz="1600" dirty="0">
                <a:latin typeface="Arial" panose="020B0604020202020204" pitchFamily="34" charset="0"/>
                <a:cs typeface="Arial" panose="020B0604020202020204" pitchFamily="34" charset="0"/>
              </a:endParaRPr>
            </a:p>
          </p:txBody>
        </p:sp>
        <p:cxnSp>
          <p:nvCxnSpPr>
            <p:cNvPr id="21" name="Straight Arrow Connector 226">
              <a:extLst>
                <a:ext uri="{FF2B5EF4-FFF2-40B4-BE49-F238E27FC236}">
                  <a16:creationId xmlns:a16="http://schemas.microsoft.com/office/drawing/2014/main" id="{356D9D8D-A89F-43EB-A495-55616B35DA6C}"/>
                </a:ext>
              </a:extLst>
            </p:cNvPr>
            <p:cNvCxnSpPr>
              <a:cxnSpLocks/>
            </p:cNvCxnSpPr>
            <p:nvPr/>
          </p:nvCxnSpPr>
          <p:spPr>
            <a:xfrm flipV="1">
              <a:off x="6737274" y="2749259"/>
              <a:ext cx="0" cy="189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27">
              <a:extLst>
                <a:ext uri="{FF2B5EF4-FFF2-40B4-BE49-F238E27FC236}">
                  <a16:creationId xmlns:a16="http://schemas.microsoft.com/office/drawing/2014/main" id="{771A0557-B2F1-41A4-951C-53CB177C2E91}"/>
                </a:ext>
              </a:extLst>
            </p:cNvPr>
            <p:cNvCxnSpPr>
              <a:cxnSpLocks/>
            </p:cNvCxnSpPr>
            <p:nvPr/>
          </p:nvCxnSpPr>
          <p:spPr>
            <a:xfrm flipV="1">
              <a:off x="7779933" y="2759308"/>
              <a:ext cx="0" cy="1791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8">
              <a:extLst>
                <a:ext uri="{FF2B5EF4-FFF2-40B4-BE49-F238E27FC236}">
                  <a16:creationId xmlns:a16="http://schemas.microsoft.com/office/drawing/2014/main" id="{FC57FF8A-6DBA-4F96-A5CC-4E09C94F3D6B}"/>
                </a:ext>
              </a:extLst>
            </p:cNvPr>
            <p:cNvCxnSpPr>
              <a:cxnSpLocks/>
            </p:cNvCxnSpPr>
            <p:nvPr/>
          </p:nvCxnSpPr>
          <p:spPr>
            <a:xfrm flipV="1">
              <a:off x="8133501" y="2769356"/>
              <a:ext cx="0" cy="169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29">
              <a:extLst>
                <a:ext uri="{FF2B5EF4-FFF2-40B4-BE49-F238E27FC236}">
                  <a16:creationId xmlns:a16="http://schemas.microsoft.com/office/drawing/2014/main" id="{4642F4D9-B707-491F-82AF-4DAD63056EB1}"/>
                </a:ext>
              </a:extLst>
            </p:cNvPr>
            <p:cNvCxnSpPr>
              <a:cxnSpLocks/>
            </p:cNvCxnSpPr>
            <p:nvPr/>
          </p:nvCxnSpPr>
          <p:spPr>
            <a:xfrm flipV="1">
              <a:off x="7087866" y="2759308"/>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30">
              <a:extLst>
                <a:ext uri="{FF2B5EF4-FFF2-40B4-BE49-F238E27FC236}">
                  <a16:creationId xmlns:a16="http://schemas.microsoft.com/office/drawing/2014/main" id="{D84875DD-75BE-4F9B-9926-C8C47957A7A9}"/>
                </a:ext>
              </a:extLst>
            </p:cNvPr>
            <p:cNvSpPr/>
            <p:nvPr/>
          </p:nvSpPr>
          <p:spPr>
            <a:xfrm>
              <a:off x="6587965"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31">
              <a:extLst>
                <a:ext uri="{FF2B5EF4-FFF2-40B4-BE49-F238E27FC236}">
                  <a16:creationId xmlns:a16="http://schemas.microsoft.com/office/drawing/2014/main" id="{93AA6946-68EC-4DEA-BBEF-22E645648BB8}"/>
                </a:ext>
              </a:extLst>
            </p:cNvPr>
            <p:cNvSpPr/>
            <p:nvPr/>
          </p:nvSpPr>
          <p:spPr>
            <a:xfrm>
              <a:off x="6932461"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32">
              <a:extLst>
                <a:ext uri="{FF2B5EF4-FFF2-40B4-BE49-F238E27FC236}">
                  <a16:creationId xmlns:a16="http://schemas.microsoft.com/office/drawing/2014/main" id="{9C0E3F41-EE17-43D6-AD72-3718DA3BBC3B}"/>
                </a:ext>
              </a:extLst>
            </p:cNvPr>
            <p:cNvSpPr/>
            <p:nvPr/>
          </p:nvSpPr>
          <p:spPr>
            <a:xfrm>
              <a:off x="7283152"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33">
              <a:extLst>
                <a:ext uri="{FF2B5EF4-FFF2-40B4-BE49-F238E27FC236}">
                  <a16:creationId xmlns:a16="http://schemas.microsoft.com/office/drawing/2014/main" id="{DC7D931E-A8AA-4466-92FF-2F51879A0702}"/>
                </a:ext>
              </a:extLst>
            </p:cNvPr>
            <p:cNvSpPr/>
            <p:nvPr/>
          </p:nvSpPr>
          <p:spPr>
            <a:xfrm>
              <a:off x="7624528"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34">
              <a:extLst>
                <a:ext uri="{FF2B5EF4-FFF2-40B4-BE49-F238E27FC236}">
                  <a16:creationId xmlns:a16="http://schemas.microsoft.com/office/drawing/2014/main" id="{90D4A1DA-BACA-47BE-895A-6782BE81E48D}"/>
                </a:ext>
              </a:extLst>
            </p:cNvPr>
            <p:cNvSpPr/>
            <p:nvPr/>
          </p:nvSpPr>
          <p:spPr>
            <a:xfrm>
              <a:off x="8002437"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Arrow Connector 235">
              <a:extLst>
                <a:ext uri="{FF2B5EF4-FFF2-40B4-BE49-F238E27FC236}">
                  <a16:creationId xmlns:a16="http://schemas.microsoft.com/office/drawing/2014/main" id="{CB83D70F-FCE5-4EF0-87B2-E89A6619D7D9}"/>
                </a:ext>
              </a:extLst>
            </p:cNvPr>
            <p:cNvCxnSpPr>
              <a:cxnSpLocks/>
            </p:cNvCxnSpPr>
            <p:nvPr/>
          </p:nvCxnSpPr>
          <p:spPr>
            <a:xfrm flipV="1">
              <a:off x="7407404" y="2749259"/>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237">
            <a:extLst>
              <a:ext uri="{FF2B5EF4-FFF2-40B4-BE49-F238E27FC236}">
                <a16:creationId xmlns:a16="http://schemas.microsoft.com/office/drawing/2014/main" id="{A60FE309-7F33-43B0-A6DE-A2174CB07E3F}"/>
              </a:ext>
            </a:extLst>
          </p:cNvPr>
          <p:cNvSpPr txBox="1"/>
          <p:nvPr/>
        </p:nvSpPr>
        <p:spPr>
          <a:xfrm>
            <a:off x="2206728" y="5401083"/>
            <a:ext cx="154215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embedding</a:t>
            </a:r>
          </a:p>
        </p:txBody>
      </p:sp>
      <p:sp>
        <p:nvSpPr>
          <p:cNvPr id="55" name="Rectangle: Rounded Corners 29">
            <a:extLst>
              <a:ext uri="{FF2B5EF4-FFF2-40B4-BE49-F238E27FC236}">
                <a16:creationId xmlns:a16="http://schemas.microsoft.com/office/drawing/2014/main" id="{58527E6F-C512-4007-9E7F-05E2D83B5CB1}"/>
              </a:ext>
            </a:extLst>
          </p:cNvPr>
          <p:cNvSpPr>
            <a:spLocks noGrp="1"/>
          </p:cNvSpPr>
          <p:nvPr>
            <p:ph idx="1"/>
          </p:nvPr>
        </p:nvSpPr>
        <p:spPr>
          <a:xfrm>
            <a:off x="5047916" y="3090888"/>
            <a:ext cx="2255728" cy="59504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marL="0" indent="0" algn="ctr">
              <a:buNone/>
            </a:pPr>
            <a:r>
              <a:rPr lang="en-US" sz="1800" dirty="0"/>
              <a:t>predict entities in Wikidata by </a:t>
            </a:r>
            <a:r>
              <a:rPr lang="en-US" sz="1800" b="1" dirty="0"/>
              <a:t>MLM</a:t>
            </a:r>
          </a:p>
        </p:txBody>
      </p:sp>
      <p:sp>
        <p:nvSpPr>
          <p:cNvPr id="56" name="Rectangle: Rounded Corners 29">
            <a:extLst>
              <a:ext uri="{FF2B5EF4-FFF2-40B4-BE49-F238E27FC236}">
                <a16:creationId xmlns:a16="http://schemas.microsoft.com/office/drawing/2014/main" id="{58527E6F-C512-4007-9E7F-05E2D83B5CB1}"/>
              </a:ext>
            </a:extLst>
          </p:cNvPr>
          <p:cNvSpPr txBox="1">
            <a:spLocks/>
          </p:cNvSpPr>
          <p:nvPr/>
        </p:nvSpPr>
        <p:spPr>
          <a:xfrm>
            <a:off x="5047916" y="1872431"/>
            <a:ext cx="2255728" cy="89851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1800" dirty="0"/>
              <a:t>predict entities in Wikidata by </a:t>
            </a:r>
            <a:r>
              <a:rPr lang="en-US" sz="1800" b="1" dirty="0"/>
              <a:t>sentence</a:t>
            </a:r>
            <a:r>
              <a:rPr lang="en-US" sz="1800" dirty="0"/>
              <a:t> embedding</a:t>
            </a:r>
          </a:p>
        </p:txBody>
      </p:sp>
      <p:cxnSp>
        <p:nvCxnSpPr>
          <p:cNvPr id="74" name="Straight Arrow Connector 35">
            <a:extLst>
              <a:ext uri="{FF2B5EF4-FFF2-40B4-BE49-F238E27FC236}">
                <a16:creationId xmlns:a16="http://schemas.microsoft.com/office/drawing/2014/main" id="{ACDC2AC0-01DA-4642-9769-51345A2789DF}"/>
              </a:ext>
            </a:extLst>
          </p:cNvPr>
          <p:cNvCxnSpPr>
            <a:cxnSpLocks/>
            <a:stCxn id="53" idx="3"/>
          </p:cNvCxnSpPr>
          <p:nvPr/>
        </p:nvCxnSpPr>
        <p:spPr>
          <a:xfrm flipV="1">
            <a:off x="2950024" y="2375427"/>
            <a:ext cx="2103161" cy="171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35">
            <a:extLst>
              <a:ext uri="{FF2B5EF4-FFF2-40B4-BE49-F238E27FC236}">
                <a16:creationId xmlns:a16="http://schemas.microsoft.com/office/drawing/2014/main" id="{ACDC2AC0-01DA-4642-9769-51345A2789DF}"/>
              </a:ext>
            </a:extLst>
          </p:cNvPr>
          <p:cNvCxnSpPr>
            <a:cxnSpLocks/>
            <a:stCxn id="53" idx="3"/>
            <a:endCxn id="55" idx="1"/>
          </p:cNvCxnSpPr>
          <p:nvPr/>
        </p:nvCxnSpPr>
        <p:spPr>
          <a:xfrm>
            <a:off x="2950024" y="2546611"/>
            <a:ext cx="2097892" cy="8418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Content Placeholder 2">
            <a:extLst>
              <a:ext uri="{FF2B5EF4-FFF2-40B4-BE49-F238E27FC236}">
                <a16:creationId xmlns:a16="http://schemas.microsoft.com/office/drawing/2014/main" id="{21DB1F07-1647-48F1-8D1A-E06C4A9629B2}"/>
              </a:ext>
            </a:extLst>
          </p:cNvPr>
          <p:cNvSpPr txBox="1">
            <a:spLocks/>
          </p:cNvSpPr>
          <p:nvPr/>
        </p:nvSpPr>
        <p:spPr>
          <a:xfrm>
            <a:off x="7774258" y="1641597"/>
            <a:ext cx="3488473"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output the entity embedding and description embedding</a:t>
            </a:r>
          </a:p>
          <a:p>
            <a:r>
              <a:rPr lang="en-US" dirty="0"/>
              <a:t>The former is stored in entity embedding</a:t>
            </a:r>
          </a:p>
          <a:p>
            <a:r>
              <a:rPr lang="en-US" dirty="0"/>
              <a:t>The latter is cached during pre-traing</a:t>
            </a:r>
          </a:p>
          <a:p>
            <a:r>
              <a:rPr lang="en-US" dirty="0"/>
              <a:t>The network itself is injected knowledge</a:t>
            </a:r>
          </a:p>
          <a:p>
            <a:r>
              <a:rPr lang="en-US" dirty="0"/>
              <a:t>The embedding is what we want</a:t>
            </a:r>
          </a:p>
        </p:txBody>
      </p:sp>
      <p:pic>
        <p:nvPicPr>
          <p:cNvPr id="63" name="图片 62"/>
          <p:cNvPicPr>
            <a:picLocks noChangeAspect="1"/>
          </p:cNvPicPr>
          <p:nvPr/>
        </p:nvPicPr>
        <p:blipFill>
          <a:blip r:embed="rId3"/>
          <a:stretch>
            <a:fillRect/>
          </a:stretch>
        </p:blipFill>
        <p:spPr>
          <a:xfrm>
            <a:off x="3748887" y="5398922"/>
            <a:ext cx="4092094" cy="1257210"/>
          </a:xfrm>
          <a:prstGeom prst="rect">
            <a:avLst/>
          </a:prstGeom>
        </p:spPr>
      </p:pic>
      <p:sp>
        <p:nvSpPr>
          <p:cNvPr id="4" name="矩形 3"/>
          <p:cNvSpPr/>
          <p:nvPr/>
        </p:nvSpPr>
        <p:spPr>
          <a:xfrm>
            <a:off x="6865620" y="6311054"/>
            <a:ext cx="1165860" cy="299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6865620" y="6297440"/>
            <a:ext cx="1165860" cy="369332"/>
          </a:xfrm>
          <a:prstGeom prst="rect">
            <a:avLst/>
          </a:prstGeom>
          <a:noFill/>
        </p:spPr>
        <p:txBody>
          <a:bodyPr wrap="square" rtlCol="0">
            <a:spAutoFit/>
          </a:bodyPr>
          <a:lstStyle/>
          <a:p>
            <a:r>
              <a:rPr lang="en-US" altLang="zh-CN" dirty="0" smtClean="0"/>
              <a:t>QID=5001</a:t>
            </a:r>
            <a:endParaRPr lang="zh-CN" altLang="en-US" dirty="0"/>
          </a:p>
        </p:txBody>
      </p:sp>
      <p:sp>
        <p:nvSpPr>
          <p:cNvPr id="66" name="Rectangle: Rounded Corners 29">
            <a:extLst>
              <a:ext uri="{FF2B5EF4-FFF2-40B4-BE49-F238E27FC236}">
                <a16:creationId xmlns:a16="http://schemas.microsoft.com/office/drawing/2014/main" id="{58527E6F-C512-4007-9E7F-05E2D83B5CB1}"/>
              </a:ext>
            </a:extLst>
          </p:cNvPr>
          <p:cNvSpPr txBox="1">
            <a:spLocks/>
          </p:cNvSpPr>
          <p:nvPr/>
        </p:nvSpPr>
        <p:spPr>
          <a:xfrm>
            <a:off x="3125867" y="727472"/>
            <a:ext cx="1808915" cy="59504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zh-CN" altLang="en-US" sz="1800" b="1" dirty="0" smtClean="0"/>
              <a:t>第一个版本</a:t>
            </a:r>
            <a:endParaRPr lang="en-US" sz="1800" b="1" dirty="0"/>
          </a:p>
        </p:txBody>
      </p:sp>
    </p:spTree>
    <p:extLst>
      <p:ext uri="{BB962C8B-B14F-4D97-AF65-F5344CB8AC3E}">
        <p14:creationId xmlns:p14="http://schemas.microsoft.com/office/powerpoint/2010/main" val="1559817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674C-21F5-46D1-9274-A247F93CB350}"/>
              </a:ext>
            </a:extLst>
          </p:cNvPr>
          <p:cNvSpPr>
            <a:spLocks noGrp="1"/>
          </p:cNvSpPr>
          <p:nvPr>
            <p:ph type="title"/>
          </p:nvPr>
        </p:nvSpPr>
        <p:spPr/>
        <p:txBody>
          <a:bodyPr/>
          <a:lstStyle/>
          <a:p>
            <a:r>
              <a:rPr lang="en-US" dirty="0"/>
              <a:t>Method</a:t>
            </a:r>
          </a:p>
        </p:txBody>
      </p:sp>
      <p:sp>
        <p:nvSpPr>
          <p:cNvPr id="5" name="TextBox 4">
            <a:extLst>
              <a:ext uri="{FF2B5EF4-FFF2-40B4-BE49-F238E27FC236}">
                <a16:creationId xmlns:a16="http://schemas.microsoft.com/office/drawing/2014/main" id="{6693EE7E-87E2-4E7D-B783-922B72C92A12}"/>
              </a:ext>
            </a:extLst>
          </p:cNvPr>
          <p:cNvSpPr txBox="1"/>
          <p:nvPr/>
        </p:nvSpPr>
        <p:spPr>
          <a:xfrm>
            <a:off x="1195705" y="1410765"/>
            <a:ext cx="4112344" cy="461665"/>
          </a:xfrm>
          <a:prstGeom prst="rect">
            <a:avLst/>
          </a:prstGeom>
          <a:noFill/>
        </p:spPr>
        <p:txBody>
          <a:bodyPr wrap="none" rtlCol="0">
            <a:spAutoFit/>
          </a:bodyPr>
          <a:lstStyle/>
          <a:p>
            <a:r>
              <a:rPr lang="en-US" sz="2400" dirty="0"/>
              <a:t>Pre-training knowledge module</a:t>
            </a:r>
          </a:p>
        </p:txBody>
      </p:sp>
      <p:sp>
        <p:nvSpPr>
          <p:cNvPr id="7" name="Rectangle 158">
            <a:extLst>
              <a:ext uri="{FF2B5EF4-FFF2-40B4-BE49-F238E27FC236}">
                <a16:creationId xmlns:a16="http://schemas.microsoft.com/office/drawing/2014/main" id="{3B3BBB46-B93E-4B46-B8D3-FBE53A4FB813}"/>
              </a:ext>
            </a:extLst>
          </p:cNvPr>
          <p:cNvSpPr/>
          <p:nvPr/>
        </p:nvSpPr>
        <p:spPr>
          <a:xfrm>
            <a:off x="1017285" y="5670065"/>
            <a:ext cx="2260987" cy="731814"/>
          </a:xfrm>
          <a:prstGeom prst="rect">
            <a:avLst/>
          </a:prstGeom>
          <a:solidFill>
            <a:schemeClr val="accent6">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159">
            <a:extLst>
              <a:ext uri="{FF2B5EF4-FFF2-40B4-BE49-F238E27FC236}">
                <a16:creationId xmlns:a16="http://schemas.microsoft.com/office/drawing/2014/main" id="{4D1BCE87-AACB-4DA0-9DB0-E1B201C64CF5}"/>
              </a:ext>
            </a:extLst>
          </p:cNvPr>
          <p:cNvSpPr txBox="1"/>
          <p:nvPr/>
        </p:nvSpPr>
        <p:spPr>
          <a:xfrm>
            <a:off x="1017284" y="5644289"/>
            <a:ext cx="2260987" cy="646331"/>
          </a:xfrm>
          <a:prstGeom prst="rect">
            <a:avLst/>
          </a:prstGeom>
          <a:noFill/>
        </p:spPr>
        <p:txBody>
          <a:bodyPr wrap="square" rtlCol="0">
            <a:spAutoFit/>
          </a:bodyPr>
          <a:lstStyle/>
          <a:p>
            <a:pPr algn="ctr"/>
            <a:r>
              <a:rPr lang="en-US" dirty="0" smtClean="0">
                <a:latin typeface="Arial" panose="020B0604020202020204" pitchFamily="34" charset="0"/>
                <a:cs typeface="Arial" panose="020B0604020202020204" pitchFamily="34" charset="0"/>
              </a:rPr>
              <a:t>input: description</a:t>
            </a:r>
          </a:p>
          <a:p>
            <a:pPr algn="ctr"/>
            <a:r>
              <a:rPr lang="en-US" dirty="0" smtClean="0">
                <a:latin typeface="Arial" panose="020B0604020202020204" pitchFamily="34" charset="0"/>
                <a:cs typeface="Arial" panose="020B0604020202020204" pitchFamily="34" charset="0"/>
              </a:rPr>
              <a:t>target: QID</a:t>
            </a:r>
            <a:endParaRPr lang="en-US" dirty="0">
              <a:latin typeface="Arial" panose="020B0604020202020204" pitchFamily="34" charset="0"/>
              <a:cs typeface="Arial" panose="020B0604020202020204" pitchFamily="34" charset="0"/>
            </a:endParaRPr>
          </a:p>
        </p:txBody>
      </p:sp>
      <p:grpSp>
        <p:nvGrpSpPr>
          <p:cNvPr id="9" name="Group 209">
            <a:extLst>
              <a:ext uri="{FF2B5EF4-FFF2-40B4-BE49-F238E27FC236}">
                <a16:creationId xmlns:a16="http://schemas.microsoft.com/office/drawing/2014/main" id="{63FC59BA-D1A5-4713-9A9A-79F3619D2F41}"/>
              </a:ext>
            </a:extLst>
          </p:cNvPr>
          <p:cNvGrpSpPr/>
          <p:nvPr/>
        </p:nvGrpSpPr>
        <p:grpSpPr>
          <a:xfrm>
            <a:off x="1103237" y="2440901"/>
            <a:ext cx="2022630" cy="675945"/>
            <a:chOff x="6450804" y="2554099"/>
            <a:chExt cx="2022630" cy="675945"/>
          </a:xfrm>
        </p:grpSpPr>
        <p:sp>
          <p:nvSpPr>
            <p:cNvPr id="43" name="Rectangle 191">
              <a:extLst>
                <a:ext uri="{FF2B5EF4-FFF2-40B4-BE49-F238E27FC236}">
                  <a16:creationId xmlns:a16="http://schemas.microsoft.com/office/drawing/2014/main" id="{D458E797-5AF1-427E-8558-0DF4F9C91199}"/>
                </a:ext>
              </a:extLst>
            </p:cNvPr>
            <p:cNvSpPr/>
            <p:nvPr/>
          </p:nvSpPr>
          <p:spPr>
            <a:xfrm>
              <a:off x="6450804" y="2938481"/>
              <a:ext cx="2022630" cy="219151"/>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192">
              <a:extLst>
                <a:ext uri="{FF2B5EF4-FFF2-40B4-BE49-F238E27FC236}">
                  <a16:creationId xmlns:a16="http://schemas.microsoft.com/office/drawing/2014/main" id="{37B71336-F152-4BA8-AB23-07D5C9DE128E}"/>
                </a:ext>
              </a:extLst>
            </p:cNvPr>
            <p:cNvSpPr txBox="1"/>
            <p:nvPr/>
          </p:nvSpPr>
          <p:spPr>
            <a:xfrm>
              <a:off x="6816501" y="2891490"/>
              <a:ext cx="1317000" cy="338554"/>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Layer L2</a:t>
              </a:r>
              <a:endParaRPr lang="en-US" sz="1600" dirty="0">
                <a:latin typeface="Arial" panose="020B0604020202020204" pitchFamily="34" charset="0"/>
                <a:cs typeface="Arial" panose="020B0604020202020204" pitchFamily="34" charset="0"/>
              </a:endParaRPr>
            </a:p>
          </p:txBody>
        </p:sp>
        <p:cxnSp>
          <p:nvCxnSpPr>
            <p:cNvPr id="45" name="Straight Arrow Connector 193">
              <a:extLst>
                <a:ext uri="{FF2B5EF4-FFF2-40B4-BE49-F238E27FC236}">
                  <a16:creationId xmlns:a16="http://schemas.microsoft.com/office/drawing/2014/main" id="{EDD3E12C-E986-4742-809F-684DC066CF8B}"/>
                </a:ext>
              </a:extLst>
            </p:cNvPr>
            <p:cNvCxnSpPr>
              <a:cxnSpLocks/>
            </p:cNvCxnSpPr>
            <p:nvPr/>
          </p:nvCxnSpPr>
          <p:spPr>
            <a:xfrm flipV="1">
              <a:off x="6737274" y="2749259"/>
              <a:ext cx="0" cy="189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194">
              <a:extLst>
                <a:ext uri="{FF2B5EF4-FFF2-40B4-BE49-F238E27FC236}">
                  <a16:creationId xmlns:a16="http://schemas.microsoft.com/office/drawing/2014/main" id="{4146F987-D813-473D-B79E-BB73807C2B76}"/>
                </a:ext>
              </a:extLst>
            </p:cNvPr>
            <p:cNvCxnSpPr>
              <a:cxnSpLocks/>
            </p:cNvCxnSpPr>
            <p:nvPr/>
          </p:nvCxnSpPr>
          <p:spPr>
            <a:xfrm flipV="1">
              <a:off x="7779933" y="2759308"/>
              <a:ext cx="0" cy="1791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195">
              <a:extLst>
                <a:ext uri="{FF2B5EF4-FFF2-40B4-BE49-F238E27FC236}">
                  <a16:creationId xmlns:a16="http://schemas.microsoft.com/office/drawing/2014/main" id="{6A27B072-A359-4727-9BC1-92AD399A86E6}"/>
                </a:ext>
              </a:extLst>
            </p:cNvPr>
            <p:cNvCxnSpPr>
              <a:cxnSpLocks/>
            </p:cNvCxnSpPr>
            <p:nvPr/>
          </p:nvCxnSpPr>
          <p:spPr>
            <a:xfrm flipV="1">
              <a:off x="8133501" y="2769356"/>
              <a:ext cx="0" cy="169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196">
              <a:extLst>
                <a:ext uri="{FF2B5EF4-FFF2-40B4-BE49-F238E27FC236}">
                  <a16:creationId xmlns:a16="http://schemas.microsoft.com/office/drawing/2014/main" id="{0246C201-4466-4FAA-B78C-DAD7F7C13540}"/>
                </a:ext>
              </a:extLst>
            </p:cNvPr>
            <p:cNvCxnSpPr>
              <a:cxnSpLocks/>
            </p:cNvCxnSpPr>
            <p:nvPr/>
          </p:nvCxnSpPr>
          <p:spPr>
            <a:xfrm flipV="1">
              <a:off x="7087866" y="2759308"/>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197">
              <a:extLst>
                <a:ext uri="{FF2B5EF4-FFF2-40B4-BE49-F238E27FC236}">
                  <a16:creationId xmlns:a16="http://schemas.microsoft.com/office/drawing/2014/main" id="{1C732A88-B275-4956-8368-19032409E82C}"/>
                </a:ext>
              </a:extLst>
            </p:cNvPr>
            <p:cNvSpPr/>
            <p:nvPr/>
          </p:nvSpPr>
          <p:spPr>
            <a:xfrm>
              <a:off x="6587965"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198">
              <a:extLst>
                <a:ext uri="{FF2B5EF4-FFF2-40B4-BE49-F238E27FC236}">
                  <a16:creationId xmlns:a16="http://schemas.microsoft.com/office/drawing/2014/main" id="{D38B6E3E-C33B-496F-B720-9295E6396D40}"/>
                </a:ext>
              </a:extLst>
            </p:cNvPr>
            <p:cNvSpPr/>
            <p:nvPr/>
          </p:nvSpPr>
          <p:spPr>
            <a:xfrm>
              <a:off x="6932461"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199">
              <a:extLst>
                <a:ext uri="{FF2B5EF4-FFF2-40B4-BE49-F238E27FC236}">
                  <a16:creationId xmlns:a16="http://schemas.microsoft.com/office/drawing/2014/main" id="{A504D13E-244F-4F85-BBD4-29BF46FCF590}"/>
                </a:ext>
              </a:extLst>
            </p:cNvPr>
            <p:cNvSpPr/>
            <p:nvPr/>
          </p:nvSpPr>
          <p:spPr>
            <a:xfrm>
              <a:off x="7283152"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200">
              <a:extLst>
                <a:ext uri="{FF2B5EF4-FFF2-40B4-BE49-F238E27FC236}">
                  <a16:creationId xmlns:a16="http://schemas.microsoft.com/office/drawing/2014/main" id="{15031F0F-A645-47E7-ADFB-9BAB3037C4A6}"/>
                </a:ext>
              </a:extLst>
            </p:cNvPr>
            <p:cNvSpPr/>
            <p:nvPr/>
          </p:nvSpPr>
          <p:spPr>
            <a:xfrm>
              <a:off x="7624528"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201">
              <a:extLst>
                <a:ext uri="{FF2B5EF4-FFF2-40B4-BE49-F238E27FC236}">
                  <a16:creationId xmlns:a16="http://schemas.microsoft.com/office/drawing/2014/main" id="{0C414DE9-71F6-47D8-A15C-AD8D7F0E1BB0}"/>
                </a:ext>
              </a:extLst>
            </p:cNvPr>
            <p:cNvSpPr/>
            <p:nvPr/>
          </p:nvSpPr>
          <p:spPr>
            <a:xfrm>
              <a:off x="8002437"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4" name="Straight Arrow Connector 202">
              <a:extLst>
                <a:ext uri="{FF2B5EF4-FFF2-40B4-BE49-F238E27FC236}">
                  <a16:creationId xmlns:a16="http://schemas.microsoft.com/office/drawing/2014/main" id="{82233A27-BF5C-46F1-8524-E3EF3C267C40}"/>
                </a:ext>
              </a:extLst>
            </p:cNvPr>
            <p:cNvCxnSpPr>
              <a:cxnSpLocks/>
            </p:cNvCxnSpPr>
            <p:nvPr/>
          </p:nvCxnSpPr>
          <p:spPr>
            <a:xfrm flipV="1">
              <a:off x="7407404" y="2749259"/>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Arrow: Up 203">
            <a:extLst>
              <a:ext uri="{FF2B5EF4-FFF2-40B4-BE49-F238E27FC236}">
                <a16:creationId xmlns:a16="http://schemas.microsoft.com/office/drawing/2014/main" id="{9A45ACC3-EFC4-4B94-A8A2-CEB1CE2361AD}"/>
              </a:ext>
            </a:extLst>
          </p:cNvPr>
          <p:cNvSpPr/>
          <p:nvPr/>
        </p:nvSpPr>
        <p:spPr>
          <a:xfrm>
            <a:off x="2012254" y="4490962"/>
            <a:ext cx="163436" cy="171873"/>
          </a:xfrm>
          <a:prstGeom prst="upArrow">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Up 204">
            <a:extLst>
              <a:ext uri="{FF2B5EF4-FFF2-40B4-BE49-F238E27FC236}">
                <a16:creationId xmlns:a16="http://schemas.microsoft.com/office/drawing/2014/main" id="{DB95FF3D-602A-43EB-AD4F-EAB9EC8E1E33}"/>
              </a:ext>
            </a:extLst>
          </p:cNvPr>
          <p:cNvSpPr/>
          <p:nvPr/>
        </p:nvSpPr>
        <p:spPr>
          <a:xfrm>
            <a:off x="1998439" y="3536301"/>
            <a:ext cx="163436" cy="171873"/>
          </a:xfrm>
          <a:prstGeom prst="upArrow">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Up 205">
            <a:extLst>
              <a:ext uri="{FF2B5EF4-FFF2-40B4-BE49-F238E27FC236}">
                <a16:creationId xmlns:a16="http://schemas.microsoft.com/office/drawing/2014/main" id="{926F38C9-9748-4143-AF58-3006DAA00DFE}"/>
              </a:ext>
            </a:extLst>
          </p:cNvPr>
          <p:cNvSpPr/>
          <p:nvPr/>
        </p:nvSpPr>
        <p:spPr>
          <a:xfrm>
            <a:off x="1997014" y="3073327"/>
            <a:ext cx="163436" cy="171873"/>
          </a:xfrm>
          <a:prstGeom prst="upArrow">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206">
            <a:extLst>
              <a:ext uri="{FF2B5EF4-FFF2-40B4-BE49-F238E27FC236}">
                <a16:creationId xmlns:a16="http://schemas.microsoft.com/office/drawing/2014/main" id="{78E8C5ED-34C0-4148-98EE-209F1FD888FB}"/>
              </a:ext>
            </a:extLst>
          </p:cNvPr>
          <p:cNvSpPr txBox="1"/>
          <p:nvPr/>
        </p:nvSpPr>
        <p:spPr>
          <a:xfrm>
            <a:off x="1905642" y="3288648"/>
            <a:ext cx="461665" cy="251031"/>
          </a:xfrm>
          <a:prstGeom prst="rect">
            <a:avLst/>
          </a:prstGeom>
          <a:noFill/>
        </p:spPr>
        <p:txBody>
          <a:bodyPr vert="eaVert" wrap="none" rtlCol="0">
            <a:spAutoFit/>
          </a:bodyPr>
          <a:lstStyle/>
          <a:p>
            <a:r>
              <a:rPr lang="en-US" dirty="0"/>
              <a:t>…</a:t>
            </a:r>
          </a:p>
        </p:txBody>
      </p:sp>
      <p:sp>
        <p:nvSpPr>
          <p:cNvPr id="14" name="Rectangle 207">
            <a:extLst>
              <a:ext uri="{FF2B5EF4-FFF2-40B4-BE49-F238E27FC236}">
                <a16:creationId xmlns:a16="http://schemas.microsoft.com/office/drawing/2014/main" id="{B3D78552-1F07-49C7-964A-D8D7396C50D5}"/>
              </a:ext>
            </a:extLst>
          </p:cNvPr>
          <p:cNvSpPr/>
          <p:nvPr/>
        </p:nvSpPr>
        <p:spPr>
          <a:xfrm>
            <a:off x="1017285" y="2274453"/>
            <a:ext cx="2260988" cy="3150492"/>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Up 208">
            <a:extLst>
              <a:ext uri="{FF2B5EF4-FFF2-40B4-BE49-F238E27FC236}">
                <a16:creationId xmlns:a16="http://schemas.microsoft.com/office/drawing/2014/main" id="{1E171DB5-F8BA-4538-919F-E974788E57B7}"/>
              </a:ext>
            </a:extLst>
          </p:cNvPr>
          <p:cNvSpPr/>
          <p:nvPr/>
        </p:nvSpPr>
        <p:spPr>
          <a:xfrm>
            <a:off x="2075034" y="5482697"/>
            <a:ext cx="163436" cy="171873"/>
          </a:xfrm>
          <a:prstGeom prst="upArrow">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210">
            <a:extLst>
              <a:ext uri="{FF2B5EF4-FFF2-40B4-BE49-F238E27FC236}">
                <a16:creationId xmlns:a16="http://schemas.microsoft.com/office/drawing/2014/main" id="{F1048D8B-EC2C-4756-B453-2FE845001554}"/>
              </a:ext>
            </a:extLst>
          </p:cNvPr>
          <p:cNvGrpSpPr/>
          <p:nvPr/>
        </p:nvGrpSpPr>
        <p:grpSpPr>
          <a:xfrm>
            <a:off x="1103237" y="4678147"/>
            <a:ext cx="2022630" cy="681925"/>
            <a:chOff x="6450804" y="2554099"/>
            <a:chExt cx="2022630" cy="681925"/>
          </a:xfrm>
        </p:grpSpPr>
        <p:sp>
          <p:nvSpPr>
            <p:cNvPr id="31" name="Rectangle 211">
              <a:extLst>
                <a:ext uri="{FF2B5EF4-FFF2-40B4-BE49-F238E27FC236}">
                  <a16:creationId xmlns:a16="http://schemas.microsoft.com/office/drawing/2014/main" id="{C943F011-E88B-44D7-B342-F5F07E284712}"/>
                </a:ext>
              </a:extLst>
            </p:cNvPr>
            <p:cNvSpPr/>
            <p:nvPr/>
          </p:nvSpPr>
          <p:spPr>
            <a:xfrm>
              <a:off x="6450804" y="2938481"/>
              <a:ext cx="2022630" cy="219151"/>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212">
              <a:extLst>
                <a:ext uri="{FF2B5EF4-FFF2-40B4-BE49-F238E27FC236}">
                  <a16:creationId xmlns:a16="http://schemas.microsoft.com/office/drawing/2014/main" id="{F7B7E094-F380-4DA4-B6DC-83F9A3BF2DA9}"/>
                </a:ext>
              </a:extLst>
            </p:cNvPr>
            <p:cNvSpPr txBox="1"/>
            <p:nvPr/>
          </p:nvSpPr>
          <p:spPr>
            <a:xfrm>
              <a:off x="6704666" y="2897470"/>
              <a:ext cx="1542158" cy="338554"/>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Layer 1</a:t>
              </a:r>
              <a:endParaRPr lang="en-US" sz="1600" dirty="0">
                <a:latin typeface="Arial" panose="020B0604020202020204" pitchFamily="34" charset="0"/>
                <a:cs typeface="Arial" panose="020B0604020202020204" pitchFamily="34" charset="0"/>
              </a:endParaRPr>
            </a:p>
          </p:txBody>
        </p:sp>
        <p:cxnSp>
          <p:nvCxnSpPr>
            <p:cNvPr id="33" name="Straight Arrow Connector 213">
              <a:extLst>
                <a:ext uri="{FF2B5EF4-FFF2-40B4-BE49-F238E27FC236}">
                  <a16:creationId xmlns:a16="http://schemas.microsoft.com/office/drawing/2014/main" id="{0B20DA0B-EB00-464F-B587-43814D127DE5}"/>
                </a:ext>
              </a:extLst>
            </p:cNvPr>
            <p:cNvCxnSpPr>
              <a:cxnSpLocks/>
            </p:cNvCxnSpPr>
            <p:nvPr/>
          </p:nvCxnSpPr>
          <p:spPr>
            <a:xfrm flipV="1">
              <a:off x="6737274" y="2749259"/>
              <a:ext cx="0" cy="189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214">
              <a:extLst>
                <a:ext uri="{FF2B5EF4-FFF2-40B4-BE49-F238E27FC236}">
                  <a16:creationId xmlns:a16="http://schemas.microsoft.com/office/drawing/2014/main" id="{D3040742-4442-4CB6-8C10-B0F0D230FDB4}"/>
                </a:ext>
              </a:extLst>
            </p:cNvPr>
            <p:cNvCxnSpPr>
              <a:cxnSpLocks/>
            </p:cNvCxnSpPr>
            <p:nvPr/>
          </p:nvCxnSpPr>
          <p:spPr>
            <a:xfrm flipV="1">
              <a:off x="7779933" y="2759308"/>
              <a:ext cx="0" cy="1791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215">
              <a:extLst>
                <a:ext uri="{FF2B5EF4-FFF2-40B4-BE49-F238E27FC236}">
                  <a16:creationId xmlns:a16="http://schemas.microsoft.com/office/drawing/2014/main" id="{1CAD1A10-E69D-4991-AE6C-07A977AB6097}"/>
                </a:ext>
              </a:extLst>
            </p:cNvPr>
            <p:cNvCxnSpPr>
              <a:cxnSpLocks/>
            </p:cNvCxnSpPr>
            <p:nvPr/>
          </p:nvCxnSpPr>
          <p:spPr>
            <a:xfrm flipV="1">
              <a:off x="8133501" y="2769356"/>
              <a:ext cx="0" cy="169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216">
              <a:extLst>
                <a:ext uri="{FF2B5EF4-FFF2-40B4-BE49-F238E27FC236}">
                  <a16:creationId xmlns:a16="http://schemas.microsoft.com/office/drawing/2014/main" id="{246801F8-22F8-43CB-9047-870CB7346E5A}"/>
                </a:ext>
              </a:extLst>
            </p:cNvPr>
            <p:cNvCxnSpPr>
              <a:cxnSpLocks/>
            </p:cNvCxnSpPr>
            <p:nvPr/>
          </p:nvCxnSpPr>
          <p:spPr>
            <a:xfrm flipV="1">
              <a:off x="7087866" y="2759308"/>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217">
              <a:extLst>
                <a:ext uri="{FF2B5EF4-FFF2-40B4-BE49-F238E27FC236}">
                  <a16:creationId xmlns:a16="http://schemas.microsoft.com/office/drawing/2014/main" id="{E5F8D6A5-EF1E-46B6-BDDD-5D14D6DFA52F}"/>
                </a:ext>
              </a:extLst>
            </p:cNvPr>
            <p:cNvSpPr/>
            <p:nvPr/>
          </p:nvSpPr>
          <p:spPr>
            <a:xfrm>
              <a:off x="6587965"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218">
              <a:extLst>
                <a:ext uri="{FF2B5EF4-FFF2-40B4-BE49-F238E27FC236}">
                  <a16:creationId xmlns:a16="http://schemas.microsoft.com/office/drawing/2014/main" id="{87967AA1-CE11-403E-95A9-5E62D5D0C9D1}"/>
                </a:ext>
              </a:extLst>
            </p:cNvPr>
            <p:cNvSpPr/>
            <p:nvPr/>
          </p:nvSpPr>
          <p:spPr>
            <a:xfrm>
              <a:off x="6932461"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19">
              <a:extLst>
                <a:ext uri="{FF2B5EF4-FFF2-40B4-BE49-F238E27FC236}">
                  <a16:creationId xmlns:a16="http://schemas.microsoft.com/office/drawing/2014/main" id="{1E392B08-EE24-472C-A134-E3B96E4350A7}"/>
                </a:ext>
              </a:extLst>
            </p:cNvPr>
            <p:cNvSpPr/>
            <p:nvPr/>
          </p:nvSpPr>
          <p:spPr>
            <a:xfrm>
              <a:off x="7283152"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20">
              <a:extLst>
                <a:ext uri="{FF2B5EF4-FFF2-40B4-BE49-F238E27FC236}">
                  <a16:creationId xmlns:a16="http://schemas.microsoft.com/office/drawing/2014/main" id="{BEF280B2-0166-4A91-AFBC-A032C746BD69}"/>
                </a:ext>
              </a:extLst>
            </p:cNvPr>
            <p:cNvSpPr/>
            <p:nvPr/>
          </p:nvSpPr>
          <p:spPr>
            <a:xfrm>
              <a:off x="7624528"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221">
              <a:extLst>
                <a:ext uri="{FF2B5EF4-FFF2-40B4-BE49-F238E27FC236}">
                  <a16:creationId xmlns:a16="http://schemas.microsoft.com/office/drawing/2014/main" id="{2544687A-34FB-44B9-BC12-5B79CB7FBFD3}"/>
                </a:ext>
              </a:extLst>
            </p:cNvPr>
            <p:cNvSpPr/>
            <p:nvPr/>
          </p:nvSpPr>
          <p:spPr>
            <a:xfrm>
              <a:off x="8002437"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2" name="Straight Arrow Connector 222">
              <a:extLst>
                <a:ext uri="{FF2B5EF4-FFF2-40B4-BE49-F238E27FC236}">
                  <a16:creationId xmlns:a16="http://schemas.microsoft.com/office/drawing/2014/main" id="{8A063AE7-EA1C-48C1-875E-A2D91D1EF859}"/>
                </a:ext>
              </a:extLst>
            </p:cNvPr>
            <p:cNvCxnSpPr>
              <a:cxnSpLocks/>
            </p:cNvCxnSpPr>
            <p:nvPr/>
          </p:nvCxnSpPr>
          <p:spPr>
            <a:xfrm flipV="1">
              <a:off x="7407404" y="2749259"/>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223">
            <a:extLst>
              <a:ext uri="{FF2B5EF4-FFF2-40B4-BE49-F238E27FC236}">
                <a16:creationId xmlns:a16="http://schemas.microsoft.com/office/drawing/2014/main" id="{BCC93304-8BF0-4C90-99FD-6C646B235F03}"/>
              </a:ext>
            </a:extLst>
          </p:cNvPr>
          <p:cNvGrpSpPr/>
          <p:nvPr/>
        </p:nvGrpSpPr>
        <p:grpSpPr>
          <a:xfrm>
            <a:off x="1088190" y="3738929"/>
            <a:ext cx="2022630" cy="653185"/>
            <a:chOff x="6450804" y="2554099"/>
            <a:chExt cx="2022630" cy="653185"/>
          </a:xfrm>
        </p:grpSpPr>
        <p:sp>
          <p:nvSpPr>
            <p:cNvPr id="19" name="Rectangle 224">
              <a:extLst>
                <a:ext uri="{FF2B5EF4-FFF2-40B4-BE49-F238E27FC236}">
                  <a16:creationId xmlns:a16="http://schemas.microsoft.com/office/drawing/2014/main" id="{D58EEE8A-BF45-4710-B087-C754B0FBEABD}"/>
                </a:ext>
              </a:extLst>
            </p:cNvPr>
            <p:cNvSpPr/>
            <p:nvPr/>
          </p:nvSpPr>
          <p:spPr>
            <a:xfrm>
              <a:off x="6450804" y="2938481"/>
              <a:ext cx="2022630" cy="219151"/>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225">
              <a:extLst>
                <a:ext uri="{FF2B5EF4-FFF2-40B4-BE49-F238E27FC236}">
                  <a16:creationId xmlns:a16="http://schemas.microsoft.com/office/drawing/2014/main" id="{E349E88B-B023-4436-8120-AE9C5FED2BA5}"/>
                </a:ext>
              </a:extLst>
            </p:cNvPr>
            <p:cNvSpPr txBox="1"/>
            <p:nvPr/>
          </p:nvSpPr>
          <p:spPr>
            <a:xfrm>
              <a:off x="6706087" y="2868730"/>
              <a:ext cx="1542158" cy="338554"/>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Layer 2</a:t>
              </a:r>
              <a:endParaRPr lang="en-US" sz="1600" dirty="0">
                <a:latin typeface="Arial" panose="020B0604020202020204" pitchFamily="34" charset="0"/>
                <a:cs typeface="Arial" panose="020B0604020202020204" pitchFamily="34" charset="0"/>
              </a:endParaRPr>
            </a:p>
          </p:txBody>
        </p:sp>
        <p:cxnSp>
          <p:nvCxnSpPr>
            <p:cNvPr id="21" name="Straight Arrow Connector 226">
              <a:extLst>
                <a:ext uri="{FF2B5EF4-FFF2-40B4-BE49-F238E27FC236}">
                  <a16:creationId xmlns:a16="http://schemas.microsoft.com/office/drawing/2014/main" id="{356D9D8D-A89F-43EB-A495-55616B35DA6C}"/>
                </a:ext>
              </a:extLst>
            </p:cNvPr>
            <p:cNvCxnSpPr>
              <a:cxnSpLocks/>
            </p:cNvCxnSpPr>
            <p:nvPr/>
          </p:nvCxnSpPr>
          <p:spPr>
            <a:xfrm flipV="1">
              <a:off x="6737274" y="2749259"/>
              <a:ext cx="0" cy="189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27">
              <a:extLst>
                <a:ext uri="{FF2B5EF4-FFF2-40B4-BE49-F238E27FC236}">
                  <a16:creationId xmlns:a16="http://schemas.microsoft.com/office/drawing/2014/main" id="{771A0557-B2F1-41A4-951C-53CB177C2E91}"/>
                </a:ext>
              </a:extLst>
            </p:cNvPr>
            <p:cNvCxnSpPr>
              <a:cxnSpLocks/>
            </p:cNvCxnSpPr>
            <p:nvPr/>
          </p:nvCxnSpPr>
          <p:spPr>
            <a:xfrm flipV="1">
              <a:off x="7779933" y="2759308"/>
              <a:ext cx="0" cy="1791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8">
              <a:extLst>
                <a:ext uri="{FF2B5EF4-FFF2-40B4-BE49-F238E27FC236}">
                  <a16:creationId xmlns:a16="http://schemas.microsoft.com/office/drawing/2014/main" id="{FC57FF8A-6DBA-4F96-A5CC-4E09C94F3D6B}"/>
                </a:ext>
              </a:extLst>
            </p:cNvPr>
            <p:cNvCxnSpPr>
              <a:cxnSpLocks/>
            </p:cNvCxnSpPr>
            <p:nvPr/>
          </p:nvCxnSpPr>
          <p:spPr>
            <a:xfrm flipV="1">
              <a:off x="8133501" y="2769356"/>
              <a:ext cx="0" cy="169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29">
              <a:extLst>
                <a:ext uri="{FF2B5EF4-FFF2-40B4-BE49-F238E27FC236}">
                  <a16:creationId xmlns:a16="http://schemas.microsoft.com/office/drawing/2014/main" id="{4642F4D9-B707-491F-82AF-4DAD63056EB1}"/>
                </a:ext>
              </a:extLst>
            </p:cNvPr>
            <p:cNvCxnSpPr>
              <a:cxnSpLocks/>
            </p:cNvCxnSpPr>
            <p:nvPr/>
          </p:nvCxnSpPr>
          <p:spPr>
            <a:xfrm flipV="1">
              <a:off x="7087866" y="2759308"/>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30">
              <a:extLst>
                <a:ext uri="{FF2B5EF4-FFF2-40B4-BE49-F238E27FC236}">
                  <a16:creationId xmlns:a16="http://schemas.microsoft.com/office/drawing/2014/main" id="{D84875DD-75BE-4F9B-9926-C8C47957A7A9}"/>
                </a:ext>
              </a:extLst>
            </p:cNvPr>
            <p:cNvSpPr/>
            <p:nvPr/>
          </p:nvSpPr>
          <p:spPr>
            <a:xfrm>
              <a:off x="6587965"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31">
              <a:extLst>
                <a:ext uri="{FF2B5EF4-FFF2-40B4-BE49-F238E27FC236}">
                  <a16:creationId xmlns:a16="http://schemas.microsoft.com/office/drawing/2014/main" id="{93AA6946-68EC-4DEA-BBEF-22E645648BB8}"/>
                </a:ext>
              </a:extLst>
            </p:cNvPr>
            <p:cNvSpPr/>
            <p:nvPr/>
          </p:nvSpPr>
          <p:spPr>
            <a:xfrm>
              <a:off x="6932461"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32">
              <a:extLst>
                <a:ext uri="{FF2B5EF4-FFF2-40B4-BE49-F238E27FC236}">
                  <a16:creationId xmlns:a16="http://schemas.microsoft.com/office/drawing/2014/main" id="{9C0E3F41-EE17-43D6-AD72-3718DA3BBC3B}"/>
                </a:ext>
              </a:extLst>
            </p:cNvPr>
            <p:cNvSpPr/>
            <p:nvPr/>
          </p:nvSpPr>
          <p:spPr>
            <a:xfrm>
              <a:off x="7283152"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33">
              <a:extLst>
                <a:ext uri="{FF2B5EF4-FFF2-40B4-BE49-F238E27FC236}">
                  <a16:creationId xmlns:a16="http://schemas.microsoft.com/office/drawing/2014/main" id="{DC7D931E-A8AA-4466-92FF-2F51879A0702}"/>
                </a:ext>
              </a:extLst>
            </p:cNvPr>
            <p:cNvSpPr/>
            <p:nvPr/>
          </p:nvSpPr>
          <p:spPr>
            <a:xfrm>
              <a:off x="7624528"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34">
              <a:extLst>
                <a:ext uri="{FF2B5EF4-FFF2-40B4-BE49-F238E27FC236}">
                  <a16:creationId xmlns:a16="http://schemas.microsoft.com/office/drawing/2014/main" id="{90D4A1DA-BACA-47BE-895A-6782BE81E48D}"/>
                </a:ext>
              </a:extLst>
            </p:cNvPr>
            <p:cNvSpPr/>
            <p:nvPr/>
          </p:nvSpPr>
          <p:spPr>
            <a:xfrm>
              <a:off x="8002437"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Arrow Connector 235">
              <a:extLst>
                <a:ext uri="{FF2B5EF4-FFF2-40B4-BE49-F238E27FC236}">
                  <a16:creationId xmlns:a16="http://schemas.microsoft.com/office/drawing/2014/main" id="{CB83D70F-FCE5-4EF0-87B2-E89A6619D7D9}"/>
                </a:ext>
              </a:extLst>
            </p:cNvPr>
            <p:cNvCxnSpPr>
              <a:cxnSpLocks/>
            </p:cNvCxnSpPr>
            <p:nvPr/>
          </p:nvCxnSpPr>
          <p:spPr>
            <a:xfrm flipV="1">
              <a:off x="7407404" y="2749259"/>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237">
            <a:extLst>
              <a:ext uri="{FF2B5EF4-FFF2-40B4-BE49-F238E27FC236}">
                <a16:creationId xmlns:a16="http://schemas.microsoft.com/office/drawing/2014/main" id="{A60FE309-7F33-43B0-A6DE-A2174CB07E3F}"/>
              </a:ext>
            </a:extLst>
          </p:cNvPr>
          <p:cNvSpPr txBox="1"/>
          <p:nvPr/>
        </p:nvSpPr>
        <p:spPr>
          <a:xfrm>
            <a:off x="2206728" y="5401083"/>
            <a:ext cx="154215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embedding</a:t>
            </a:r>
          </a:p>
        </p:txBody>
      </p:sp>
      <p:sp>
        <p:nvSpPr>
          <p:cNvPr id="55" name="Rectangle: Rounded Corners 29">
            <a:extLst>
              <a:ext uri="{FF2B5EF4-FFF2-40B4-BE49-F238E27FC236}">
                <a16:creationId xmlns:a16="http://schemas.microsoft.com/office/drawing/2014/main" id="{58527E6F-C512-4007-9E7F-05E2D83B5CB1}"/>
              </a:ext>
            </a:extLst>
          </p:cNvPr>
          <p:cNvSpPr>
            <a:spLocks noGrp="1"/>
          </p:cNvSpPr>
          <p:nvPr>
            <p:ph idx="1"/>
          </p:nvPr>
        </p:nvSpPr>
        <p:spPr>
          <a:xfrm>
            <a:off x="4984874" y="4255497"/>
            <a:ext cx="1808915" cy="59504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marL="0" indent="0" algn="ctr">
              <a:buNone/>
            </a:pPr>
            <a:r>
              <a:rPr lang="en-US" sz="1800" dirty="0"/>
              <a:t>predict entities in Wikidata by MLM</a:t>
            </a:r>
          </a:p>
        </p:txBody>
      </p:sp>
      <p:sp>
        <p:nvSpPr>
          <p:cNvPr id="56" name="Rectangle: Rounded Corners 29">
            <a:extLst>
              <a:ext uri="{FF2B5EF4-FFF2-40B4-BE49-F238E27FC236}">
                <a16:creationId xmlns:a16="http://schemas.microsoft.com/office/drawing/2014/main" id="{58527E6F-C512-4007-9E7F-05E2D83B5CB1}"/>
              </a:ext>
            </a:extLst>
          </p:cNvPr>
          <p:cNvSpPr txBox="1">
            <a:spLocks/>
          </p:cNvSpPr>
          <p:nvPr/>
        </p:nvSpPr>
        <p:spPr>
          <a:xfrm>
            <a:off x="4999921" y="2228492"/>
            <a:ext cx="1808915" cy="99892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1800" dirty="0"/>
              <a:t>predict entities in Wikidata by sentence embedding</a:t>
            </a:r>
          </a:p>
        </p:txBody>
      </p:sp>
      <p:cxnSp>
        <p:nvCxnSpPr>
          <p:cNvPr id="74" name="Straight Arrow Connector 35">
            <a:extLst>
              <a:ext uri="{FF2B5EF4-FFF2-40B4-BE49-F238E27FC236}">
                <a16:creationId xmlns:a16="http://schemas.microsoft.com/office/drawing/2014/main" id="{ACDC2AC0-01DA-4642-9769-51345A2789DF}"/>
              </a:ext>
            </a:extLst>
          </p:cNvPr>
          <p:cNvCxnSpPr>
            <a:cxnSpLocks/>
            <a:stCxn id="53" idx="3"/>
            <a:endCxn id="55" idx="1"/>
          </p:cNvCxnSpPr>
          <p:nvPr/>
        </p:nvCxnSpPr>
        <p:spPr>
          <a:xfrm>
            <a:off x="2950024" y="2546611"/>
            <a:ext cx="2045722" cy="739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35">
            <a:extLst>
              <a:ext uri="{FF2B5EF4-FFF2-40B4-BE49-F238E27FC236}">
                <a16:creationId xmlns:a16="http://schemas.microsoft.com/office/drawing/2014/main" id="{ACDC2AC0-01DA-4642-9769-51345A2789DF}"/>
              </a:ext>
            </a:extLst>
          </p:cNvPr>
          <p:cNvCxnSpPr>
            <a:cxnSpLocks/>
            <a:stCxn id="29" idx="3"/>
            <a:endCxn id="55" idx="1"/>
          </p:cNvCxnSpPr>
          <p:nvPr/>
        </p:nvCxnSpPr>
        <p:spPr>
          <a:xfrm flipV="1">
            <a:off x="2934977" y="2620547"/>
            <a:ext cx="2060769" cy="12240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35">
            <a:extLst>
              <a:ext uri="{FF2B5EF4-FFF2-40B4-BE49-F238E27FC236}">
                <a16:creationId xmlns:a16="http://schemas.microsoft.com/office/drawing/2014/main" id="{ACDC2AC0-01DA-4642-9769-51345A2789DF}"/>
              </a:ext>
            </a:extLst>
          </p:cNvPr>
          <p:cNvCxnSpPr>
            <a:cxnSpLocks/>
            <a:stCxn id="29" idx="3"/>
            <a:endCxn id="56" idx="1"/>
          </p:cNvCxnSpPr>
          <p:nvPr/>
        </p:nvCxnSpPr>
        <p:spPr>
          <a:xfrm>
            <a:off x="2934977" y="3844639"/>
            <a:ext cx="2060769" cy="7083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35">
            <a:extLst>
              <a:ext uri="{FF2B5EF4-FFF2-40B4-BE49-F238E27FC236}">
                <a16:creationId xmlns:a16="http://schemas.microsoft.com/office/drawing/2014/main" id="{ACDC2AC0-01DA-4642-9769-51345A2789DF}"/>
              </a:ext>
            </a:extLst>
          </p:cNvPr>
          <p:cNvCxnSpPr>
            <a:cxnSpLocks/>
            <a:stCxn id="41" idx="3"/>
            <a:endCxn id="56" idx="1"/>
          </p:cNvCxnSpPr>
          <p:nvPr/>
        </p:nvCxnSpPr>
        <p:spPr>
          <a:xfrm flipV="1">
            <a:off x="2950024" y="4553021"/>
            <a:ext cx="2045722" cy="2308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Content Placeholder 2">
            <a:extLst>
              <a:ext uri="{FF2B5EF4-FFF2-40B4-BE49-F238E27FC236}">
                <a16:creationId xmlns:a16="http://schemas.microsoft.com/office/drawing/2014/main" id="{21DB1F07-1647-48F1-8D1A-E06C4A9629B2}"/>
              </a:ext>
            </a:extLst>
          </p:cNvPr>
          <p:cNvSpPr txBox="1">
            <a:spLocks/>
          </p:cNvSpPr>
          <p:nvPr/>
        </p:nvSpPr>
        <p:spPr>
          <a:xfrm>
            <a:off x="7774258" y="1641597"/>
            <a:ext cx="3488473"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output the entity embedding and description embedding</a:t>
            </a:r>
          </a:p>
          <a:p>
            <a:r>
              <a:rPr lang="en-US" dirty="0"/>
              <a:t>The former is stored in entity embedding</a:t>
            </a:r>
          </a:p>
          <a:p>
            <a:r>
              <a:rPr lang="en-US" dirty="0"/>
              <a:t>The latter is cached during pre-traing</a:t>
            </a:r>
          </a:p>
          <a:p>
            <a:r>
              <a:rPr lang="en-US" dirty="0"/>
              <a:t>The network itself is injected knowledge</a:t>
            </a:r>
          </a:p>
          <a:p>
            <a:r>
              <a:rPr lang="en-US" dirty="0"/>
              <a:t>The embedding is what we want</a:t>
            </a:r>
          </a:p>
        </p:txBody>
      </p:sp>
      <p:pic>
        <p:nvPicPr>
          <p:cNvPr id="63" name="图片 62"/>
          <p:cNvPicPr>
            <a:picLocks noChangeAspect="1"/>
          </p:cNvPicPr>
          <p:nvPr/>
        </p:nvPicPr>
        <p:blipFill>
          <a:blip r:embed="rId3"/>
          <a:stretch>
            <a:fillRect/>
          </a:stretch>
        </p:blipFill>
        <p:spPr>
          <a:xfrm>
            <a:off x="3748887" y="5398922"/>
            <a:ext cx="4092094" cy="1257210"/>
          </a:xfrm>
          <a:prstGeom prst="rect">
            <a:avLst/>
          </a:prstGeom>
        </p:spPr>
      </p:pic>
      <p:sp>
        <p:nvSpPr>
          <p:cNvPr id="4" name="矩形 3"/>
          <p:cNvSpPr/>
          <p:nvPr/>
        </p:nvSpPr>
        <p:spPr>
          <a:xfrm>
            <a:off x="6865620" y="6311054"/>
            <a:ext cx="1165860" cy="299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6865620" y="6297440"/>
            <a:ext cx="1165860" cy="369332"/>
          </a:xfrm>
          <a:prstGeom prst="rect">
            <a:avLst/>
          </a:prstGeom>
          <a:noFill/>
        </p:spPr>
        <p:txBody>
          <a:bodyPr wrap="square" rtlCol="0">
            <a:spAutoFit/>
          </a:bodyPr>
          <a:lstStyle/>
          <a:p>
            <a:r>
              <a:rPr lang="en-US" altLang="zh-CN" dirty="0" smtClean="0"/>
              <a:t>QID=5001</a:t>
            </a:r>
            <a:endParaRPr lang="zh-CN" altLang="en-US" dirty="0"/>
          </a:p>
        </p:txBody>
      </p:sp>
      <p:sp>
        <p:nvSpPr>
          <p:cNvPr id="62" name="Rectangle: Rounded Corners 29">
            <a:extLst>
              <a:ext uri="{FF2B5EF4-FFF2-40B4-BE49-F238E27FC236}">
                <a16:creationId xmlns:a16="http://schemas.microsoft.com/office/drawing/2014/main" id="{58527E6F-C512-4007-9E7F-05E2D83B5CB1}"/>
              </a:ext>
            </a:extLst>
          </p:cNvPr>
          <p:cNvSpPr txBox="1">
            <a:spLocks/>
          </p:cNvSpPr>
          <p:nvPr/>
        </p:nvSpPr>
        <p:spPr>
          <a:xfrm>
            <a:off x="3125867" y="727472"/>
            <a:ext cx="1808915" cy="59504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zh-CN" altLang="en-US" sz="1800" b="1" dirty="0" smtClean="0"/>
              <a:t>第</a:t>
            </a:r>
            <a:r>
              <a:rPr lang="en-US" altLang="zh-CN" sz="1800" b="1" dirty="0" smtClean="0"/>
              <a:t>2</a:t>
            </a:r>
            <a:r>
              <a:rPr lang="zh-CN" altLang="en-US" sz="1800" b="1" dirty="0" smtClean="0"/>
              <a:t>个版本</a:t>
            </a:r>
            <a:endParaRPr lang="en-US" sz="1800" b="1" dirty="0"/>
          </a:p>
        </p:txBody>
      </p:sp>
    </p:spTree>
    <p:extLst>
      <p:ext uri="{BB962C8B-B14F-4D97-AF65-F5344CB8AC3E}">
        <p14:creationId xmlns:p14="http://schemas.microsoft.com/office/powerpoint/2010/main" val="4057763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C8430-502B-43C9-A525-21B42D229B38}"/>
              </a:ext>
            </a:extLst>
          </p:cNvPr>
          <p:cNvSpPr>
            <a:spLocks noGrp="1"/>
          </p:cNvSpPr>
          <p:nvPr>
            <p:ph type="title"/>
          </p:nvPr>
        </p:nvSpPr>
        <p:spPr/>
        <p:txBody>
          <a:bodyPr/>
          <a:lstStyle/>
          <a:p>
            <a:r>
              <a:rPr lang="en-US" dirty="0"/>
              <a:t>Method</a:t>
            </a:r>
          </a:p>
        </p:txBody>
      </p:sp>
      <p:sp>
        <p:nvSpPr>
          <p:cNvPr id="9" name="TextBox 8">
            <a:extLst>
              <a:ext uri="{FF2B5EF4-FFF2-40B4-BE49-F238E27FC236}">
                <a16:creationId xmlns:a16="http://schemas.microsoft.com/office/drawing/2014/main" id="{05548867-EB7E-408E-AEC5-A24AB713287F}"/>
              </a:ext>
            </a:extLst>
          </p:cNvPr>
          <p:cNvSpPr txBox="1"/>
          <p:nvPr/>
        </p:nvSpPr>
        <p:spPr>
          <a:xfrm>
            <a:off x="3552512" y="5569652"/>
            <a:ext cx="154215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embedding</a:t>
            </a:r>
          </a:p>
        </p:txBody>
      </p:sp>
      <p:grpSp>
        <p:nvGrpSpPr>
          <p:cNvPr id="106" name="Group 105">
            <a:extLst>
              <a:ext uri="{FF2B5EF4-FFF2-40B4-BE49-F238E27FC236}">
                <a16:creationId xmlns:a16="http://schemas.microsoft.com/office/drawing/2014/main" id="{86D04534-7024-4DC3-94F1-47B5EFD1E6AC}"/>
              </a:ext>
            </a:extLst>
          </p:cNvPr>
          <p:cNvGrpSpPr/>
          <p:nvPr/>
        </p:nvGrpSpPr>
        <p:grpSpPr>
          <a:xfrm>
            <a:off x="1848704" y="4780281"/>
            <a:ext cx="3264524" cy="653446"/>
            <a:chOff x="2062064" y="4185921"/>
            <a:chExt cx="3264524" cy="653446"/>
          </a:xfrm>
        </p:grpSpPr>
        <p:sp>
          <p:nvSpPr>
            <p:cNvPr id="37" name="Rectangle 36">
              <a:extLst>
                <a:ext uri="{FF2B5EF4-FFF2-40B4-BE49-F238E27FC236}">
                  <a16:creationId xmlns:a16="http://schemas.microsoft.com/office/drawing/2014/main" id="{F99E66A7-8034-42BC-811C-401675CC0397}"/>
                </a:ext>
              </a:extLst>
            </p:cNvPr>
            <p:cNvSpPr/>
            <p:nvPr/>
          </p:nvSpPr>
          <p:spPr>
            <a:xfrm>
              <a:off x="2062064" y="4570304"/>
              <a:ext cx="3261633" cy="205005"/>
            </a:xfrm>
            <a:prstGeom prst="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72684DDC-8182-4955-9644-B49FF29E4D62}"/>
                </a:ext>
              </a:extLst>
            </p:cNvPr>
            <p:cNvSpPr txBox="1"/>
            <p:nvPr/>
          </p:nvSpPr>
          <p:spPr>
            <a:xfrm>
              <a:off x="2939977" y="4500813"/>
              <a:ext cx="1542158" cy="338554"/>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Layer 1</a:t>
              </a:r>
              <a:endParaRPr lang="en-US" sz="1600" dirty="0">
                <a:latin typeface="Arial" panose="020B0604020202020204" pitchFamily="34" charset="0"/>
                <a:cs typeface="Arial" panose="020B0604020202020204" pitchFamily="34" charset="0"/>
              </a:endParaRPr>
            </a:p>
          </p:txBody>
        </p:sp>
        <p:cxnSp>
          <p:nvCxnSpPr>
            <p:cNvPr id="13" name="Straight Arrow Connector 12">
              <a:extLst>
                <a:ext uri="{FF2B5EF4-FFF2-40B4-BE49-F238E27FC236}">
                  <a16:creationId xmlns:a16="http://schemas.microsoft.com/office/drawing/2014/main" id="{3A7BE8C4-6E8B-4508-ADCB-AC000B1C6ABF}"/>
                </a:ext>
              </a:extLst>
            </p:cNvPr>
            <p:cNvCxnSpPr>
              <a:cxnSpLocks/>
            </p:cNvCxnSpPr>
            <p:nvPr/>
          </p:nvCxnSpPr>
          <p:spPr>
            <a:xfrm flipV="1">
              <a:off x="2348535" y="4381081"/>
              <a:ext cx="0" cy="189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0A282A3-A6A5-4D81-A554-A5E825E87730}"/>
                </a:ext>
              </a:extLst>
            </p:cNvPr>
            <p:cNvCxnSpPr>
              <a:cxnSpLocks/>
            </p:cNvCxnSpPr>
            <p:nvPr/>
          </p:nvCxnSpPr>
          <p:spPr>
            <a:xfrm flipV="1">
              <a:off x="4381794" y="4391130"/>
              <a:ext cx="0" cy="1791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B225CF7-9AF9-4447-B17F-FE440E8415C7}"/>
                </a:ext>
              </a:extLst>
            </p:cNvPr>
            <p:cNvCxnSpPr>
              <a:cxnSpLocks/>
            </p:cNvCxnSpPr>
            <p:nvPr/>
          </p:nvCxnSpPr>
          <p:spPr>
            <a:xfrm flipV="1">
              <a:off x="5009682" y="4401178"/>
              <a:ext cx="0" cy="169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3E807F3-A3F6-4ACE-BD50-579C05CF1421}"/>
                </a:ext>
              </a:extLst>
            </p:cNvPr>
            <p:cNvCxnSpPr>
              <a:cxnSpLocks/>
            </p:cNvCxnSpPr>
            <p:nvPr/>
          </p:nvCxnSpPr>
          <p:spPr>
            <a:xfrm flipV="1">
              <a:off x="3019167" y="4391130"/>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CA62039-7F31-4374-B765-10B3BAC99DF4}"/>
                </a:ext>
              </a:extLst>
            </p:cNvPr>
            <p:cNvSpPr/>
            <p:nvPr/>
          </p:nvSpPr>
          <p:spPr>
            <a:xfrm>
              <a:off x="2062065"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F040284-F5E3-4D34-AD5F-6B314C813337}"/>
                </a:ext>
              </a:extLst>
            </p:cNvPr>
            <p:cNvSpPr/>
            <p:nvPr/>
          </p:nvSpPr>
          <p:spPr>
            <a:xfrm>
              <a:off x="2726601"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804AEDC-3B5E-45CD-B318-AC88B31220D9}"/>
                </a:ext>
              </a:extLst>
            </p:cNvPr>
            <p:cNvSpPr/>
            <p:nvPr/>
          </p:nvSpPr>
          <p:spPr>
            <a:xfrm>
              <a:off x="3412572"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9BE81E6-7750-4A37-A210-45F0236ACB06}"/>
                </a:ext>
              </a:extLst>
            </p:cNvPr>
            <p:cNvSpPr/>
            <p:nvPr/>
          </p:nvSpPr>
          <p:spPr>
            <a:xfrm>
              <a:off x="4089228" y="4185921"/>
              <a:ext cx="585131" cy="21371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AD50424-00B0-419A-9D58-CB2B4AD18842}"/>
                </a:ext>
              </a:extLst>
            </p:cNvPr>
            <p:cNvSpPr/>
            <p:nvPr/>
          </p:nvSpPr>
          <p:spPr>
            <a:xfrm>
              <a:off x="4741457" y="4185921"/>
              <a:ext cx="585131" cy="21371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5" name="Straight Arrow Connector 104">
              <a:extLst>
                <a:ext uri="{FF2B5EF4-FFF2-40B4-BE49-F238E27FC236}">
                  <a16:creationId xmlns:a16="http://schemas.microsoft.com/office/drawing/2014/main" id="{F6743994-ED3C-4197-A9C5-E66FD3C8A29F}"/>
                </a:ext>
              </a:extLst>
            </p:cNvPr>
            <p:cNvCxnSpPr>
              <a:cxnSpLocks/>
            </p:cNvCxnSpPr>
            <p:nvPr/>
          </p:nvCxnSpPr>
          <p:spPr>
            <a:xfrm flipV="1">
              <a:off x="3673985" y="4381081"/>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4105469D-889E-4602-941F-CFB66FAE11B6}"/>
              </a:ext>
            </a:extLst>
          </p:cNvPr>
          <p:cNvGrpSpPr/>
          <p:nvPr/>
        </p:nvGrpSpPr>
        <p:grpSpPr>
          <a:xfrm>
            <a:off x="1848704" y="3879712"/>
            <a:ext cx="3264524" cy="653446"/>
            <a:chOff x="2062064" y="4185921"/>
            <a:chExt cx="3264524" cy="653446"/>
          </a:xfrm>
        </p:grpSpPr>
        <p:sp>
          <p:nvSpPr>
            <p:cNvPr id="108" name="Rectangle 107">
              <a:extLst>
                <a:ext uri="{FF2B5EF4-FFF2-40B4-BE49-F238E27FC236}">
                  <a16:creationId xmlns:a16="http://schemas.microsoft.com/office/drawing/2014/main" id="{24FCA0EC-341E-4B9E-9FA5-85F670EABBCF}"/>
                </a:ext>
              </a:extLst>
            </p:cNvPr>
            <p:cNvSpPr/>
            <p:nvPr/>
          </p:nvSpPr>
          <p:spPr>
            <a:xfrm>
              <a:off x="2062064" y="4570304"/>
              <a:ext cx="3261633" cy="205005"/>
            </a:xfrm>
            <a:prstGeom prst="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5DD86279-C3F3-41A9-85DC-2D35A13CB247}"/>
                </a:ext>
              </a:extLst>
            </p:cNvPr>
            <p:cNvSpPr txBox="1"/>
            <p:nvPr/>
          </p:nvSpPr>
          <p:spPr>
            <a:xfrm>
              <a:off x="2939977" y="4500813"/>
              <a:ext cx="1542158" cy="338554"/>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Layer 2</a:t>
              </a:r>
              <a:endParaRPr lang="en-US" sz="1600" dirty="0">
                <a:latin typeface="Arial" panose="020B0604020202020204" pitchFamily="34" charset="0"/>
                <a:cs typeface="Arial" panose="020B0604020202020204" pitchFamily="34" charset="0"/>
              </a:endParaRPr>
            </a:p>
          </p:txBody>
        </p:sp>
        <p:cxnSp>
          <p:nvCxnSpPr>
            <p:cNvPr id="110" name="Straight Arrow Connector 109">
              <a:extLst>
                <a:ext uri="{FF2B5EF4-FFF2-40B4-BE49-F238E27FC236}">
                  <a16:creationId xmlns:a16="http://schemas.microsoft.com/office/drawing/2014/main" id="{C8CE08A8-95C9-4DCE-AAF0-4F849BB290A1}"/>
                </a:ext>
              </a:extLst>
            </p:cNvPr>
            <p:cNvCxnSpPr>
              <a:cxnSpLocks/>
            </p:cNvCxnSpPr>
            <p:nvPr/>
          </p:nvCxnSpPr>
          <p:spPr>
            <a:xfrm flipV="1">
              <a:off x="2348535" y="4381081"/>
              <a:ext cx="0" cy="189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9042357F-0C09-4688-BD6E-0A91DE882116}"/>
                </a:ext>
              </a:extLst>
            </p:cNvPr>
            <p:cNvCxnSpPr>
              <a:cxnSpLocks/>
            </p:cNvCxnSpPr>
            <p:nvPr/>
          </p:nvCxnSpPr>
          <p:spPr>
            <a:xfrm flipV="1">
              <a:off x="4381794" y="4391130"/>
              <a:ext cx="0" cy="1791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11058174-CFD8-4ABD-87F0-36A606ABB0FE}"/>
                </a:ext>
              </a:extLst>
            </p:cNvPr>
            <p:cNvCxnSpPr>
              <a:cxnSpLocks/>
            </p:cNvCxnSpPr>
            <p:nvPr/>
          </p:nvCxnSpPr>
          <p:spPr>
            <a:xfrm flipV="1">
              <a:off x="5009682" y="4401178"/>
              <a:ext cx="0" cy="169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6D23802-7940-49B2-AA93-D07B340811BA}"/>
                </a:ext>
              </a:extLst>
            </p:cNvPr>
            <p:cNvCxnSpPr>
              <a:cxnSpLocks/>
            </p:cNvCxnSpPr>
            <p:nvPr/>
          </p:nvCxnSpPr>
          <p:spPr>
            <a:xfrm flipV="1">
              <a:off x="3019167" y="4391130"/>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0048F7A1-FB76-4A5A-9978-DFFE043259C7}"/>
                </a:ext>
              </a:extLst>
            </p:cNvPr>
            <p:cNvSpPr/>
            <p:nvPr/>
          </p:nvSpPr>
          <p:spPr>
            <a:xfrm>
              <a:off x="2062065"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697351D0-4E6D-4849-BA71-08F1E98B9E01}"/>
                </a:ext>
              </a:extLst>
            </p:cNvPr>
            <p:cNvSpPr/>
            <p:nvPr/>
          </p:nvSpPr>
          <p:spPr>
            <a:xfrm>
              <a:off x="2726601"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7EACE44B-6D99-441F-B150-5E88092D455F}"/>
                </a:ext>
              </a:extLst>
            </p:cNvPr>
            <p:cNvSpPr/>
            <p:nvPr/>
          </p:nvSpPr>
          <p:spPr>
            <a:xfrm>
              <a:off x="3412572"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D642D3C9-2C07-45DD-B8BB-D5FA3E3BFDD3}"/>
                </a:ext>
              </a:extLst>
            </p:cNvPr>
            <p:cNvSpPr/>
            <p:nvPr/>
          </p:nvSpPr>
          <p:spPr>
            <a:xfrm>
              <a:off x="4089228" y="4185921"/>
              <a:ext cx="585131" cy="21371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7EA63D0C-43E1-4374-934D-8255634DB3AD}"/>
                </a:ext>
              </a:extLst>
            </p:cNvPr>
            <p:cNvSpPr/>
            <p:nvPr/>
          </p:nvSpPr>
          <p:spPr>
            <a:xfrm>
              <a:off x="4741457" y="4185921"/>
              <a:ext cx="585131" cy="21371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9" name="Straight Arrow Connector 118">
              <a:extLst>
                <a:ext uri="{FF2B5EF4-FFF2-40B4-BE49-F238E27FC236}">
                  <a16:creationId xmlns:a16="http://schemas.microsoft.com/office/drawing/2014/main" id="{7BC2BB86-D354-4810-9D69-2C5CAC0BAC38}"/>
                </a:ext>
              </a:extLst>
            </p:cNvPr>
            <p:cNvCxnSpPr>
              <a:cxnSpLocks/>
            </p:cNvCxnSpPr>
            <p:nvPr/>
          </p:nvCxnSpPr>
          <p:spPr>
            <a:xfrm flipV="1">
              <a:off x="3673985" y="4381081"/>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0" name="Group 119">
            <a:extLst>
              <a:ext uri="{FF2B5EF4-FFF2-40B4-BE49-F238E27FC236}">
                <a16:creationId xmlns:a16="http://schemas.microsoft.com/office/drawing/2014/main" id="{0603CCB6-B178-4402-863F-01DD3DD1C945}"/>
              </a:ext>
            </a:extLst>
          </p:cNvPr>
          <p:cNvGrpSpPr/>
          <p:nvPr/>
        </p:nvGrpSpPr>
        <p:grpSpPr>
          <a:xfrm>
            <a:off x="1845813" y="2550262"/>
            <a:ext cx="3264524" cy="653446"/>
            <a:chOff x="2062064" y="4185921"/>
            <a:chExt cx="3264524" cy="653446"/>
          </a:xfrm>
        </p:grpSpPr>
        <p:sp>
          <p:nvSpPr>
            <p:cNvPr id="121" name="Rectangle 120">
              <a:extLst>
                <a:ext uri="{FF2B5EF4-FFF2-40B4-BE49-F238E27FC236}">
                  <a16:creationId xmlns:a16="http://schemas.microsoft.com/office/drawing/2014/main" id="{9B1C0531-D2E1-46FE-9CC8-CF31F06C8B71}"/>
                </a:ext>
              </a:extLst>
            </p:cNvPr>
            <p:cNvSpPr/>
            <p:nvPr/>
          </p:nvSpPr>
          <p:spPr>
            <a:xfrm>
              <a:off x="2062064" y="4570304"/>
              <a:ext cx="3261633" cy="205005"/>
            </a:xfrm>
            <a:prstGeom prst="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05D7F69B-0C0C-4628-9884-1D65E05273FD}"/>
                </a:ext>
              </a:extLst>
            </p:cNvPr>
            <p:cNvSpPr txBox="1"/>
            <p:nvPr/>
          </p:nvSpPr>
          <p:spPr>
            <a:xfrm>
              <a:off x="2939977" y="4500813"/>
              <a:ext cx="1542158" cy="338554"/>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Layer L1</a:t>
              </a:r>
              <a:endParaRPr lang="en-US" sz="1600" dirty="0">
                <a:latin typeface="Arial" panose="020B0604020202020204" pitchFamily="34" charset="0"/>
                <a:cs typeface="Arial" panose="020B0604020202020204" pitchFamily="34" charset="0"/>
              </a:endParaRPr>
            </a:p>
          </p:txBody>
        </p:sp>
        <p:cxnSp>
          <p:nvCxnSpPr>
            <p:cNvPr id="123" name="Straight Arrow Connector 122">
              <a:extLst>
                <a:ext uri="{FF2B5EF4-FFF2-40B4-BE49-F238E27FC236}">
                  <a16:creationId xmlns:a16="http://schemas.microsoft.com/office/drawing/2014/main" id="{21EBE342-1CE0-454A-980D-6DF4B962263C}"/>
                </a:ext>
              </a:extLst>
            </p:cNvPr>
            <p:cNvCxnSpPr>
              <a:cxnSpLocks/>
            </p:cNvCxnSpPr>
            <p:nvPr/>
          </p:nvCxnSpPr>
          <p:spPr>
            <a:xfrm flipV="1">
              <a:off x="2348535" y="4381081"/>
              <a:ext cx="0" cy="189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25DF789D-3685-4E57-8B78-234A5131063A}"/>
                </a:ext>
              </a:extLst>
            </p:cNvPr>
            <p:cNvCxnSpPr>
              <a:cxnSpLocks/>
            </p:cNvCxnSpPr>
            <p:nvPr/>
          </p:nvCxnSpPr>
          <p:spPr>
            <a:xfrm flipV="1">
              <a:off x="4381794" y="4391130"/>
              <a:ext cx="0" cy="1791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3AA3FCF8-7EC6-44C8-BEBE-72220A2956CF}"/>
                </a:ext>
              </a:extLst>
            </p:cNvPr>
            <p:cNvCxnSpPr>
              <a:cxnSpLocks/>
            </p:cNvCxnSpPr>
            <p:nvPr/>
          </p:nvCxnSpPr>
          <p:spPr>
            <a:xfrm flipV="1">
              <a:off x="5009682" y="4401178"/>
              <a:ext cx="0" cy="169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F8375C67-D400-4D52-ACED-D8A7BB4E73BB}"/>
                </a:ext>
              </a:extLst>
            </p:cNvPr>
            <p:cNvCxnSpPr>
              <a:cxnSpLocks/>
            </p:cNvCxnSpPr>
            <p:nvPr/>
          </p:nvCxnSpPr>
          <p:spPr>
            <a:xfrm flipV="1">
              <a:off x="3019167" y="4391130"/>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34F73C22-3D72-4DB9-BD56-9A465DD0D144}"/>
                </a:ext>
              </a:extLst>
            </p:cNvPr>
            <p:cNvSpPr/>
            <p:nvPr/>
          </p:nvSpPr>
          <p:spPr>
            <a:xfrm>
              <a:off x="2062065"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2219BBFE-B98A-4A79-A168-0DDBE06B26E1}"/>
                </a:ext>
              </a:extLst>
            </p:cNvPr>
            <p:cNvSpPr/>
            <p:nvPr/>
          </p:nvSpPr>
          <p:spPr>
            <a:xfrm>
              <a:off x="2726601"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4F5996F8-8E62-459A-8E22-F4A6601ED61E}"/>
                </a:ext>
              </a:extLst>
            </p:cNvPr>
            <p:cNvSpPr/>
            <p:nvPr/>
          </p:nvSpPr>
          <p:spPr>
            <a:xfrm>
              <a:off x="3412572" y="4185921"/>
              <a:ext cx="585131" cy="2137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9EC6DB4B-0CC4-447E-ACEB-D8A7A73C5B5C}"/>
                </a:ext>
              </a:extLst>
            </p:cNvPr>
            <p:cNvSpPr/>
            <p:nvPr/>
          </p:nvSpPr>
          <p:spPr>
            <a:xfrm>
              <a:off x="4089228" y="4185921"/>
              <a:ext cx="585131" cy="21371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Rectangle 130">
              <a:extLst>
                <a:ext uri="{FF2B5EF4-FFF2-40B4-BE49-F238E27FC236}">
                  <a16:creationId xmlns:a16="http://schemas.microsoft.com/office/drawing/2014/main" id="{04631A54-9497-4B4B-97B4-A3A15AAB7B5A}"/>
                </a:ext>
              </a:extLst>
            </p:cNvPr>
            <p:cNvSpPr/>
            <p:nvPr/>
          </p:nvSpPr>
          <p:spPr>
            <a:xfrm>
              <a:off x="4741457" y="4185921"/>
              <a:ext cx="585131" cy="21371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2" name="Straight Arrow Connector 131">
              <a:extLst>
                <a:ext uri="{FF2B5EF4-FFF2-40B4-BE49-F238E27FC236}">
                  <a16:creationId xmlns:a16="http://schemas.microsoft.com/office/drawing/2014/main" id="{6F3E0B2A-26C9-4B37-AED8-9BDD14919A25}"/>
                </a:ext>
              </a:extLst>
            </p:cNvPr>
            <p:cNvCxnSpPr>
              <a:cxnSpLocks/>
            </p:cNvCxnSpPr>
            <p:nvPr/>
          </p:nvCxnSpPr>
          <p:spPr>
            <a:xfrm flipV="1">
              <a:off x="3673985" y="4381081"/>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0" name="TextBox 139">
            <a:extLst>
              <a:ext uri="{FF2B5EF4-FFF2-40B4-BE49-F238E27FC236}">
                <a16:creationId xmlns:a16="http://schemas.microsoft.com/office/drawing/2014/main" id="{3C814D96-CB3B-4DF0-B9A9-A07CBF0C7D64}"/>
              </a:ext>
            </a:extLst>
          </p:cNvPr>
          <p:cNvSpPr txBox="1"/>
          <p:nvPr/>
        </p:nvSpPr>
        <p:spPr>
          <a:xfrm>
            <a:off x="3308619" y="3458755"/>
            <a:ext cx="461665" cy="251031"/>
          </a:xfrm>
          <a:prstGeom prst="rect">
            <a:avLst/>
          </a:prstGeom>
          <a:noFill/>
        </p:spPr>
        <p:txBody>
          <a:bodyPr vert="eaVert" wrap="none" rtlCol="0">
            <a:spAutoFit/>
          </a:bodyPr>
          <a:lstStyle/>
          <a:p>
            <a:r>
              <a:rPr lang="en-US" dirty="0"/>
              <a:t>…</a:t>
            </a:r>
          </a:p>
        </p:txBody>
      </p:sp>
      <p:sp>
        <p:nvSpPr>
          <p:cNvPr id="142" name="Rectangle 141">
            <a:extLst>
              <a:ext uri="{FF2B5EF4-FFF2-40B4-BE49-F238E27FC236}">
                <a16:creationId xmlns:a16="http://schemas.microsoft.com/office/drawing/2014/main" id="{5A05A01B-FEBC-49C9-8C40-9C29974D59FD}"/>
              </a:ext>
            </a:extLst>
          </p:cNvPr>
          <p:cNvSpPr/>
          <p:nvPr/>
        </p:nvSpPr>
        <p:spPr>
          <a:xfrm>
            <a:off x="1759862" y="2419160"/>
            <a:ext cx="3463170" cy="3150492"/>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3" name="Group 152">
            <a:extLst>
              <a:ext uri="{FF2B5EF4-FFF2-40B4-BE49-F238E27FC236}">
                <a16:creationId xmlns:a16="http://schemas.microsoft.com/office/drawing/2014/main" id="{A60BBD6F-802D-414C-BCAE-44C576FC48AF}"/>
              </a:ext>
            </a:extLst>
          </p:cNvPr>
          <p:cNvGrpSpPr/>
          <p:nvPr/>
        </p:nvGrpSpPr>
        <p:grpSpPr>
          <a:xfrm>
            <a:off x="1614187" y="5808073"/>
            <a:ext cx="4176118" cy="382220"/>
            <a:chOff x="1973222" y="5837214"/>
            <a:chExt cx="4176118" cy="382220"/>
          </a:xfrm>
        </p:grpSpPr>
        <p:sp>
          <p:nvSpPr>
            <p:cNvPr id="8" name="Rectangle 7">
              <a:extLst>
                <a:ext uri="{FF2B5EF4-FFF2-40B4-BE49-F238E27FC236}">
                  <a16:creationId xmlns:a16="http://schemas.microsoft.com/office/drawing/2014/main" id="{B3683EA8-229F-4A5D-B42C-ABE382D8E031}"/>
                </a:ext>
              </a:extLst>
            </p:cNvPr>
            <p:cNvSpPr/>
            <p:nvPr/>
          </p:nvSpPr>
          <p:spPr>
            <a:xfrm>
              <a:off x="1973222" y="5862990"/>
              <a:ext cx="1697872" cy="343556"/>
            </a:xfrm>
            <a:prstGeom prst="rect">
              <a:avLst/>
            </a:prstGeom>
            <a:solidFill>
              <a:schemeClr val="accent6">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BBE8CD2-4995-4E23-AEC8-B3ED403F408B}"/>
                </a:ext>
              </a:extLst>
            </p:cNvPr>
            <p:cNvSpPr txBox="1"/>
            <p:nvPr/>
          </p:nvSpPr>
          <p:spPr>
            <a:xfrm>
              <a:off x="2059173" y="5837214"/>
              <a:ext cx="1462806"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original text</a:t>
              </a:r>
            </a:p>
          </p:txBody>
        </p:sp>
        <p:sp>
          <p:nvSpPr>
            <p:cNvPr id="144" name="Rectangle 143">
              <a:extLst>
                <a:ext uri="{FF2B5EF4-FFF2-40B4-BE49-F238E27FC236}">
                  <a16:creationId xmlns:a16="http://schemas.microsoft.com/office/drawing/2014/main" id="{0A88991E-2284-4AC0-8C6D-F6E1F7C53E74}"/>
                </a:ext>
              </a:extLst>
            </p:cNvPr>
            <p:cNvSpPr/>
            <p:nvPr/>
          </p:nvSpPr>
          <p:spPr>
            <a:xfrm>
              <a:off x="3671094" y="5862990"/>
              <a:ext cx="1182847" cy="343556"/>
            </a:xfrm>
            <a:prstGeom prst="rect">
              <a:avLst/>
            </a:prstGeom>
            <a:solidFill>
              <a:schemeClr val="accent6">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extBox 145">
              <a:extLst>
                <a:ext uri="{FF2B5EF4-FFF2-40B4-BE49-F238E27FC236}">
                  <a16:creationId xmlns:a16="http://schemas.microsoft.com/office/drawing/2014/main" id="{BF9EA41B-05AB-4785-B4BB-DD92452780CA}"/>
                </a:ext>
              </a:extLst>
            </p:cNvPr>
            <p:cNvSpPr txBox="1"/>
            <p:nvPr/>
          </p:nvSpPr>
          <p:spPr>
            <a:xfrm>
              <a:off x="3752813" y="5850102"/>
              <a:ext cx="1101128"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entities</a:t>
              </a:r>
            </a:p>
          </p:txBody>
        </p:sp>
        <p:sp>
          <p:nvSpPr>
            <p:cNvPr id="150" name="Rectangle 149">
              <a:extLst>
                <a:ext uri="{FF2B5EF4-FFF2-40B4-BE49-F238E27FC236}">
                  <a16:creationId xmlns:a16="http://schemas.microsoft.com/office/drawing/2014/main" id="{A332200E-0222-4580-BC97-6B312D6D178B}"/>
                </a:ext>
              </a:extLst>
            </p:cNvPr>
            <p:cNvSpPr/>
            <p:nvPr/>
          </p:nvSpPr>
          <p:spPr>
            <a:xfrm>
              <a:off x="4830519" y="5862990"/>
              <a:ext cx="1318821" cy="343556"/>
            </a:xfrm>
            <a:prstGeom prst="rect">
              <a:avLst/>
            </a:prstGeom>
            <a:solidFill>
              <a:schemeClr val="accent6">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BD0424C4-DF59-42F5-A51D-626CAA76D0B2}"/>
                </a:ext>
              </a:extLst>
            </p:cNvPr>
            <p:cNvSpPr txBox="1"/>
            <p:nvPr/>
          </p:nvSpPr>
          <p:spPr>
            <a:xfrm>
              <a:off x="4885827" y="5850102"/>
              <a:ext cx="121017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short des</a:t>
              </a:r>
            </a:p>
          </p:txBody>
        </p:sp>
      </p:grpSp>
      <p:sp>
        <p:nvSpPr>
          <p:cNvPr id="155" name="Arrow: Up 154">
            <a:extLst>
              <a:ext uri="{FF2B5EF4-FFF2-40B4-BE49-F238E27FC236}">
                <a16:creationId xmlns:a16="http://schemas.microsoft.com/office/drawing/2014/main" id="{5F846261-FD00-4E50-BAA9-4035C282DC0B}"/>
              </a:ext>
            </a:extLst>
          </p:cNvPr>
          <p:cNvSpPr/>
          <p:nvPr/>
        </p:nvSpPr>
        <p:spPr>
          <a:xfrm>
            <a:off x="3404351" y="5642644"/>
            <a:ext cx="163436" cy="171873"/>
          </a:xfrm>
          <a:prstGeom prst="upArrow">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组合 2"/>
          <p:cNvGrpSpPr/>
          <p:nvPr/>
        </p:nvGrpSpPr>
        <p:grpSpPr>
          <a:xfrm>
            <a:off x="7858372" y="2293457"/>
            <a:ext cx="2731601" cy="3739168"/>
            <a:chOff x="7858372" y="2293457"/>
            <a:chExt cx="2731601" cy="3739168"/>
          </a:xfrm>
        </p:grpSpPr>
        <p:sp>
          <p:nvSpPr>
            <p:cNvPr id="159" name="Rectangle 158">
              <a:extLst>
                <a:ext uri="{FF2B5EF4-FFF2-40B4-BE49-F238E27FC236}">
                  <a16:creationId xmlns:a16="http://schemas.microsoft.com/office/drawing/2014/main" id="{3B3BBB46-B93E-4B46-B8D3-FBE53A4FB813}"/>
                </a:ext>
              </a:extLst>
            </p:cNvPr>
            <p:cNvSpPr/>
            <p:nvPr/>
          </p:nvSpPr>
          <p:spPr>
            <a:xfrm>
              <a:off x="8070477" y="5689069"/>
              <a:ext cx="1850763" cy="343556"/>
            </a:xfrm>
            <a:prstGeom prst="rect">
              <a:avLst/>
            </a:prstGeom>
            <a:solidFill>
              <a:schemeClr val="accent6">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TextBox 159">
              <a:extLst>
                <a:ext uri="{FF2B5EF4-FFF2-40B4-BE49-F238E27FC236}">
                  <a16:creationId xmlns:a16="http://schemas.microsoft.com/office/drawing/2014/main" id="{4D1BCE87-AACB-4DA0-9DB0-E1B201C64CF5}"/>
                </a:ext>
              </a:extLst>
            </p:cNvPr>
            <p:cNvSpPr txBox="1"/>
            <p:nvPr/>
          </p:nvSpPr>
          <p:spPr>
            <a:xfrm>
              <a:off x="8125948" y="5663293"/>
              <a:ext cx="1795292"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long description</a:t>
              </a:r>
            </a:p>
          </p:txBody>
        </p:sp>
        <p:grpSp>
          <p:nvGrpSpPr>
            <p:cNvPr id="210" name="Group 209">
              <a:extLst>
                <a:ext uri="{FF2B5EF4-FFF2-40B4-BE49-F238E27FC236}">
                  <a16:creationId xmlns:a16="http://schemas.microsoft.com/office/drawing/2014/main" id="{63FC59BA-D1A5-4713-9A9A-79F3619D2F41}"/>
                </a:ext>
              </a:extLst>
            </p:cNvPr>
            <p:cNvGrpSpPr/>
            <p:nvPr/>
          </p:nvGrpSpPr>
          <p:grpSpPr>
            <a:xfrm>
              <a:off x="7944324" y="2459905"/>
              <a:ext cx="2022630" cy="675945"/>
              <a:chOff x="6450804" y="2554099"/>
              <a:chExt cx="2022630" cy="675945"/>
            </a:xfrm>
          </p:grpSpPr>
          <p:sp>
            <p:nvSpPr>
              <p:cNvPr id="192" name="Rectangle 191">
                <a:extLst>
                  <a:ext uri="{FF2B5EF4-FFF2-40B4-BE49-F238E27FC236}">
                    <a16:creationId xmlns:a16="http://schemas.microsoft.com/office/drawing/2014/main" id="{D458E797-5AF1-427E-8558-0DF4F9C91199}"/>
                  </a:ext>
                </a:extLst>
              </p:cNvPr>
              <p:cNvSpPr/>
              <p:nvPr/>
            </p:nvSpPr>
            <p:spPr>
              <a:xfrm>
                <a:off x="6450804" y="2938481"/>
                <a:ext cx="2022630" cy="219151"/>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TextBox 192">
                <a:extLst>
                  <a:ext uri="{FF2B5EF4-FFF2-40B4-BE49-F238E27FC236}">
                    <a16:creationId xmlns:a16="http://schemas.microsoft.com/office/drawing/2014/main" id="{37B71336-F152-4BA8-AB23-07D5C9DE128E}"/>
                  </a:ext>
                </a:extLst>
              </p:cNvPr>
              <p:cNvSpPr txBox="1"/>
              <p:nvPr/>
            </p:nvSpPr>
            <p:spPr>
              <a:xfrm>
                <a:off x="6816501" y="2891490"/>
                <a:ext cx="1317000" cy="338554"/>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Layer L2</a:t>
                </a:r>
                <a:endParaRPr lang="en-US" sz="1600" dirty="0">
                  <a:latin typeface="Arial" panose="020B0604020202020204" pitchFamily="34" charset="0"/>
                  <a:cs typeface="Arial" panose="020B0604020202020204" pitchFamily="34" charset="0"/>
                </a:endParaRPr>
              </a:p>
            </p:txBody>
          </p:sp>
          <p:cxnSp>
            <p:nvCxnSpPr>
              <p:cNvPr id="194" name="Straight Arrow Connector 193">
                <a:extLst>
                  <a:ext uri="{FF2B5EF4-FFF2-40B4-BE49-F238E27FC236}">
                    <a16:creationId xmlns:a16="http://schemas.microsoft.com/office/drawing/2014/main" id="{EDD3E12C-E986-4742-809F-684DC066CF8B}"/>
                  </a:ext>
                </a:extLst>
              </p:cNvPr>
              <p:cNvCxnSpPr>
                <a:cxnSpLocks/>
              </p:cNvCxnSpPr>
              <p:nvPr/>
            </p:nvCxnSpPr>
            <p:spPr>
              <a:xfrm flipV="1">
                <a:off x="6737274" y="2749259"/>
                <a:ext cx="0" cy="189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4146F987-D813-473D-B79E-BB73807C2B76}"/>
                  </a:ext>
                </a:extLst>
              </p:cNvPr>
              <p:cNvCxnSpPr>
                <a:cxnSpLocks/>
              </p:cNvCxnSpPr>
              <p:nvPr/>
            </p:nvCxnSpPr>
            <p:spPr>
              <a:xfrm flipV="1">
                <a:off x="7779933" y="2759308"/>
                <a:ext cx="0" cy="1791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6A27B072-A359-4727-9BC1-92AD399A86E6}"/>
                  </a:ext>
                </a:extLst>
              </p:cNvPr>
              <p:cNvCxnSpPr>
                <a:cxnSpLocks/>
              </p:cNvCxnSpPr>
              <p:nvPr/>
            </p:nvCxnSpPr>
            <p:spPr>
              <a:xfrm flipV="1">
                <a:off x="8133501" y="2769356"/>
                <a:ext cx="0" cy="169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0246C201-4466-4FAA-B78C-DAD7F7C13540}"/>
                  </a:ext>
                </a:extLst>
              </p:cNvPr>
              <p:cNvCxnSpPr>
                <a:cxnSpLocks/>
              </p:cNvCxnSpPr>
              <p:nvPr/>
            </p:nvCxnSpPr>
            <p:spPr>
              <a:xfrm flipV="1">
                <a:off x="7087866" y="2759308"/>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1C732A88-B275-4956-8368-19032409E82C}"/>
                  </a:ext>
                </a:extLst>
              </p:cNvPr>
              <p:cNvSpPr/>
              <p:nvPr/>
            </p:nvSpPr>
            <p:spPr>
              <a:xfrm>
                <a:off x="6587965"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Rectangle 198">
                <a:extLst>
                  <a:ext uri="{FF2B5EF4-FFF2-40B4-BE49-F238E27FC236}">
                    <a16:creationId xmlns:a16="http://schemas.microsoft.com/office/drawing/2014/main" id="{D38B6E3E-C33B-496F-B720-9295E6396D40}"/>
                  </a:ext>
                </a:extLst>
              </p:cNvPr>
              <p:cNvSpPr/>
              <p:nvPr/>
            </p:nvSpPr>
            <p:spPr>
              <a:xfrm>
                <a:off x="6932461"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A504D13E-244F-4F85-BBD4-29BF46FCF590}"/>
                  </a:ext>
                </a:extLst>
              </p:cNvPr>
              <p:cNvSpPr/>
              <p:nvPr/>
            </p:nvSpPr>
            <p:spPr>
              <a:xfrm>
                <a:off x="7283152"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15031F0F-A645-47E7-ADFB-9BAB3037C4A6}"/>
                  </a:ext>
                </a:extLst>
              </p:cNvPr>
              <p:cNvSpPr/>
              <p:nvPr/>
            </p:nvSpPr>
            <p:spPr>
              <a:xfrm>
                <a:off x="7624528"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Rectangle 201">
                <a:extLst>
                  <a:ext uri="{FF2B5EF4-FFF2-40B4-BE49-F238E27FC236}">
                    <a16:creationId xmlns:a16="http://schemas.microsoft.com/office/drawing/2014/main" id="{0C414DE9-71F6-47D8-A15C-AD8D7F0E1BB0}"/>
                  </a:ext>
                </a:extLst>
              </p:cNvPr>
              <p:cNvSpPr/>
              <p:nvPr/>
            </p:nvSpPr>
            <p:spPr>
              <a:xfrm>
                <a:off x="8002437"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3" name="Straight Arrow Connector 202">
                <a:extLst>
                  <a:ext uri="{FF2B5EF4-FFF2-40B4-BE49-F238E27FC236}">
                    <a16:creationId xmlns:a16="http://schemas.microsoft.com/office/drawing/2014/main" id="{82233A27-BF5C-46F1-8524-E3EF3C267C40}"/>
                  </a:ext>
                </a:extLst>
              </p:cNvPr>
              <p:cNvCxnSpPr>
                <a:cxnSpLocks/>
              </p:cNvCxnSpPr>
              <p:nvPr/>
            </p:nvCxnSpPr>
            <p:spPr>
              <a:xfrm flipV="1">
                <a:off x="7407404" y="2749259"/>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04" name="Arrow: Up 203">
              <a:extLst>
                <a:ext uri="{FF2B5EF4-FFF2-40B4-BE49-F238E27FC236}">
                  <a16:creationId xmlns:a16="http://schemas.microsoft.com/office/drawing/2014/main" id="{9A45ACC3-EFC4-4B94-A8A2-CEB1CE2361AD}"/>
                </a:ext>
              </a:extLst>
            </p:cNvPr>
            <p:cNvSpPr/>
            <p:nvPr/>
          </p:nvSpPr>
          <p:spPr>
            <a:xfrm>
              <a:off x="8853341" y="4509966"/>
              <a:ext cx="163436" cy="171873"/>
            </a:xfrm>
            <a:prstGeom prst="upArrow">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Arrow: Up 204">
              <a:extLst>
                <a:ext uri="{FF2B5EF4-FFF2-40B4-BE49-F238E27FC236}">
                  <a16:creationId xmlns:a16="http://schemas.microsoft.com/office/drawing/2014/main" id="{DB95FF3D-602A-43EB-AD4F-EAB9EC8E1E33}"/>
                </a:ext>
              </a:extLst>
            </p:cNvPr>
            <p:cNvSpPr/>
            <p:nvPr/>
          </p:nvSpPr>
          <p:spPr>
            <a:xfrm>
              <a:off x="8839526" y="3555305"/>
              <a:ext cx="163436" cy="171873"/>
            </a:xfrm>
            <a:prstGeom prst="upArrow">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Arrow: Up 205">
              <a:extLst>
                <a:ext uri="{FF2B5EF4-FFF2-40B4-BE49-F238E27FC236}">
                  <a16:creationId xmlns:a16="http://schemas.microsoft.com/office/drawing/2014/main" id="{926F38C9-9748-4143-AF58-3006DAA00DFE}"/>
                </a:ext>
              </a:extLst>
            </p:cNvPr>
            <p:cNvSpPr/>
            <p:nvPr/>
          </p:nvSpPr>
          <p:spPr>
            <a:xfrm>
              <a:off x="8838101" y="3092331"/>
              <a:ext cx="163436" cy="171873"/>
            </a:xfrm>
            <a:prstGeom prst="upArrow">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TextBox 206">
              <a:extLst>
                <a:ext uri="{FF2B5EF4-FFF2-40B4-BE49-F238E27FC236}">
                  <a16:creationId xmlns:a16="http://schemas.microsoft.com/office/drawing/2014/main" id="{78E8C5ED-34C0-4148-98EE-209F1FD888FB}"/>
                </a:ext>
              </a:extLst>
            </p:cNvPr>
            <p:cNvSpPr txBox="1"/>
            <p:nvPr/>
          </p:nvSpPr>
          <p:spPr>
            <a:xfrm>
              <a:off x="8746729" y="3307652"/>
              <a:ext cx="461665" cy="251031"/>
            </a:xfrm>
            <a:prstGeom prst="rect">
              <a:avLst/>
            </a:prstGeom>
            <a:noFill/>
          </p:spPr>
          <p:txBody>
            <a:bodyPr vert="eaVert" wrap="none" rtlCol="0">
              <a:spAutoFit/>
            </a:bodyPr>
            <a:lstStyle/>
            <a:p>
              <a:r>
                <a:rPr lang="en-US" dirty="0"/>
                <a:t>…</a:t>
              </a:r>
            </a:p>
          </p:txBody>
        </p:sp>
        <p:sp>
          <p:nvSpPr>
            <p:cNvPr id="208" name="Rectangle 207">
              <a:extLst>
                <a:ext uri="{FF2B5EF4-FFF2-40B4-BE49-F238E27FC236}">
                  <a16:creationId xmlns:a16="http://schemas.microsoft.com/office/drawing/2014/main" id="{B3D78552-1F07-49C7-964A-D8D7396C50D5}"/>
                </a:ext>
              </a:extLst>
            </p:cNvPr>
            <p:cNvSpPr/>
            <p:nvPr/>
          </p:nvSpPr>
          <p:spPr>
            <a:xfrm>
              <a:off x="7858372" y="2293457"/>
              <a:ext cx="2260988" cy="3150492"/>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Arrow: Up 208">
              <a:extLst>
                <a:ext uri="{FF2B5EF4-FFF2-40B4-BE49-F238E27FC236}">
                  <a16:creationId xmlns:a16="http://schemas.microsoft.com/office/drawing/2014/main" id="{1E171DB5-F8BA-4538-919F-E974788E57B7}"/>
                </a:ext>
              </a:extLst>
            </p:cNvPr>
            <p:cNvSpPr/>
            <p:nvPr/>
          </p:nvSpPr>
          <p:spPr>
            <a:xfrm>
              <a:off x="8916121" y="5501701"/>
              <a:ext cx="163436" cy="171873"/>
            </a:xfrm>
            <a:prstGeom prst="upArrow">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1" name="Group 210">
              <a:extLst>
                <a:ext uri="{FF2B5EF4-FFF2-40B4-BE49-F238E27FC236}">
                  <a16:creationId xmlns:a16="http://schemas.microsoft.com/office/drawing/2014/main" id="{F1048D8B-EC2C-4756-B453-2FE845001554}"/>
                </a:ext>
              </a:extLst>
            </p:cNvPr>
            <p:cNvGrpSpPr/>
            <p:nvPr/>
          </p:nvGrpSpPr>
          <p:grpSpPr>
            <a:xfrm>
              <a:off x="7944324" y="4697151"/>
              <a:ext cx="2022630" cy="681925"/>
              <a:chOff x="6450804" y="2554099"/>
              <a:chExt cx="2022630" cy="681925"/>
            </a:xfrm>
          </p:grpSpPr>
          <p:sp>
            <p:nvSpPr>
              <p:cNvPr id="212" name="Rectangle 211">
                <a:extLst>
                  <a:ext uri="{FF2B5EF4-FFF2-40B4-BE49-F238E27FC236}">
                    <a16:creationId xmlns:a16="http://schemas.microsoft.com/office/drawing/2014/main" id="{C943F011-E88B-44D7-B342-F5F07E284712}"/>
                  </a:ext>
                </a:extLst>
              </p:cNvPr>
              <p:cNvSpPr/>
              <p:nvPr/>
            </p:nvSpPr>
            <p:spPr>
              <a:xfrm>
                <a:off x="6450804" y="2938481"/>
                <a:ext cx="2022630" cy="219151"/>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TextBox 212">
                <a:extLst>
                  <a:ext uri="{FF2B5EF4-FFF2-40B4-BE49-F238E27FC236}">
                    <a16:creationId xmlns:a16="http://schemas.microsoft.com/office/drawing/2014/main" id="{F7B7E094-F380-4DA4-B6DC-83F9A3BF2DA9}"/>
                  </a:ext>
                </a:extLst>
              </p:cNvPr>
              <p:cNvSpPr txBox="1"/>
              <p:nvPr/>
            </p:nvSpPr>
            <p:spPr>
              <a:xfrm>
                <a:off x="6704666" y="2897470"/>
                <a:ext cx="1542158" cy="338554"/>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Layer 1</a:t>
                </a:r>
                <a:endParaRPr lang="en-US" sz="1600" dirty="0">
                  <a:latin typeface="Arial" panose="020B0604020202020204" pitchFamily="34" charset="0"/>
                  <a:cs typeface="Arial" panose="020B0604020202020204" pitchFamily="34" charset="0"/>
                </a:endParaRPr>
              </a:p>
            </p:txBody>
          </p:sp>
          <p:cxnSp>
            <p:nvCxnSpPr>
              <p:cNvPr id="214" name="Straight Arrow Connector 213">
                <a:extLst>
                  <a:ext uri="{FF2B5EF4-FFF2-40B4-BE49-F238E27FC236}">
                    <a16:creationId xmlns:a16="http://schemas.microsoft.com/office/drawing/2014/main" id="{0B20DA0B-EB00-464F-B587-43814D127DE5}"/>
                  </a:ext>
                </a:extLst>
              </p:cNvPr>
              <p:cNvCxnSpPr>
                <a:cxnSpLocks/>
              </p:cNvCxnSpPr>
              <p:nvPr/>
            </p:nvCxnSpPr>
            <p:spPr>
              <a:xfrm flipV="1">
                <a:off x="6737274" y="2749259"/>
                <a:ext cx="0" cy="189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3040742-4442-4CB6-8C10-B0F0D230FDB4}"/>
                  </a:ext>
                </a:extLst>
              </p:cNvPr>
              <p:cNvCxnSpPr>
                <a:cxnSpLocks/>
              </p:cNvCxnSpPr>
              <p:nvPr/>
            </p:nvCxnSpPr>
            <p:spPr>
              <a:xfrm flipV="1">
                <a:off x="7779933" y="2759308"/>
                <a:ext cx="0" cy="1791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1CAD1A10-E69D-4991-AE6C-07A977AB6097}"/>
                  </a:ext>
                </a:extLst>
              </p:cNvPr>
              <p:cNvCxnSpPr>
                <a:cxnSpLocks/>
              </p:cNvCxnSpPr>
              <p:nvPr/>
            </p:nvCxnSpPr>
            <p:spPr>
              <a:xfrm flipV="1">
                <a:off x="8133501" y="2769356"/>
                <a:ext cx="0" cy="169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246801F8-22F8-43CB-9047-870CB7346E5A}"/>
                  </a:ext>
                </a:extLst>
              </p:cNvPr>
              <p:cNvCxnSpPr>
                <a:cxnSpLocks/>
              </p:cNvCxnSpPr>
              <p:nvPr/>
            </p:nvCxnSpPr>
            <p:spPr>
              <a:xfrm flipV="1">
                <a:off x="7087866" y="2759308"/>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8" name="Rectangle 217">
                <a:extLst>
                  <a:ext uri="{FF2B5EF4-FFF2-40B4-BE49-F238E27FC236}">
                    <a16:creationId xmlns:a16="http://schemas.microsoft.com/office/drawing/2014/main" id="{E5F8D6A5-EF1E-46B6-BDDD-5D14D6DFA52F}"/>
                  </a:ext>
                </a:extLst>
              </p:cNvPr>
              <p:cNvSpPr/>
              <p:nvPr/>
            </p:nvSpPr>
            <p:spPr>
              <a:xfrm>
                <a:off x="6587965"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Rectangle 218">
                <a:extLst>
                  <a:ext uri="{FF2B5EF4-FFF2-40B4-BE49-F238E27FC236}">
                    <a16:creationId xmlns:a16="http://schemas.microsoft.com/office/drawing/2014/main" id="{87967AA1-CE11-403E-95A9-5E62D5D0C9D1}"/>
                  </a:ext>
                </a:extLst>
              </p:cNvPr>
              <p:cNvSpPr/>
              <p:nvPr/>
            </p:nvSpPr>
            <p:spPr>
              <a:xfrm>
                <a:off x="6932461"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1E392B08-EE24-472C-A134-E3B96E4350A7}"/>
                  </a:ext>
                </a:extLst>
              </p:cNvPr>
              <p:cNvSpPr/>
              <p:nvPr/>
            </p:nvSpPr>
            <p:spPr>
              <a:xfrm>
                <a:off x="7283152"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BEF280B2-0166-4A91-AFBC-A032C746BD69}"/>
                  </a:ext>
                </a:extLst>
              </p:cNvPr>
              <p:cNvSpPr/>
              <p:nvPr/>
            </p:nvSpPr>
            <p:spPr>
              <a:xfrm>
                <a:off x="7624528"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Rectangle 221">
                <a:extLst>
                  <a:ext uri="{FF2B5EF4-FFF2-40B4-BE49-F238E27FC236}">
                    <a16:creationId xmlns:a16="http://schemas.microsoft.com/office/drawing/2014/main" id="{2544687A-34FB-44B9-BC12-5B79CB7FBFD3}"/>
                  </a:ext>
                </a:extLst>
              </p:cNvPr>
              <p:cNvSpPr/>
              <p:nvPr/>
            </p:nvSpPr>
            <p:spPr>
              <a:xfrm>
                <a:off x="8002437"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3" name="Straight Arrow Connector 222">
                <a:extLst>
                  <a:ext uri="{FF2B5EF4-FFF2-40B4-BE49-F238E27FC236}">
                    <a16:creationId xmlns:a16="http://schemas.microsoft.com/office/drawing/2014/main" id="{8A063AE7-EA1C-48C1-875E-A2D91D1EF859}"/>
                  </a:ext>
                </a:extLst>
              </p:cNvPr>
              <p:cNvCxnSpPr>
                <a:cxnSpLocks/>
              </p:cNvCxnSpPr>
              <p:nvPr/>
            </p:nvCxnSpPr>
            <p:spPr>
              <a:xfrm flipV="1">
                <a:off x="7407404" y="2749259"/>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4" name="Group 223">
              <a:extLst>
                <a:ext uri="{FF2B5EF4-FFF2-40B4-BE49-F238E27FC236}">
                  <a16:creationId xmlns:a16="http://schemas.microsoft.com/office/drawing/2014/main" id="{BCC93304-8BF0-4C90-99FD-6C646B235F03}"/>
                </a:ext>
              </a:extLst>
            </p:cNvPr>
            <p:cNvGrpSpPr/>
            <p:nvPr/>
          </p:nvGrpSpPr>
          <p:grpSpPr>
            <a:xfrm>
              <a:off x="7929277" y="3757933"/>
              <a:ext cx="2022630" cy="653185"/>
              <a:chOff x="6450804" y="2554099"/>
              <a:chExt cx="2022630" cy="653185"/>
            </a:xfrm>
          </p:grpSpPr>
          <p:sp>
            <p:nvSpPr>
              <p:cNvPr id="225" name="Rectangle 224">
                <a:extLst>
                  <a:ext uri="{FF2B5EF4-FFF2-40B4-BE49-F238E27FC236}">
                    <a16:creationId xmlns:a16="http://schemas.microsoft.com/office/drawing/2014/main" id="{D58EEE8A-BF45-4710-B087-C754B0FBEABD}"/>
                  </a:ext>
                </a:extLst>
              </p:cNvPr>
              <p:cNvSpPr/>
              <p:nvPr/>
            </p:nvSpPr>
            <p:spPr>
              <a:xfrm>
                <a:off x="6450804" y="2938481"/>
                <a:ext cx="2022630" cy="219151"/>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TextBox 225">
                <a:extLst>
                  <a:ext uri="{FF2B5EF4-FFF2-40B4-BE49-F238E27FC236}">
                    <a16:creationId xmlns:a16="http://schemas.microsoft.com/office/drawing/2014/main" id="{E349E88B-B023-4436-8120-AE9C5FED2BA5}"/>
                  </a:ext>
                </a:extLst>
              </p:cNvPr>
              <p:cNvSpPr txBox="1"/>
              <p:nvPr/>
            </p:nvSpPr>
            <p:spPr>
              <a:xfrm>
                <a:off x="6706087" y="2868730"/>
                <a:ext cx="1542158" cy="338554"/>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Layer 2</a:t>
                </a:r>
                <a:endParaRPr lang="en-US" sz="1600" dirty="0">
                  <a:latin typeface="Arial" panose="020B0604020202020204" pitchFamily="34" charset="0"/>
                  <a:cs typeface="Arial" panose="020B0604020202020204" pitchFamily="34" charset="0"/>
                </a:endParaRPr>
              </a:p>
            </p:txBody>
          </p:sp>
          <p:cxnSp>
            <p:nvCxnSpPr>
              <p:cNvPr id="227" name="Straight Arrow Connector 226">
                <a:extLst>
                  <a:ext uri="{FF2B5EF4-FFF2-40B4-BE49-F238E27FC236}">
                    <a16:creationId xmlns:a16="http://schemas.microsoft.com/office/drawing/2014/main" id="{356D9D8D-A89F-43EB-A495-55616B35DA6C}"/>
                  </a:ext>
                </a:extLst>
              </p:cNvPr>
              <p:cNvCxnSpPr>
                <a:cxnSpLocks/>
              </p:cNvCxnSpPr>
              <p:nvPr/>
            </p:nvCxnSpPr>
            <p:spPr>
              <a:xfrm flipV="1">
                <a:off x="6737274" y="2749259"/>
                <a:ext cx="0" cy="189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771A0557-B2F1-41A4-951C-53CB177C2E91}"/>
                  </a:ext>
                </a:extLst>
              </p:cNvPr>
              <p:cNvCxnSpPr>
                <a:cxnSpLocks/>
              </p:cNvCxnSpPr>
              <p:nvPr/>
            </p:nvCxnSpPr>
            <p:spPr>
              <a:xfrm flipV="1">
                <a:off x="7779933" y="2759308"/>
                <a:ext cx="0" cy="1791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FC57FF8A-6DBA-4F96-A5CC-4E09C94F3D6B}"/>
                  </a:ext>
                </a:extLst>
              </p:cNvPr>
              <p:cNvCxnSpPr>
                <a:cxnSpLocks/>
              </p:cNvCxnSpPr>
              <p:nvPr/>
            </p:nvCxnSpPr>
            <p:spPr>
              <a:xfrm flipV="1">
                <a:off x="8133501" y="2769356"/>
                <a:ext cx="0" cy="169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4642F4D9-B707-491F-82AF-4DAD63056EB1}"/>
                  </a:ext>
                </a:extLst>
              </p:cNvPr>
              <p:cNvCxnSpPr>
                <a:cxnSpLocks/>
              </p:cNvCxnSpPr>
              <p:nvPr/>
            </p:nvCxnSpPr>
            <p:spPr>
              <a:xfrm flipV="1">
                <a:off x="7087866" y="2759308"/>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1" name="Rectangle 230">
                <a:extLst>
                  <a:ext uri="{FF2B5EF4-FFF2-40B4-BE49-F238E27FC236}">
                    <a16:creationId xmlns:a16="http://schemas.microsoft.com/office/drawing/2014/main" id="{D84875DD-75BE-4F9B-9926-C8C47957A7A9}"/>
                  </a:ext>
                </a:extLst>
              </p:cNvPr>
              <p:cNvSpPr/>
              <p:nvPr/>
            </p:nvSpPr>
            <p:spPr>
              <a:xfrm>
                <a:off x="6587965"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Rectangle 231">
                <a:extLst>
                  <a:ext uri="{FF2B5EF4-FFF2-40B4-BE49-F238E27FC236}">
                    <a16:creationId xmlns:a16="http://schemas.microsoft.com/office/drawing/2014/main" id="{93AA6946-68EC-4DEA-BBEF-22E645648BB8}"/>
                  </a:ext>
                </a:extLst>
              </p:cNvPr>
              <p:cNvSpPr/>
              <p:nvPr/>
            </p:nvSpPr>
            <p:spPr>
              <a:xfrm>
                <a:off x="6932461"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9C0E3F41-EE17-43D6-AD72-3718DA3BBC3B}"/>
                  </a:ext>
                </a:extLst>
              </p:cNvPr>
              <p:cNvSpPr/>
              <p:nvPr/>
            </p:nvSpPr>
            <p:spPr>
              <a:xfrm>
                <a:off x="7283152"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DC7D931E-A8AA-4466-92FF-2F51879A0702}"/>
                  </a:ext>
                </a:extLst>
              </p:cNvPr>
              <p:cNvSpPr/>
              <p:nvPr/>
            </p:nvSpPr>
            <p:spPr>
              <a:xfrm>
                <a:off x="7624528"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Rectangle 234">
                <a:extLst>
                  <a:ext uri="{FF2B5EF4-FFF2-40B4-BE49-F238E27FC236}">
                    <a16:creationId xmlns:a16="http://schemas.microsoft.com/office/drawing/2014/main" id="{90D4A1DA-BACA-47BE-895A-6782BE81E48D}"/>
                  </a:ext>
                </a:extLst>
              </p:cNvPr>
              <p:cNvSpPr/>
              <p:nvPr/>
            </p:nvSpPr>
            <p:spPr>
              <a:xfrm>
                <a:off x="8002437" y="2554099"/>
                <a:ext cx="295154" cy="2114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6" name="Straight Arrow Connector 235">
                <a:extLst>
                  <a:ext uri="{FF2B5EF4-FFF2-40B4-BE49-F238E27FC236}">
                    <a16:creationId xmlns:a16="http://schemas.microsoft.com/office/drawing/2014/main" id="{CB83D70F-FCE5-4EF0-87B2-E89A6619D7D9}"/>
                  </a:ext>
                </a:extLst>
              </p:cNvPr>
              <p:cNvCxnSpPr>
                <a:cxnSpLocks/>
              </p:cNvCxnSpPr>
              <p:nvPr/>
            </p:nvCxnSpPr>
            <p:spPr>
              <a:xfrm flipV="1">
                <a:off x="7407404" y="2749259"/>
                <a:ext cx="0" cy="179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8" name="TextBox 237">
              <a:extLst>
                <a:ext uri="{FF2B5EF4-FFF2-40B4-BE49-F238E27FC236}">
                  <a16:creationId xmlns:a16="http://schemas.microsoft.com/office/drawing/2014/main" id="{A60FE309-7F33-43B0-A6DE-A2174CB07E3F}"/>
                </a:ext>
              </a:extLst>
            </p:cNvPr>
            <p:cNvSpPr txBox="1"/>
            <p:nvPr/>
          </p:nvSpPr>
          <p:spPr>
            <a:xfrm>
              <a:off x="9047815" y="5420087"/>
              <a:ext cx="154215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embedding</a:t>
              </a:r>
            </a:p>
          </p:txBody>
        </p:sp>
      </p:grpSp>
      <p:sp>
        <p:nvSpPr>
          <p:cNvPr id="239" name="Rectangle 238">
            <a:extLst>
              <a:ext uri="{FF2B5EF4-FFF2-40B4-BE49-F238E27FC236}">
                <a16:creationId xmlns:a16="http://schemas.microsoft.com/office/drawing/2014/main" id="{EC46E46A-4619-4D55-8556-FCD93DB6031C}"/>
              </a:ext>
            </a:extLst>
          </p:cNvPr>
          <p:cNvSpPr/>
          <p:nvPr/>
        </p:nvSpPr>
        <p:spPr>
          <a:xfrm>
            <a:off x="5790305" y="4509965"/>
            <a:ext cx="1601177" cy="465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Connector: Curved 242">
            <a:extLst>
              <a:ext uri="{FF2B5EF4-FFF2-40B4-BE49-F238E27FC236}">
                <a16:creationId xmlns:a16="http://schemas.microsoft.com/office/drawing/2014/main" id="{88C8814B-92EF-45C6-818E-DE1DAA155A54}"/>
              </a:ext>
            </a:extLst>
          </p:cNvPr>
          <p:cNvCxnSpPr>
            <a:cxnSpLocks/>
            <a:stCxn id="23" idx="0"/>
          </p:cNvCxnSpPr>
          <p:nvPr/>
        </p:nvCxnSpPr>
        <p:spPr>
          <a:xfrm rot="16200000" flipH="1">
            <a:off x="5249469" y="4351475"/>
            <a:ext cx="112030" cy="969642"/>
          </a:xfrm>
          <a:prstGeom prst="curvedConnector4">
            <a:avLst>
              <a:gd name="adj1" fmla="val -34008"/>
              <a:gd name="adj2" fmla="val 650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7" name="Connector: Curved 246">
            <a:extLst>
              <a:ext uri="{FF2B5EF4-FFF2-40B4-BE49-F238E27FC236}">
                <a16:creationId xmlns:a16="http://schemas.microsoft.com/office/drawing/2014/main" id="{51D316A9-79D7-44D1-BCCA-38BA1D470F1B}"/>
              </a:ext>
            </a:extLst>
          </p:cNvPr>
          <p:cNvCxnSpPr>
            <a:cxnSpLocks/>
            <a:stCxn id="22" idx="0"/>
            <a:endCxn id="239" idx="1"/>
          </p:cNvCxnSpPr>
          <p:nvPr/>
        </p:nvCxnSpPr>
        <p:spPr>
          <a:xfrm rot="5400000" flipH="1" flipV="1">
            <a:off x="4960580" y="3950557"/>
            <a:ext cx="37578" cy="162187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8" name="Right Brace 247">
            <a:extLst>
              <a:ext uri="{FF2B5EF4-FFF2-40B4-BE49-F238E27FC236}">
                <a16:creationId xmlns:a16="http://schemas.microsoft.com/office/drawing/2014/main" id="{9475168A-A5E1-44C7-B2F9-263943949631}"/>
              </a:ext>
            </a:extLst>
          </p:cNvPr>
          <p:cNvSpPr/>
          <p:nvPr/>
        </p:nvSpPr>
        <p:spPr>
          <a:xfrm rot="16200000">
            <a:off x="2613491" y="4072265"/>
            <a:ext cx="168739" cy="1221515"/>
          </a:xfrm>
          <a:prstGeom prst="rightBrace">
            <a:avLst>
              <a:gd name="adj1" fmla="val 3883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0" name="Connector: Curved 249">
            <a:extLst>
              <a:ext uri="{FF2B5EF4-FFF2-40B4-BE49-F238E27FC236}">
                <a16:creationId xmlns:a16="http://schemas.microsoft.com/office/drawing/2014/main" id="{E5F5B0EB-2FCE-4DD1-B801-FB4012E7BD38}"/>
              </a:ext>
            </a:extLst>
          </p:cNvPr>
          <p:cNvCxnSpPr>
            <a:stCxn id="248" idx="1"/>
          </p:cNvCxnSpPr>
          <p:nvPr/>
        </p:nvCxnSpPr>
        <p:spPr>
          <a:xfrm rot="5400000" flipH="1" flipV="1">
            <a:off x="4208674" y="3017022"/>
            <a:ext cx="70818" cy="3092444"/>
          </a:xfrm>
          <a:prstGeom prst="curvedConnector4">
            <a:avLst>
              <a:gd name="adj1" fmla="val -43040"/>
              <a:gd name="adj2" fmla="val 513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9" name="Connector: Curved 258">
            <a:extLst>
              <a:ext uri="{FF2B5EF4-FFF2-40B4-BE49-F238E27FC236}">
                <a16:creationId xmlns:a16="http://schemas.microsoft.com/office/drawing/2014/main" id="{C8F29DF3-5FE4-4818-92D1-6282A15F8982}"/>
              </a:ext>
            </a:extLst>
          </p:cNvPr>
          <p:cNvCxnSpPr>
            <a:cxnSpLocks/>
            <a:stCxn id="218" idx="1"/>
            <a:endCxn id="239" idx="3"/>
          </p:cNvCxnSpPr>
          <p:nvPr/>
        </p:nvCxnSpPr>
        <p:spPr>
          <a:xfrm rot="10800000">
            <a:off x="7391483" y="4742703"/>
            <a:ext cx="690003" cy="6015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1" name="Connector: Curved 260">
            <a:extLst>
              <a:ext uri="{FF2B5EF4-FFF2-40B4-BE49-F238E27FC236}">
                <a16:creationId xmlns:a16="http://schemas.microsoft.com/office/drawing/2014/main" id="{FED56C61-AC9A-4D84-BA29-AEE0D867243E}"/>
              </a:ext>
            </a:extLst>
          </p:cNvPr>
          <p:cNvCxnSpPr>
            <a:cxnSpLocks/>
            <a:stCxn id="239" idx="0"/>
            <a:endCxn id="108" idx="3"/>
          </p:cNvCxnSpPr>
          <p:nvPr/>
        </p:nvCxnSpPr>
        <p:spPr>
          <a:xfrm rot="16200000" flipV="1">
            <a:off x="5778933" y="3698003"/>
            <a:ext cx="143367" cy="148055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6" name="Right Brace 265">
            <a:extLst>
              <a:ext uri="{FF2B5EF4-FFF2-40B4-BE49-F238E27FC236}">
                <a16:creationId xmlns:a16="http://schemas.microsoft.com/office/drawing/2014/main" id="{29CF6E8D-8413-4BB2-BCF8-6BFA0AB7EFC1}"/>
              </a:ext>
            </a:extLst>
          </p:cNvPr>
          <p:cNvSpPr/>
          <p:nvPr/>
        </p:nvSpPr>
        <p:spPr>
          <a:xfrm rot="16200000">
            <a:off x="2645429" y="3178549"/>
            <a:ext cx="168739" cy="1221515"/>
          </a:xfrm>
          <a:prstGeom prst="rightBrace">
            <a:avLst>
              <a:gd name="adj1" fmla="val 3883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8" name="Rectangle 267">
            <a:extLst>
              <a:ext uri="{FF2B5EF4-FFF2-40B4-BE49-F238E27FC236}">
                <a16:creationId xmlns:a16="http://schemas.microsoft.com/office/drawing/2014/main" id="{DC0A3AD3-D729-424B-814C-EDEF4225A2AC}"/>
              </a:ext>
            </a:extLst>
          </p:cNvPr>
          <p:cNvSpPr/>
          <p:nvPr/>
        </p:nvSpPr>
        <p:spPr>
          <a:xfrm>
            <a:off x="5793334" y="3239180"/>
            <a:ext cx="1601177" cy="465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0" name="Connector: Curved 269">
            <a:extLst>
              <a:ext uri="{FF2B5EF4-FFF2-40B4-BE49-F238E27FC236}">
                <a16:creationId xmlns:a16="http://schemas.microsoft.com/office/drawing/2014/main" id="{F4646F84-3370-4C79-A4C4-B8F26C7814B9}"/>
              </a:ext>
            </a:extLst>
          </p:cNvPr>
          <p:cNvCxnSpPr>
            <a:cxnSpLocks/>
            <a:endCxn id="268" idx="3"/>
          </p:cNvCxnSpPr>
          <p:nvPr/>
        </p:nvCxnSpPr>
        <p:spPr>
          <a:xfrm rot="10800000">
            <a:off x="7394511" y="3471918"/>
            <a:ext cx="662364" cy="3705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3" name="Connector: Curved 272">
            <a:extLst>
              <a:ext uri="{FF2B5EF4-FFF2-40B4-BE49-F238E27FC236}">
                <a16:creationId xmlns:a16="http://schemas.microsoft.com/office/drawing/2014/main" id="{65AEDB1D-5F9A-4872-98C4-E16984955387}"/>
              </a:ext>
            </a:extLst>
          </p:cNvPr>
          <p:cNvCxnSpPr>
            <a:cxnSpLocks/>
            <a:stCxn id="268" idx="0"/>
            <a:endCxn id="121" idx="3"/>
          </p:cNvCxnSpPr>
          <p:nvPr/>
        </p:nvCxnSpPr>
        <p:spPr>
          <a:xfrm rot="16200000" flipV="1">
            <a:off x="5749669" y="2394925"/>
            <a:ext cx="202032" cy="148647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7" name="Connector: Curved 276">
            <a:extLst>
              <a:ext uri="{FF2B5EF4-FFF2-40B4-BE49-F238E27FC236}">
                <a16:creationId xmlns:a16="http://schemas.microsoft.com/office/drawing/2014/main" id="{BC97BDCE-A1D4-4FAE-84F3-C75E34958C77}"/>
              </a:ext>
            </a:extLst>
          </p:cNvPr>
          <p:cNvCxnSpPr>
            <a:cxnSpLocks/>
            <a:stCxn id="266" idx="1"/>
          </p:cNvCxnSpPr>
          <p:nvPr/>
        </p:nvCxnSpPr>
        <p:spPr>
          <a:xfrm rot="5400000" flipH="1" flipV="1">
            <a:off x="4058070" y="1977433"/>
            <a:ext cx="399233" cy="3055776"/>
          </a:xfrm>
          <a:prstGeom prst="curvedConnector4">
            <a:avLst>
              <a:gd name="adj1" fmla="val 72529"/>
              <a:gd name="adj2" fmla="val 5138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9" name="Connector: Curved 278">
            <a:extLst>
              <a:ext uri="{FF2B5EF4-FFF2-40B4-BE49-F238E27FC236}">
                <a16:creationId xmlns:a16="http://schemas.microsoft.com/office/drawing/2014/main" id="{7AD113ED-A19F-48FE-B80E-0CF656D65EC3}"/>
              </a:ext>
            </a:extLst>
          </p:cNvPr>
          <p:cNvCxnSpPr>
            <a:cxnSpLocks/>
            <a:stCxn id="118" idx="0"/>
          </p:cNvCxnSpPr>
          <p:nvPr/>
        </p:nvCxnSpPr>
        <p:spPr>
          <a:xfrm rot="5400000" flipH="1" flipV="1">
            <a:off x="5177348" y="3283897"/>
            <a:ext cx="239131" cy="95250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3" name="Connector: Curved 282">
            <a:extLst>
              <a:ext uri="{FF2B5EF4-FFF2-40B4-BE49-F238E27FC236}">
                <a16:creationId xmlns:a16="http://schemas.microsoft.com/office/drawing/2014/main" id="{2AB0503C-532D-4894-9BDA-890E8B58011C}"/>
              </a:ext>
            </a:extLst>
          </p:cNvPr>
          <p:cNvCxnSpPr>
            <a:cxnSpLocks/>
            <a:stCxn id="117" idx="0"/>
            <a:endCxn id="268" idx="1"/>
          </p:cNvCxnSpPr>
          <p:nvPr/>
        </p:nvCxnSpPr>
        <p:spPr>
          <a:xfrm rot="5400000" flipH="1" flipV="1">
            <a:off x="4776987" y="2863365"/>
            <a:ext cx="407794" cy="162490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0" name="TextBox 289">
            <a:extLst>
              <a:ext uri="{FF2B5EF4-FFF2-40B4-BE49-F238E27FC236}">
                <a16:creationId xmlns:a16="http://schemas.microsoft.com/office/drawing/2014/main" id="{47AB86C7-CB61-4BD7-B636-53900BA7D9DD}"/>
              </a:ext>
            </a:extLst>
          </p:cNvPr>
          <p:cNvSpPr txBox="1"/>
          <p:nvPr/>
        </p:nvSpPr>
        <p:spPr>
          <a:xfrm>
            <a:off x="5988250" y="4432075"/>
            <a:ext cx="1275243"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des-aware aggregation</a:t>
            </a:r>
          </a:p>
        </p:txBody>
      </p:sp>
      <p:sp>
        <p:nvSpPr>
          <p:cNvPr id="292" name="TextBox 291">
            <a:extLst>
              <a:ext uri="{FF2B5EF4-FFF2-40B4-BE49-F238E27FC236}">
                <a16:creationId xmlns:a16="http://schemas.microsoft.com/office/drawing/2014/main" id="{81CCD0F6-7903-4EE7-B90E-A7F7DB7A83BD}"/>
              </a:ext>
            </a:extLst>
          </p:cNvPr>
          <p:cNvSpPr txBox="1"/>
          <p:nvPr/>
        </p:nvSpPr>
        <p:spPr>
          <a:xfrm>
            <a:off x="5993247" y="3177537"/>
            <a:ext cx="1275243"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des-aware aggregation</a:t>
            </a:r>
          </a:p>
        </p:txBody>
      </p:sp>
      <p:sp>
        <p:nvSpPr>
          <p:cNvPr id="294" name="TextBox 293">
            <a:extLst>
              <a:ext uri="{FF2B5EF4-FFF2-40B4-BE49-F238E27FC236}">
                <a16:creationId xmlns:a16="http://schemas.microsoft.com/office/drawing/2014/main" id="{24A20DB0-6763-467E-802B-13F2B87A8038}"/>
              </a:ext>
            </a:extLst>
          </p:cNvPr>
          <p:cNvSpPr txBox="1"/>
          <p:nvPr/>
        </p:nvSpPr>
        <p:spPr>
          <a:xfrm>
            <a:off x="1195705" y="1410765"/>
            <a:ext cx="4370684" cy="461665"/>
          </a:xfrm>
          <a:prstGeom prst="rect">
            <a:avLst/>
          </a:prstGeom>
          <a:noFill/>
        </p:spPr>
        <p:txBody>
          <a:bodyPr wrap="none" rtlCol="0">
            <a:spAutoFit/>
          </a:bodyPr>
          <a:lstStyle/>
          <a:p>
            <a:r>
              <a:rPr lang="en-US" sz="2400" dirty="0"/>
              <a:t>Fine-tuning for downstream tasks</a:t>
            </a:r>
          </a:p>
        </p:txBody>
      </p:sp>
    </p:spTree>
    <p:extLst>
      <p:ext uri="{BB962C8B-B14F-4D97-AF65-F5344CB8AC3E}">
        <p14:creationId xmlns:p14="http://schemas.microsoft.com/office/powerpoint/2010/main" val="2505488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10144</TotalTime>
  <Words>1919</Words>
  <Application>Microsoft Office PowerPoint</Application>
  <PresentationFormat>宽屏</PresentationFormat>
  <Paragraphs>245</Paragraphs>
  <Slides>16</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等线 Light</vt:lpstr>
      <vt:lpstr>Arial</vt:lpstr>
      <vt:lpstr>Calibri</vt:lpstr>
      <vt:lpstr>Calibri Light</vt:lpstr>
      <vt:lpstr>Office Theme</vt:lpstr>
      <vt:lpstr>Kformers: Enhanced Representations with Entities and Descriptions     Qinghua Zhao, Jianxun Lian 1/5/2022</vt:lpstr>
      <vt:lpstr>Motivation</vt:lpstr>
      <vt:lpstr>Motivation</vt:lpstr>
      <vt:lpstr>Method Architecture</vt:lpstr>
      <vt:lpstr>Method Architecture</vt:lpstr>
      <vt:lpstr>Method</vt:lpstr>
      <vt:lpstr>Method</vt:lpstr>
      <vt:lpstr>Method</vt:lpstr>
      <vt:lpstr>Method</vt:lpstr>
      <vt:lpstr>Method</vt:lpstr>
      <vt:lpstr>Method</vt:lpstr>
      <vt:lpstr>Experimental setup</vt:lpstr>
      <vt:lpstr>Experimental results</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Qinghua Zhao (FA Talent)</dc:creator>
  <cp:lastModifiedBy>清华 赵</cp:lastModifiedBy>
  <cp:revision>50</cp:revision>
  <cp:lastPrinted>2022-01-07T05:17:43Z</cp:lastPrinted>
  <dcterms:created xsi:type="dcterms:W3CDTF">2021-12-27T03:42:33Z</dcterms:created>
  <dcterms:modified xsi:type="dcterms:W3CDTF">2022-04-07T14:46:21Z</dcterms:modified>
</cp:coreProperties>
</file>